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483" r:id="rId2"/>
    <p:sldId id="484" r:id="rId3"/>
    <p:sldId id="512" r:id="rId4"/>
    <p:sldId id="437" r:id="rId5"/>
    <p:sldId id="518" r:id="rId6"/>
    <p:sldId id="538" r:id="rId7"/>
    <p:sldId id="513" r:id="rId8"/>
    <p:sldId id="486" r:id="rId9"/>
    <p:sldId id="520" r:id="rId10"/>
    <p:sldId id="539" r:id="rId11"/>
    <p:sldId id="543" r:id="rId12"/>
    <p:sldId id="522" r:id="rId13"/>
    <p:sldId id="519" r:id="rId14"/>
    <p:sldId id="525" r:id="rId15"/>
    <p:sldId id="537" r:id="rId16"/>
    <p:sldId id="540" r:id="rId17"/>
    <p:sldId id="526" r:id="rId18"/>
    <p:sldId id="536" r:id="rId19"/>
    <p:sldId id="490" r:id="rId20"/>
    <p:sldId id="505" r:id="rId21"/>
    <p:sldId id="527" r:id="rId22"/>
    <p:sldId id="528" r:id="rId23"/>
    <p:sldId id="529" r:id="rId24"/>
    <p:sldId id="530" r:id="rId25"/>
    <p:sldId id="506" r:id="rId26"/>
    <p:sldId id="492" r:id="rId27"/>
    <p:sldId id="531" r:id="rId28"/>
    <p:sldId id="545" r:id="rId29"/>
    <p:sldId id="493" r:id="rId30"/>
    <p:sldId id="544" r:id="rId31"/>
    <p:sldId id="541" r:id="rId32"/>
    <p:sldId id="532" r:id="rId33"/>
    <p:sldId id="499" r:id="rId34"/>
    <p:sldId id="500" r:id="rId35"/>
    <p:sldId id="533" r:id="rId36"/>
    <p:sldId id="534" r:id="rId37"/>
    <p:sldId id="535" r:id="rId38"/>
    <p:sldId id="542" r:id="rId39"/>
    <p:sldId id="510" r:id="rId40"/>
    <p:sldId id="480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EDDEA"/>
    <a:srgbClr val="84FCCB"/>
    <a:srgbClr val="FD83F4"/>
    <a:srgbClr val="F4F789"/>
    <a:srgbClr val="F7F9A9"/>
    <a:srgbClr val="F6F892"/>
    <a:srgbClr val="F7F9A5"/>
    <a:srgbClr val="DFE597"/>
    <a:srgbClr val="D2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74" autoAdjust="0"/>
    <p:restoredTop sz="93875" autoAdjust="0"/>
  </p:normalViewPr>
  <p:slideViewPr>
    <p:cSldViewPr>
      <p:cViewPr varScale="1">
        <p:scale>
          <a:sx n="88" d="100"/>
          <a:sy n="88" d="100"/>
        </p:scale>
        <p:origin x="43" y="1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1904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F2752A0-9B4F-4501-BB33-4BD4797745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0E6F9F3-4063-4ABA-AA6D-34A3F824AE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9A67C76-A5AC-4F2B-9BFC-294E84CC50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15CE28BB-10A4-40CB-A60E-D0B509F5CEC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45288" y="8869363"/>
            <a:ext cx="361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F413DEB-8B5E-4E4B-845D-0E0ABA2A95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022D5D8-F089-4D73-B8C9-F4553E7492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17B2A83-F699-4EF0-88FE-9685295E89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E46E2C6-7E85-4757-8AF3-0F1CFF35E1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DBBF78F9-E1BD-4120-A891-73A15AC840F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2643188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305865E6-AAB7-4107-8A86-B8418C618A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331D676A-92CE-4D9B-9994-7F98E75B9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36A2CB4-7CE0-4AD5-96EB-710DE45037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6A2CB4-7CE0-4AD5-96EB-710DE450375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67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wisconsin">
            <a:extLst>
              <a:ext uri="{FF2B5EF4-FFF2-40B4-BE49-F238E27FC236}">
                <a16:creationId xmlns:a16="http://schemas.microsoft.com/office/drawing/2014/main" id="{0D4FB185-5A6D-40FF-A5A1-04A606CCE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76213"/>
            <a:ext cx="677862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0668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191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D84D-CB03-4152-AF70-C8F5F23ED6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BF2A-391F-4EA1-9B97-6BC9C684BA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225144-A057-43A0-8543-7F6BD13F2F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27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8EF487-6BF7-4581-9DB4-E23C0A019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7F101D-2467-4BE7-A61C-D496DDA1E2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22DA5A-6FA8-471F-B8C4-70B12CA92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32CB8-2D4A-435B-A035-F1E3424351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5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130175"/>
            <a:ext cx="2078038" cy="627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130175"/>
            <a:ext cx="6086475" cy="6270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6149F3-BC79-4CC3-9650-FEAEFEAE2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E1A8F5-28CF-4FA9-ADE8-B754A5530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DD0E29-397A-4DA7-BBD0-E6CDB621DA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70F4D-EC7E-4F27-9A6E-73A1E538B6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29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A6089A-BBE9-43B3-B252-551EC468CC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10/14/2020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CDC134-AAD8-473B-B6C6-978B6160A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9462C8-497E-4E08-B96C-8F1DB3BD34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B6526E-E394-4EB7-99A5-A961DABBF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98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D899C0-483B-4681-A3B5-ABE4145EC3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2E6321-5F26-4D3B-8833-AF2306D951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76BB0A-F04C-4E9C-BCFC-6CA156EEBB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D880C-DFDE-4843-802F-02670ED9B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31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371600"/>
            <a:ext cx="4002088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888" y="1371600"/>
            <a:ext cx="4002087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63D86-1BF3-4080-94E7-6DA916B0AC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D3AEE4-EBFB-40BB-BC6B-2C16A65038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355FF-DF17-4A10-8A85-F5E0960254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FE3C3-9B30-4B0C-A1FC-DAEE38C0C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38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435D00-C322-42AA-85F7-2BDAEF2AC4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E5E74D5-4345-45CB-9AC2-6165A1AA2A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89CE718-470A-464A-BA9C-B296C07268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28F8A-BFFB-4F80-AB62-242C7EA531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26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D603EB-C473-45FD-A916-06636EF21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49D5DE6-8589-42F4-BAEB-2034089203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BAE997A-B8C1-4FF5-94C7-29AC093CDE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FBB38-30E0-44F7-A8A2-0A97A8980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55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300098F-3AFA-4758-8BBA-121CFB627B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ED3DD7-6571-4096-90B6-5BABF1A60A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EB6642-20CB-406A-9FC5-40B05F50E6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4AD18-98DA-420F-A358-0A1D4EAC8D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60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6D36C-9AAD-4EC6-B79E-A74E09C1B8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00813-817B-4AAA-B8A3-2F5EF8C3AC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3F7F8-BEF9-4E54-820E-0C6A6FC6B6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9A1B6-AA5A-4C17-B1A3-25BAAA9A7E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4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3FDF4-1934-40E6-8EB6-193A9923E0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B984E-9ABC-4E64-90CF-18297F5BDD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A55BF-B1BB-4CF8-B96C-6C4E1C3DA1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D9369-350C-4391-B0C2-9C0225976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33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B43F32-21EF-4DFC-9A9D-DD23DBB73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4688" y="130175"/>
            <a:ext cx="83026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98BC32-91F5-45FA-B594-89D83DA8A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371600"/>
            <a:ext cx="81565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FB765B1-813C-4693-A760-0156AB96FA6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AA1B762-FAAD-4BFD-A6BB-4DB5598B35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A01F9B0-9EFB-418F-94A4-EAB6B2CA50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5796F3E-9933-4AE9-9C06-68F5CF94D9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31" name="AutoShape 7">
            <a:extLst>
              <a:ext uri="{FF2B5EF4-FFF2-40B4-BE49-F238E27FC236}">
                <a16:creationId xmlns:a16="http://schemas.microsoft.com/office/drawing/2014/main" id="{33CB25C9-D0A5-49D3-AA71-C6C6F7A7894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93988" y="1260475"/>
            <a:ext cx="6119812" cy="15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2" name="Picture 8" descr="Uwisconsin">
            <a:extLst>
              <a:ext uri="{FF2B5EF4-FFF2-40B4-BE49-F238E27FC236}">
                <a16:creationId xmlns:a16="http://schemas.microsoft.com/office/drawing/2014/main" id="{D0C17C50-AB2F-476B-AC35-F82388DE8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2700"/>
            <a:ext cx="4492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Rectangle 10">
            <a:extLst>
              <a:ext uri="{FF2B5EF4-FFF2-40B4-BE49-F238E27FC236}">
                <a16:creationId xmlns:a16="http://schemas.microsoft.com/office/drawing/2014/main" id="{86B14992-DCC5-4742-B597-FC237F10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3200"/>
            <a:ext cx="6653873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  Alcohol Lapse Risk Project </a:t>
            </a:r>
            <a:r>
              <a:rPr lang="en-US" altLang="en-US" sz="14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Manuscript Discussion, 8/29/2021- </a:t>
            </a:r>
            <a:fld id="{C40486A6-9919-4214-AA0F-733A7F0BE45E}" type="slidenum">
              <a:rPr lang="en-US" altLang="en-US" sz="1400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pPr>
                <a:defRPr/>
              </a:pPr>
              <a:t>‹#›</a:t>
            </a:fld>
            <a:endParaRPr lang="en-US" altLang="en-US" sz="140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+mj-lt"/>
          <a:ea typeface="MS PGothic" pitchFamily="34" charset="-128"/>
          <a:cs typeface="MS PGothic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Arial Black" pitchFamily="-106" charset="0"/>
          <a:ea typeface="MS PGothic" pitchFamily="34" charset="-128"/>
          <a:cs typeface="MS PGothic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Arial Black" pitchFamily="-106" charset="0"/>
          <a:ea typeface="MS PGothic" pitchFamily="34" charset="-128"/>
          <a:cs typeface="MS PGothic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Arial Black" pitchFamily="-106" charset="0"/>
          <a:ea typeface="MS PGothic" pitchFamily="34" charset="-128"/>
          <a:cs typeface="MS PGothic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Arial Black" pitchFamily="-106" charset="0"/>
          <a:ea typeface="MS PGothic" pitchFamily="34" charset="-128"/>
          <a:cs typeface="MS PGothic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Arial Black" pitchFamily="-106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Arial Black" pitchFamily="-106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Arial Black" pitchFamily="-106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Arial Black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6" charset="0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6" charset="0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96E4C-0FC6-4D3A-871C-37C0904E6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924800" cy="2971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Identifying Individual Travel Activities with Spatiotemporal Movement Patterns and Geographic Context from GPS Trajectories for </a:t>
            </a:r>
            <a:r>
              <a:rPr lang="en-US" sz="3000" b="1" dirty="0" smtClean="0">
                <a:solidFill>
                  <a:schemeClr val="accent6"/>
                </a:solidFill>
                <a:latin typeface="Book Antiqua" panose="02040602050305030304" pitchFamily="18" charset="0"/>
              </a:rPr>
              <a:t>Alcohol </a:t>
            </a:r>
            <a:r>
              <a:rPr lang="en-US" sz="3000" b="1" dirty="0">
                <a:solidFill>
                  <a:schemeClr val="accent6"/>
                </a:solidFill>
                <a:latin typeface="Book Antiqua" panose="02040602050305030304" pitchFamily="18" charset="0"/>
              </a:rPr>
              <a:t>Relapse Risk </a:t>
            </a:r>
            <a:r>
              <a:rPr lang="en-US" sz="3000" b="1" dirty="0" smtClean="0">
                <a:solidFill>
                  <a:schemeClr val="accent6"/>
                </a:solidFill>
                <a:latin typeface="Book Antiqua" panose="02040602050305030304" pitchFamily="18" charset="0"/>
              </a:rPr>
              <a:t>Monitoring</a:t>
            </a:r>
            <a:endParaRPr lang="en-US" sz="3000" b="1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DD8E9B-DB8C-4F86-B040-FD36E365A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4267200"/>
            <a:ext cx="4152900" cy="457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Xinyi </a:t>
            </a:r>
            <a:r>
              <a:rPr lang="en-US" sz="2400" dirty="0" smtClean="0"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Liu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D9D14-18DB-439B-AD32-2F5953305B5E}"/>
              </a:ext>
            </a:extLst>
          </p:cNvPr>
          <p:cNvSpPr txBox="1"/>
          <p:nvPr/>
        </p:nvSpPr>
        <p:spPr>
          <a:xfrm>
            <a:off x="2286000" y="5867400"/>
            <a:ext cx="4743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Alcohol Lapse Risk Project </a:t>
            </a:r>
            <a:r>
              <a:rPr lang="en-US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Manuscript Discussion</a:t>
            </a:r>
            <a:endParaRPr lang="en-US" alt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Related Work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500" kern="0" dirty="0" smtClean="0"/>
              <a:t>Static vs dynamic monitoring of alcohol relapse risks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kern="0" dirty="0" smtClean="0"/>
              <a:t>Static: who will relapse and whether an episode is alcohol-related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kern="0" dirty="0" smtClean="0"/>
              <a:t>Dynamic: precisely predict when a relapse could occur</a:t>
            </a:r>
            <a:endParaRPr lang="en-US" sz="1800" kern="0" dirty="0"/>
          </a:p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400" kern="0" dirty="0" smtClean="0">
                <a:solidFill>
                  <a:srgbClr val="C00000"/>
                </a:solidFill>
              </a:rPr>
              <a:t>Travel </a:t>
            </a:r>
            <a:r>
              <a:rPr lang="en-US" sz="2400" kern="0" dirty="0">
                <a:solidFill>
                  <a:srgbClr val="C00000"/>
                </a:solidFill>
              </a:rPr>
              <a:t>activity identification </a:t>
            </a:r>
            <a:r>
              <a:rPr lang="en-US" sz="2400" kern="0" dirty="0" smtClean="0">
                <a:solidFill>
                  <a:srgbClr val="C00000"/>
                </a:solidFill>
              </a:rPr>
              <a:t>is used for dynamic monitoring</a:t>
            </a:r>
            <a:endParaRPr lang="en-US" altLang="en-US" sz="2400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Related Work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1" y="1371600"/>
            <a:ext cx="844391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500" kern="0" dirty="0" smtClean="0"/>
              <a:t>Static vs dynamic monitoring of alcohol relapse risks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kern="0" dirty="0" smtClean="0"/>
              <a:t>Static: who will relapse and whether an episode is alcohol-related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kern="0" dirty="0" smtClean="0"/>
              <a:t>Dynamic: precisely predict when a relapse could occur</a:t>
            </a:r>
            <a:endParaRPr lang="en-US" sz="1800" kern="0" dirty="0"/>
          </a:p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400" kern="0" dirty="0" smtClean="0">
                <a:solidFill>
                  <a:srgbClr val="C00000"/>
                </a:solidFill>
              </a:rPr>
              <a:t>Travel </a:t>
            </a:r>
            <a:r>
              <a:rPr lang="en-US" sz="2400" kern="0" dirty="0">
                <a:solidFill>
                  <a:srgbClr val="C00000"/>
                </a:solidFill>
              </a:rPr>
              <a:t>activity identification </a:t>
            </a:r>
            <a:r>
              <a:rPr lang="en-US" sz="2400" kern="0" dirty="0" smtClean="0">
                <a:solidFill>
                  <a:srgbClr val="C00000"/>
                </a:solidFill>
              </a:rPr>
              <a:t>is used for dynamic monitoring</a:t>
            </a:r>
            <a:endParaRPr lang="en-US" altLang="en-US" sz="2400" kern="0" dirty="0" smtClean="0">
              <a:solidFill>
                <a:srgbClr val="C00000"/>
              </a:solidFill>
            </a:endParaRP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Drinking</a:t>
            </a:r>
            <a:r>
              <a:rPr lang="en-US" sz="1800" dirty="0" smtClean="0"/>
              <a:t> identification relies on meta data (e.g., phone </a:t>
            </a:r>
            <a:r>
              <a:rPr lang="en-US" sz="1800" dirty="0"/>
              <a:t>call </a:t>
            </a:r>
            <a:r>
              <a:rPr lang="en-US" sz="1800" dirty="0" smtClean="0"/>
              <a:t>logs)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Dwelling</a:t>
            </a:r>
            <a:r>
              <a:rPr lang="en-US" sz="1800" dirty="0"/>
              <a:t> and </a:t>
            </a:r>
            <a:r>
              <a:rPr lang="en-US" sz="1800" b="1" dirty="0"/>
              <a:t>Work</a:t>
            </a:r>
            <a:r>
              <a:rPr lang="en-US" sz="1800" dirty="0"/>
              <a:t> are </a:t>
            </a:r>
            <a:r>
              <a:rPr lang="en-US" sz="1800" dirty="0" smtClean="0"/>
              <a:t>identified with </a:t>
            </a:r>
            <a:r>
              <a:rPr lang="en-US" sz="1800" dirty="0"/>
              <a:t>temporal travel </a:t>
            </a:r>
            <a:r>
              <a:rPr lang="en-US" sz="1800" dirty="0" smtClean="0"/>
              <a:t>patterns, imprecise for alcohol addicts who </a:t>
            </a:r>
            <a:r>
              <a:rPr lang="en-US" sz="1800" dirty="0"/>
              <a:t>follow </a:t>
            </a:r>
            <a:r>
              <a:rPr lang="en-US" sz="1800" dirty="0" smtClean="0"/>
              <a:t>more </a:t>
            </a:r>
            <a:r>
              <a:rPr lang="en-US" sz="1800" dirty="0"/>
              <a:t>flexible </a:t>
            </a:r>
            <a:r>
              <a:rPr lang="en-US" sz="1800" dirty="0" smtClean="0"/>
              <a:t>itineraries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Shopping</a:t>
            </a:r>
            <a:r>
              <a:rPr lang="en-US" sz="1800" dirty="0"/>
              <a:t>, </a:t>
            </a:r>
            <a:r>
              <a:rPr lang="en-US" sz="1800" b="1" dirty="0"/>
              <a:t>Eating</a:t>
            </a:r>
            <a:r>
              <a:rPr lang="en-US" sz="1800" dirty="0"/>
              <a:t>, and </a:t>
            </a:r>
            <a:r>
              <a:rPr lang="en-US" sz="1800" b="1" dirty="0" smtClean="0"/>
              <a:t>Entertainment</a:t>
            </a:r>
            <a:r>
              <a:rPr lang="en-US" sz="1800" dirty="0" smtClean="0"/>
              <a:t> identification are </a:t>
            </a:r>
            <a:r>
              <a:rPr lang="en-US" sz="1800" dirty="0"/>
              <a:t>not well explored in relapse prediction, </a:t>
            </a:r>
            <a:r>
              <a:rPr lang="en-US" sz="1800" dirty="0" smtClean="0"/>
              <a:t>challenged by uncertainties of travel locations and manual annotations</a:t>
            </a:r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7910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Related Work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300" kern="0" dirty="0"/>
              <a:t>Activity </a:t>
            </a:r>
            <a:r>
              <a:rPr lang="en-US" altLang="en-US" sz="2300" kern="0" dirty="0"/>
              <a:t>identification </a:t>
            </a:r>
            <a:r>
              <a:rPr lang="en-US" altLang="en-US" sz="2300" kern="0" dirty="0"/>
              <a:t>with </a:t>
            </a:r>
            <a:r>
              <a:rPr lang="en-US" sz="2300" kern="0" dirty="0"/>
              <a:t>spatiotemporal movement patterns</a:t>
            </a:r>
            <a:endParaRPr lang="en-US" altLang="en-US" sz="23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1700" kern="0" dirty="0" smtClean="0"/>
              <a:t>Spatial </a:t>
            </a:r>
            <a:r>
              <a:rPr lang="en-US" altLang="en-US" sz="1700" kern="0" dirty="0"/>
              <a:t>patterns: </a:t>
            </a:r>
            <a:r>
              <a:rPr lang="en-US" sz="1700" kern="0" dirty="0" smtClean="0"/>
              <a:t>visit </a:t>
            </a:r>
            <a:r>
              <a:rPr lang="en-US" sz="1700" kern="0" dirty="0"/>
              <a:t>frequencies, </a:t>
            </a:r>
            <a:r>
              <a:rPr lang="en-US" sz="1700" kern="0" dirty="0"/>
              <a:t>radius of </a:t>
            </a:r>
            <a:r>
              <a:rPr lang="en-US" sz="1700" kern="0" dirty="0" smtClean="0"/>
              <a:t>gyration</a:t>
            </a:r>
            <a:r>
              <a:rPr lang="en-US" sz="1700" kern="0" dirty="0"/>
              <a:t>, </a:t>
            </a:r>
            <a:r>
              <a:rPr lang="en-US" sz="1700" kern="0" dirty="0"/>
              <a:t>spatial movement scales</a:t>
            </a:r>
            <a:r>
              <a:rPr lang="en-US" sz="1700" dirty="0"/>
              <a:t> </a:t>
            </a:r>
            <a:endParaRPr lang="en-US" sz="17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1700" kern="0" dirty="0"/>
              <a:t>Temporal </a:t>
            </a:r>
            <a:r>
              <a:rPr lang="en-US" altLang="en-US" sz="1700" kern="0" dirty="0" smtClean="0"/>
              <a:t>patterns: </a:t>
            </a:r>
            <a:r>
              <a:rPr lang="en-US" sz="1700" kern="0" dirty="0"/>
              <a:t>visit frequencies </a:t>
            </a:r>
            <a:r>
              <a:rPr lang="en-US" sz="1700" kern="0" dirty="0" smtClean="0"/>
              <a:t>within </a:t>
            </a:r>
            <a:r>
              <a:rPr lang="en-US" sz="1700" kern="0" dirty="0"/>
              <a:t>different time </a:t>
            </a:r>
            <a:r>
              <a:rPr lang="en-US" sz="1700" kern="0" dirty="0"/>
              <a:t>periods, </a:t>
            </a:r>
            <a:r>
              <a:rPr lang="en-US" sz="1700" kern="0" dirty="0"/>
              <a:t>temporal </a:t>
            </a:r>
            <a:r>
              <a:rPr lang="en-US" sz="1700" kern="0" dirty="0" smtClean="0"/>
              <a:t>scales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700" kern="0" dirty="0"/>
              <a:t>H</a:t>
            </a:r>
            <a:r>
              <a:rPr lang="en-US" sz="1700" kern="0" dirty="0" smtClean="0"/>
              <a:t>euristic </a:t>
            </a:r>
            <a:r>
              <a:rPr lang="en-US" sz="1700" kern="0" dirty="0"/>
              <a:t>analysis </a:t>
            </a:r>
            <a:r>
              <a:rPr lang="en-US" sz="1700" kern="0" dirty="0" smtClean="0"/>
              <a:t>methods</a:t>
            </a:r>
            <a:endParaRPr lang="en-US" altLang="en-US" sz="1700" kern="0" dirty="0"/>
          </a:p>
        </p:txBody>
      </p:sp>
    </p:spTree>
    <p:extLst>
      <p:ext uri="{BB962C8B-B14F-4D97-AF65-F5344CB8AC3E}">
        <p14:creationId xmlns:p14="http://schemas.microsoft.com/office/powerpoint/2010/main" val="30734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Related Work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300" kern="0" dirty="0"/>
              <a:t>Activity </a:t>
            </a:r>
            <a:r>
              <a:rPr lang="en-US" altLang="en-US" sz="2300" kern="0" dirty="0"/>
              <a:t>identification </a:t>
            </a:r>
            <a:r>
              <a:rPr lang="en-US" altLang="en-US" sz="2300" kern="0" dirty="0"/>
              <a:t>with </a:t>
            </a:r>
            <a:r>
              <a:rPr lang="en-US" sz="2300" kern="0" dirty="0"/>
              <a:t>spatiotemporal movement patterns</a:t>
            </a:r>
            <a:endParaRPr lang="en-US" altLang="en-US" sz="23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1700" kern="0" dirty="0" smtClean="0"/>
              <a:t>Spatial </a:t>
            </a:r>
            <a:r>
              <a:rPr lang="en-US" altLang="en-US" sz="1700" kern="0" dirty="0"/>
              <a:t>patterns: </a:t>
            </a:r>
            <a:r>
              <a:rPr lang="en-US" sz="1700" kern="0" dirty="0" smtClean="0"/>
              <a:t>visit </a:t>
            </a:r>
            <a:r>
              <a:rPr lang="en-US" sz="1700" kern="0" dirty="0"/>
              <a:t>frequencies, </a:t>
            </a:r>
            <a:r>
              <a:rPr lang="en-US" sz="1700" kern="0" dirty="0"/>
              <a:t>radius of </a:t>
            </a:r>
            <a:r>
              <a:rPr lang="en-US" sz="1700" kern="0" dirty="0" smtClean="0"/>
              <a:t>gyration</a:t>
            </a:r>
            <a:r>
              <a:rPr lang="en-US" sz="1700" kern="0" dirty="0"/>
              <a:t>, </a:t>
            </a:r>
            <a:r>
              <a:rPr lang="en-US" sz="1700" kern="0" dirty="0"/>
              <a:t>spatial movement scales</a:t>
            </a:r>
            <a:r>
              <a:rPr lang="en-US" sz="1700" dirty="0"/>
              <a:t> </a:t>
            </a:r>
            <a:endParaRPr lang="en-US" sz="17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1700" kern="0" dirty="0"/>
              <a:t>Temporal </a:t>
            </a:r>
            <a:r>
              <a:rPr lang="en-US" altLang="en-US" sz="1700" kern="0" dirty="0" smtClean="0"/>
              <a:t>patterns: </a:t>
            </a:r>
            <a:r>
              <a:rPr lang="en-US" sz="1700" kern="0" dirty="0"/>
              <a:t>visit frequencies </a:t>
            </a:r>
            <a:r>
              <a:rPr lang="en-US" sz="1700" kern="0" dirty="0" smtClean="0"/>
              <a:t>within </a:t>
            </a:r>
            <a:r>
              <a:rPr lang="en-US" sz="1700" kern="0" dirty="0"/>
              <a:t>different time </a:t>
            </a:r>
            <a:r>
              <a:rPr lang="en-US" sz="1700" kern="0" dirty="0"/>
              <a:t>periods, </a:t>
            </a:r>
            <a:r>
              <a:rPr lang="en-US" sz="1700" kern="0" dirty="0"/>
              <a:t>temporal </a:t>
            </a:r>
            <a:r>
              <a:rPr lang="en-US" sz="1700" kern="0" dirty="0" smtClean="0"/>
              <a:t>scales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700" kern="0" dirty="0"/>
              <a:t>H</a:t>
            </a:r>
            <a:r>
              <a:rPr lang="en-US" sz="1700" kern="0" dirty="0" smtClean="0"/>
              <a:t>euristic </a:t>
            </a:r>
            <a:r>
              <a:rPr lang="en-US" sz="1700" kern="0" dirty="0"/>
              <a:t>analysis </a:t>
            </a:r>
            <a:r>
              <a:rPr lang="en-US" sz="1700" kern="0" dirty="0" smtClean="0"/>
              <a:t>methods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1700" kern="0" dirty="0" smtClean="0">
                <a:solidFill>
                  <a:srgbClr val="C00000"/>
                </a:solidFill>
              </a:rPr>
              <a:t>Cannot </a:t>
            </a:r>
            <a:r>
              <a:rPr lang="en-US" sz="1700" kern="0" dirty="0">
                <a:solidFill>
                  <a:srgbClr val="C00000"/>
                </a:solidFill>
              </a:rPr>
              <a:t>be applied to </a:t>
            </a:r>
            <a:r>
              <a:rPr lang="en-US" sz="1700" kern="0" dirty="0">
                <a:solidFill>
                  <a:srgbClr val="C00000"/>
                </a:solidFill>
              </a:rPr>
              <a:t>identify </a:t>
            </a:r>
            <a:r>
              <a:rPr lang="en-US" sz="1700" b="1" kern="0" dirty="0">
                <a:solidFill>
                  <a:srgbClr val="C00000"/>
                </a:solidFill>
              </a:rPr>
              <a:t>Shopping</a:t>
            </a:r>
            <a:r>
              <a:rPr lang="en-US" sz="1700" kern="0" dirty="0">
                <a:solidFill>
                  <a:srgbClr val="C00000"/>
                </a:solidFill>
              </a:rPr>
              <a:t>, </a:t>
            </a:r>
            <a:r>
              <a:rPr lang="en-US" sz="1700" b="1" kern="0" dirty="0">
                <a:solidFill>
                  <a:srgbClr val="C00000"/>
                </a:solidFill>
              </a:rPr>
              <a:t>Eating</a:t>
            </a:r>
            <a:r>
              <a:rPr lang="en-US" sz="1700" kern="0" dirty="0">
                <a:solidFill>
                  <a:srgbClr val="C00000"/>
                </a:solidFill>
              </a:rPr>
              <a:t>, etc.</a:t>
            </a:r>
            <a:endParaRPr lang="en-US" sz="17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Related Work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300" kern="0" dirty="0"/>
              <a:t>Activity </a:t>
            </a:r>
            <a:r>
              <a:rPr lang="en-US" altLang="en-US" sz="2300" kern="0" dirty="0"/>
              <a:t>identification </a:t>
            </a:r>
            <a:r>
              <a:rPr lang="en-US" altLang="en-US" sz="2300" kern="0" dirty="0"/>
              <a:t>with </a:t>
            </a:r>
            <a:r>
              <a:rPr lang="en-US" sz="2300" kern="0" dirty="0"/>
              <a:t>spatiotemporal movement patterns</a:t>
            </a:r>
            <a:endParaRPr lang="en-US" altLang="en-US" sz="23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1700" kern="0" dirty="0" smtClean="0"/>
              <a:t>Spatial </a:t>
            </a:r>
            <a:r>
              <a:rPr lang="en-US" altLang="en-US" sz="1700" kern="0" dirty="0"/>
              <a:t>patterns: </a:t>
            </a:r>
            <a:r>
              <a:rPr lang="en-US" sz="1700" kern="0" dirty="0" smtClean="0"/>
              <a:t>visit </a:t>
            </a:r>
            <a:r>
              <a:rPr lang="en-US" sz="1700" kern="0" dirty="0"/>
              <a:t>frequencies, </a:t>
            </a:r>
            <a:r>
              <a:rPr lang="en-US" sz="1700" kern="0" dirty="0"/>
              <a:t>radius of </a:t>
            </a:r>
            <a:r>
              <a:rPr lang="en-US" sz="1700" kern="0" dirty="0" smtClean="0"/>
              <a:t>gyration</a:t>
            </a:r>
            <a:r>
              <a:rPr lang="en-US" sz="1700" kern="0" dirty="0"/>
              <a:t>, </a:t>
            </a:r>
            <a:r>
              <a:rPr lang="en-US" sz="1700" kern="0" dirty="0"/>
              <a:t>spatial movement scales</a:t>
            </a:r>
            <a:r>
              <a:rPr lang="en-US" sz="1700" dirty="0"/>
              <a:t> </a:t>
            </a:r>
            <a:endParaRPr lang="en-US" sz="17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1700" kern="0" dirty="0"/>
              <a:t>Temporal </a:t>
            </a:r>
            <a:r>
              <a:rPr lang="en-US" altLang="en-US" sz="1700" kern="0" dirty="0" smtClean="0"/>
              <a:t>patterns: </a:t>
            </a:r>
            <a:r>
              <a:rPr lang="en-US" sz="1700" kern="0" dirty="0"/>
              <a:t>visit frequencies </a:t>
            </a:r>
            <a:r>
              <a:rPr lang="en-US" sz="1700" kern="0" dirty="0" smtClean="0"/>
              <a:t>within </a:t>
            </a:r>
            <a:r>
              <a:rPr lang="en-US" sz="1700" kern="0" dirty="0"/>
              <a:t>different time </a:t>
            </a:r>
            <a:r>
              <a:rPr lang="en-US" sz="1700" kern="0" dirty="0"/>
              <a:t>periods, </a:t>
            </a:r>
            <a:r>
              <a:rPr lang="en-US" sz="1700" kern="0" dirty="0"/>
              <a:t>temporal </a:t>
            </a:r>
            <a:r>
              <a:rPr lang="en-US" sz="1700" kern="0" dirty="0" smtClean="0"/>
              <a:t>scales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700" kern="0" dirty="0"/>
              <a:t>H</a:t>
            </a:r>
            <a:r>
              <a:rPr lang="en-US" sz="1700" kern="0" dirty="0" smtClean="0"/>
              <a:t>euristic </a:t>
            </a:r>
            <a:r>
              <a:rPr lang="en-US" sz="1700" kern="0" dirty="0"/>
              <a:t>analysis </a:t>
            </a:r>
            <a:r>
              <a:rPr lang="en-US" sz="1700" kern="0" dirty="0" smtClean="0"/>
              <a:t>methods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1700" kern="0" dirty="0">
                <a:solidFill>
                  <a:srgbClr val="C00000"/>
                </a:solidFill>
              </a:rPr>
              <a:t>Cannot </a:t>
            </a:r>
            <a:r>
              <a:rPr lang="en-US" sz="1700" kern="0" dirty="0">
                <a:solidFill>
                  <a:srgbClr val="C00000"/>
                </a:solidFill>
              </a:rPr>
              <a:t>be applied to </a:t>
            </a:r>
            <a:r>
              <a:rPr lang="en-US" sz="1700" kern="0" dirty="0">
                <a:solidFill>
                  <a:srgbClr val="C00000"/>
                </a:solidFill>
              </a:rPr>
              <a:t>identify </a:t>
            </a:r>
            <a:r>
              <a:rPr lang="en-US" sz="1700" b="1" kern="0" dirty="0">
                <a:solidFill>
                  <a:srgbClr val="C00000"/>
                </a:solidFill>
              </a:rPr>
              <a:t>Shopping</a:t>
            </a:r>
            <a:r>
              <a:rPr lang="en-US" sz="1700" kern="0" dirty="0">
                <a:solidFill>
                  <a:srgbClr val="C00000"/>
                </a:solidFill>
              </a:rPr>
              <a:t>, </a:t>
            </a:r>
            <a:r>
              <a:rPr lang="en-US" sz="1700" b="1" kern="0" dirty="0">
                <a:solidFill>
                  <a:srgbClr val="C00000"/>
                </a:solidFill>
              </a:rPr>
              <a:t>Eating</a:t>
            </a:r>
            <a:r>
              <a:rPr lang="en-US" sz="1700" kern="0" dirty="0">
                <a:solidFill>
                  <a:srgbClr val="C00000"/>
                </a:solidFill>
              </a:rPr>
              <a:t>, etc.</a:t>
            </a:r>
            <a:endParaRPr lang="en-US" sz="1700" kern="0" dirty="0">
              <a:solidFill>
                <a:srgbClr val="C00000"/>
              </a:solidFill>
            </a:endParaRP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700" kern="0" dirty="0"/>
              <a:t>M</a:t>
            </a:r>
            <a:r>
              <a:rPr lang="en-US" sz="1700" kern="0" dirty="0" smtClean="0"/>
              <a:t>achine </a:t>
            </a:r>
            <a:r>
              <a:rPr lang="en-US" sz="1700" kern="0" dirty="0"/>
              <a:t>learning </a:t>
            </a:r>
            <a:r>
              <a:rPr lang="en-US" sz="1700" kern="0" dirty="0" smtClean="0"/>
              <a:t>techniques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1700" kern="0" dirty="0"/>
              <a:t>Integrates context information provided by GSM</a:t>
            </a:r>
            <a:r>
              <a:rPr lang="en-US" sz="1700" kern="0" dirty="0"/>
              <a:t>, accelerometers, </a:t>
            </a:r>
            <a:r>
              <a:rPr lang="en-US" sz="1700" kern="0" dirty="0" err="1"/>
              <a:t>WiFi</a:t>
            </a:r>
            <a:r>
              <a:rPr lang="en-US" sz="1700" kern="0" dirty="0"/>
              <a:t>, </a:t>
            </a:r>
            <a:r>
              <a:rPr lang="en-US" sz="1700" kern="0" dirty="0"/>
              <a:t>etc.</a:t>
            </a:r>
            <a:endParaRPr lang="en-US" sz="1700" kern="0" dirty="0"/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1700" kern="0" dirty="0">
                <a:solidFill>
                  <a:srgbClr val="C00000"/>
                </a:solidFill>
              </a:rPr>
              <a:t>Activating </a:t>
            </a:r>
            <a:r>
              <a:rPr lang="en-US" sz="1700" kern="0" dirty="0">
                <a:solidFill>
                  <a:srgbClr val="C00000"/>
                </a:solidFill>
              </a:rPr>
              <a:t>additional sensors is expensive</a:t>
            </a:r>
            <a:endParaRPr lang="en-US" altLang="en-US" sz="17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Related Work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300" kern="0" dirty="0"/>
              <a:t>Activity </a:t>
            </a:r>
            <a:r>
              <a:rPr lang="en-US" altLang="en-US" sz="2300" kern="0" dirty="0"/>
              <a:t>identification </a:t>
            </a:r>
            <a:r>
              <a:rPr lang="en-US" altLang="en-US" sz="2300" kern="0" dirty="0"/>
              <a:t>with </a:t>
            </a:r>
            <a:r>
              <a:rPr lang="en-US" sz="2300" kern="0" dirty="0" smtClean="0"/>
              <a:t>geographic context</a:t>
            </a:r>
            <a:endParaRPr lang="en-US" altLang="en-US" sz="23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700" kern="0" dirty="0"/>
              <a:t>Place </a:t>
            </a:r>
            <a:r>
              <a:rPr lang="en-US" sz="1700" kern="0" dirty="0" smtClean="0"/>
              <a:t>categorization </a:t>
            </a:r>
            <a:r>
              <a:rPr lang="en-US" sz="1700" kern="0" dirty="0"/>
              <a:t>as a proxy of activity type classification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1700" kern="0" dirty="0" smtClean="0"/>
              <a:t>Spatial join is applied to correlate land use types and surrounding POIs</a:t>
            </a:r>
            <a:endParaRPr lang="en-US" sz="1700" kern="0" dirty="0"/>
          </a:p>
        </p:txBody>
      </p:sp>
    </p:spTree>
    <p:extLst>
      <p:ext uri="{BB962C8B-B14F-4D97-AF65-F5344CB8AC3E}">
        <p14:creationId xmlns:p14="http://schemas.microsoft.com/office/powerpoint/2010/main" val="31034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Related Work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300" kern="0" dirty="0"/>
              <a:t>Activity </a:t>
            </a:r>
            <a:r>
              <a:rPr lang="en-US" altLang="en-US" sz="2300" kern="0" dirty="0"/>
              <a:t>identification </a:t>
            </a:r>
            <a:r>
              <a:rPr lang="en-US" altLang="en-US" sz="2300" kern="0" dirty="0"/>
              <a:t>with </a:t>
            </a:r>
            <a:r>
              <a:rPr lang="en-US" sz="2300" kern="0" dirty="0" smtClean="0"/>
              <a:t>geographic context</a:t>
            </a:r>
            <a:endParaRPr lang="en-US" altLang="en-US" sz="23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700" kern="0" dirty="0"/>
              <a:t>Place </a:t>
            </a:r>
            <a:r>
              <a:rPr lang="en-US" sz="1700" kern="0" dirty="0" smtClean="0"/>
              <a:t>categorization </a:t>
            </a:r>
            <a:r>
              <a:rPr lang="en-US" sz="1700" kern="0" dirty="0"/>
              <a:t>as a proxy of activity type classification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1700" kern="0" dirty="0" smtClean="0"/>
              <a:t>Spatial join is applied to correlate land use types and surrounding POIs</a:t>
            </a:r>
            <a:endParaRPr lang="en-US" sz="17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700" kern="0" dirty="0">
                <a:solidFill>
                  <a:srgbClr val="C00000"/>
                </a:solidFill>
              </a:rPr>
              <a:t>T</a:t>
            </a:r>
            <a:r>
              <a:rPr lang="en-US" sz="1700" kern="0" dirty="0" smtClean="0">
                <a:solidFill>
                  <a:srgbClr val="C00000"/>
                </a:solidFill>
              </a:rPr>
              <a:t>ravel </a:t>
            </a:r>
            <a:r>
              <a:rPr lang="en-US" sz="1700" kern="0" dirty="0">
                <a:solidFill>
                  <a:srgbClr val="C00000"/>
                </a:solidFill>
              </a:rPr>
              <a:t>activity type identification cannot solely rely on geographic context</a:t>
            </a:r>
            <a:endParaRPr lang="en-US" sz="1700" kern="0" dirty="0">
              <a:solidFill>
                <a:srgbClr val="C00000"/>
              </a:solidFill>
            </a:endParaRP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1700" kern="0" dirty="0"/>
              <a:t>Heterogeneous activities are conducted at the same category of </a:t>
            </a:r>
            <a:r>
              <a:rPr lang="en-US" sz="1700" kern="0" dirty="0" smtClean="0"/>
              <a:t>places (e.g</a:t>
            </a:r>
            <a:r>
              <a:rPr lang="en-US" sz="1700" kern="0" dirty="0"/>
              <a:t>., </a:t>
            </a:r>
            <a:r>
              <a:rPr lang="en-US" sz="1700" b="1" kern="0" dirty="0"/>
              <a:t>Eating</a:t>
            </a:r>
            <a:r>
              <a:rPr lang="en-US" sz="1700" kern="0" dirty="0"/>
              <a:t> </a:t>
            </a:r>
            <a:r>
              <a:rPr lang="en-US" sz="1700" kern="0" dirty="0"/>
              <a:t>or </a:t>
            </a:r>
            <a:r>
              <a:rPr lang="en-US" sz="1700" b="1" kern="0" dirty="0"/>
              <a:t>Work</a:t>
            </a:r>
            <a:r>
              <a:rPr lang="en-US" sz="1700" kern="0" dirty="0"/>
              <a:t> at a </a:t>
            </a:r>
            <a:r>
              <a:rPr lang="en-US" sz="1700" kern="0" dirty="0"/>
              <a:t>restaurant)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1700" kern="0" dirty="0"/>
              <a:t>D</a:t>
            </a:r>
            <a:r>
              <a:rPr lang="en-US" sz="1700" kern="0" dirty="0"/>
              <a:t>isambiguating </a:t>
            </a:r>
            <a:r>
              <a:rPr lang="en-US" sz="1700" kern="0" dirty="0"/>
              <a:t>adjacent places remains a research </a:t>
            </a:r>
            <a:r>
              <a:rPr lang="en-US" sz="1700" kern="0" dirty="0" smtClean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0023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Related Work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300" kern="0" dirty="0"/>
              <a:t>Activity </a:t>
            </a:r>
            <a:r>
              <a:rPr lang="en-US" altLang="en-US" sz="2300" kern="0" dirty="0"/>
              <a:t>identification </a:t>
            </a:r>
            <a:r>
              <a:rPr lang="en-US" altLang="en-US" sz="2300" kern="0" dirty="0"/>
              <a:t>with </a:t>
            </a:r>
            <a:r>
              <a:rPr lang="en-US" sz="2300" kern="0" dirty="0" smtClean="0"/>
              <a:t>geographic context</a:t>
            </a:r>
            <a:endParaRPr lang="en-US" altLang="en-US" sz="23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700" kern="0" dirty="0"/>
              <a:t>Place </a:t>
            </a:r>
            <a:r>
              <a:rPr lang="en-US" sz="1700" kern="0" dirty="0" smtClean="0"/>
              <a:t>categorization </a:t>
            </a:r>
            <a:r>
              <a:rPr lang="en-US" sz="1700" kern="0" dirty="0"/>
              <a:t>as a proxy of activity type classification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1700" kern="0" dirty="0" smtClean="0"/>
              <a:t>Spatial join is applied to correlate land use types and surrounding POIs</a:t>
            </a:r>
            <a:endParaRPr lang="en-US" sz="17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700" kern="0" dirty="0">
                <a:solidFill>
                  <a:srgbClr val="C00000"/>
                </a:solidFill>
              </a:rPr>
              <a:t>T</a:t>
            </a:r>
            <a:r>
              <a:rPr lang="en-US" sz="1700" kern="0" dirty="0" smtClean="0">
                <a:solidFill>
                  <a:srgbClr val="C00000"/>
                </a:solidFill>
              </a:rPr>
              <a:t>ravel </a:t>
            </a:r>
            <a:r>
              <a:rPr lang="en-US" sz="1700" kern="0" dirty="0">
                <a:solidFill>
                  <a:srgbClr val="C00000"/>
                </a:solidFill>
              </a:rPr>
              <a:t>activity type identification cannot solely rely on geographic context</a:t>
            </a:r>
            <a:endParaRPr lang="en-US" sz="1700" kern="0" dirty="0">
              <a:solidFill>
                <a:srgbClr val="C00000"/>
              </a:solidFill>
            </a:endParaRPr>
          </a:p>
          <a:p>
            <a:pPr marL="582930" lvl="1">
              <a:lnSpc>
                <a:spcPct val="150000"/>
              </a:lnSpc>
              <a:spcBef>
                <a:spcPts val="0"/>
              </a:spcBef>
              <a:buSzPct val="70000"/>
              <a:defRPr/>
            </a:pPr>
            <a:r>
              <a:rPr lang="en-US" sz="1700" kern="0" dirty="0" smtClean="0">
                <a:solidFill>
                  <a:srgbClr val="C00000"/>
                </a:solidFill>
              </a:rPr>
              <a:t>Manually </a:t>
            </a:r>
            <a:r>
              <a:rPr lang="en-US" sz="1700" kern="0" dirty="0">
                <a:solidFill>
                  <a:srgbClr val="C00000"/>
                </a:solidFill>
              </a:rPr>
              <a:t>annotated POI labels introduce bias and inaccuracy</a:t>
            </a:r>
            <a:endParaRPr lang="en-US" sz="17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Related Work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300" kern="0" dirty="0"/>
              <a:t>Activity </a:t>
            </a:r>
            <a:r>
              <a:rPr lang="en-US" altLang="en-US" sz="2300" kern="0" dirty="0"/>
              <a:t>identification </a:t>
            </a:r>
            <a:r>
              <a:rPr lang="en-US" altLang="en-US" sz="2300" kern="0" dirty="0"/>
              <a:t>with </a:t>
            </a:r>
            <a:r>
              <a:rPr lang="en-US" sz="2300" kern="0" dirty="0" smtClean="0"/>
              <a:t>geographic context</a:t>
            </a:r>
            <a:endParaRPr lang="en-US" altLang="en-US" sz="23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700" kern="0" dirty="0"/>
              <a:t>Place </a:t>
            </a:r>
            <a:r>
              <a:rPr lang="en-US" sz="1700" kern="0" dirty="0" smtClean="0"/>
              <a:t>categorization </a:t>
            </a:r>
            <a:r>
              <a:rPr lang="en-US" sz="1700" kern="0" dirty="0"/>
              <a:t>as a proxy of activity type classification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1700" kern="0" dirty="0" smtClean="0"/>
              <a:t>Spatial join is applied to correlate land use types and surrounding POIs</a:t>
            </a:r>
            <a:endParaRPr lang="en-US" sz="17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700" kern="0" dirty="0">
                <a:solidFill>
                  <a:srgbClr val="C00000"/>
                </a:solidFill>
              </a:rPr>
              <a:t>T</a:t>
            </a:r>
            <a:r>
              <a:rPr lang="en-US" sz="1700" kern="0" dirty="0" smtClean="0">
                <a:solidFill>
                  <a:srgbClr val="C00000"/>
                </a:solidFill>
              </a:rPr>
              <a:t>ravel </a:t>
            </a:r>
            <a:r>
              <a:rPr lang="en-US" sz="1700" kern="0" dirty="0">
                <a:solidFill>
                  <a:srgbClr val="C00000"/>
                </a:solidFill>
              </a:rPr>
              <a:t>activity type identification cannot solely rely on geographic </a:t>
            </a:r>
            <a:r>
              <a:rPr lang="en-US" sz="1700" kern="0" dirty="0" smtClean="0">
                <a:solidFill>
                  <a:srgbClr val="C00000"/>
                </a:solidFill>
              </a:rPr>
              <a:t>context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700" kern="0" dirty="0">
                <a:solidFill>
                  <a:srgbClr val="C00000"/>
                </a:solidFill>
              </a:rPr>
              <a:t>Manually annotated POI labels introduce bias and </a:t>
            </a:r>
            <a:r>
              <a:rPr lang="en-US" sz="1700" kern="0" dirty="0" smtClean="0">
                <a:solidFill>
                  <a:srgbClr val="C00000"/>
                </a:solidFill>
              </a:rPr>
              <a:t>inaccuracy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700" kern="0" dirty="0" smtClean="0">
                <a:solidFill>
                  <a:srgbClr val="C00000"/>
                </a:solidFill>
              </a:rPr>
              <a:t>Location </a:t>
            </a:r>
            <a:r>
              <a:rPr lang="en-US" sz="1700" kern="0" dirty="0">
                <a:solidFill>
                  <a:srgbClr val="C00000"/>
                </a:solidFill>
              </a:rPr>
              <a:t>services (e.g., Google Places API) exploited are still inconvenient</a:t>
            </a:r>
            <a:endParaRPr lang="en-US" altLang="en-US" sz="17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7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1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400" b="1" kern="0" dirty="0"/>
              <a:t>Workflow</a:t>
            </a:r>
            <a:r>
              <a:rPr lang="en-US" altLang="en-US" sz="1800" kern="0" dirty="0"/>
              <a:t> </a:t>
            </a:r>
          </a:p>
          <a:p>
            <a:pPr marL="582930" lvl="1">
              <a:spcBef>
                <a:spcPts val="0"/>
              </a:spcBef>
              <a:defRPr/>
            </a:pPr>
            <a:r>
              <a:rPr lang="en-US" sz="1600" kern="0" dirty="0"/>
              <a:t>I</a:t>
            </a:r>
            <a:r>
              <a:rPr lang="en-US" sz="1600" kern="0" dirty="0" smtClean="0"/>
              <a:t>ndividual </a:t>
            </a:r>
            <a:r>
              <a:rPr lang="en-US" sz="1600" kern="0" dirty="0"/>
              <a:t>representative travel activity type identification with features representing spatiotemporal movement patterns and geographic context</a:t>
            </a:r>
          </a:p>
          <a:p>
            <a:pPr marL="582930" lvl="1">
              <a:spcBef>
                <a:spcPts val="0"/>
              </a:spcBef>
              <a:defRPr/>
            </a:pPr>
            <a:endParaRPr lang="en-US" altLang="en-US" sz="1600" kern="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en-US" sz="2000" i="0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96359"/>
            <a:ext cx="6709652" cy="398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1CA2-D92F-4CD4-9326-2E157928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BD5A-BB39-4AD5-BAFD-571661811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45325"/>
            <a:ext cx="8156575" cy="5029200"/>
          </a:xfrm>
        </p:spPr>
        <p:txBody>
          <a:bodyPr/>
          <a:lstStyle/>
          <a:p>
            <a:pPr>
              <a:lnSpc>
                <a:spcPct val="190000"/>
              </a:lnSpc>
              <a:spcBef>
                <a:spcPts val="0"/>
              </a:spcBef>
            </a:pPr>
            <a:r>
              <a:rPr lang="en-US" dirty="0"/>
              <a:t>Introduction</a:t>
            </a:r>
          </a:p>
          <a:p>
            <a:pPr>
              <a:lnSpc>
                <a:spcPct val="190000"/>
              </a:lnSpc>
              <a:spcBef>
                <a:spcPts val="0"/>
              </a:spcBef>
            </a:pPr>
            <a:r>
              <a:rPr lang="en-US" dirty="0"/>
              <a:t>Related work</a:t>
            </a:r>
          </a:p>
          <a:p>
            <a:pPr>
              <a:lnSpc>
                <a:spcPct val="190000"/>
              </a:lnSpc>
              <a:spcBef>
                <a:spcPts val="0"/>
              </a:spcBef>
            </a:pPr>
            <a:r>
              <a:rPr lang="en-US" dirty="0"/>
              <a:t>Methods</a:t>
            </a:r>
          </a:p>
          <a:p>
            <a:pPr>
              <a:lnSpc>
                <a:spcPct val="190000"/>
              </a:lnSpc>
              <a:spcBef>
                <a:spcPts val="0"/>
              </a:spcBef>
            </a:pPr>
            <a:r>
              <a:rPr lang="en-US" dirty="0" smtClean="0"/>
              <a:t>Case study</a:t>
            </a:r>
            <a:endParaRPr lang="en-US" dirty="0"/>
          </a:p>
          <a:p>
            <a:pPr>
              <a:lnSpc>
                <a:spcPct val="190000"/>
              </a:lnSpc>
              <a:spcBef>
                <a:spcPts val="0"/>
              </a:spcBef>
            </a:pPr>
            <a:r>
              <a:rPr lang="en-US" dirty="0" smtClean="0"/>
              <a:t>Conclusion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11158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 smtClean="0"/>
              <a:t>Activity detection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 smtClean="0"/>
              <a:t>Stay point detection</a:t>
            </a:r>
            <a:endParaRPr lang="en-US" altLang="en-US" kern="0" dirty="0"/>
          </a:p>
        </p:txBody>
      </p:sp>
      <p:sp>
        <p:nvSpPr>
          <p:cNvPr id="2" name="Oval 1"/>
          <p:cNvSpPr/>
          <p:nvPr/>
        </p:nvSpPr>
        <p:spPr bwMode="auto">
          <a:xfrm>
            <a:off x="2229970" y="3657600"/>
            <a:ext cx="152400" cy="152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848970" y="3810000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696135" y="3810000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43300" y="3810000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71365" y="4038600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20770" y="3543300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24600" y="3810000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 bwMode="auto">
          <a:xfrm>
            <a:off x="2077570" y="3924300"/>
            <a:ext cx="61856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6"/>
            <a:endCxn id="8" idx="2"/>
          </p:cNvCxnSpPr>
          <p:nvPr/>
        </p:nvCxnSpPr>
        <p:spPr bwMode="auto">
          <a:xfrm>
            <a:off x="2924735" y="3924300"/>
            <a:ext cx="61856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8" idx="5"/>
            <a:endCxn id="9" idx="2"/>
          </p:cNvCxnSpPr>
          <p:nvPr/>
        </p:nvCxnSpPr>
        <p:spPr bwMode="auto">
          <a:xfrm>
            <a:off x="3738422" y="4005122"/>
            <a:ext cx="232943" cy="14777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9" idx="6"/>
            <a:endCxn id="10" idx="2"/>
          </p:cNvCxnSpPr>
          <p:nvPr/>
        </p:nvCxnSpPr>
        <p:spPr bwMode="auto">
          <a:xfrm flipV="1">
            <a:off x="4199965" y="3657600"/>
            <a:ext cx="620805" cy="4953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10" idx="6"/>
          </p:cNvCxnSpPr>
          <p:nvPr/>
        </p:nvCxnSpPr>
        <p:spPr bwMode="auto">
          <a:xfrm>
            <a:off x="5049370" y="3657600"/>
            <a:ext cx="1275230" cy="2141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50" name="Rectangle 6149"/>
          <p:cNvSpPr/>
          <p:nvPr/>
        </p:nvSpPr>
        <p:spPr bwMode="auto">
          <a:xfrm>
            <a:off x="3184714" y="2971800"/>
            <a:ext cx="2667000" cy="13716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51" name="TextBox 6150"/>
              <p:cNvSpPr txBox="1"/>
              <p:nvPr/>
            </p:nvSpPr>
            <p:spPr>
              <a:xfrm>
                <a:off x="3153335" y="3031468"/>
                <a:ext cx="2803396" cy="435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C00000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stay points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goe UI Emoj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𝒔</m:t>
                            </m:r>
                            <m:r>
                              <a:rPr lang="en-US" sz="1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&lt;</m:t>
                            </m:r>
                            <m:r>
                              <a:rPr lang="en-US" sz="1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𝟔𝟓</m:t>
                            </m:r>
                            <m:r>
                              <a:rPr lang="en-US" sz="1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𝒎</m:t>
                            </m:r>
                          </m:e>
                          <m:e>
                            <m:r>
                              <a:rPr lang="en-US" sz="1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𝒕</m:t>
                            </m:r>
                            <m:r>
                              <a:rPr lang="en-US" sz="1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&lt;</m:t>
                            </m:r>
                            <m:r>
                              <a:rPr lang="en-US" sz="1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𝟑</m:t>
                            </m:r>
                            <m:r>
                              <a:rPr lang="en-US" sz="1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𝒎𝒊𝒏</m:t>
                            </m:r>
                            <m:r>
                              <a:rPr lang="en-US" sz="1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000" b="1" dirty="0" smtClean="0">
                    <a:solidFill>
                      <a:srgbClr val="C00000"/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goe UI Emoj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𝒔</m:t>
                            </m:r>
                            <m:r>
                              <a:rPr lang="en-US" sz="1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&gt;</m:t>
                            </m:r>
                            <m:r>
                              <a:rPr lang="en-US" sz="1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𝟔𝟓</m:t>
                            </m:r>
                            <m:r>
                              <a:rPr lang="en-US" sz="1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𝒎</m:t>
                            </m:r>
                          </m:e>
                          <m:e>
                            <m:r>
                              <a:rPr lang="en-US" sz="1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𝒗</m:t>
                            </m:r>
                            <m:r>
                              <a:rPr lang="en-US" sz="1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&lt;</m:t>
                            </m:r>
                            <m:r>
                              <a:rPr lang="en-US" sz="1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𝟏𝟑𝟎𝟎</m:t>
                            </m:r>
                            <m:r>
                              <a:rPr lang="en-US" sz="1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𝒎</m:t>
                            </m:r>
                            <m:r>
                              <a:rPr lang="en-US" sz="1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/</m:t>
                            </m:r>
                            <m:r>
                              <a:rPr lang="en-US" sz="1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𝒉</m:t>
                            </m:r>
                            <m:r>
                              <a:rPr lang="en-US" sz="1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goe UI Emoji" panose="020B0502040204020203" pitchFamily="34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US" sz="1000" b="1" dirty="0">
                  <a:solidFill>
                    <a:srgbClr val="C00000"/>
                  </a:solidFill>
                  <a:latin typeface="Segoe UI Emoji" panose="020B0502040204020203" pitchFamily="34" charset="0"/>
                  <a:ea typeface="Segoe UI Emoji" panose="020B0502040204020203" pitchFamily="34" charset="0"/>
                </a:endParaRPr>
              </a:p>
            </p:txBody>
          </p:sp>
        </mc:Choice>
        <mc:Fallback>
          <p:sp>
            <p:nvSpPr>
              <p:cNvPr id="6151" name="TextBox 6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335" y="3031468"/>
                <a:ext cx="2803396" cy="435632"/>
              </a:xfrm>
              <a:prstGeom prst="rect">
                <a:avLst/>
              </a:prstGeom>
              <a:blipFill>
                <a:blip r:embed="rId2"/>
                <a:stretch>
                  <a:fillRect t="-175000" b="-25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2" name="Left Brace 6151"/>
          <p:cNvSpPr/>
          <p:nvPr/>
        </p:nvSpPr>
        <p:spPr bwMode="auto">
          <a:xfrm rot="16200000">
            <a:off x="4145618" y="2201391"/>
            <a:ext cx="133348" cy="4533900"/>
          </a:xfrm>
          <a:prstGeom prst="leftBrace">
            <a:avLst>
              <a:gd name="adj1" fmla="val 78921"/>
              <a:gd name="adj2" fmla="val 50000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6153" name="TextBox 6152"/>
          <p:cNvSpPr txBox="1"/>
          <p:nvPr/>
        </p:nvSpPr>
        <p:spPr>
          <a:xfrm>
            <a:off x="3619800" y="4511483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(Body)"/>
              </a:rPr>
              <a:t>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(Body)"/>
              </a:rPr>
              <a:t> trajectory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 (Body)"/>
            </a:endParaRPr>
          </a:p>
        </p:txBody>
      </p:sp>
      <p:sp>
        <p:nvSpPr>
          <p:cNvPr id="42" name="Left Brace 41"/>
          <p:cNvSpPr/>
          <p:nvPr/>
        </p:nvSpPr>
        <p:spPr bwMode="auto">
          <a:xfrm rot="5400000" flipV="1">
            <a:off x="2716639" y="2763040"/>
            <a:ext cx="169803" cy="1752740"/>
          </a:xfrm>
          <a:prstGeom prst="leftBrace">
            <a:avLst>
              <a:gd name="adj1" fmla="val 78921"/>
              <a:gd name="adj2" fmla="val 50000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1813" y="3215954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(Body)"/>
              </a:rPr>
              <a:t>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(Body)"/>
              </a:rPr>
              <a:t> trip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 (Body)"/>
            </a:endParaRPr>
          </a:p>
        </p:txBody>
      </p:sp>
      <p:sp>
        <p:nvSpPr>
          <p:cNvPr id="6154" name="Rectangle 6153"/>
          <p:cNvSpPr/>
          <p:nvPr/>
        </p:nvSpPr>
        <p:spPr>
          <a:xfrm>
            <a:off x="1848970" y="5386987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kern="0" dirty="0" smtClean="0"/>
              <a:t>(Sun et al. 2021)</a:t>
            </a:r>
            <a:endParaRPr lang="en-US" sz="1600" i="1" dirty="0"/>
          </a:p>
        </p:txBody>
      </p:sp>
      <p:sp>
        <p:nvSpPr>
          <p:cNvPr id="6155" name="Rectangle 6154"/>
          <p:cNvSpPr/>
          <p:nvPr/>
        </p:nvSpPr>
        <p:spPr>
          <a:xfrm>
            <a:off x="1791128" y="4022177"/>
            <a:ext cx="372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(Body)"/>
              </a:rPr>
              <a:t>P</a:t>
            </a:r>
            <a:r>
              <a:rPr lang="en-US" sz="1400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(Body)"/>
              </a:rPr>
              <a:t>0</a:t>
            </a:r>
            <a:endParaRPr lang="en-US" sz="14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11158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 smtClean="0"/>
              <a:t>Activity detection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 smtClean="0"/>
              <a:t>Stay point detection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 smtClean="0"/>
              <a:t>Spatial aggregation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altLang="en-US" sz="2000" kern="0" dirty="0" smtClean="0"/>
              <a:t>DBSCAN on </a:t>
            </a:r>
            <a:r>
              <a:rPr lang="en-US" altLang="en-US" sz="2000" kern="0" dirty="0" smtClean="0">
                <a:solidFill>
                  <a:srgbClr val="FF0000"/>
                </a:solidFill>
              </a:rPr>
              <a:t>stay points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altLang="en-US" sz="2000" kern="0" dirty="0" smtClean="0"/>
              <a:t>eps = 50m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altLang="en-US" sz="2000" kern="0" dirty="0" err="1" smtClean="0"/>
              <a:t>minPts</a:t>
            </a:r>
            <a:r>
              <a:rPr lang="en-US" altLang="en-US" sz="2000" kern="0" dirty="0" smtClean="0"/>
              <a:t> = 4</a:t>
            </a:r>
            <a:endParaRPr lang="en-US" altLang="en-US" sz="2000" kern="0" dirty="0"/>
          </a:p>
        </p:txBody>
      </p:sp>
      <p:sp>
        <p:nvSpPr>
          <p:cNvPr id="45" name="Oval 44"/>
          <p:cNvSpPr/>
          <p:nvPr/>
        </p:nvSpPr>
        <p:spPr bwMode="auto">
          <a:xfrm>
            <a:off x="3505200" y="4630137"/>
            <a:ext cx="152400" cy="152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124200" y="4782537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71365" y="4782537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818530" y="4782537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246595" y="5011137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096000" y="4515837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7599830" y="4782537"/>
            <a:ext cx="228600" cy="228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cxnSp>
        <p:nvCxnSpPr>
          <p:cNvPr id="52" name="Straight Arrow Connector 51"/>
          <p:cNvCxnSpPr>
            <a:stCxn id="46" idx="6"/>
            <a:endCxn id="47" idx="2"/>
          </p:cNvCxnSpPr>
          <p:nvPr/>
        </p:nvCxnSpPr>
        <p:spPr bwMode="auto">
          <a:xfrm>
            <a:off x="3352800" y="4896837"/>
            <a:ext cx="61856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stCxn id="47" idx="6"/>
            <a:endCxn id="48" idx="2"/>
          </p:cNvCxnSpPr>
          <p:nvPr/>
        </p:nvCxnSpPr>
        <p:spPr bwMode="auto">
          <a:xfrm>
            <a:off x="4199965" y="4896837"/>
            <a:ext cx="61856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48" idx="5"/>
            <a:endCxn id="49" idx="2"/>
          </p:cNvCxnSpPr>
          <p:nvPr/>
        </p:nvCxnSpPr>
        <p:spPr bwMode="auto">
          <a:xfrm>
            <a:off x="5013652" y="4977659"/>
            <a:ext cx="232943" cy="14777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63" idx="6"/>
            <a:endCxn id="50" idx="2"/>
          </p:cNvCxnSpPr>
          <p:nvPr/>
        </p:nvCxnSpPr>
        <p:spPr bwMode="auto">
          <a:xfrm>
            <a:off x="5609815" y="4505754"/>
            <a:ext cx="486185" cy="12438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50" idx="6"/>
          </p:cNvCxnSpPr>
          <p:nvPr/>
        </p:nvCxnSpPr>
        <p:spPr bwMode="auto">
          <a:xfrm>
            <a:off x="6324600" y="4630137"/>
            <a:ext cx="1275230" cy="2141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Left Brace 58"/>
          <p:cNvSpPr/>
          <p:nvPr/>
        </p:nvSpPr>
        <p:spPr bwMode="auto">
          <a:xfrm rot="16200000">
            <a:off x="5420848" y="3294954"/>
            <a:ext cx="133348" cy="4533900"/>
          </a:xfrm>
          <a:prstGeom prst="leftBrace">
            <a:avLst>
              <a:gd name="adj1" fmla="val 78921"/>
              <a:gd name="adj2" fmla="val 50000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95030" y="5605046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(Body)"/>
              </a:rPr>
              <a:t>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(Body)"/>
              </a:rPr>
              <a:t> trajectory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 (Body)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5381215" y="4391454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cxnSp>
        <p:nvCxnSpPr>
          <p:cNvPr id="64" name="Straight Arrow Connector 63"/>
          <p:cNvCxnSpPr>
            <a:stCxn id="49" idx="0"/>
            <a:endCxn id="63" idx="4"/>
          </p:cNvCxnSpPr>
          <p:nvPr/>
        </p:nvCxnSpPr>
        <p:spPr bwMode="auto">
          <a:xfrm flipV="1">
            <a:off x="5360895" y="4620054"/>
            <a:ext cx="134620" cy="39108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4558550" y="3975717"/>
            <a:ext cx="1866900" cy="14478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61748" y="3534444"/>
            <a:ext cx="11095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spatial cluster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5110498" y="4050018"/>
            <a:ext cx="9060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</a:t>
            </a:r>
            <a:r>
              <a:rPr lang="en-US" sz="1200" b="1" dirty="0" smtClean="0">
                <a:solidFill>
                  <a:srgbClr val="C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tay points</a:t>
            </a:r>
            <a:endParaRPr lang="en-US" sz="1200" dirty="0"/>
          </a:p>
        </p:txBody>
      </p:sp>
      <p:cxnSp>
        <p:nvCxnSpPr>
          <p:cNvPr id="68" name="Straight Arrow Connector 67"/>
          <p:cNvCxnSpPr>
            <a:endCxn id="15" idx="2"/>
          </p:cNvCxnSpPr>
          <p:nvPr/>
        </p:nvCxnSpPr>
        <p:spPr bwMode="auto">
          <a:xfrm flipV="1">
            <a:off x="5923430" y="3811443"/>
            <a:ext cx="93086" cy="238575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73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6843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 smtClean="0"/>
              <a:t>Spatiotemporal movement patterns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kern="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963920"/>
                  </p:ext>
                </p:extLst>
              </p:nvPr>
            </p:nvGraphicFramePr>
            <p:xfrm>
              <a:off x="862008" y="2133600"/>
              <a:ext cx="7543801" cy="35813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38199">
                      <a:extLst>
                        <a:ext uri="{9D8B030D-6E8A-4147-A177-3AD203B41FA5}">
                          <a16:colId xmlns:a16="http://schemas.microsoft.com/office/drawing/2014/main" val="3718108613"/>
                        </a:ext>
                      </a:extLst>
                    </a:gridCol>
                    <a:gridCol w="1295401">
                      <a:extLst>
                        <a:ext uri="{9D8B030D-6E8A-4147-A177-3AD203B41FA5}">
                          <a16:colId xmlns:a16="http://schemas.microsoft.com/office/drawing/2014/main" val="2059600253"/>
                        </a:ext>
                      </a:extLst>
                    </a:gridCol>
                    <a:gridCol w="2971801">
                      <a:extLst>
                        <a:ext uri="{9D8B030D-6E8A-4147-A177-3AD203B41FA5}">
                          <a16:colId xmlns:a16="http://schemas.microsoft.com/office/drawing/2014/main" val="2515482324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4292831994"/>
                        </a:ext>
                      </a:extLst>
                    </a:gridCol>
                  </a:tblGrid>
                  <a:tr h="18822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type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Definition</a:t>
                          </a:r>
                          <a:endParaRPr lang="en-US" sz="13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Measurement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9121254"/>
                      </a:ext>
                    </a:extLst>
                  </a:tr>
                  <a:tr h="564668">
                    <a:tc rowSpan="5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Spatial</a:t>
                          </a:r>
                        </a:p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patterns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travel distance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average travel distance between each stay point and its next one within the same activity zone</a:t>
                          </a:r>
                          <a:endParaRPr lang="en-US" sz="13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𝑎𝑣𝑔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𝑡𝑦𝑝𝑒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𝑝𝑙𝑎𝑐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})</m:t>
                                </m:r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5003841"/>
                      </a:ext>
                    </a:extLst>
                  </a:tr>
                  <a:tr h="5698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Maximum travel distance</a:t>
                          </a:r>
                          <a:endParaRPr lang="en-US" sz="13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largest travel distance between each stay point and its next one within an activity zone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𝑚𝑎𝑥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𝑡𝑦𝑝𝑒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𝑝𝑙𝑎𝑐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})</m:t>
                                </m:r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3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032729"/>
                      </a:ext>
                    </a:extLst>
                  </a:tr>
                  <a:tr h="75289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incoming spatial transitions</a:t>
                          </a:r>
                          <a:endParaRPr lang="en-US" sz="13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footprint pairs which are consecutive in time and represent travels to current activity zone (</a:t>
                          </a:r>
                          <a14:m>
                            <m:oMath xmlns:m="http://schemas.openxmlformats.org/officeDocument/2006/math"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from other activity zones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→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7520672"/>
                      </a:ext>
                    </a:extLst>
                  </a:tr>
                  <a:tr h="75289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outgoing spatial transitions</a:t>
                          </a:r>
                          <a:endParaRPr lang="en-US" sz="13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footprint pairs which are consecutive in time and represent travels to other activity zones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from the current activity zone (</a:t>
                          </a:r>
                          <a14:m>
                            <m:oMath xmlns:m="http://schemas.openxmlformats.org/officeDocument/2006/math"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3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→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4372439"/>
                      </a:ext>
                    </a:extLst>
                  </a:tr>
                  <a:tr h="75289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Ranking of the total number of transitions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order of total numbers of footprint pairs which are consecutive in time and represent travels to/from current activity zones from/to other activity zones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  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𝑎𝑛𝑑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75426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963920"/>
                  </p:ext>
                </p:extLst>
              </p:nvPr>
            </p:nvGraphicFramePr>
            <p:xfrm>
              <a:off x="862008" y="2133600"/>
              <a:ext cx="7543801" cy="35813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38199">
                      <a:extLst>
                        <a:ext uri="{9D8B030D-6E8A-4147-A177-3AD203B41FA5}">
                          <a16:colId xmlns:a16="http://schemas.microsoft.com/office/drawing/2014/main" val="3718108613"/>
                        </a:ext>
                      </a:extLst>
                    </a:gridCol>
                    <a:gridCol w="1295401">
                      <a:extLst>
                        <a:ext uri="{9D8B030D-6E8A-4147-A177-3AD203B41FA5}">
                          <a16:colId xmlns:a16="http://schemas.microsoft.com/office/drawing/2014/main" val="2059600253"/>
                        </a:ext>
                      </a:extLst>
                    </a:gridCol>
                    <a:gridCol w="2971801">
                      <a:extLst>
                        <a:ext uri="{9D8B030D-6E8A-4147-A177-3AD203B41FA5}">
                          <a16:colId xmlns:a16="http://schemas.microsoft.com/office/drawing/2014/main" val="2515482324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4292831994"/>
                        </a:ext>
                      </a:extLst>
                    </a:gridCol>
                  </a:tblGrid>
                  <a:tr h="18822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type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Definition</a:t>
                          </a:r>
                          <a:endParaRPr lang="en-US" sz="13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Measurement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9121254"/>
                      </a:ext>
                    </a:extLst>
                  </a:tr>
                  <a:tr h="564668">
                    <a:tc rowSpan="5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Spatial</a:t>
                          </a:r>
                        </a:p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patterns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travel distance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average travel distance between each stay point and its next one within the same activity zone</a:t>
                          </a:r>
                          <a:endParaRPr lang="en-US" sz="13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09500" t="-37634" r="-250" b="-5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5003841"/>
                      </a:ext>
                    </a:extLst>
                  </a:tr>
                  <a:tr h="56983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Maximum travel distance</a:t>
                          </a:r>
                          <a:endParaRPr lang="en-US" sz="13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largest travel distance between each stay point and its next one within an activity zone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09500" t="-137634" r="-250" b="-4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032729"/>
                      </a:ext>
                    </a:extLst>
                  </a:tr>
                  <a:tr h="75289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incoming spatial transitions</a:t>
                          </a:r>
                          <a:endParaRPr lang="en-US" sz="13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71721" t="-178226" r="-82172" b="-2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09500" t="-178226" r="-250" b="-2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7520672"/>
                      </a:ext>
                    </a:extLst>
                  </a:tr>
                  <a:tr h="75289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outgoing spatial transitions</a:t>
                          </a:r>
                          <a:endParaRPr lang="en-US" sz="13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71721" t="-280488" r="-82172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09500" t="-280488" r="-250" b="-1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372439"/>
                      </a:ext>
                    </a:extLst>
                  </a:tr>
                  <a:tr h="75289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Ranking of the total number of transitions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order of total numbers of footprint pairs which are consecutive in time and represent travels to/from current activity zones from/to other activity zones</a:t>
                          </a:r>
                          <a:endParaRPr lang="en-US" sz="13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956" marR="6695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9500" t="-377419" r="-250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75426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1295400" y="5893525"/>
            <a:ext cx="50850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kern="0" dirty="0" smtClean="0">
                <a:solidFill>
                  <a:srgbClr val="C00000"/>
                </a:solidFill>
                <a:latin typeface="Arial (Body)"/>
              </a:rPr>
              <a:t>5 features representing spatial patterns</a:t>
            </a:r>
            <a:endParaRPr lang="en-US" sz="2200" dirty="0">
              <a:solidFill>
                <a:srgbClr val="C00000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499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6843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 smtClean="0"/>
              <a:t>Spatiotemporal movement patterns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kern="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407248"/>
                  </p:ext>
                </p:extLst>
              </p:nvPr>
            </p:nvGraphicFramePr>
            <p:xfrm>
              <a:off x="914400" y="1938336"/>
              <a:ext cx="7620002" cy="457199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val="265356385"/>
                        </a:ext>
                      </a:extLst>
                    </a:gridCol>
                    <a:gridCol w="1485630">
                      <a:extLst>
                        <a:ext uri="{9D8B030D-6E8A-4147-A177-3AD203B41FA5}">
                          <a16:colId xmlns:a16="http://schemas.microsoft.com/office/drawing/2014/main" val="70455316"/>
                        </a:ext>
                      </a:extLst>
                    </a:gridCol>
                    <a:gridCol w="2648086">
                      <a:extLst>
                        <a:ext uri="{9D8B030D-6E8A-4147-A177-3AD203B41FA5}">
                          <a16:colId xmlns:a16="http://schemas.microsoft.com/office/drawing/2014/main" val="862647230"/>
                        </a:ext>
                      </a:extLst>
                    </a:gridCol>
                    <a:gridCol w="2648086">
                      <a:extLst>
                        <a:ext uri="{9D8B030D-6E8A-4147-A177-3AD203B41FA5}">
                          <a16:colId xmlns:a16="http://schemas.microsoft.com/office/drawing/2014/main" val="1003332403"/>
                        </a:ext>
                      </a:extLst>
                    </a:gridCol>
                  </a:tblGrid>
                  <a:tr h="310418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type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Definition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Measurement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0605450"/>
                      </a:ext>
                    </a:extLst>
                  </a:tr>
                  <a:tr h="671847">
                    <a:tc rowSpan="5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Temporal</a:t>
                          </a:r>
                        </a:p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patterns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next time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average travel time between each footprint and its next footprint within the same activity zone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𝑎𝑣𝑔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𝑡𝑦𝑝𝑒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=′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𝑝𝑙𝑎𝑐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})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677144"/>
                      </a:ext>
                    </a:extLst>
                  </a:tr>
                  <a:tr h="69003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Maximum next time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longest travel time between each footprint and its next footprint within the same activity zone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𝑚𝑎𝑥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𝑡𝑦𝑝𝑒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=′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𝑝𝑙𝑎𝑐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})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479533"/>
                      </a:ext>
                    </a:extLst>
                  </a:tr>
                  <a:tr h="10244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Start/end time of a proportion of footprints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One of the 24 hours which marks the start/end of a time slot that covers a proportion  (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GB" sz="1000" i="1" baseline="-25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GB" sz="1000" i="1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=50%, 80%,</m:t>
                              </m:r>
                              <m:r>
                                <a:rPr lang="en-GB" sz="1000" i="1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𝑜𝑟</m:t>
                              </m:r>
                              <m:r>
                                <a:rPr lang="en-GB" sz="1000" i="1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100%</m:t>
                              </m:r>
                            </m:oMath>
                          </a14:m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of footprints within an activity cluster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𝑠𝑡𝑎𝑟𝑡</m:t>
                                  </m:r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𝑒𝑛𝑑</m:t>
                                  </m:r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𝑠𝑡𝑎𝑟𝑡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|</m:t>
                                    </m:r>
                                    <m:f>
                                      <m:f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en-US" sz="1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GB" sz="1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GB" sz="1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=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num>
                                      <m:den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en-US" sz="1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GB" sz="1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GB" sz="1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=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0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den>
                                    </m:f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GB" sz="1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&gt;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&lt;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&lt;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∈[0,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6846058"/>
                      </a:ext>
                    </a:extLst>
                  </a:tr>
                  <a:tr h="95364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footprints within each hour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footprints within each hour on weekdays/weekends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𝑤𝑒𝑒𝑘𝑑𝑎𝑦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=3600×(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</m:sub>
                                  <m:sup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3600×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𝑤𝑒𝑒𝑘𝑑𝑎𝑦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=1,…,24</m:t>
                                </m:r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569389"/>
                      </a:ext>
                    </a:extLst>
                  </a:tr>
                  <a:tr h="92160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Proportion of footprints during different time slots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proportion of footprints during daytime or night on weekdays/weekends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𝑤𝑒𝑒𝑘𝑑𝑎𝑦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𝑑𝑎𝑦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𝑤𝑒𝑒𝑘𝑑𝑎𝑦</m:t>
                                        </m:r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𝑑𝑎𝑦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𝑤𝑒𝑒𝑘𝑑𝑎𝑦</m:t>
                                        </m:r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𝑑𝑎𝑦</m:t>
                                        </m:r>
                                      </m:sub>
                                    </m:s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𝑤𝑒𝑒𝑘𝑑𝑎𝑦</m:t>
                                        </m:r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𝑛𝑖𝑔h𝑡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𝑤𝑒𝑒𝑘𝑒𝑛𝑑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𝑑𝑎𝑦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𝑤𝑒𝑒𝑘𝑒𝑛𝑑</m:t>
                                        </m:r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𝑑𝑎𝑦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𝑤𝑒𝑒𝑘𝑒𝑛𝑑</m:t>
                                        </m:r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𝑑𝑎𝑦</m:t>
                                        </m:r>
                                      </m:sub>
                                    </m:s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𝑤𝑒𝑒𝑘𝑒𝑛𝑑</m:t>
                                        </m:r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𝑛𝑖𝑔h𝑡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89798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407248"/>
                  </p:ext>
                </p:extLst>
              </p:nvPr>
            </p:nvGraphicFramePr>
            <p:xfrm>
              <a:off x="914400" y="1938336"/>
              <a:ext cx="7620002" cy="457199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val="265356385"/>
                        </a:ext>
                      </a:extLst>
                    </a:gridCol>
                    <a:gridCol w="1485630">
                      <a:extLst>
                        <a:ext uri="{9D8B030D-6E8A-4147-A177-3AD203B41FA5}">
                          <a16:colId xmlns:a16="http://schemas.microsoft.com/office/drawing/2014/main" val="70455316"/>
                        </a:ext>
                      </a:extLst>
                    </a:gridCol>
                    <a:gridCol w="2648086">
                      <a:extLst>
                        <a:ext uri="{9D8B030D-6E8A-4147-A177-3AD203B41FA5}">
                          <a16:colId xmlns:a16="http://schemas.microsoft.com/office/drawing/2014/main" val="862647230"/>
                        </a:ext>
                      </a:extLst>
                    </a:gridCol>
                    <a:gridCol w="2648086">
                      <a:extLst>
                        <a:ext uri="{9D8B030D-6E8A-4147-A177-3AD203B41FA5}">
                          <a16:colId xmlns:a16="http://schemas.microsoft.com/office/drawing/2014/main" val="1003332403"/>
                        </a:ext>
                      </a:extLst>
                    </a:gridCol>
                  </a:tblGrid>
                  <a:tr h="310418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type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Definition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Measurement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0605450"/>
                      </a:ext>
                    </a:extLst>
                  </a:tr>
                  <a:tr h="671847">
                    <a:tc rowSpan="5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Temporal</a:t>
                          </a:r>
                        </a:p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patterns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next time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average travel time between each footprint and its next footprint within the same activity zone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187586" t="-46364" r="-230" b="-53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77144"/>
                      </a:ext>
                    </a:extLst>
                  </a:tr>
                  <a:tr h="69003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Maximum next time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longest travel time between each footprint and its next footprint within the same activity zone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187586" t="-141228" r="-230" b="-420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479533"/>
                      </a:ext>
                    </a:extLst>
                  </a:tr>
                  <a:tr h="10244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Start/end time of a proportion of footprints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88018" t="-163690" r="-100461" b="-185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187586" t="-163690" r="-230" b="-185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6846058"/>
                      </a:ext>
                    </a:extLst>
                  </a:tr>
                  <a:tr h="95364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footprints within each hour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footprints within each hour on weekdays/weekends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187586" t="-282166" r="-230" b="-980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569389"/>
                      </a:ext>
                    </a:extLst>
                  </a:tr>
                  <a:tr h="92160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Proportion of footprints during different time slots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proportion of footprints during daytime or night on weekdays/weekends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216" marR="44216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187586" t="-397351" r="-230" b="-19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798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05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6843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 smtClean="0"/>
              <a:t>Spatiotemporal movement patterns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kern="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6062897"/>
                  </p:ext>
                </p:extLst>
              </p:nvPr>
            </p:nvGraphicFramePr>
            <p:xfrm>
              <a:off x="762000" y="2209800"/>
              <a:ext cx="7620000" cy="34290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914399">
                      <a:extLst>
                        <a:ext uri="{9D8B030D-6E8A-4147-A177-3AD203B41FA5}">
                          <a16:colId xmlns:a16="http://schemas.microsoft.com/office/drawing/2014/main" val="1954649503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3164153702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4112930636"/>
                        </a:ext>
                      </a:extLst>
                    </a:gridCol>
                    <a:gridCol w="2438401">
                      <a:extLst>
                        <a:ext uri="{9D8B030D-6E8A-4147-A177-3AD203B41FA5}">
                          <a16:colId xmlns:a16="http://schemas.microsoft.com/office/drawing/2014/main" val="3089534032"/>
                        </a:ext>
                      </a:extLst>
                    </a:gridCol>
                  </a:tblGrid>
                  <a:tr h="26081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type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Definition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Measurement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1971861"/>
                      </a:ext>
                    </a:extLst>
                  </a:tr>
                  <a:tr h="805246">
                    <a:tc rowSpan="3">
                      <a:txBody>
                        <a:bodyPr/>
                        <a:lstStyle/>
                        <a:p>
                          <a:pPr marL="0" marR="0" lvl="0" indent="0" algn="just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Temporal patterns</a:t>
                          </a:r>
                          <a:endParaRPr lang="en-US" sz="1000" kern="1200" dirty="0" smtClean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Ranking of the number of footprints within a time slot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order of footprint numbers during weekdays/weekends among different clusters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𝑎𝑛𝑑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24683"/>
                      </a:ext>
                    </a:extLst>
                  </a:tr>
                  <a:tr h="805246">
                    <a:tc vMerge="1">
                      <a:txBody>
                        <a:bodyPr/>
                        <a:lstStyle/>
                        <a:p>
                          <a:endParaRPr lang="en-US" sz="3900" dirty="0"/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Whether at Day or Night hours when the earliest footprint is generated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</m:e>
                                  <m:sup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𝐷𝑎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6≤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𝑠𝑡𝑎𝑟𝑡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=100%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≤19,</m:t>
                                </m:r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𝑜𝑡h𝑒𝑟𝑤𝑖𝑠𝑒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=′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𝑁𝑖𝑔h𝑡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9911103"/>
                      </a:ext>
                    </a:extLst>
                  </a:tr>
                  <a:tr h="514463"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700" dirty="0" smtClean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Day of week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Whether include footprints generated on Weekdays or Weekends 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𝑑𝑜𝑤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=′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𝑊𝑒𝑒𝑘𝑒𝑛𝑑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𝑖𝑓𝑎𝑙𝑙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𝑜𝑛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𝑤𝑒𝑒𝑘𝑒𝑛𝑑𝑠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𝑜𝑡h𝑒𝑟𝑤𝑖𝑠𝑒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𝑑𝑜𝑤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=′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𝐴𝑙𝑙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5437067"/>
                      </a:ext>
                    </a:extLst>
                  </a:tr>
                  <a:tr h="521617">
                    <a:tc rowSpan="2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 err="1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Spatio</a:t>
                          </a:r>
                          <a:r>
                            <a:rPr lang="en-GB" sz="1000" dirty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-temporal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travel speed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average travel speed within an activity zone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𝑎𝑣𝑔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𝑡𝑦𝑝𝑒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=′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𝑝𝑙𝑎𝑐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})</m:t>
                                </m:r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606933"/>
                      </a:ext>
                    </a:extLst>
                  </a:tr>
                  <a:tr h="52161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Maximum travel speed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largest travel speed within an activity zone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𝑚𝑎𝑥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𝑡𝑦𝑝𝑒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=′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𝑝𝑙𝑎𝑐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})</m:t>
                                </m:r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2550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6062897"/>
                  </p:ext>
                </p:extLst>
              </p:nvPr>
            </p:nvGraphicFramePr>
            <p:xfrm>
              <a:off x="762000" y="2209800"/>
              <a:ext cx="7620000" cy="34290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914399">
                      <a:extLst>
                        <a:ext uri="{9D8B030D-6E8A-4147-A177-3AD203B41FA5}">
                          <a16:colId xmlns:a16="http://schemas.microsoft.com/office/drawing/2014/main" val="1954649503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3164153702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4112930636"/>
                        </a:ext>
                      </a:extLst>
                    </a:gridCol>
                    <a:gridCol w="2438401">
                      <a:extLst>
                        <a:ext uri="{9D8B030D-6E8A-4147-A177-3AD203B41FA5}">
                          <a16:colId xmlns:a16="http://schemas.microsoft.com/office/drawing/2014/main" val="3089534032"/>
                        </a:ext>
                      </a:extLst>
                    </a:gridCol>
                  </a:tblGrid>
                  <a:tr h="260811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type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Definition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Measurement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1971861"/>
                      </a:ext>
                    </a:extLst>
                  </a:tr>
                  <a:tr h="805246">
                    <a:tc rowSpan="3">
                      <a:txBody>
                        <a:bodyPr/>
                        <a:lstStyle/>
                        <a:p>
                          <a:pPr marL="0" marR="0" lvl="0" indent="0" algn="just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0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Temporal patterns</a:t>
                          </a:r>
                          <a:endParaRPr lang="en-US" sz="1000" kern="1200" dirty="0" smtClean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Ranking of the number of footprints within a time slot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order of footprint numbers during weekdays/weekends among different clusters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12500" t="-32576" r="-500" b="-2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24683"/>
                      </a:ext>
                    </a:extLst>
                  </a:tr>
                  <a:tr h="805246">
                    <a:tc vMerge="1">
                      <a:txBody>
                        <a:bodyPr/>
                        <a:lstStyle/>
                        <a:p>
                          <a:endParaRPr lang="en-US" sz="3900" dirty="0"/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Whether at Day or Night hours when the earliest footprint is generated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12500" t="-132576" r="-500" b="-1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9911103"/>
                      </a:ext>
                    </a:extLst>
                  </a:tr>
                  <a:tr h="514463">
                    <a:tc v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700" dirty="0" smtClean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Day of week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Whether include footprints generated on Weekdays or Weekends 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2500" t="-361176" r="-500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5437067"/>
                      </a:ext>
                    </a:extLst>
                  </a:tr>
                  <a:tr h="521617">
                    <a:tc rowSpan="2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 err="1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Spatio</a:t>
                          </a:r>
                          <a:r>
                            <a:rPr lang="en-GB" sz="1000" dirty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-temporal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travel speed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average travel speed within an activity zone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12500" t="-461176" r="-500" b="-1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606933"/>
                      </a:ext>
                    </a:extLst>
                  </a:tr>
                  <a:tr h="52161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Maximum travel speed</a:t>
                          </a:r>
                          <a:endParaRPr lang="en-US" sz="100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GB" sz="1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largest travel speed within an activity zone</a:t>
                          </a:r>
                          <a:endParaRPr lang="en-US" sz="1000" dirty="0">
                            <a:effectLst/>
                            <a:latin typeface="Arial" panose="020B060402020202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037" marR="68037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12500" t="-554651" r="-500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2550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1295400" y="5893525"/>
            <a:ext cx="55258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kern="0" dirty="0" smtClean="0">
                <a:solidFill>
                  <a:srgbClr val="C00000"/>
                </a:solidFill>
                <a:latin typeface="Arial (Body)"/>
              </a:rPr>
              <a:t>64 features representing temporal patterns</a:t>
            </a:r>
            <a:endParaRPr lang="en-US" sz="2200" dirty="0">
              <a:solidFill>
                <a:srgbClr val="C00000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699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 smtClean="0"/>
              <a:t>Geographic context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600" kern="0" dirty="0"/>
              <a:t>Manual interpretation of land use and POI features of OSM </a:t>
            </a:r>
            <a:r>
              <a:rPr lang="en-US" sz="1600" kern="0" dirty="0" smtClean="0"/>
              <a:t>dataset</a:t>
            </a:r>
            <a:endParaRPr lang="en-US" altLang="zh-CN" sz="1600" kern="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en-US" sz="2000" kern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30943"/>
              </p:ext>
            </p:extLst>
          </p:nvPr>
        </p:nvGraphicFramePr>
        <p:xfrm>
          <a:off x="1141412" y="2432538"/>
          <a:ext cx="7086600" cy="4156917"/>
        </p:xfrm>
        <a:graphic>
          <a:graphicData uri="http://schemas.openxmlformats.org/drawingml/2006/table">
            <a:tbl>
              <a:tblPr firstRow="1" firstCol="1" bandRow="1"/>
              <a:tblGrid>
                <a:gridCol w="1062990">
                  <a:extLst>
                    <a:ext uri="{9D8B030D-6E8A-4147-A177-3AD203B41FA5}">
                      <a16:colId xmlns:a16="http://schemas.microsoft.com/office/drawing/2014/main" val="4076176874"/>
                    </a:ext>
                  </a:extLst>
                </a:gridCol>
                <a:gridCol w="1700784">
                  <a:extLst>
                    <a:ext uri="{9D8B030D-6E8A-4147-A177-3AD203B41FA5}">
                      <a16:colId xmlns:a16="http://schemas.microsoft.com/office/drawing/2014/main" val="3813384701"/>
                    </a:ext>
                  </a:extLst>
                </a:gridCol>
                <a:gridCol w="4322826">
                  <a:extLst>
                    <a:ext uri="{9D8B030D-6E8A-4147-A177-3AD203B41FA5}">
                      <a16:colId xmlns:a16="http://schemas.microsoft.com/office/drawing/2014/main" val="4263020537"/>
                    </a:ext>
                  </a:extLst>
                </a:gridCol>
              </a:tblGrid>
              <a:tr h="350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Daily travel activity type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Distinct Feature Classes of OSM Land Use Dataset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Distinct Feature Classes of OSM POI Dataset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978882"/>
                  </a:ext>
                </a:extLst>
              </a:tr>
              <a:tr h="350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Dwelling</a:t>
                      </a:r>
                      <a:endParaRPr lang="en-US" sz="13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residential 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dormitory, houses, …, house, </a:t>
                      </a: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family_house</a:t>
                      </a: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shed, condominium, townhouse, apartment, home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308758"/>
                  </a:ext>
                </a:extLst>
              </a:tr>
              <a:tr h="3340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Eating</a:t>
                      </a:r>
                      <a:endParaRPr lang="en-US" sz="13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bakery, cafe, </a:t>
                      </a: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fast_food</a:t>
                      </a: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…, restaurant, </a:t>
                      </a: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food_court</a:t>
                      </a: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caboose, cafeteria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09622"/>
                  </a:ext>
                </a:extLst>
              </a:tr>
              <a:tr h="350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Entertainment</a:t>
                      </a:r>
                      <a:endParaRPr lang="en-US" sz="13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recreation_ground, vineyard, park, orchard 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alpine_hut</a:t>
                      </a: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artwork, …, archaeological, attraction, </a:t>
                      </a: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arts_centre</a:t>
                      </a: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bar, battlefield, bench, </a:t>
                      </a: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biergarten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72232"/>
                  </a:ext>
                </a:extLst>
              </a:tr>
              <a:tr h="3340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Health</a:t>
                      </a:r>
                      <a:endParaRPr lang="en-US" sz="13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health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dentist, doctors, …, hospital, pharmacy, chemist, optician, </a:t>
                      </a: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nursing_home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223811"/>
                  </a:ext>
                </a:extLst>
              </a:tr>
              <a:tr h="350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endParaRPr lang="en-US" sz="13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cemetery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bicycle_rental</a:t>
                      </a: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atm</a:t>
                      </a: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…, </a:t>
                      </a: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post_box</a:t>
                      </a: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car_repair</a:t>
                      </a: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fort, </a:t>
                      </a: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car_wash</a:t>
                      </a: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graveyard, guesthouse, hostel, laundry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79107"/>
                  </a:ext>
                </a:extLst>
              </a:tr>
              <a:tr h="350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Shopping</a:t>
                      </a:r>
                      <a:endParaRPr lang="en-US" sz="13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retail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beauty_shop, bookshop, …, clothes, beverages, bicycle_shop, butcher, computer_shop, florist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646594"/>
                  </a:ext>
                </a:extLst>
              </a:tr>
              <a:tr h="350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endParaRPr lang="en-US" sz="13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farm, meadow, military, industrial, quarry 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embassy, courthouse, …, bank, </a:t>
                      </a: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community_centre</a:t>
                      </a: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fire_station</a:t>
                      </a: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police, factory, barn, industrial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6146"/>
                  </a:ext>
                </a:extLst>
              </a:tr>
              <a:tr h="350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</a:t>
                      </a:r>
                      <a:endParaRPr lang="en-US" sz="13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college, kindergarten, …, library, school, academic, university, </a:t>
                      </a:r>
                      <a:r>
                        <a:rPr lang="en-GB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academic_building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05308"/>
                  </a:ext>
                </a:extLst>
              </a:tr>
              <a:tr h="175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Drinking</a:t>
                      </a:r>
                      <a:endParaRPr lang="en-US" sz="13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bar, night_club, nightclub, pub, liquor_store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63991"/>
                  </a:ext>
                </a:extLst>
              </a:tr>
              <a:tr h="3340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Transportation</a:t>
                      </a:r>
                      <a:endParaRPr lang="en-US" sz="13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dock, ferry_terminal, …, dam, ford, taxi_stand, travel_agency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288316"/>
                  </a:ext>
                </a:extLst>
              </a:tr>
              <a:tr h="350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Transportation network</a:t>
                      </a:r>
                      <a:endParaRPr lang="en-US" sz="1300" b="1" i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canal, taxi, …, parking_shelter, stop, camera_surveillance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83407"/>
                  </a:ext>
                </a:extLst>
              </a:tr>
              <a:tr h="175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3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commercial</a:t>
                      </a:r>
                      <a:endParaRPr lang="en-US" sz="13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42" marR="6084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335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5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/>
              <a:t>Activity type </a:t>
            </a:r>
            <a:r>
              <a:rPr lang="en-US" altLang="zh-CN" kern="0" dirty="0" smtClean="0"/>
              <a:t>identification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 smtClean="0"/>
              <a:t>Representative travel activity type labeling</a:t>
            </a:r>
            <a:endParaRPr lang="en-US" altLang="en-US" kern="0" dirty="0"/>
          </a:p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kern="0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4688" y="2595590"/>
            <a:ext cx="744691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/>
              <a:t>Activity type </a:t>
            </a:r>
            <a:r>
              <a:rPr lang="en-US" altLang="zh-CN" kern="0" dirty="0" smtClean="0"/>
              <a:t>identification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 smtClean="0"/>
              <a:t>Representative travel activity type labeling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/>
              <a:t>Hierarchical </a:t>
            </a:r>
            <a:r>
              <a:rPr lang="en-US" dirty="0"/>
              <a:t>travel activity type identification</a:t>
            </a:r>
            <a:endParaRPr lang="en-US" altLang="en-US" kern="0" dirty="0"/>
          </a:p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kern="0" dirty="0" smtClean="0"/>
          </a:p>
        </p:txBody>
      </p:sp>
      <p:pic>
        <p:nvPicPr>
          <p:cNvPr id="6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90600" y="3200400"/>
            <a:ext cx="5943600" cy="29639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098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/>
              <a:t>Activity type </a:t>
            </a:r>
            <a:r>
              <a:rPr lang="en-US" altLang="zh-CN" kern="0" dirty="0" smtClean="0"/>
              <a:t>identification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 smtClean="0"/>
              <a:t>Representative travel activity type labeling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/>
              <a:t>Hierarchical </a:t>
            </a:r>
            <a:r>
              <a:rPr lang="en-US" dirty="0"/>
              <a:t>travel activity type </a:t>
            </a:r>
            <a:r>
              <a:rPr lang="en-US" dirty="0" smtClean="0"/>
              <a:t>identification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/>
              <a:t>Split all individual travel activities into training/testing sets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/>
              <a:t>K</a:t>
            </a:r>
            <a:r>
              <a:rPr lang="en-US" altLang="en-US" kern="0" dirty="0" smtClean="0"/>
              <a:t>-fold cross validation for fitting random forest models</a:t>
            </a:r>
            <a:endParaRPr lang="en-US" altLang="en-US" kern="0" dirty="0"/>
          </a:p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3407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</a:t>
            </a:r>
            <a:endParaRPr lang="en-US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 smtClean="0"/>
              <a:t>Datasets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rgbClr val="FF9900"/>
                </a:solidFill>
              </a:rPr>
              <a:t>A </a:t>
            </a:r>
            <a:r>
              <a:rPr lang="en-US" dirty="0">
                <a:solidFill>
                  <a:srgbClr val="FF9900"/>
                </a:solidFill>
              </a:rPr>
              <a:t>total of 167 </a:t>
            </a:r>
            <a:r>
              <a:rPr lang="en-US" dirty="0" smtClean="0">
                <a:solidFill>
                  <a:srgbClr val="FF9900"/>
                </a:solidFill>
              </a:rPr>
              <a:t>participants are recruited</a:t>
            </a:r>
            <a:endParaRPr lang="en-US" kern="0" dirty="0"/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endParaRPr lang="en-US" sz="1800" kern="0" dirty="0" smtClean="0"/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endParaRPr lang="en-US" sz="1800" kern="0" dirty="0"/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endParaRPr lang="en-US" sz="1800" kern="0" dirty="0" smtClean="0"/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endParaRPr lang="en-US" sz="1800" kern="0" dirty="0"/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endParaRPr lang="en-US" sz="1800" kern="0" dirty="0" smtClean="0"/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endParaRPr lang="en-US" sz="1800" kern="0" dirty="0"/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endParaRPr lang="en-US" sz="1800" kern="0" dirty="0" smtClean="0"/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1800" kern="0" dirty="0" smtClean="0"/>
              <a:t>Alternatively, can select individuals mostly from those who have 1-2 distinct work locations</a:t>
            </a:r>
            <a:endParaRPr lang="en-US" sz="1800" kern="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67866"/>
              </p:ext>
            </p:extLst>
          </p:nvPr>
        </p:nvGraphicFramePr>
        <p:xfrm>
          <a:off x="1219200" y="2687320"/>
          <a:ext cx="6096000" cy="241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4835752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96769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Number of work locations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Number of individuals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83843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915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99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9900"/>
                          </a:solidFill>
                        </a:rPr>
                        <a:t>42</a:t>
                      </a:r>
                      <a:endParaRPr lang="en-US" sz="1600" dirty="0">
                        <a:solidFill>
                          <a:srgbClr val="FF99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7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99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9900"/>
                          </a:solidFill>
                        </a:rPr>
                        <a:t>32</a:t>
                      </a:r>
                      <a:endParaRPr lang="en-US" sz="1600" dirty="0">
                        <a:solidFill>
                          <a:srgbClr val="FF99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868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63596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 or more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1323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2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4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1CA2-D92F-4CD4-9326-2E157928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BD5A-BB39-4AD5-BAFD-571661811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45325"/>
            <a:ext cx="8156575" cy="5029200"/>
          </a:xfrm>
        </p:spPr>
        <p:txBody>
          <a:bodyPr/>
          <a:lstStyle/>
          <a:p>
            <a:pPr>
              <a:lnSpc>
                <a:spcPct val="190000"/>
              </a:lnSpc>
              <a:spcBef>
                <a:spcPts val="0"/>
              </a:spcBef>
            </a:pPr>
            <a:r>
              <a:rPr lang="en-US" dirty="0"/>
              <a:t>Introduction</a:t>
            </a:r>
          </a:p>
          <a:p>
            <a:pPr>
              <a:lnSpc>
                <a:spcPct val="190000"/>
              </a:lnSpc>
              <a:spcBef>
                <a:spcPts val="0"/>
              </a:spcBef>
            </a:pPr>
            <a:r>
              <a:rPr lang="en-US" dirty="0"/>
              <a:t>Related work</a:t>
            </a:r>
          </a:p>
          <a:p>
            <a:pPr>
              <a:lnSpc>
                <a:spcPct val="19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Methods</a:t>
            </a:r>
          </a:p>
          <a:p>
            <a:pPr>
              <a:lnSpc>
                <a:spcPct val="19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</a:rPr>
              <a:t>Case study</a:t>
            </a:r>
          </a:p>
          <a:p>
            <a:pPr lvl="1">
              <a:lnSpc>
                <a:spcPct val="19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</a:rPr>
              <a:t>Datasets</a:t>
            </a:r>
          </a:p>
          <a:p>
            <a:pPr lvl="1">
              <a:lnSpc>
                <a:spcPct val="19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90000"/>
              </a:lnSpc>
              <a:spcBef>
                <a:spcPts val="0"/>
              </a:spcBef>
            </a:pPr>
            <a:r>
              <a:rPr lang="en-US" dirty="0" smtClean="0"/>
              <a:t>Conclusion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</a:t>
            </a:r>
            <a:endParaRPr lang="en-US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 smtClean="0"/>
              <a:t>Datasets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rgbClr val="FF9900"/>
                </a:solidFill>
              </a:rPr>
              <a:t>A </a:t>
            </a:r>
            <a:r>
              <a:rPr lang="en-US" dirty="0">
                <a:solidFill>
                  <a:srgbClr val="FF9900"/>
                </a:solidFill>
              </a:rPr>
              <a:t>total of 167 </a:t>
            </a:r>
            <a:r>
              <a:rPr lang="en-US" dirty="0" smtClean="0">
                <a:solidFill>
                  <a:srgbClr val="FF9900"/>
                </a:solidFill>
              </a:rPr>
              <a:t>participants are recruited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/>
              <a:t>Currently, 56 </a:t>
            </a:r>
            <a:r>
              <a:rPr lang="en-US" dirty="0"/>
              <a:t>participants </a:t>
            </a:r>
            <a:r>
              <a:rPr lang="en-US" dirty="0" smtClean="0"/>
              <a:t>are selected who live </a:t>
            </a:r>
            <a:r>
              <a:rPr lang="en-US" dirty="0"/>
              <a:t>in </a:t>
            </a:r>
            <a:r>
              <a:rPr lang="en-US" dirty="0" smtClean="0"/>
              <a:t>WI </a:t>
            </a:r>
            <a:r>
              <a:rPr lang="en-US" dirty="0"/>
              <a:t>or </a:t>
            </a:r>
            <a:r>
              <a:rPr lang="en-US" dirty="0" smtClean="0"/>
              <a:t>IL and left </a:t>
            </a:r>
            <a:r>
              <a:rPr lang="en-US" dirty="0"/>
              <a:t>407,066 travel </a:t>
            </a:r>
            <a:r>
              <a:rPr lang="en-US" dirty="0" smtClean="0"/>
              <a:t>footprints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altLang="zh-CN" sz="1800" kern="0" dirty="0"/>
              <a:t>Discarded </a:t>
            </a:r>
            <a:r>
              <a:rPr lang="en-US" sz="1800" kern="0" dirty="0"/>
              <a:t>travel footprints outside of WI and </a:t>
            </a:r>
            <a:r>
              <a:rPr lang="en-US" sz="1800" kern="0" dirty="0" smtClean="0"/>
              <a:t>IL</a:t>
            </a:r>
          </a:p>
          <a:p>
            <a:pPr marL="754380" lvl="2" indent="0">
              <a:lnSpc>
                <a:spcPct val="150000"/>
              </a:lnSpc>
              <a:spcBef>
                <a:spcPts val="0"/>
              </a:spcBef>
              <a:buSzPct val="70000"/>
              <a:buNone/>
              <a:defRPr/>
            </a:pPr>
            <a:r>
              <a:rPr lang="en-US" sz="1800" kern="0" dirty="0" smtClean="0"/>
              <a:t>     1,240,944 footprints (167 individuals) </a:t>
            </a:r>
            <a:r>
              <a:rPr lang="zh-CN" altLang="en-US" sz="1800" kern="0" dirty="0" smtClean="0"/>
              <a:t>→ </a:t>
            </a:r>
            <a:r>
              <a:rPr lang="en-US" altLang="zh-CN" sz="1800" kern="0" dirty="0" smtClean="0"/>
              <a:t>1,155,422 footprints (167 individuals</a:t>
            </a:r>
            <a:r>
              <a:rPr lang="en-US" sz="1800" kern="0" dirty="0" smtClean="0"/>
              <a:t>)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1800" kern="0" dirty="0" smtClean="0"/>
              <a:t>Removed individuals </a:t>
            </a:r>
            <a:r>
              <a:rPr lang="en-US" sz="1800" kern="0" dirty="0"/>
              <a:t>with multiple work </a:t>
            </a:r>
            <a:r>
              <a:rPr lang="en-US" sz="1800" kern="0" dirty="0" smtClean="0"/>
              <a:t>activities after labeling their detected activities with self-reported place types</a:t>
            </a:r>
          </a:p>
          <a:p>
            <a:pPr marL="754380" lvl="2" indent="0">
              <a:lnSpc>
                <a:spcPct val="150000"/>
              </a:lnSpc>
              <a:spcBef>
                <a:spcPts val="0"/>
              </a:spcBef>
              <a:buSzPct val="70000"/>
              <a:buNone/>
              <a:defRPr/>
            </a:pPr>
            <a:r>
              <a:rPr lang="en-US" sz="1800" kern="0" dirty="0"/>
              <a:t> </a:t>
            </a:r>
            <a:r>
              <a:rPr lang="en-US" sz="1800" kern="0" dirty="0" smtClean="0"/>
              <a:t>    167 individuals </a:t>
            </a:r>
            <a:r>
              <a:rPr lang="zh-CN" altLang="en-US" sz="1800" kern="0" dirty="0" smtClean="0"/>
              <a:t>→ </a:t>
            </a:r>
            <a:r>
              <a:rPr lang="en-US" altLang="zh-CN" sz="1800" kern="0" dirty="0" smtClean="0"/>
              <a:t>56 individuals</a:t>
            </a:r>
            <a:endParaRPr lang="en-US" sz="1800" kern="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3377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</a:t>
            </a:r>
            <a:endParaRPr lang="en-US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 smtClean="0"/>
              <a:t>Datasets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rgbClr val="FF9900"/>
                </a:solidFill>
              </a:rPr>
              <a:t>A </a:t>
            </a:r>
            <a:r>
              <a:rPr lang="en-US" dirty="0">
                <a:solidFill>
                  <a:srgbClr val="FF9900"/>
                </a:solidFill>
              </a:rPr>
              <a:t>total of 167 </a:t>
            </a:r>
            <a:r>
              <a:rPr lang="en-US" dirty="0" smtClean="0">
                <a:solidFill>
                  <a:srgbClr val="FF9900"/>
                </a:solidFill>
              </a:rPr>
              <a:t>participants are recruited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/>
              <a:t>56 participants </a:t>
            </a:r>
            <a:r>
              <a:rPr lang="en-US" dirty="0" smtClean="0"/>
              <a:t>are selected who live </a:t>
            </a:r>
            <a:r>
              <a:rPr lang="en-US" dirty="0"/>
              <a:t>in </a:t>
            </a:r>
            <a:r>
              <a:rPr lang="en-US" dirty="0" smtClean="0"/>
              <a:t>WI </a:t>
            </a:r>
            <a:r>
              <a:rPr lang="en-US" dirty="0"/>
              <a:t>or </a:t>
            </a:r>
            <a:r>
              <a:rPr lang="en-US" dirty="0" smtClean="0"/>
              <a:t>IL and left </a:t>
            </a:r>
            <a:r>
              <a:rPr lang="en-US" dirty="0"/>
              <a:t>407,066 travel </a:t>
            </a:r>
            <a:r>
              <a:rPr lang="en-US" dirty="0" smtClean="0"/>
              <a:t>footprints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altLang="zh-CN" sz="1800" kern="0" dirty="0" smtClean="0"/>
              <a:t>Discarded </a:t>
            </a:r>
            <a:r>
              <a:rPr lang="en-US" sz="1800" kern="0" dirty="0"/>
              <a:t>travel footprints outside of WI and </a:t>
            </a:r>
            <a:r>
              <a:rPr lang="en-US" sz="1800" kern="0" dirty="0" smtClean="0"/>
              <a:t>IL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1800" kern="0" dirty="0"/>
              <a:t>Removed individuals with multiple work </a:t>
            </a:r>
            <a:r>
              <a:rPr lang="en-US" sz="1800" kern="0" dirty="0" smtClean="0"/>
              <a:t>locations</a:t>
            </a:r>
            <a:endParaRPr lang="en-US" sz="1800" dirty="0" smtClean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rgbClr val="FF9900"/>
                </a:solidFill>
              </a:rPr>
              <a:t>Approximately </a:t>
            </a:r>
            <a:r>
              <a:rPr lang="en-US" dirty="0">
                <a:solidFill>
                  <a:srgbClr val="FF9900"/>
                </a:solidFill>
              </a:rPr>
              <a:t>1750 distinct locations with place labels are collected through </a:t>
            </a:r>
            <a:r>
              <a:rPr lang="en-US" dirty="0" smtClean="0">
                <a:solidFill>
                  <a:srgbClr val="FF9900"/>
                </a:solidFill>
              </a:rPr>
              <a:t>travel </a:t>
            </a:r>
            <a:r>
              <a:rPr lang="en-US" dirty="0">
                <a:solidFill>
                  <a:srgbClr val="FF9900"/>
                </a:solidFill>
              </a:rPr>
              <a:t>surveys</a:t>
            </a:r>
            <a:endParaRPr lang="en-US" altLang="zh-CN" dirty="0">
              <a:solidFill>
                <a:srgbClr val="FF99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3341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</a:t>
            </a:r>
            <a:endParaRPr lang="en-US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 smtClean="0"/>
              <a:t>Results</a:t>
            </a:r>
            <a:endParaRPr lang="en-US" altLang="zh-CN" kern="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19679"/>
              </p:ext>
            </p:extLst>
          </p:nvPr>
        </p:nvGraphicFramePr>
        <p:xfrm>
          <a:off x="1349879" y="2505954"/>
          <a:ext cx="5940425" cy="981329"/>
        </p:xfrm>
        <a:graphic>
          <a:graphicData uri="http://schemas.openxmlformats.org/drawingml/2006/table">
            <a:tbl>
              <a:tblPr firstRow="1" firstCol="1" bandRow="1"/>
              <a:tblGrid>
                <a:gridCol w="1178560">
                  <a:extLst>
                    <a:ext uri="{9D8B030D-6E8A-4147-A177-3AD203B41FA5}">
                      <a16:colId xmlns:a16="http://schemas.microsoft.com/office/drawing/2014/main" val="797229332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426785049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8454847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989511248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979974689"/>
                    </a:ext>
                  </a:extLst>
                </a:gridCol>
              </a:tblGrid>
              <a:tr h="161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Real\predicted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Dwelling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Work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Shopping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Others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188877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Dwelling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0.946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440172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Work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0.762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48517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Shopping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0.765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828005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Others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0.838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22483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46046"/>
              </p:ext>
            </p:extLst>
          </p:nvPr>
        </p:nvGraphicFramePr>
        <p:xfrm>
          <a:off x="1349879" y="4060104"/>
          <a:ext cx="3597275" cy="595757"/>
        </p:xfrm>
        <a:graphic>
          <a:graphicData uri="http://schemas.openxmlformats.org/drawingml/2006/table">
            <a:tbl>
              <a:tblPr firstRow="1" firstCol="1" bandRow="1"/>
              <a:tblGrid>
                <a:gridCol w="1178560">
                  <a:extLst>
                    <a:ext uri="{9D8B030D-6E8A-4147-A177-3AD203B41FA5}">
                      <a16:colId xmlns:a16="http://schemas.microsoft.com/office/drawing/2014/main" val="2852348395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331470654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426331889"/>
                    </a:ext>
                  </a:extLst>
                </a:gridCol>
              </a:tblGrid>
              <a:tr h="161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Real\predicted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Drinking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Others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620333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Drinking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618628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Others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0.995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88342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80844"/>
              </p:ext>
            </p:extLst>
          </p:nvPr>
        </p:nvGraphicFramePr>
        <p:xfrm>
          <a:off x="1349878" y="5240427"/>
          <a:ext cx="5940425" cy="981329"/>
        </p:xfrm>
        <a:graphic>
          <a:graphicData uri="http://schemas.openxmlformats.org/drawingml/2006/table">
            <a:tbl>
              <a:tblPr firstRow="1" firstCol="1" bandRow="1"/>
              <a:tblGrid>
                <a:gridCol w="1178560">
                  <a:extLst>
                    <a:ext uri="{9D8B030D-6E8A-4147-A177-3AD203B41FA5}">
                      <a16:colId xmlns:a16="http://schemas.microsoft.com/office/drawing/2014/main" val="3089735170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13634395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12986137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950438747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109981084"/>
                    </a:ext>
                  </a:extLst>
                </a:gridCol>
              </a:tblGrid>
              <a:tr h="161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Real\predicted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Eating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Entertainment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Health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Others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964479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Eating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0.485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856223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Entertainment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28825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Health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0.571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0.286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07691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Others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0.926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115463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74688" y="2021304"/>
            <a:ext cx="6306855" cy="41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82930" marR="0" lvl="1" indent="-285750" defTabSz="914400" latinLnBrk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Char char="–"/>
              <a:tabLst/>
              <a:defRPr/>
            </a:pPr>
            <a:r>
              <a:rPr lang="en-US" altLang="en-US" sz="1600" i="1" dirty="0" smtClean="0">
                <a:latin typeface="+mn-lt"/>
                <a:cs typeface="MS PGothic" charset="0"/>
              </a:rPr>
              <a:t>Confusion </a:t>
            </a:r>
            <a:r>
              <a:rPr lang="en-US" altLang="en-US" sz="1600" i="1" dirty="0">
                <a:latin typeface="+mn-lt"/>
                <a:cs typeface="MS PGothic" charset="0"/>
              </a:rPr>
              <a:t>matrix of activity type identification at the </a:t>
            </a:r>
            <a:r>
              <a:rPr lang="en-US" altLang="en-US" sz="1600" i="1" dirty="0">
                <a:solidFill>
                  <a:srgbClr val="C00000"/>
                </a:solidFill>
                <a:latin typeface="+mn-lt"/>
                <a:cs typeface="MS PGothic" charset="0"/>
              </a:rPr>
              <a:t>first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020" y="3566265"/>
            <a:ext cx="6635471" cy="41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82930" lvl="1" indent="-285750">
              <a:lnSpc>
                <a:spcPct val="150000"/>
              </a:lnSpc>
              <a:spcBef>
                <a:spcPts val="0"/>
              </a:spcBef>
              <a:buFontTx/>
              <a:buChar char="–"/>
              <a:defRPr/>
            </a:pPr>
            <a:r>
              <a:rPr lang="en-US" altLang="en-US" sz="1600" i="1" dirty="0" smtClean="0">
                <a:latin typeface="+mn-lt"/>
                <a:cs typeface="MS PGothic" charset="0"/>
              </a:rPr>
              <a:t>Confusion </a:t>
            </a:r>
            <a:r>
              <a:rPr lang="en-US" altLang="en-US" sz="1600" i="1" dirty="0">
                <a:latin typeface="+mn-lt"/>
                <a:cs typeface="MS PGothic" charset="0"/>
              </a:rPr>
              <a:t>matrix of activity type identification at the </a:t>
            </a:r>
            <a:r>
              <a:rPr lang="en-US" altLang="en-US" sz="1600" i="1" dirty="0">
                <a:solidFill>
                  <a:srgbClr val="C00000"/>
                </a:solidFill>
                <a:latin typeface="+mn-lt"/>
                <a:cs typeface="MS PGothic" charset="0"/>
              </a:rPr>
              <a:t>second level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3821" y="4723678"/>
            <a:ext cx="6493982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2930" lvl="1" indent="-285750">
              <a:lnSpc>
                <a:spcPct val="150000"/>
              </a:lnSpc>
              <a:spcBef>
                <a:spcPts val="0"/>
              </a:spcBef>
              <a:buFontTx/>
              <a:buChar char="–"/>
              <a:defRPr/>
            </a:pPr>
            <a:r>
              <a:rPr lang="en-US" altLang="en-US" sz="1600" i="1" dirty="0" smtClean="0">
                <a:latin typeface="+mn-lt"/>
                <a:cs typeface="MS PGothic" charset="0"/>
              </a:rPr>
              <a:t>Confusion </a:t>
            </a:r>
            <a:r>
              <a:rPr lang="en-US" altLang="en-US" sz="1600" i="1" dirty="0">
                <a:latin typeface="+mn-lt"/>
                <a:cs typeface="MS PGothic" charset="0"/>
              </a:rPr>
              <a:t>matrix of activity type identification at the </a:t>
            </a:r>
            <a:r>
              <a:rPr lang="en-US" altLang="en-US" sz="1600" i="1" dirty="0">
                <a:solidFill>
                  <a:srgbClr val="C00000"/>
                </a:solidFill>
                <a:latin typeface="+mn-lt"/>
                <a:cs typeface="MS PGothic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364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Case study</a:t>
            </a:r>
            <a:endParaRPr lang="en-US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kern="0" dirty="0"/>
              <a:t>Activity type identification for activity zones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kern="0" dirty="0"/>
              <a:t>Analysis of the precision, recall, and f1 score for identifying different activity types using multiple classification models</a:t>
            </a:r>
            <a:endParaRPr lang="en-US" altLang="zh-CN" sz="1800" kern="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en-US" sz="2000" kern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E8DE96-E491-479F-99CE-081286928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20809" y="1122660"/>
            <a:ext cx="197898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60629"/>
              </p:ext>
            </p:extLst>
          </p:nvPr>
        </p:nvGraphicFramePr>
        <p:xfrm>
          <a:off x="695008" y="3038475"/>
          <a:ext cx="7772398" cy="2905128"/>
        </p:xfrm>
        <a:graphic>
          <a:graphicData uri="http://schemas.openxmlformats.org/drawingml/2006/table">
            <a:tbl>
              <a:tblPr firstRow="1" firstCol="1" bandRow="1"/>
              <a:tblGrid>
                <a:gridCol w="1204912">
                  <a:extLst>
                    <a:ext uri="{9D8B030D-6E8A-4147-A177-3AD203B41FA5}">
                      <a16:colId xmlns:a16="http://schemas.microsoft.com/office/drawing/2014/main" val="364584289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718301849"/>
                    </a:ext>
                  </a:extLst>
                </a:gridCol>
                <a:gridCol w="580379">
                  <a:extLst>
                    <a:ext uri="{9D8B030D-6E8A-4147-A177-3AD203B41FA5}">
                      <a16:colId xmlns:a16="http://schemas.microsoft.com/office/drawing/2014/main" val="2795684666"/>
                    </a:ext>
                  </a:extLst>
                </a:gridCol>
                <a:gridCol w="728731">
                  <a:extLst>
                    <a:ext uri="{9D8B030D-6E8A-4147-A177-3AD203B41FA5}">
                      <a16:colId xmlns:a16="http://schemas.microsoft.com/office/drawing/2014/main" val="1394757214"/>
                    </a:ext>
                  </a:extLst>
                </a:gridCol>
                <a:gridCol w="672090">
                  <a:extLst>
                    <a:ext uri="{9D8B030D-6E8A-4147-A177-3AD203B41FA5}">
                      <a16:colId xmlns:a16="http://schemas.microsoft.com/office/drawing/2014/main" val="3342890720"/>
                    </a:ext>
                  </a:extLst>
                </a:gridCol>
                <a:gridCol w="541726">
                  <a:extLst>
                    <a:ext uri="{9D8B030D-6E8A-4147-A177-3AD203B41FA5}">
                      <a16:colId xmlns:a16="http://schemas.microsoft.com/office/drawing/2014/main" val="2090153662"/>
                    </a:ext>
                  </a:extLst>
                </a:gridCol>
                <a:gridCol w="728731">
                  <a:extLst>
                    <a:ext uri="{9D8B030D-6E8A-4147-A177-3AD203B41FA5}">
                      <a16:colId xmlns:a16="http://schemas.microsoft.com/office/drawing/2014/main" val="2786414268"/>
                    </a:ext>
                  </a:extLst>
                </a:gridCol>
                <a:gridCol w="634543">
                  <a:extLst>
                    <a:ext uri="{9D8B030D-6E8A-4147-A177-3AD203B41FA5}">
                      <a16:colId xmlns:a16="http://schemas.microsoft.com/office/drawing/2014/main" val="534026615"/>
                    </a:ext>
                  </a:extLst>
                </a:gridCol>
                <a:gridCol w="624175">
                  <a:extLst>
                    <a:ext uri="{9D8B030D-6E8A-4147-A177-3AD203B41FA5}">
                      <a16:colId xmlns:a16="http://schemas.microsoft.com/office/drawing/2014/main" val="3309000924"/>
                    </a:ext>
                  </a:extLst>
                </a:gridCol>
                <a:gridCol w="794980">
                  <a:extLst>
                    <a:ext uri="{9D8B030D-6E8A-4147-A177-3AD203B41FA5}">
                      <a16:colId xmlns:a16="http://schemas.microsoft.com/office/drawing/2014/main" val="3417742434"/>
                    </a:ext>
                  </a:extLst>
                </a:gridCol>
                <a:gridCol w="728731">
                  <a:extLst>
                    <a:ext uri="{9D8B030D-6E8A-4147-A177-3AD203B41FA5}">
                      <a16:colId xmlns:a16="http://schemas.microsoft.com/office/drawing/2014/main" val="1023770680"/>
                    </a:ext>
                  </a:extLst>
                </a:gridCol>
              </a:tblGrid>
              <a:tr h="31732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Activity type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Avg support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741272"/>
                  </a:ext>
                </a:extLst>
              </a:tr>
              <a:tr h="342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GeoCtx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GeoCtx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GeoCtx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51261"/>
                  </a:ext>
                </a:extLst>
              </a:tr>
              <a:tr h="3418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Dwelling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726556"/>
                  </a:ext>
                </a:extLst>
              </a:tr>
              <a:tr h="317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Work</a:t>
                      </a:r>
                      <a:endParaRPr lang="en-US" sz="1600" b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344692"/>
                  </a:ext>
                </a:extLst>
              </a:tr>
              <a:tr h="317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Shopping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405457"/>
                  </a:ext>
                </a:extLst>
              </a:tr>
              <a:tr h="317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Drinking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704597"/>
                  </a:ext>
                </a:extLst>
              </a:tr>
              <a:tr h="317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Eating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812386"/>
                  </a:ext>
                </a:extLst>
              </a:tr>
              <a:tr h="317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Entertainment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253460"/>
                  </a:ext>
                </a:extLst>
              </a:tr>
              <a:tr h="317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Health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85" marR="80085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7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2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Case study</a:t>
            </a:r>
            <a:endParaRPr lang="en-US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1234709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kern="0" dirty="0"/>
              <a:t>Feature importance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600" dirty="0"/>
              <a:t>Top 20 features with the highest permutation importance for identifying </a:t>
            </a:r>
            <a:r>
              <a:rPr lang="en-US" sz="1600" b="1" dirty="0"/>
              <a:t>Dwelling</a:t>
            </a:r>
            <a:r>
              <a:rPr lang="en-US" sz="1600" dirty="0"/>
              <a:t>, </a:t>
            </a:r>
            <a:r>
              <a:rPr lang="en-US" sz="1600" b="1" dirty="0"/>
              <a:t>Work</a:t>
            </a:r>
            <a:r>
              <a:rPr lang="en-US" sz="1600" dirty="0"/>
              <a:t>, and </a:t>
            </a:r>
            <a:r>
              <a:rPr lang="en-US" sz="1600" b="1" dirty="0"/>
              <a:t>Shopping</a:t>
            </a:r>
            <a:r>
              <a:rPr lang="en-US" sz="1600" dirty="0"/>
              <a:t> activities in the test </a:t>
            </a:r>
            <a:r>
              <a:rPr lang="en-US" sz="1600" dirty="0" smtClean="0"/>
              <a:t>set</a:t>
            </a:r>
            <a:endParaRPr lang="en-US" sz="16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kern="0" dirty="0"/>
          </a:p>
          <a:p>
            <a:pPr marL="29718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kern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E8DE96-E491-479F-99CE-081286928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20809" y="1122660"/>
            <a:ext cx="197898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top20_level1_cle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89924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3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Case study</a:t>
            </a:r>
            <a:endParaRPr lang="en-US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1234709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kern="0" dirty="0"/>
              <a:t>Feature importance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600" dirty="0"/>
              <a:t>Top 15 features with the highest permutation importance for identifying </a:t>
            </a:r>
            <a:r>
              <a:rPr lang="en-US" sz="1600" b="1" dirty="0"/>
              <a:t>Drinking</a:t>
            </a:r>
            <a:r>
              <a:rPr lang="en-US" sz="1600" dirty="0"/>
              <a:t> activities in the test </a:t>
            </a:r>
            <a:r>
              <a:rPr lang="en-US" sz="1600" dirty="0" smtClean="0"/>
              <a:t>set</a:t>
            </a:r>
            <a:endParaRPr lang="en-US" sz="16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kern="0" dirty="0"/>
          </a:p>
          <a:p>
            <a:pPr marL="29718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kern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E8DE96-E491-479F-99CE-081286928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20809" y="1122660"/>
            <a:ext cx="197898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top_all_level2_cle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97431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8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Case study</a:t>
            </a:r>
            <a:endParaRPr lang="en-US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1234709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kern="0" dirty="0"/>
              <a:t>Feature importance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600" dirty="0"/>
              <a:t>Top 15 features with the highest permutation importance for identifying </a:t>
            </a:r>
            <a:r>
              <a:rPr lang="en-US" sz="1600" b="1" dirty="0"/>
              <a:t>Eating</a:t>
            </a:r>
            <a:r>
              <a:rPr lang="en-US" sz="1600" dirty="0"/>
              <a:t>, </a:t>
            </a:r>
            <a:r>
              <a:rPr lang="en-US" sz="1600" b="1" dirty="0"/>
              <a:t>Entertainment</a:t>
            </a:r>
            <a:r>
              <a:rPr lang="en-US" sz="1600" dirty="0"/>
              <a:t>, and </a:t>
            </a:r>
            <a:r>
              <a:rPr lang="en-US" sz="1600" b="1" dirty="0"/>
              <a:t>Health</a:t>
            </a:r>
            <a:r>
              <a:rPr lang="en-US" sz="1600" dirty="0"/>
              <a:t> activities in the test </a:t>
            </a:r>
            <a:r>
              <a:rPr lang="en-US" sz="1600" dirty="0" smtClean="0"/>
              <a:t>set</a:t>
            </a:r>
            <a:endParaRPr lang="en-US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kern="0" dirty="0"/>
          </a:p>
          <a:p>
            <a:pPr marL="29718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kern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E8DE96-E491-479F-99CE-081286928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20809" y="1122660"/>
            <a:ext cx="197898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top15_level3_cle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816930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7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Case study</a:t>
            </a:r>
            <a:endParaRPr lang="en-US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1234708"/>
            <a:ext cx="8302625" cy="554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kern="0" dirty="0" smtClean="0"/>
              <a:t>Class imbalance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1800" dirty="0"/>
              <a:t>Number of labels for each travel activity </a:t>
            </a:r>
            <a:r>
              <a:rPr lang="en-US" altLang="en-US" sz="1800" dirty="0" smtClean="0"/>
              <a:t>type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sz="18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sz="1800" kern="0" dirty="0" smtClean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sz="18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sz="1800" kern="0" dirty="0" smtClean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sz="1800" kern="0" dirty="0"/>
          </a:p>
          <a:p>
            <a:pPr marL="29718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800" kern="0" dirty="0"/>
          </a:p>
          <a:p>
            <a:pPr marL="29718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800" kern="0" dirty="0"/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1600" kern="0" dirty="0" smtClean="0">
                <a:solidFill>
                  <a:srgbClr val="C00000"/>
                </a:solidFill>
              </a:rPr>
              <a:t>Random </a:t>
            </a:r>
            <a:r>
              <a:rPr lang="en-US" sz="1600" kern="0" dirty="0">
                <a:solidFill>
                  <a:srgbClr val="C00000"/>
                </a:solidFill>
              </a:rPr>
              <a:t>forest classifiers are biased towards the majority </a:t>
            </a:r>
            <a:r>
              <a:rPr lang="en-US" sz="1600" kern="0" dirty="0" smtClean="0">
                <a:solidFill>
                  <a:srgbClr val="C00000"/>
                </a:solidFill>
              </a:rPr>
              <a:t>class</a:t>
            </a:r>
            <a:endParaRPr lang="en-US" sz="1800" kern="0" dirty="0">
              <a:solidFill>
                <a:srgbClr val="C00000"/>
              </a:solidFill>
            </a:endParaRP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kern="0" dirty="0"/>
          </a:p>
          <a:p>
            <a:pPr marL="29718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kern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E8DE96-E491-479F-99CE-081286928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20809" y="1122660"/>
            <a:ext cx="197898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32211"/>
              </p:ext>
            </p:extLst>
          </p:nvPr>
        </p:nvGraphicFramePr>
        <p:xfrm>
          <a:off x="1066800" y="2499360"/>
          <a:ext cx="6705601" cy="2386588"/>
        </p:xfrm>
        <a:graphic>
          <a:graphicData uri="http://schemas.openxmlformats.org/drawingml/2006/table">
            <a:tbl>
              <a:tblPr firstRow="1" firstCol="1" bandRow="1"/>
              <a:tblGrid>
                <a:gridCol w="1310290">
                  <a:extLst>
                    <a:ext uri="{9D8B030D-6E8A-4147-A177-3AD203B41FA5}">
                      <a16:colId xmlns:a16="http://schemas.microsoft.com/office/drawing/2014/main" val="1540212754"/>
                    </a:ext>
                  </a:extLst>
                </a:gridCol>
                <a:gridCol w="1356710">
                  <a:extLst>
                    <a:ext uri="{9D8B030D-6E8A-4147-A177-3AD203B41FA5}">
                      <a16:colId xmlns:a16="http://schemas.microsoft.com/office/drawing/2014/main" val="375341106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87839148"/>
                    </a:ext>
                  </a:extLst>
                </a:gridCol>
                <a:gridCol w="1364594">
                  <a:extLst>
                    <a:ext uri="{9D8B030D-6E8A-4147-A177-3AD203B41FA5}">
                      <a16:colId xmlns:a16="http://schemas.microsoft.com/office/drawing/2014/main" val="2260612755"/>
                    </a:ext>
                  </a:extLst>
                </a:gridCol>
                <a:gridCol w="616607">
                  <a:extLst>
                    <a:ext uri="{9D8B030D-6E8A-4147-A177-3AD203B41FA5}">
                      <a16:colId xmlns:a16="http://schemas.microsoft.com/office/drawing/2014/main" val="2109399650"/>
                    </a:ext>
                  </a:extLst>
                </a:gridCol>
              </a:tblGrid>
              <a:tr h="283468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Travel activity type</a:t>
                      </a:r>
                      <a:endParaRPr lang="en-US" sz="1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labels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Total</a:t>
                      </a:r>
                      <a:endParaRPr lang="en-US" sz="1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9971"/>
                  </a:ext>
                </a:extLst>
              </a:tr>
              <a:tr h="26000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Level 1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Dwelling</a:t>
                      </a:r>
                      <a:endParaRPr lang="en-US" sz="1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670</a:t>
                      </a:r>
                      <a:endParaRPr lang="en-US" sz="1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1437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553196"/>
                  </a:ext>
                </a:extLst>
              </a:tr>
              <a:tr h="260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00679"/>
                  </a:ext>
                </a:extLst>
              </a:tr>
              <a:tr h="260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Shopping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483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02599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Level 2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Drinking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114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454666"/>
                  </a:ext>
                </a:extLst>
              </a:tr>
              <a:tr h="26000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Level 3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Eating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272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653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1753"/>
                  </a:ext>
                </a:extLst>
              </a:tr>
              <a:tr h="260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Entertainment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263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393806"/>
                  </a:ext>
                </a:extLst>
              </a:tr>
              <a:tr h="260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Health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88937"/>
                  </a:ext>
                </a:extLst>
              </a:tr>
              <a:tr h="26000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 Others</a:t>
                      </a:r>
                      <a:endParaRPr lang="en-US" sz="1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315</a:t>
                      </a:r>
                      <a:endParaRPr lang="en-US" sz="1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315</a:t>
                      </a:r>
                      <a:endParaRPr lang="en-US" sz="1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315</a:t>
                      </a:r>
                      <a:endParaRPr lang="en-US" sz="1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4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4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Case study</a:t>
            </a:r>
            <a:endParaRPr lang="en-US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1234708"/>
            <a:ext cx="8302625" cy="554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kern="0" dirty="0" smtClean="0"/>
              <a:t>Class imbalance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1800" dirty="0"/>
              <a:t>Number of labels for each travel activity </a:t>
            </a:r>
            <a:r>
              <a:rPr lang="en-US" altLang="en-US" sz="1800" dirty="0" smtClean="0"/>
              <a:t>type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sz="18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sz="1800" kern="0" dirty="0" smtClean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sz="18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sz="1800" kern="0" dirty="0" smtClean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sz="1800" kern="0" dirty="0"/>
          </a:p>
          <a:p>
            <a:pPr marL="29718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800" kern="0" dirty="0"/>
          </a:p>
          <a:p>
            <a:pPr marL="29718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800" kern="0" dirty="0"/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1600" kern="0" dirty="0" smtClean="0">
                <a:solidFill>
                  <a:srgbClr val="C00000"/>
                </a:solidFill>
              </a:rPr>
              <a:t>Random </a:t>
            </a:r>
            <a:r>
              <a:rPr lang="en-US" sz="1600" kern="0" dirty="0">
                <a:solidFill>
                  <a:srgbClr val="C00000"/>
                </a:solidFill>
              </a:rPr>
              <a:t>forest classifiers are biased towards the majority </a:t>
            </a:r>
            <a:r>
              <a:rPr lang="en-US" sz="1600" kern="0" dirty="0" smtClean="0">
                <a:solidFill>
                  <a:srgbClr val="C00000"/>
                </a:solidFill>
              </a:rPr>
              <a:t>class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1600" kern="0" dirty="0"/>
              <a:t>O</a:t>
            </a:r>
            <a:r>
              <a:rPr lang="en-US" sz="1600" kern="0" dirty="0" smtClean="0"/>
              <a:t>ne-vs-all </a:t>
            </a:r>
            <a:r>
              <a:rPr lang="en-US" sz="1600" kern="0" dirty="0"/>
              <a:t>classification is applied at the first identification </a:t>
            </a:r>
            <a:r>
              <a:rPr lang="en-US" sz="1600" kern="0" dirty="0" smtClean="0"/>
              <a:t>level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1600" kern="0" dirty="0"/>
              <a:t>Manually defined weights are applied at the second level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1600" kern="0" dirty="0"/>
              <a:t>I</a:t>
            </a:r>
            <a:r>
              <a:rPr lang="en-US" sz="1600" kern="0" dirty="0" smtClean="0"/>
              <a:t>nverse </a:t>
            </a:r>
            <a:r>
              <a:rPr lang="en-US" sz="1600" kern="0" dirty="0"/>
              <a:t>weighting </a:t>
            </a:r>
            <a:r>
              <a:rPr lang="en-US" sz="1600" kern="0" dirty="0"/>
              <a:t>is applied at the third level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endParaRPr lang="en-US" sz="1800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kern="0" dirty="0"/>
          </a:p>
          <a:p>
            <a:pPr marL="297180" lvl="1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kern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E8DE96-E491-479F-99CE-081286928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20809" y="1122660"/>
            <a:ext cx="197898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32211"/>
              </p:ext>
            </p:extLst>
          </p:nvPr>
        </p:nvGraphicFramePr>
        <p:xfrm>
          <a:off x="1066800" y="2499360"/>
          <a:ext cx="6705601" cy="2386588"/>
        </p:xfrm>
        <a:graphic>
          <a:graphicData uri="http://schemas.openxmlformats.org/drawingml/2006/table">
            <a:tbl>
              <a:tblPr firstRow="1" firstCol="1" bandRow="1"/>
              <a:tblGrid>
                <a:gridCol w="1310290">
                  <a:extLst>
                    <a:ext uri="{9D8B030D-6E8A-4147-A177-3AD203B41FA5}">
                      <a16:colId xmlns:a16="http://schemas.microsoft.com/office/drawing/2014/main" val="1540212754"/>
                    </a:ext>
                  </a:extLst>
                </a:gridCol>
                <a:gridCol w="1356710">
                  <a:extLst>
                    <a:ext uri="{9D8B030D-6E8A-4147-A177-3AD203B41FA5}">
                      <a16:colId xmlns:a16="http://schemas.microsoft.com/office/drawing/2014/main" val="375341106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87839148"/>
                    </a:ext>
                  </a:extLst>
                </a:gridCol>
                <a:gridCol w="1364594">
                  <a:extLst>
                    <a:ext uri="{9D8B030D-6E8A-4147-A177-3AD203B41FA5}">
                      <a16:colId xmlns:a16="http://schemas.microsoft.com/office/drawing/2014/main" val="2260612755"/>
                    </a:ext>
                  </a:extLst>
                </a:gridCol>
                <a:gridCol w="616607">
                  <a:extLst>
                    <a:ext uri="{9D8B030D-6E8A-4147-A177-3AD203B41FA5}">
                      <a16:colId xmlns:a16="http://schemas.microsoft.com/office/drawing/2014/main" val="2109399650"/>
                    </a:ext>
                  </a:extLst>
                </a:gridCol>
              </a:tblGrid>
              <a:tr h="283468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Travel activity type</a:t>
                      </a:r>
                      <a:endParaRPr lang="en-US" sz="1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labels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Total</a:t>
                      </a:r>
                      <a:endParaRPr lang="en-US" sz="1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9971"/>
                  </a:ext>
                </a:extLst>
              </a:tr>
              <a:tr h="26000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Level 1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Dwelling</a:t>
                      </a:r>
                      <a:endParaRPr lang="en-US" sz="1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670</a:t>
                      </a:r>
                      <a:endParaRPr lang="en-US" sz="1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1437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553196"/>
                  </a:ext>
                </a:extLst>
              </a:tr>
              <a:tr h="260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00679"/>
                  </a:ext>
                </a:extLst>
              </a:tr>
              <a:tr h="260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Shopping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483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02599"/>
                  </a:ext>
                </a:extLst>
              </a:tr>
              <a:tr h="260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Level 2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Drinking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114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454666"/>
                  </a:ext>
                </a:extLst>
              </a:tr>
              <a:tr h="26000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Level 3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Eating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272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653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1753"/>
                  </a:ext>
                </a:extLst>
              </a:tr>
              <a:tr h="260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Entertainment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263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393806"/>
                  </a:ext>
                </a:extLst>
              </a:tr>
              <a:tr h="260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Health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US" sz="19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88937"/>
                  </a:ext>
                </a:extLst>
              </a:tr>
              <a:tr h="26000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    Others</a:t>
                      </a:r>
                      <a:endParaRPr lang="en-US" sz="1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315</a:t>
                      </a:r>
                      <a:endParaRPr lang="en-US" sz="1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315</a:t>
                      </a:r>
                      <a:endParaRPr lang="en-US" sz="1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315</a:t>
                      </a:r>
                      <a:endParaRPr lang="en-US" sz="19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491" marR="9249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4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2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Conclusion and future work</a:t>
            </a:r>
            <a:endParaRPr lang="en-US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600" dirty="0" smtClean="0"/>
              <a:t>With our proposed travel activity type identification model,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000" b="1" dirty="0" smtClean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600" b="1" dirty="0" smtClean="0"/>
              <a:t>Dwelling</a:t>
            </a:r>
            <a:r>
              <a:rPr lang="en-US" sz="1600" dirty="0"/>
              <a:t>, </a:t>
            </a:r>
            <a:r>
              <a:rPr lang="en-US" sz="1600" b="1" dirty="0"/>
              <a:t>Work</a:t>
            </a:r>
            <a:r>
              <a:rPr lang="en-US" sz="1600" dirty="0"/>
              <a:t>, </a:t>
            </a:r>
            <a:r>
              <a:rPr lang="en-US" sz="1600" dirty="0" smtClean="0"/>
              <a:t>and </a:t>
            </a:r>
            <a:r>
              <a:rPr lang="en-US" sz="1600" b="1" dirty="0" smtClean="0"/>
              <a:t>Shopping</a:t>
            </a:r>
            <a:r>
              <a:rPr lang="en-US" sz="1600" dirty="0" smtClean="0"/>
              <a:t> activities can </a:t>
            </a:r>
            <a:r>
              <a:rPr lang="en-US" sz="1600" dirty="0"/>
              <a:t>be identified with high evaluation </a:t>
            </a:r>
            <a:r>
              <a:rPr lang="en-US" sz="1600" dirty="0" smtClean="0"/>
              <a:t>scores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sz="1600" dirty="0" smtClean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600" b="1" dirty="0" smtClean="0"/>
              <a:t>Drinking</a:t>
            </a:r>
            <a:r>
              <a:rPr lang="en-US" sz="1600" dirty="0"/>
              <a:t>, </a:t>
            </a:r>
            <a:r>
              <a:rPr lang="en-US" sz="1600" b="1" dirty="0"/>
              <a:t>Eating</a:t>
            </a:r>
            <a:r>
              <a:rPr lang="en-US" sz="1600" dirty="0"/>
              <a:t>, </a:t>
            </a:r>
            <a:r>
              <a:rPr lang="en-US" sz="1600" b="1" dirty="0"/>
              <a:t>Health</a:t>
            </a:r>
            <a:r>
              <a:rPr lang="en-US" sz="1600" dirty="0"/>
              <a:t>, </a:t>
            </a:r>
            <a:r>
              <a:rPr lang="en-US" sz="1600" dirty="0" smtClean="0"/>
              <a:t>and </a:t>
            </a:r>
            <a:r>
              <a:rPr lang="en-US" sz="1600" b="1" dirty="0" smtClean="0"/>
              <a:t>Entertainment</a:t>
            </a:r>
            <a:r>
              <a:rPr lang="en-US" sz="1600" dirty="0" smtClean="0"/>
              <a:t> can be </a:t>
            </a:r>
            <a:r>
              <a:rPr lang="en-US" sz="1600" dirty="0"/>
              <a:t>identified with high </a:t>
            </a:r>
            <a:r>
              <a:rPr lang="en-US" sz="1600" dirty="0" smtClean="0"/>
              <a:t>precision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sz="1600" dirty="0" smtClean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600" dirty="0" smtClean="0"/>
              <a:t>Temporal </a:t>
            </a:r>
            <a:r>
              <a:rPr lang="en-US" sz="1600" dirty="0"/>
              <a:t>patterns play an important role in identifying </a:t>
            </a:r>
            <a:r>
              <a:rPr lang="en-US" sz="1600" dirty="0" smtClean="0"/>
              <a:t>every travel activity type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sz="1600" dirty="0" smtClean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600" dirty="0" smtClean="0"/>
              <a:t>Spatial </a:t>
            </a:r>
            <a:r>
              <a:rPr lang="en-US" sz="1600" dirty="0"/>
              <a:t>patterns mostly contribute to classifying the primary </a:t>
            </a:r>
            <a:r>
              <a:rPr lang="en-US" sz="1600" dirty="0" smtClean="0"/>
              <a:t>activities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endParaRPr lang="en-US" sz="1600" dirty="0" smtClean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600" dirty="0" smtClean="0"/>
              <a:t>Geographic </a:t>
            </a:r>
            <a:r>
              <a:rPr lang="en-US" sz="1600" dirty="0"/>
              <a:t>context features are especially </a:t>
            </a:r>
            <a:r>
              <a:rPr lang="en-US" sz="1600" dirty="0" smtClean="0"/>
              <a:t>crucial </a:t>
            </a:r>
            <a:r>
              <a:rPr lang="en-US" sz="1600" dirty="0"/>
              <a:t>for identifying </a:t>
            </a:r>
            <a:r>
              <a:rPr lang="en-US" sz="1600" dirty="0" smtClean="0"/>
              <a:t>remaining activities</a:t>
            </a:r>
          </a:p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endParaRPr lang="en-US" sz="1600" dirty="0" smtClean="0"/>
          </a:p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600" dirty="0" smtClean="0">
                <a:solidFill>
                  <a:srgbClr val="C00000"/>
                </a:solidFill>
              </a:rPr>
              <a:t>Accuracy of activity type identification can </a:t>
            </a:r>
            <a:r>
              <a:rPr lang="en-US" sz="1600" dirty="0">
                <a:solidFill>
                  <a:srgbClr val="C00000"/>
                </a:solidFill>
              </a:rPr>
              <a:t>be </a:t>
            </a:r>
            <a:r>
              <a:rPr lang="en-US" sz="1600" dirty="0" smtClean="0">
                <a:solidFill>
                  <a:srgbClr val="C00000"/>
                </a:solidFill>
              </a:rPr>
              <a:t>enhanced with more advanced models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 smtClean="0"/>
              <a:t>Individual </a:t>
            </a:r>
            <a:r>
              <a:rPr lang="en-US" altLang="en-US" kern="0" dirty="0"/>
              <a:t>daily travel activity identification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/>
              <a:t>Provides semantic meaning of individual travel mobilities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/>
              <a:t>Necessary for analyzing high-level travel </a:t>
            </a:r>
            <a:r>
              <a:rPr lang="en-US" altLang="en-US" kern="0" dirty="0" smtClean="0"/>
              <a:t>activity patterns </a:t>
            </a:r>
            <a:endParaRPr lang="en-US" altLang="en-US" kern="0" dirty="0"/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altLang="en-US" sz="2000" kern="0" dirty="0" smtClean="0"/>
              <a:t>E.g</a:t>
            </a:r>
            <a:r>
              <a:rPr lang="en-US" altLang="en-US" sz="2000" kern="0" dirty="0"/>
              <a:t>., working on weekday </a:t>
            </a:r>
            <a:r>
              <a:rPr lang="en-US" altLang="en-US" sz="2000" kern="0" dirty="0" smtClean="0"/>
              <a:t>mornings</a:t>
            </a:r>
            <a:endParaRPr lang="en-US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65B56363-807E-45C7-B7F8-8DC355590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en-US" altLang="en-US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0810B23-34E0-4E47-8B1E-6E95E2763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47800"/>
            <a:ext cx="76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</a:rPr>
              <a:t>Notes:</a:t>
            </a:r>
          </a:p>
          <a:p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 smtClean="0"/>
              <a:t>Individual </a:t>
            </a:r>
            <a:r>
              <a:rPr lang="en-US" altLang="en-US" kern="0" dirty="0"/>
              <a:t>daily travel activity identification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/>
              <a:t>Provides semantic meaning of individual travel mobilities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/>
              <a:t>Necessary for analyzing high-level travel </a:t>
            </a:r>
            <a:r>
              <a:rPr lang="en-US" altLang="en-US" kern="0" dirty="0" smtClean="0"/>
              <a:t>activity patterns </a:t>
            </a:r>
            <a:endParaRPr lang="en-US" altLang="en-US" kern="0" dirty="0"/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altLang="en-US" sz="2000" kern="0" dirty="0"/>
              <a:t>E.g</a:t>
            </a:r>
            <a:r>
              <a:rPr lang="en-US" altLang="en-US" sz="2000" kern="0" dirty="0"/>
              <a:t>., working on weekday mornings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solidFill>
                  <a:srgbClr val="C00000"/>
                </a:solidFill>
              </a:rPr>
              <a:t>Provides </a:t>
            </a:r>
            <a:r>
              <a:rPr lang="en-US" dirty="0">
                <a:solidFill>
                  <a:srgbClr val="C00000"/>
                </a:solidFill>
              </a:rPr>
              <a:t>innovative signals as contextual information to </a:t>
            </a:r>
            <a:r>
              <a:rPr lang="en-US" dirty="0" smtClean="0">
                <a:solidFill>
                  <a:srgbClr val="C00000"/>
                </a:solidFill>
              </a:rPr>
              <a:t>predict risks </a:t>
            </a:r>
            <a:r>
              <a:rPr lang="en-US" dirty="0">
                <a:solidFill>
                  <a:srgbClr val="C00000"/>
                </a:solidFill>
              </a:rPr>
              <a:t>of </a:t>
            </a:r>
            <a:r>
              <a:rPr lang="en-US" dirty="0" smtClean="0">
                <a:solidFill>
                  <a:srgbClr val="C00000"/>
                </a:solidFill>
              </a:rPr>
              <a:t>alcohol addicts’ drinking relapse</a:t>
            </a:r>
          </a:p>
        </p:txBody>
      </p:sp>
    </p:spTree>
    <p:extLst>
      <p:ext uri="{BB962C8B-B14F-4D97-AF65-F5344CB8AC3E}">
        <p14:creationId xmlns:p14="http://schemas.microsoft.com/office/powerpoint/2010/main" val="13176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 smtClean="0"/>
              <a:t>Individual </a:t>
            </a:r>
            <a:r>
              <a:rPr lang="en-US" altLang="en-US" kern="0" dirty="0"/>
              <a:t>daily travel activity identification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/>
              <a:t>Provides semantic meaning of individual travel mobilities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/>
              <a:t>Necessary for analyzing high-level travel </a:t>
            </a:r>
            <a:r>
              <a:rPr lang="en-US" altLang="en-US" kern="0" dirty="0" smtClean="0"/>
              <a:t>activity patterns </a:t>
            </a:r>
            <a:endParaRPr lang="en-US" altLang="en-US" kern="0" dirty="0"/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altLang="en-US" sz="2000" kern="0" dirty="0"/>
              <a:t>E.g</a:t>
            </a:r>
            <a:r>
              <a:rPr lang="en-US" altLang="en-US" sz="2000" kern="0" dirty="0"/>
              <a:t>., working on weekday mornings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Provides innovative signals as contextual information to predict risks of alcohol addicts’ drinking relapse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2000" kern="0" dirty="0" smtClean="0">
                <a:solidFill>
                  <a:srgbClr val="C00000"/>
                </a:solidFill>
              </a:rPr>
              <a:t>Detect alcohol </a:t>
            </a:r>
            <a:r>
              <a:rPr lang="en-US" sz="2000" kern="0" dirty="0">
                <a:solidFill>
                  <a:srgbClr val="C00000"/>
                </a:solidFill>
              </a:rPr>
              <a:t>use </a:t>
            </a:r>
            <a:r>
              <a:rPr lang="en-US" sz="2000" kern="0" dirty="0">
                <a:solidFill>
                  <a:srgbClr val="C00000"/>
                </a:solidFill>
              </a:rPr>
              <a:t>activities (e.g., visiting a </a:t>
            </a:r>
            <a:r>
              <a:rPr lang="en-US" sz="2000" kern="0" dirty="0">
                <a:solidFill>
                  <a:srgbClr val="C00000"/>
                </a:solidFill>
              </a:rPr>
              <a:t>bar)</a:t>
            </a:r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sz="2000" kern="0" dirty="0" smtClean="0">
                <a:solidFill>
                  <a:srgbClr val="C00000"/>
                </a:solidFill>
              </a:rPr>
              <a:t>Monitor </a:t>
            </a:r>
            <a:r>
              <a:rPr lang="en-US" sz="2000" kern="0" dirty="0">
                <a:solidFill>
                  <a:srgbClr val="C00000"/>
                </a:solidFill>
              </a:rPr>
              <a:t>changes of daily </a:t>
            </a:r>
            <a:r>
              <a:rPr lang="en-US" sz="2000" kern="0" dirty="0">
                <a:solidFill>
                  <a:srgbClr val="C00000"/>
                </a:solidFill>
              </a:rPr>
              <a:t>travel activity </a:t>
            </a:r>
            <a:r>
              <a:rPr lang="en-US" sz="2000" kern="0" dirty="0">
                <a:solidFill>
                  <a:srgbClr val="C00000"/>
                </a:solidFill>
              </a:rPr>
              <a:t>patterns (e.g., longer time spending at workplaces)</a:t>
            </a:r>
            <a:endParaRPr lang="en-US" sz="2000" kern="0" dirty="0">
              <a:solidFill>
                <a:srgbClr val="C00000"/>
              </a:solidFill>
            </a:endParaRPr>
          </a:p>
          <a:p>
            <a:pPr marL="982980" lvl="2">
              <a:lnSpc>
                <a:spcPct val="150000"/>
              </a:lnSpc>
              <a:spcBef>
                <a:spcPts val="0"/>
              </a:spcBef>
              <a:defRPr/>
            </a:pP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5562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302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 smtClean="0"/>
              <a:t>Individual </a:t>
            </a:r>
            <a:r>
              <a:rPr lang="en-US" altLang="en-US" kern="0" dirty="0"/>
              <a:t>daily travel activity identification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/>
              <a:t>Provides semantic meaning of individual travel mobilities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/>
              <a:t>Necessary for analyzing high-level travel </a:t>
            </a:r>
            <a:r>
              <a:rPr lang="en-US" altLang="en-US" kern="0" dirty="0" smtClean="0"/>
              <a:t>activity patterns</a:t>
            </a:r>
            <a:endParaRPr lang="en-US" altLang="en-US" kern="0" dirty="0"/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kern="0" dirty="0"/>
              <a:t>Provides innovative signals as contextual information to predict risks of alcohol addicts’ drinking relapse</a:t>
            </a:r>
          </a:p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 smtClean="0"/>
              <a:t>Data </a:t>
            </a:r>
            <a:r>
              <a:rPr lang="en-US" altLang="en-US" kern="0" dirty="0"/>
              <a:t>sources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/>
              <a:t>Travel surveys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kern="0" dirty="0" smtClean="0"/>
              <a:t>Ubiquitous GPS enabled devices/applications </a:t>
            </a:r>
            <a:endParaRPr lang="en-US" altLang="en-US" kern="0" dirty="0"/>
          </a:p>
          <a:p>
            <a:pPr marL="1097280" lvl="2" indent="-342900">
              <a:lnSpc>
                <a:spcPct val="150000"/>
              </a:lnSpc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  <a:defRPr/>
            </a:pPr>
            <a:r>
              <a:rPr lang="en-US" altLang="en-US" sz="2000" kern="0" dirty="0" smtClean="0"/>
              <a:t>E.g</a:t>
            </a:r>
            <a:r>
              <a:rPr lang="en-US" altLang="en-US" sz="2000" kern="0" dirty="0"/>
              <a:t>., </a:t>
            </a:r>
            <a:r>
              <a:rPr lang="en-US" altLang="en-US" sz="2000" kern="0" dirty="0"/>
              <a:t>mobile </a:t>
            </a:r>
            <a:r>
              <a:rPr lang="en-US" altLang="en-US" sz="2000" kern="0" dirty="0" smtClean="0"/>
              <a:t>phones, </a:t>
            </a:r>
            <a:r>
              <a:rPr lang="en-US" altLang="en-US" sz="2000" kern="0" dirty="0"/>
              <a:t>social </a:t>
            </a:r>
            <a:r>
              <a:rPr lang="en-US" altLang="en-US" sz="2000" kern="0" dirty="0"/>
              <a:t>media platforms</a:t>
            </a:r>
            <a:endParaRPr lang="en-US" altLang="en-US" sz="2000" kern="0" dirty="0"/>
          </a:p>
          <a:p>
            <a:pPr marL="582930" lvl="1">
              <a:spcBef>
                <a:spcPts val="1000"/>
              </a:spcBef>
              <a:defRPr/>
            </a:pPr>
            <a:endParaRPr lang="en-US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4067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302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altLang="en-US" kern="0" dirty="0"/>
              <a:t>GPS trajectories collected via </a:t>
            </a:r>
            <a:r>
              <a:rPr lang="en-US" altLang="en-US" kern="0" dirty="0" smtClean="0"/>
              <a:t>mobile </a:t>
            </a:r>
            <a:r>
              <a:rPr lang="en-US" altLang="en-US" kern="0" dirty="0"/>
              <a:t>phones</a:t>
            </a:r>
          </a:p>
        </p:txBody>
      </p:sp>
      <p:pic>
        <p:nvPicPr>
          <p:cNvPr id="5" name="Picture 4" descr="GPS trajectories for a selected individual&#10;&#10;Description automatically generated">
            <a:extLst>
              <a:ext uri="{FF2B5EF4-FFF2-40B4-BE49-F238E27FC236}">
                <a16:creationId xmlns:a16="http://schemas.microsoft.com/office/drawing/2014/main" id="{F9A76B09-A1D6-4FDD-89EE-76249C181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8" t="5104" r="2325" b="4656"/>
          <a:stretch/>
        </p:blipFill>
        <p:spPr>
          <a:xfrm>
            <a:off x="990601" y="2057400"/>
            <a:ext cx="6553200" cy="44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D4236A1-768E-4042-A12B-C494B65F2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Related Work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FE5142B-0FB0-48D4-A418-02F0A993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18288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500" kern="0" dirty="0" smtClean="0"/>
              <a:t>Static vs dynamic monitoring of alcohol relapse risks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kern="0" dirty="0" smtClean="0"/>
              <a:t>Static: who will relapse and whether an episode is alcohol-related</a:t>
            </a:r>
          </a:p>
          <a:p>
            <a:pPr marL="58293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kern="0" dirty="0" smtClean="0"/>
              <a:t>Dynamic: precisely predict when a relapse could occur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3543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_mosaic">
  <a:themeElements>
    <a:clrScheme name="UW_mosai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W_mosaic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6" charset="0"/>
          </a:defRPr>
        </a:defPPr>
      </a:lstStyle>
    </a:lnDef>
  </a:objectDefaults>
  <a:extraClrSchemeLst>
    <a:extraClrScheme>
      <a:clrScheme name="UW_mosa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W_mosai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W_mosai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W_mosai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W_mosai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W_mosai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W_mosai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28134</TotalTime>
  <Words>2148</Words>
  <Application>Microsoft Office PowerPoint</Application>
  <PresentationFormat>On-screen Show (4:3)</PresentationFormat>
  <Paragraphs>575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 (Body)</vt:lpstr>
      <vt:lpstr>MS PGothic</vt:lpstr>
      <vt:lpstr>MS PGothic</vt:lpstr>
      <vt:lpstr>SimSun</vt:lpstr>
      <vt:lpstr>Arial</vt:lpstr>
      <vt:lpstr>Arial Black</vt:lpstr>
      <vt:lpstr>Book Antiqua</vt:lpstr>
      <vt:lpstr>Calibri</vt:lpstr>
      <vt:lpstr>Cambria Math</vt:lpstr>
      <vt:lpstr>Courier New</vt:lpstr>
      <vt:lpstr>Segoe UI Emoji</vt:lpstr>
      <vt:lpstr>Times New Roman</vt:lpstr>
      <vt:lpstr>UW_mosaic</vt:lpstr>
      <vt:lpstr>Identifying Individual Travel Activities with Spatiotemporal Movement Patterns and Geographic Context from GPS Trajectories for Alcohol Relapse Risk Monitoring</vt:lpstr>
      <vt:lpstr>Outline</vt:lpstr>
      <vt:lpstr>Outline</vt:lpstr>
      <vt:lpstr>Introduction</vt:lpstr>
      <vt:lpstr>Introduction</vt:lpstr>
      <vt:lpstr>Introduction</vt:lpstr>
      <vt:lpstr>Introduction</vt:lpstr>
      <vt:lpstr>Introduction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Conclusion and future work</vt:lpstr>
      <vt:lpstr>Thanks!</vt:lpstr>
    </vt:vector>
  </TitlesOfParts>
  <Company>University of Wisconsin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van der Weide</dc:creator>
  <cp:lastModifiedBy>Xinyi Liu</cp:lastModifiedBy>
  <cp:revision>636</cp:revision>
  <cp:lastPrinted>2010-06-22T15:17:28Z</cp:lastPrinted>
  <dcterms:created xsi:type="dcterms:W3CDTF">2010-06-22T15:12:03Z</dcterms:created>
  <dcterms:modified xsi:type="dcterms:W3CDTF">2021-09-06T17:38:44Z</dcterms:modified>
</cp:coreProperties>
</file>