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1349" autoAdjust="0"/>
  </p:normalViewPr>
  <p:slideViewPr>
    <p:cSldViewPr snapToGrid="0">
      <p:cViewPr varScale="1">
        <p:scale>
          <a:sx n="87" d="100"/>
          <a:sy n="87" d="100"/>
        </p:scale>
        <p:origin x="11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spPr>
            <a:ln w="12700">
              <a:solidFill>
                <a:srgbClr val="051880"/>
              </a:solidFill>
            </a:ln>
          </c:spPr>
          <c:dPt>
            <c:idx val="0"/>
            <c:bubble3D val="0"/>
            <c:spPr>
              <a:solidFill>
                <a:schemeClr val="bg1">
                  <a:lumMod val="85000"/>
                </a:schemeClr>
              </a:solidFill>
              <a:ln w="12700">
                <a:solidFill>
                  <a:schemeClr val="tx1"/>
                </a:solidFill>
              </a:ln>
              <a:effectLst/>
            </c:spPr>
            <c:extLst>
              <c:ext xmlns:c16="http://schemas.microsoft.com/office/drawing/2014/chart" uri="{C3380CC4-5D6E-409C-BE32-E72D297353CC}">
                <c16:uniqueId val="{00000001-4204-47D7-9450-22ED8148C7FD}"/>
              </c:ext>
            </c:extLst>
          </c:dPt>
          <c:dPt>
            <c:idx val="1"/>
            <c:bubble3D val="0"/>
            <c:spPr>
              <a:solidFill>
                <a:schemeClr val="bg2">
                  <a:lumMod val="25000"/>
                </a:schemeClr>
              </a:solidFill>
              <a:ln w="12700">
                <a:solidFill>
                  <a:srgbClr val="C00000"/>
                </a:solidFill>
              </a:ln>
              <a:effectLst/>
            </c:spPr>
            <c:extLst>
              <c:ext xmlns:c16="http://schemas.microsoft.com/office/drawing/2014/chart" uri="{C3380CC4-5D6E-409C-BE32-E72D297353CC}">
                <c16:uniqueId val="{00000003-4204-47D7-9450-22ED8148C7FD}"/>
              </c:ext>
            </c:extLst>
          </c:dPt>
          <c:dPt>
            <c:idx val="2"/>
            <c:bubble3D val="0"/>
            <c:spPr>
              <a:solidFill>
                <a:schemeClr val="tx1">
                  <a:lumMod val="50000"/>
                  <a:lumOff val="50000"/>
                </a:schemeClr>
              </a:solidFill>
              <a:ln w="12700">
                <a:solidFill>
                  <a:srgbClr val="C00000"/>
                </a:solidFill>
              </a:ln>
              <a:effectLst/>
            </c:spPr>
            <c:extLst>
              <c:ext xmlns:c16="http://schemas.microsoft.com/office/drawing/2014/chart" uri="{C3380CC4-5D6E-409C-BE32-E72D297353CC}">
                <c16:uniqueId val="{00000005-4204-47D7-9450-22ED8148C7FD}"/>
              </c:ext>
            </c:extLst>
          </c:dPt>
          <c:cat>
            <c:strRef>
              <c:f>Sheet1!$A$2:$A$4</c:f>
              <c:strCache>
                <c:ptCount val="3"/>
                <c:pt idx="0">
                  <c:v>3 mos</c:v>
                </c:pt>
                <c:pt idx="1">
                  <c:v>2 mos</c:v>
                </c:pt>
                <c:pt idx="2">
                  <c:v>1 mo</c:v>
                </c:pt>
              </c:strCache>
            </c:strRef>
          </c:cat>
          <c:val>
            <c:numRef>
              <c:f>Sheet1!$B$2:$B$4</c:f>
              <c:numCache>
                <c:formatCode>General</c:formatCode>
                <c:ptCount val="3"/>
                <c:pt idx="0">
                  <c:v>133</c:v>
                </c:pt>
                <c:pt idx="1">
                  <c:v>7</c:v>
                </c:pt>
                <c:pt idx="2">
                  <c:v>14</c:v>
                </c:pt>
              </c:numCache>
            </c:numRef>
          </c:val>
          <c:extLst>
            <c:ext xmlns:c16="http://schemas.microsoft.com/office/drawing/2014/chart" uri="{C3380CC4-5D6E-409C-BE32-E72D297353CC}">
              <c16:uniqueId val="{00000006-4204-47D7-9450-22ED8148C7FD}"/>
            </c:ext>
          </c:extLst>
        </c:ser>
        <c:dLbls>
          <c:showLegendKey val="0"/>
          <c:showVal val="0"/>
          <c:showCatName val="0"/>
          <c:showSerName val="0"/>
          <c:showPercent val="0"/>
          <c:showBubbleSize val="0"/>
          <c:showLeaderLines val="1"/>
        </c:dLbls>
        <c:firstSliceAng val="310"/>
        <c:holeSize val="5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77A5E6-3D7A-4934-9B58-58B051F5FC2E}" type="datetimeFigureOut">
              <a:rPr lang="en-US" smtClean="0"/>
              <a:t>8/23/2023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92731-3199-43A0-968F-FE58ECF5C4FA}" type="slidenum">
              <a:rPr lang="en-US" smtClean="0"/>
              <a:t>‹#›</a:t>
            </a:fld>
            <a:endParaRPr lang="en-US"/>
          </a:p>
        </p:txBody>
      </p:sp>
    </p:spTree>
    <p:extLst>
      <p:ext uri="{BB962C8B-B14F-4D97-AF65-F5344CB8AC3E}">
        <p14:creationId xmlns:p14="http://schemas.microsoft.com/office/powerpoint/2010/main" val="2402122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lgn="l"/>
            <a:r>
              <a:rPr lang="en-US" sz="1800" b="0" i="1" u="none" strike="noStrike" baseline="0" dirty="0">
                <a:latin typeface="LMRoman12-Italic"/>
              </a:rPr>
              <a:t>Figure 1 </a:t>
            </a:r>
            <a:r>
              <a:rPr lang="en-US" sz="1800" b="0" i="0" u="none" strike="noStrike" baseline="0" dirty="0">
                <a:latin typeface="LMRoman12-Regular"/>
              </a:rPr>
              <a:t>. Flowchart of participant retention over the course of the 3-month study. This figure displays retention and attrition of all eligible participants at various stages from consent through study completion. It also displays the reasons for attrition categorized as due to acceptability, other reasons, or unknown. We present additional detail on reasons for attrition in Table 3.</a:t>
            </a:r>
            <a:endParaRPr lang="en-US" dirty="0"/>
          </a:p>
        </p:txBody>
      </p:sp>
      <p:sp>
        <p:nvSpPr>
          <p:cNvPr id="4" name="Slide Number Placeholder 3"/>
          <p:cNvSpPr>
            <a:spLocks noGrp="1"/>
          </p:cNvSpPr>
          <p:nvPr>
            <p:ph type="sldNum" sz="quarter" idx="5"/>
          </p:nvPr>
        </p:nvSpPr>
        <p:spPr/>
        <p:txBody>
          <a:bodyPr/>
          <a:lstStyle/>
          <a:p>
            <a:fld id="{F6192731-3199-43A0-968F-FE58ECF5C4FA}" type="slidenum">
              <a:rPr lang="en-US" smtClean="0"/>
              <a:t>2</a:t>
            </a:fld>
            <a:endParaRPr lang="en-US"/>
          </a:p>
        </p:txBody>
      </p:sp>
    </p:spTree>
    <p:extLst>
      <p:ext uri="{BB962C8B-B14F-4D97-AF65-F5344CB8AC3E}">
        <p14:creationId xmlns:p14="http://schemas.microsoft.com/office/powerpoint/2010/main" val="2363539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A9DADE-C405-4D28-BDE1-EE83FD665B5C}"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94452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9DADE-C405-4D28-BDE1-EE83FD665B5C}"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256651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9DADE-C405-4D28-BDE1-EE83FD665B5C}"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2598603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A9DADE-C405-4D28-BDE1-EE83FD665B5C}"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75910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A9DADE-C405-4D28-BDE1-EE83FD665B5C}" type="datetimeFigureOut">
              <a:rPr lang="en-US" smtClean="0"/>
              <a:t>8/23/2023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71158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A9DADE-C405-4D28-BDE1-EE83FD665B5C}"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2854126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A9DADE-C405-4D28-BDE1-EE83FD665B5C}" type="datetimeFigureOut">
              <a:rPr lang="en-US" smtClean="0"/>
              <a:t>8/23/2023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309424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A9DADE-C405-4D28-BDE1-EE83FD665B5C}" type="datetimeFigureOut">
              <a:rPr lang="en-US" smtClean="0"/>
              <a:t>8/23/2023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307162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A9DADE-C405-4D28-BDE1-EE83FD665B5C}" type="datetimeFigureOut">
              <a:rPr lang="en-US" smtClean="0"/>
              <a:t>8/23/2023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338782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9DADE-C405-4D28-BDE1-EE83FD665B5C}"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3285316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A9DADE-C405-4D28-BDE1-EE83FD665B5C}" type="datetimeFigureOut">
              <a:rPr lang="en-US" smtClean="0"/>
              <a:t>8/23/2023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FA891-F6E8-461C-B432-0087B1471F1B}" type="slidenum">
              <a:rPr lang="en-US" smtClean="0"/>
              <a:t>‹#›</a:t>
            </a:fld>
            <a:endParaRPr lang="en-US"/>
          </a:p>
        </p:txBody>
      </p:sp>
    </p:spTree>
    <p:extLst>
      <p:ext uri="{BB962C8B-B14F-4D97-AF65-F5344CB8AC3E}">
        <p14:creationId xmlns:p14="http://schemas.microsoft.com/office/powerpoint/2010/main" val="2536137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9DADE-C405-4D28-BDE1-EE83FD665B5C}" type="datetimeFigureOut">
              <a:rPr lang="en-US" smtClean="0"/>
              <a:t>8/23/2023</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FA891-F6E8-461C-B432-0087B1471F1B}" type="slidenum">
              <a:rPr lang="en-US" smtClean="0"/>
              <a:t>‹#›</a:t>
            </a:fld>
            <a:endParaRPr lang="en-US"/>
          </a:p>
        </p:txBody>
      </p:sp>
    </p:spTree>
    <p:extLst>
      <p:ext uri="{BB962C8B-B14F-4D97-AF65-F5344CB8AC3E}">
        <p14:creationId xmlns:p14="http://schemas.microsoft.com/office/powerpoint/2010/main" val="493900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7EC78-B501-9692-1C45-B8552BD84BDB}"/>
              </a:ext>
            </a:extLst>
          </p:cNvPr>
          <p:cNvSpPr txBox="1"/>
          <p:nvPr/>
        </p:nvSpPr>
        <p:spPr>
          <a:xfrm rot="16200000">
            <a:off x="847424" y="897237"/>
            <a:ext cx="144360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Enrollment</a:t>
            </a:r>
          </a:p>
        </p:txBody>
      </p:sp>
      <p:sp>
        <p:nvSpPr>
          <p:cNvPr id="5" name="TextBox 4">
            <a:extLst>
              <a:ext uri="{FF2B5EF4-FFF2-40B4-BE49-F238E27FC236}">
                <a16:creationId xmlns:a16="http://schemas.microsoft.com/office/drawing/2014/main" id="{9EC783C1-B591-3411-B0AB-A91D6481830E}"/>
              </a:ext>
            </a:extLst>
          </p:cNvPr>
          <p:cNvSpPr txBox="1"/>
          <p:nvPr/>
        </p:nvSpPr>
        <p:spPr>
          <a:xfrm rot="16200000">
            <a:off x="847424" y="2508321"/>
            <a:ext cx="144360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Follow-up 1</a:t>
            </a:r>
          </a:p>
        </p:txBody>
      </p:sp>
      <p:sp>
        <p:nvSpPr>
          <p:cNvPr id="6" name="TextBox 5">
            <a:extLst>
              <a:ext uri="{FF2B5EF4-FFF2-40B4-BE49-F238E27FC236}">
                <a16:creationId xmlns:a16="http://schemas.microsoft.com/office/drawing/2014/main" id="{4ED1F56B-3486-9E76-C849-5096D69F8485}"/>
              </a:ext>
            </a:extLst>
          </p:cNvPr>
          <p:cNvSpPr txBox="1"/>
          <p:nvPr/>
        </p:nvSpPr>
        <p:spPr>
          <a:xfrm rot="16200000">
            <a:off x="847424" y="4119405"/>
            <a:ext cx="144360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Follow-up 2</a:t>
            </a:r>
          </a:p>
        </p:txBody>
      </p:sp>
      <p:sp>
        <p:nvSpPr>
          <p:cNvPr id="7" name="TextBox 6">
            <a:extLst>
              <a:ext uri="{FF2B5EF4-FFF2-40B4-BE49-F238E27FC236}">
                <a16:creationId xmlns:a16="http://schemas.microsoft.com/office/drawing/2014/main" id="{BE1A5695-A24C-7B99-5095-A7BED9D68357}"/>
              </a:ext>
            </a:extLst>
          </p:cNvPr>
          <p:cNvSpPr txBox="1"/>
          <p:nvPr/>
        </p:nvSpPr>
        <p:spPr>
          <a:xfrm rot="16200000">
            <a:off x="847424" y="5730489"/>
            <a:ext cx="1443608"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Follow-up 3</a:t>
            </a:r>
          </a:p>
        </p:txBody>
      </p:sp>
      <p:sp>
        <p:nvSpPr>
          <p:cNvPr id="8" name="TextBox 7">
            <a:extLst>
              <a:ext uri="{FF2B5EF4-FFF2-40B4-BE49-F238E27FC236}">
                <a16:creationId xmlns:a16="http://schemas.microsoft.com/office/drawing/2014/main" id="{3B57B523-6247-8184-B0EA-FE4976817114}"/>
              </a:ext>
            </a:extLst>
          </p:cNvPr>
          <p:cNvSpPr txBox="1"/>
          <p:nvPr/>
        </p:nvSpPr>
        <p:spPr>
          <a:xfrm>
            <a:off x="2267060" y="200806"/>
            <a:ext cx="242235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Eligible sample (N=192)</a:t>
            </a:r>
          </a:p>
        </p:txBody>
      </p:sp>
      <p:sp>
        <p:nvSpPr>
          <p:cNvPr id="9" name="TextBox 8">
            <a:extLst>
              <a:ext uri="{FF2B5EF4-FFF2-40B4-BE49-F238E27FC236}">
                <a16:creationId xmlns:a16="http://schemas.microsoft.com/office/drawing/2014/main" id="{D9FEA509-EE34-54F6-4CBF-EC29002427AA}"/>
              </a:ext>
            </a:extLst>
          </p:cNvPr>
          <p:cNvSpPr txBox="1"/>
          <p:nvPr/>
        </p:nvSpPr>
        <p:spPr>
          <a:xfrm>
            <a:off x="2267060" y="889036"/>
            <a:ext cx="242235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Consented (n=191)</a:t>
            </a:r>
          </a:p>
        </p:txBody>
      </p:sp>
      <p:sp>
        <p:nvSpPr>
          <p:cNvPr id="10" name="TextBox 9">
            <a:extLst>
              <a:ext uri="{FF2B5EF4-FFF2-40B4-BE49-F238E27FC236}">
                <a16:creationId xmlns:a16="http://schemas.microsoft.com/office/drawing/2014/main" id="{72FAF173-7045-92C7-685E-E65ECEFE29AD}"/>
              </a:ext>
            </a:extLst>
          </p:cNvPr>
          <p:cNvSpPr txBox="1"/>
          <p:nvPr/>
        </p:nvSpPr>
        <p:spPr>
          <a:xfrm>
            <a:off x="2267060" y="1577266"/>
            <a:ext cx="2422358"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Enrolled (n=169)</a:t>
            </a:r>
          </a:p>
        </p:txBody>
      </p:sp>
      <p:sp>
        <p:nvSpPr>
          <p:cNvPr id="11" name="TextBox 10">
            <a:extLst>
              <a:ext uri="{FF2B5EF4-FFF2-40B4-BE49-F238E27FC236}">
                <a16:creationId xmlns:a16="http://schemas.microsoft.com/office/drawing/2014/main" id="{5D472C2E-EFDF-AA7C-F788-5D3FCC3AC873}"/>
              </a:ext>
            </a:extLst>
          </p:cNvPr>
          <p:cNvSpPr txBox="1"/>
          <p:nvPr/>
        </p:nvSpPr>
        <p:spPr>
          <a:xfrm>
            <a:off x="2267060" y="2520044"/>
            <a:ext cx="242235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Participated through</a:t>
            </a:r>
          </a:p>
          <a:p>
            <a:pPr algn="ctr"/>
            <a:r>
              <a:rPr lang="en-US" sz="1200" dirty="0"/>
              <a:t>follow-up 1 (n=154)*</a:t>
            </a:r>
          </a:p>
        </p:txBody>
      </p:sp>
      <p:sp>
        <p:nvSpPr>
          <p:cNvPr id="12" name="TextBox 11">
            <a:extLst>
              <a:ext uri="{FF2B5EF4-FFF2-40B4-BE49-F238E27FC236}">
                <a16:creationId xmlns:a16="http://schemas.microsoft.com/office/drawing/2014/main" id="{049E1643-3F35-D9EF-C89A-19F687CA4452}"/>
              </a:ext>
            </a:extLst>
          </p:cNvPr>
          <p:cNvSpPr txBox="1"/>
          <p:nvPr/>
        </p:nvSpPr>
        <p:spPr>
          <a:xfrm>
            <a:off x="2267060" y="4134399"/>
            <a:ext cx="242235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Participated through</a:t>
            </a:r>
          </a:p>
          <a:p>
            <a:pPr algn="ctr"/>
            <a:r>
              <a:rPr lang="en-US" sz="1200" dirty="0"/>
              <a:t>follow-up 2 (n=140)</a:t>
            </a:r>
          </a:p>
        </p:txBody>
      </p:sp>
      <p:sp>
        <p:nvSpPr>
          <p:cNvPr id="13" name="TextBox 12">
            <a:extLst>
              <a:ext uri="{FF2B5EF4-FFF2-40B4-BE49-F238E27FC236}">
                <a16:creationId xmlns:a16="http://schemas.microsoft.com/office/drawing/2014/main" id="{61A8C083-BF9A-45D3-FED9-247BEAE277BC}"/>
              </a:ext>
            </a:extLst>
          </p:cNvPr>
          <p:cNvSpPr txBox="1"/>
          <p:nvPr/>
        </p:nvSpPr>
        <p:spPr>
          <a:xfrm>
            <a:off x="2267060" y="5746631"/>
            <a:ext cx="242235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Participated through</a:t>
            </a:r>
          </a:p>
          <a:p>
            <a:pPr algn="ctr"/>
            <a:r>
              <a:rPr lang="en-US" sz="1200" dirty="0"/>
              <a:t>follow-up 3 (n=133)</a:t>
            </a:r>
          </a:p>
        </p:txBody>
      </p:sp>
      <p:cxnSp>
        <p:nvCxnSpPr>
          <p:cNvPr id="15" name="Straight Arrow Connector 14">
            <a:extLst>
              <a:ext uri="{FF2B5EF4-FFF2-40B4-BE49-F238E27FC236}">
                <a16:creationId xmlns:a16="http://schemas.microsoft.com/office/drawing/2014/main" id="{9BF0C97D-5AFA-6F60-F7AC-72EF39B057EA}"/>
              </a:ext>
            </a:extLst>
          </p:cNvPr>
          <p:cNvCxnSpPr>
            <a:cxnSpLocks/>
            <a:stCxn id="8" idx="2"/>
            <a:endCxn id="9" idx="0"/>
          </p:cNvCxnSpPr>
          <p:nvPr/>
        </p:nvCxnSpPr>
        <p:spPr>
          <a:xfrm>
            <a:off x="3478239" y="477805"/>
            <a:ext cx="0" cy="411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B7846C2-12EC-0209-0DE5-EF35FE17893C}"/>
              </a:ext>
            </a:extLst>
          </p:cNvPr>
          <p:cNvCxnSpPr>
            <a:cxnSpLocks/>
            <a:stCxn id="9" idx="2"/>
            <a:endCxn id="10" idx="0"/>
          </p:cNvCxnSpPr>
          <p:nvPr/>
        </p:nvCxnSpPr>
        <p:spPr>
          <a:xfrm>
            <a:off x="3478239" y="1166035"/>
            <a:ext cx="0" cy="4112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D3C3FF2B-F4A8-AEF3-9F4B-AE456744C43B}"/>
              </a:ext>
            </a:extLst>
          </p:cNvPr>
          <p:cNvCxnSpPr>
            <a:cxnSpLocks/>
            <a:stCxn id="10" idx="2"/>
            <a:endCxn id="11" idx="0"/>
          </p:cNvCxnSpPr>
          <p:nvPr/>
        </p:nvCxnSpPr>
        <p:spPr>
          <a:xfrm>
            <a:off x="3478239" y="1854265"/>
            <a:ext cx="0" cy="6657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D9996FF-94FB-6690-CACD-A2EE50B97ED6}"/>
              </a:ext>
            </a:extLst>
          </p:cNvPr>
          <p:cNvCxnSpPr>
            <a:cxnSpLocks/>
            <a:stCxn id="11" idx="2"/>
            <a:endCxn id="12" idx="0"/>
          </p:cNvCxnSpPr>
          <p:nvPr/>
        </p:nvCxnSpPr>
        <p:spPr>
          <a:xfrm>
            <a:off x="3478239" y="2981708"/>
            <a:ext cx="0" cy="1152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ED38780-EC8B-2768-6EC2-B8BE23788624}"/>
              </a:ext>
            </a:extLst>
          </p:cNvPr>
          <p:cNvCxnSpPr>
            <a:cxnSpLocks/>
            <a:stCxn id="12" idx="2"/>
            <a:endCxn id="13" idx="0"/>
          </p:cNvCxnSpPr>
          <p:nvPr/>
        </p:nvCxnSpPr>
        <p:spPr>
          <a:xfrm>
            <a:off x="3478239" y="4596064"/>
            <a:ext cx="0" cy="1150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13D1EE2E-A181-6F35-C358-50A2FAB591F6}"/>
              </a:ext>
            </a:extLst>
          </p:cNvPr>
          <p:cNvSpPr txBox="1"/>
          <p:nvPr/>
        </p:nvSpPr>
        <p:spPr>
          <a:xfrm>
            <a:off x="5086462" y="353916"/>
            <a:ext cx="261085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Not consented (n=1)</a:t>
            </a:r>
          </a:p>
          <a:p>
            <a:pPr marL="285750" indent="-285750">
              <a:buFont typeface="Arial" panose="020B0604020202020204" pitchFamily="34" charset="0"/>
              <a:buChar char="•"/>
            </a:pPr>
            <a:r>
              <a:rPr lang="en-US" sz="1200" dirty="0"/>
              <a:t>Other reason (n=1)</a:t>
            </a:r>
          </a:p>
        </p:txBody>
      </p:sp>
      <p:sp>
        <p:nvSpPr>
          <p:cNvPr id="32" name="TextBox 31">
            <a:extLst>
              <a:ext uri="{FF2B5EF4-FFF2-40B4-BE49-F238E27FC236}">
                <a16:creationId xmlns:a16="http://schemas.microsoft.com/office/drawing/2014/main" id="{1C6F3824-13F1-EA2F-3F5C-1EAA5EA45743}"/>
              </a:ext>
            </a:extLst>
          </p:cNvPr>
          <p:cNvSpPr txBox="1"/>
          <p:nvPr/>
        </p:nvSpPr>
        <p:spPr>
          <a:xfrm>
            <a:off x="5086461" y="882939"/>
            <a:ext cx="261085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Not enrolled (n=22)</a:t>
            </a:r>
          </a:p>
          <a:p>
            <a:pPr marL="285750" indent="-285750">
              <a:buFont typeface="Arial" panose="020B0604020202020204" pitchFamily="34" charset="0"/>
              <a:buChar char="•"/>
            </a:pPr>
            <a:r>
              <a:rPr lang="en-US" sz="1200" dirty="0"/>
              <a:t>Acceptability reason (n=3)</a:t>
            </a:r>
          </a:p>
          <a:p>
            <a:pPr marL="285750" indent="-285750">
              <a:buFont typeface="Arial" panose="020B0604020202020204" pitchFamily="34" charset="0"/>
              <a:buChar char="•"/>
            </a:pPr>
            <a:r>
              <a:rPr lang="en-US" sz="1200" dirty="0"/>
              <a:t>Other reason (n=2)</a:t>
            </a:r>
          </a:p>
          <a:p>
            <a:pPr marL="285750" indent="-285750">
              <a:buFont typeface="Arial" panose="020B0604020202020204" pitchFamily="34" charset="0"/>
              <a:buChar char="•"/>
            </a:pPr>
            <a:r>
              <a:rPr lang="en-US" sz="1200" dirty="0"/>
              <a:t>Unknown reason (n=17)</a:t>
            </a:r>
          </a:p>
        </p:txBody>
      </p:sp>
      <p:sp>
        <p:nvSpPr>
          <p:cNvPr id="33" name="TextBox 32">
            <a:extLst>
              <a:ext uri="{FF2B5EF4-FFF2-40B4-BE49-F238E27FC236}">
                <a16:creationId xmlns:a16="http://schemas.microsoft.com/office/drawing/2014/main" id="{8EFFF2CE-FD33-39DA-5E09-E0A6A63866DD}"/>
              </a:ext>
            </a:extLst>
          </p:cNvPr>
          <p:cNvSpPr txBox="1"/>
          <p:nvPr/>
        </p:nvSpPr>
        <p:spPr>
          <a:xfrm>
            <a:off x="5084273" y="1792042"/>
            <a:ext cx="261085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Discontinued (n=15)</a:t>
            </a:r>
          </a:p>
          <a:p>
            <a:pPr marL="285750" indent="-285750">
              <a:buFont typeface="Arial" panose="020B0604020202020204" pitchFamily="34" charset="0"/>
              <a:buChar char="•"/>
            </a:pPr>
            <a:r>
              <a:rPr lang="en-US" sz="1200" dirty="0"/>
              <a:t>Acceptability reason (n=2)</a:t>
            </a:r>
          </a:p>
          <a:p>
            <a:pPr marL="285750" indent="-285750">
              <a:buFont typeface="Arial" panose="020B0604020202020204" pitchFamily="34" charset="0"/>
              <a:buChar char="•"/>
            </a:pPr>
            <a:r>
              <a:rPr lang="en-US" sz="1200" dirty="0"/>
              <a:t>Other reason (n=6)</a:t>
            </a:r>
          </a:p>
          <a:p>
            <a:pPr marL="285750" indent="-285750">
              <a:buFont typeface="Arial" panose="020B0604020202020204" pitchFamily="34" charset="0"/>
              <a:buChar char="•"/>
            </a:pPr>
            <a:r>
              <a:rPr lang="en-US" sz="1200" dirty="0"/>
              <a:t>Unknown reason (n=7)</a:t>
            </a:r>
          </a:p>
        </p:txBody>
      </p:sp>
      <p:sp>
        <p:nvSpPr>
          <p:cNvPr id="34" name="TextBox 33">
            <a:extLst>
              <a:ext uri="{FF2B5EF4-FFF2-40B4-BE49-F238E27FC236}">
                <a16:creationId xmlns:a16="http://schemas.microsoft.com/office/drawing/2014/main" id="{F9C64FC7-9C3F-5DC4-E573-94BA7050CB46}"/>
              </a:ext>
            </a:extLst>
          </p:cNvPr>
          <p:cNvSpPr txBox="1"/>
          <p:nvPr/>
        </p:nvSpPr>
        <p:spPr>
          <a:xfrm>
            <a:off x="5084272" y="3111778"/>
            <a:ext cx="261085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Discontinued (n=14)</a:t>
            </a:r>
          </a:p>
          <a:p>
            <a:pPr marL="285750" indent="-285750">
              <a:buFont typeface="Arial" panose="020B0604020202020204" pitchFamily="34" charset="0"/>
              <a:buChar char="•"/>
            </a:pPr>
            <a:r>
              <a:rPr lang="en-US" sz="1200" dirty="0"/>
              <a:t>Acceptability reason (n=3)</a:t>
            </a:r>
          </a:p>
          <a:p>
            <a:pPr marL="285750" indent="-285750">
              <a:buFont typeface="Arial" panose="020B0604020202020204" pitchFamily="34" charset="0"/>
              <a:buChar char="•"/>
            </a:pPr>
            <a:r>
              <a:rPr lang="en-US" sz="1200" dirty="0"/>
              <a:t>Other reason (n=4)</a:t>
            </a:r>
          </a:p>
          <a:p>
            <a:pPr marL="285750" indent="-285750">
              <a:buFont typeface="Arial" panose="020B0604020202020204" pitchFamily="34" charset="0"/>
              <a:buChar char="•"/>
            </a:pPr>
            <a:r>
              <a:rPr lang="en-US" sz="1200" dirty="0"/>
              <a:t>Unknown reason (n=7)</a:t>
            </a:r>
          </a:p>
        </p:txBody>
      </p:sp>
      <p:sp>
        <p:nvSpPr>
          <p:cNvPr id="35" name="TextBox 34">
            <a:extLst>
              <a:ext uri="{FF2B5EF4-FFF2-40B4-BE49-F238E27FC236}">
                <a16:creationId xmlns:a16="http://schemas.microsoft.com/office/drawing/2014/main" id="{F947C37C-1834-6323-E2B7-A2948E4D7D81}"/>
              </a:ext>
            </a:extLst>
          </p:cNvPr>
          <p:cNvSpPr txBox="1"/>
          <p:nvPr/>
        </p:nvSpPr>
        <p:spPr>
          <a:xfrm>
            <a:off x="5084271" y="4725072"/>
            <a:ext cx="261085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Discontinued (n=7)</a:t>
            </a:r>
          </a:p>
          <a:p>
            <a:pPr marL="285750" indent="-285750">
              <a:buFont typeface="Arial" panose="020B0604020202020204" pitchFamily="34" charset="0"/>
              <a:buChar char="•"/>
            </a:pPr>
            <a:r>
              <a:rPr lang="en-US" sz="1200" dirty="0"/>
              <a:t>Acceptability reason (n=3)</a:t>
            </a:r>
          </a:p>
          <a:p>
            <a:pPr marL="285750" indent="-285750">
              <a:buFont typeface="Arial" panose="020B0604020202020204" pitchFamily="34" charset="0"/>
              <a:buChar char="•"/>
            </a:pPr>
            <a:r>
              <a:rPr lang="en-US" sz="1200" dirty="0"/>
              <a:t>Other reason (n=4)</a:t>
            </a:r>
          </a:p>
          <a:p>
            <a:pPr marL="285750" indent="-285750">
              <a:buFont typeface="Arial" panose="020B0604020202020204" pitchFamily="34" charset="0"/>
              <a:buChar char="•"/>
            </a:pPr>
            <a:r>
              <a:rPr lang="en-US" sz="1200" dirty="0"/>
              <a:t>Unknown reason (n=0)</a:t>
            </a:r>
          </a:p>
        </p:txBody>
      </p:sp>
      <p:cxnSp>
        <p:nvCxnSpPr>
          <p:cNvPr id="37" name="Straight Arrow Connector 36">
            <a:extLst>
              <a:ext uri="{FF2B5EF4-FFF2-40B4-BE49-F238E27FC236}">
                <a16:creationId xmlns:a16="http://schemas.microsoft.com/office/drawing/2014/main" id="{245A8528-CEEB-A672-DD20-1D760AD9E2F6}"/>
              </a:ext>
            </a:extLst>
          </p:cNvPr>
          <p:cNvCxnSpPr>
            <a:cxnSpLocks/>
          </p:cNvCxnSpPr>
          <p:nvPr/>
        </p:nvCxnSpPr>
        <p:spPr>
          <a:xfrm flipV="1">
            <a:off x="3478241" y="615525"/>
            <a:ext cx="160822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5959C340-8E51-7EE9-7450-3D8F864B2F67}"/>
              </a:ext>
            </a:extLst>
          </p:cNvPr>
          <p:cNvCxnSpPr>
            <a:cxnSpLocks/>
          </p:cNvCxnSpPr>
          <p:nvPr/>
        </p:nvCxnSpPr>
        <p:spPr>
          <a:xfrm>
            <a:off x="3478242" y="1331486"/>
            <a:ext cx="1608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C1AF675-C708-CE85-946B-CA622CD10499}"/>
              </a:ext>
            </a:extLst>
          </p:cNvPr>
          <p:cNvCxnSpPr>
            <a:cxnSpLocks/>
          </p:cNvCxnSpPr>
          <p:nvPr/>
        </p:nvCxnSpPr>
        <p:spPr>
          <a:xfrm>
            <a:off x="3478242" y="2163470"/>
            <a:ext cx="1606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48C72CB-1228-37B1-2E61-0C452278D36C}"/>
              </a:ext>
            </a:extLst>
          </p:cNvPr>
          <p:cNvCxnSpPr>
            <a:cxnSpLocks/>
          </p:cNvCxnSpPr>
          <p:nvPr/>
        </p:nvCxnSpPr>
        <p:spPr>
          <a:xfrm>
            <a:off x="3478241" y="3549308"/>
            <a:ext cx="1606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D462D8BE-4826-63E0-55F3-2675D90C1094}"/>
              </a:ext>
            </a:extLst>
          </p:cNvPr>
          <p:cNvCxnSpPr>
            <a:cxnSpLocks/>
          </p:cNvCxnSpPr>
          <p:nvPr/>
        </p:nvCxnSpPr>
        <p:spPr>
          <a:xfrm>
            <a:off x="3478242" y="5162602"/>
            <a:ext cx="1606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3449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90D03C0-3466-47DD-D627-350014DBCA82}"/>
              </a:ext>
            </a:extLst>
          </p:cNvPr>
          <p:cNvGrpSpPr/>
          <p:nvPr/>
        </p:nvGrpSpPr>
        <p:grpSpPr>
          <a:xfrm>
            <a:off x="-107536" y="739457"/>
            <a:ext cx="9528552" cy="5122104"/>
            <a:chOff x="293516" y="675289"/>
            <a:chExt cx="9528552" cy="5122104"/>
          </a:xfrm>
        </p:grpSpPr>
        <p:grpSp>
          <p:nvGrpSpPr>
            <p:cNvPr id="7" name="Group 6">
              <a:extLst>
                <a:ext uri="{FF2B5EF4-FFF2-40B4-BE49-F238E27FC236}">
                  <a16:creationId xmlns:a16="http://schemas.microsoft.com/office/drawing/2014/main" id="{D5643F17-D370-0702-F31D-16707865C675}"/>
                </a:ext>
              </a:extLst>
            </p:cNvPr>
            <p:cNvGrpSpPr/>
            <p:nvPr/>
          </p:nvGrpSpPr>
          <p:grpSpPr>
            <a:xfrm>
              <a:off x="3745605" y="675289"/>
              <a:ext cx="4085932" cy="3970283"/>
              <a:chOff x="3745605" y="675289"/>
              <a:chExt cx="4085932" cy="3970283"/>
            </a:xfrm>
          </p:grpSpPr>
          <p:pic>
            <p:nvPicPr>
              <p:cNvPr id="25" name="Picture 24">
                <a:extLst>
                  <a:ext uri="{FF2B5EF4-FFF2-40B4-BE49-F238E27FC236}">
                    <a16:creationId xmlns:a16="http://schemas.microsoft.com/office/drawing/2014/main" id="{2EDC5DCE-931D-5BA6-9C87-59051B1221D8}"/>
                  </a:ext>
                </a:extLst>
              </p:cNvPr>
              <p:cNvPicPr>
                <a:picLocks noChangeAspect="1"/>
              </p:cNvPicPr>
              <p:nvPr/>
            </p:nvPicPr>
            <p:blipFill>
              <a:blip r:embed="rId3"/>
              <a:stretch>
                <a:fillRect/>
              </a:stretch>
            </p:blipFill>
            <p:spPr>
              <a:xfrm>
                <a:off x="3753726" y="675289"/>
                <a:ext cx="4077811" cy="3970283"/>
              </a:xfrm>
              <a:prstGeom prst="rect">
                <a:avLst/>
              </a:prstGeom>
            </p:spPr>
          </p:pic>
          <p:sp>
            <p:nvSpPr>
              <p:cNvPr id="26" name="TextBox 25">
                <a:extLst>
                  <a:ext uri="{FF2B5EF4-FFF2-40B4-BE49-F238E27FC236}">
                    <a16:creationId xmlns:a16="http://schemas.microsoft.com/office/drawing/2014/main" id="{CC61DB63-D745-416E-4981-6DDABFD4B654}"/>
                  </a:ext>
                </a:extLst>
              </p:cNvPr>
              <p:cNvSpPr txBox="1"/>
              <p:nvPr/>
            </p:nvSpPr>
            <p:spPr>
              <a:xfrm>
                <a:off x="5381296" y="767256"/>
                <a:ext cx="162910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Eligible Sample</a:t>
                </a:r>
              </a:p>
              <a:p>
                <a:pPr algn="ctr"/>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192</a:t>
                </a:r>
                <a:endParaRPr lang="en-US" sz="1300" i="1"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6ABEABFE-230C-8487-7E0B-1BE4D098790F}"/>
                  </a:ext>
                </a:extLst>
              </p:cNvPr>
              <p:cNvSpPr txBox="1"/>
              <p:nvPr/>
            </p:nvSpPr>
            <p:spPr>
              <a:xfrm>
                <a:off x="4560157" y="1707930"/>
                <a:ext cx="162910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Consented</a:t>
                </a:r>
              </a:p>
              <a:p>
                <a:pPr algn="ctr"/>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191</a:t>
                </a:r>
                <a:endParaRPr lang="en-US" sz="1300" i="1"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A44A24CF-A19D-E514-FE90-58236DDFE9B3}"/>
                  </a:ext>
                </a:extLst>
              </p:cNvPr>
              <p:cNvSpPr txBox="1"/>
              <p:nvPr/>
            </p:nvSpPr>
            <p:spPr>
              <a:xfrm>
                <a:off x="6195847" y="1707931"/>
                <a:ext cx="162910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Not Consented</a:t>
                </a:r>
              </a:p>
              <a:p>
                <a:pPr algn="ctr"/>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1</a:t>
                </a:r>
                <a:endParaRPr lang="en-US" sz="1300" i="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24081FC-5415-0697-8CC6-49A5F1C47D3D}"/>
                  </a:ext>
                </a:extLst>
              </p:cNvPr>
              <p:cNvSpPr txBox="1"/>
              <p:nvPr/>
            </p:nvSpPr>
            <p:spPr>
              <a:xfrm>
                <a:off x="3745605" y="2648604"/>
                <a:ext cx="162910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Enrolled</a:t>
                </a:r>
              </a:p>
              <a:p>
                <a:pPr algn="ctr"/>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169</a:t>
                </a:r>
                <a:endParaRPr lang="en-US" sz="1300" i="1"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BFB4B01A-20B3-7172-EDED-F6005F109DA7}"/>
                  </a:ext>
                </a:extLst>
              </p:cNvPr>
              <p:cNvSpPr txBox="1"/>
              <p:nvPr/>
            </p:nvSpPr>
            <p:spPr>
              <a:xfrm>
                <a:off x="5381296" y="2648603"/>
                <a:ext cx="162910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Not Enrolled</a:t>
                </a:r>
              </a:p>
              <a:p>
                <a:pPr algn="ctr"/>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22</a:t>
                </a:r>
                <a:endParaRPr lang="en-US" sz="1300" i="1"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071573C0-5D20-54FA-C239-5F91507F0EF6}"/>
                  </a:ext>
                </a:extLst>
              </p:cNvPr>
              <p:cNvSpPr txBox="1"/>
              <p:nvPr/>
            </p:nvSpPr>
            <p:spPr>
              <a:xfrm>
                <a:off x="4560156" y="4069037"/>
                <a:ext cx="1629103" cy="492443"/>
              </a:xfrm>
              <a:prstGeom prst="rect">
                <a:avLst/>
              </a:prstGeom>
              <a:noFill/>
            </p:spPr>
            <p:txBody>
              <a:bodyPr wrap="square" rtlCol="0">
                <a:spAutoFit/>
              </a:bodyPr>
              <a:lstStyle/>
              <a:p>
                <a:pPr algn="ctr"/>
                <a:r>
                  <a:rPr lang="en-US" sz="1300" dirty="0">
                    <a:latin typeface="Arial" panose="020B0604020202020204" pitchFamily="34" charset="0"/>
                    <a:cs typeface="Arial" panose="020B0604020202020204" pitchFamily="34" charset="0"/>
                  </a:rPr>
                  <a:t>Discontinued</a:t>
                </a:r>
              </a:p>
              <a:p>
                <a:pPr algn="ctr"/>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15</a:t>
                </a:r>
                <a:endParaRPr lang="en-US" sz="1300" i="1" dirty="0">
                  <a:latin typeface="Arial" panose="020B0604020202020204" pitchFamily="34" charset="0"/>
                  <a:cs typeface="Arial" panose="020B0604020202020204" pitchFamily="34" charset="0"/>
                </a:endParaRPr>
              </a:p>
            </p:txBody>
          </p:sp>
        </p:grpSp>
        <p:grpSp>
          <p:nvGrpSpPr>
            <p:cNvPr id="8" name="Group 7">
              <a:extLst>
                <a:ext uri="{FF2B5EF4-FFF2-40B4-BE49-F238E27FC236}">
                  <a16:creationId xmlns:a16="http://schemas.microsoft.com/office/drawing/2014/main" id="{111CE345-5468-EA0E-8FE8-ABBAD05EAA36}"/>
                </a:ext>
              </a:extLst>
            </p:cNvPr>
            <p:cNvGrpSpPr/>
            <p:nvPr/>
          </p:nvGrpSpPr>
          <p:grpSpPr>
            <a:xfrm>
              <a:off x="293516" y="3275058"/>
              <a:ext cx="4408530" cy="2522335"/>
              <a:chOff x="293516" y="3275058"/>
              <a:chExt cx="4408530" cy="2522335"/>
            </a:xfrm>
          </p:grpSpPr>
          <p:graphicFrame>
            <p:nvGraphicFramePr>
              <p:cNvPr id="15" name="Chart 14">
                <a:extLst>
                  <a:ext uri="{FF2B5EF4-FFF2-40B4-BE49-F238E27FC236}">
                    <a16:creationId xmlns:a16="http://schemas.microsoft.com/office/drawing/2014/main" id="{2015727C-E98B-0EC4-C864-838EEB519B52}"/>
                  </a:ext>
                </a:extLst>
              </p:cNvPr>
              <p:cNvGraphicFramePr/>
              <p:nvPr>
                <p:extLst>
                  <p:ext uri="{D42A27DB-BD31-4B8C-83A1-F6EECF244321}">
                    <p14:modId xmlns:p14="http://schemas.microsoft.com/office/powerpoint/2010/main" val="83421128"/>
                  </p:ext>
                </p:extLst>
              </p:nvPr>
            </p:nvGraphicFramePr>
            <p:xfrm>
              <a:off x="2789163" y="3444213"/>
              <a:ext cx="1912883" cy="1742090"/>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C8B70DD9-4CCE-0DF5-3CEA-5020B401A4B9}"/>
                  </a:ext>
                </a:extLst>
              </p:cNvPr>
              <p:cNvSpPr txBox="1"/>
              <p:nvPr/>
            </p:nvSpPr>
            <p:spPr>
              <a:xfrm>
                <a:off x="1552322" y="4555217"/>
                <a:ext cx="1575220"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Participated through 2</a:t>
                </a:r>
                <a:r>
                  <a:rPr lang="en-US" sz="1100" baseline="30000" dirty="0">
                    <a:latin typeface="Arial" panose="020B0604020202020204" pitchFamily="34" charset="0"/>
                    <a:cs typeface="Arial" panose="020B0604020202020204" pitchFamily="34" charset="0"/>
                  </a:rPr>
                  <a:t>nd</a:t>
                </a:r>
                <a:r>
                  <a:rPr lang="en-US" sz="1100" dirty="0">
                    <a:latin typeface="Arial" panose="020B0604020202020204" pitchFamily="34" charset="0"/>
                    <a:cs typeface="Arial" panose="020B0604020202020204" pitchFamily="34" charset="0"/>
                  </a:rPr>
                  <a:t> month follow-up</a:t>
                </a:r>
              </a:p>
              <a:p>
                <a:pPr algn="ctr"/>
                <a:r>
                  <a:rPr lang="en-US" sz="1100" i="1" dirty="0">
                    <a:latin typeface="Arial" panose="020B0604020202020204" pitchFamily="34" charset="0"/>
                    <a:cs typeface="Arial" panose="020B0604020202020204" pitchFamily="34" charset="0"/>
                  </a:rPr>
                  <a:t>N </a:t>
                </a:r>
                <a:r>
                  <a:rPr lang="en-US" sz="1100" dirty="0">
                    <a:latin typeface="Arial" panose="020B0604020202020204" pitchFamily="34" charset="0"/>
                    <a:cs typeface="Arial" panose="020B0604020202020204" pitchFamily="34" charset="0"/>
                  </a:rPr>
                  <a:t>= 7</a:t>
                </a:r>
                <a:endParaRPr lang="en-US" sz="1100" i="1"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1FBE35D-CCA2-623A-6D79-E58FF7912398}"/>
                  </a:ext>
                </a:extLst>
              </p:cNvPr>
              <p:cNvSpPr txBox="1"/>
              <p:nvPr/>
            </p:nvSpPr>
            <p:spPr>
              <a:xfrm>
                <a:off x="2966116" y="5197229"/>
                <a:ext cx="1575219"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Participated through 3</a:t>
                </a:r>
                <a:r>
                  <a:rPr lang="en-US" sz="1100" baseline="30000" dirty="0">
                    <a:latin typeface="Arial" panose="020B0604020202020204" pitchFamily="34" charset="0"/>
                    <a:cs typeface="Arial" panose="020B0604020202020204" pitchFamily="34" charset="0"/>
                  </a:rPr>
                  <a:t>rd</a:t>
                </a:r>
                <a:r>
                  <a:rPr lang="en-US" sz="1100" dirty="0">
                    <a:latin typeface="Arial" panose="020B0604020202020204" pitchFamily="34" charset="0"/>
                    <a:cs typeface="Arial" panose="020B0604020202020204" pitchFamily="34" charset="0"/>
                  </a:rPr>
                  <a:t> month follow-up</a:t>
                </a:r>
              </a:p>
              <a:p>
                <a:pPr algn="ctr"/>
                <a:r>
                  <a:rPr lang="en-US" sz="1100" i="1" dirty="0">
                    <a:latin typeface="Arial" panose="020B0604020202020204" pitchFamily="34" charset="0"/>
                    <a:cs typeface="Arial" panose="020B0604020202020204" pitchFamily="34" charset="0"/>
                  </a:rPr>
                  <a:t>N </a:t>
                </a:r>
                <a:r>
                  <a:rPr lang="en-US" sz="1100" dirty="0">
                    <a:latin typeface="Arial" panose="020B0604020202020204" pitchFamily="34" charset="0"/>
                    <a:cs typeface="Arial" panose="020B0604020202020204" pitchFamily="34" charset="0"/>
                  </a:rPr>
                  <a:t>= 133</a:t>
                </a:r>
                <a:endParaRPr lang="en-US" sz="1100" i="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65B8025-C29E-1966-2708-DBC91EB6B53E}"/>
                  </a:ext>
                </a:extLst>
              </p:cNvPr>
              <p:cNvSpPr txBox="1"/>
              <p:nvPr/>
            </p:nvSpPr>
            <p:spPr>
              <a:xfrm>
                <a:off x="1983897" y="3275058"/>
                <a:ext cx="1575219"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Participated through 1</a:t>
                </a:r>
                <a:r>
                  <a:rPr lang="en-US" sz="1100" baseline="30000" dirty="0">
                    <a:latin typeface="Arial" panose="020B0604020202020204" pitchFamily="34" charset="0"/>
                    <a:cs typeface="Arial" panose="020B0604020202020204" pitchFamily="34" charset="0"/>
                  </a:rPr>
                  <a:t>st</a:t>
                </a:r>
                <a:r>
                  <a:rPr lang="en-US" sz="1100" dirty="0">
                    <a:latin typeface="Arial" panose="020B0604020202020204" pitchFamily="34" charset="0"/>
                    <a:cs typeface="Arial" panose="020B0604020202020204" pitchFamily="34" charset="0"/>
                  </a:rPr>
                  <a:t> month follow-up</a:t>
                </a:r>
              </a:p>
              <a:p>
                <a:pPr algn="ctr"/>
                <a:r>
                  <a:rPr lang="en-US" sz="1100" i="1" dirty="0">
                    <a:latin typeface="Arial" panose="020B0604020202020204" pitchFamily="34" charset="0"/>
                    <a:cs typeface="Arial" panose="020B0604020202020204" pitchFamily="34" charset="0"/>
                  </a:rPr>
                  <a:t>N </a:t>
                </a:r>
                <a:r>
                  <a:rPr lang="en-US" sz="1100" dirty="0">
                    <a:latin typeface="Arial" panose="020B0604020202020204" pitchFamily="34" charset="0"/>
                    <a:cs typeface="Arial" panose="020B0604020202020204" pitchFamily="34" charset="0"/>
                  </a:rPr>
                  <a:t>= 14</a:t>
                </a:r>
                <a:endParaRPr lang="en-US" sz="1100" i="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24DFFA9D-057F-D1C9-4DDA-0F7980F7B411}"/>
                  </a:ext>
                </a:extLst>
              </p:cNvPr>
              <p:cNvSpPr txBox="1"/>
              <p:nvPr/>
            </p:nvSpPr>
            <p:spPr>
              <a:xfrm>
                <a:off x="3364506" y="4169064"/>
                <a:ext cx="997149" cy="292388"/>
              </a:xfrm>
              <a:prstGeom prst="rect">
                <a:avLst/>
              </a:prstGeom>
              <a:noFill/>
            </p:spPr>
            <p:txBody>
              <a:bodyPr wrap="square" rtlCol="0">
                <a:spAutoFit/>
              </a:bodyPr>
              <a:lstStyle/>
              <a:p>
                <a:r>
                  <a:rPr lang="en-US" sz="1300" i="1" dirty="0">
                    <a:latin typeface="Arial" panose="020B0604020202020204" pitchFamily="34" charset="0"/>
                    <a:cs typeface="Arial" panose="020B0604020202020204" pitchFamily="34" charset="0"/>
                  </a:rPr>
                  <a:t>N </a:t>
                </a:r>
                <a:r>
                  <a:rPr lang="en-US" sz="1300" dirty="0">
                    <a:latin typeface="Arial" panose="020B0604020202020204" pitchFamily="34" charset="0"/>
                    <a:cs typeface="Arial" panose="020B0604020202020204" pitchFamily="34" charset="0"/>
                  </a:rPr>
                  <a:t>= 154</a:t>
                </a:r>
                <a:endParaRPr lang="en-US" sz="1300" i="1" dirty="0">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369F02B8-9E06-9932-78DE-117A83AB1FC9}"/>
                  </a:ext>
                </a:extLst>
              </p:cNvPr>
              <p:cNvCxnSpPr>
                <a:cxnSpLocks/>
              </p:cNvCxnSpPr>
              <p:nvPr/>
            </p:nvCxnSpPr>
            <p:spPr>
              <a:xfrm>
                <a:off x="2922883" y="3843378"/>
                <a:ext cx="188737" cy="199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9668B5D-6C86-02A9-6B3D-0E9FE27C90C7}"/>
                  </a:ext>
                </a:extLst>
              </p:cNvPr>
              <p:cNvCxnSpPr>
                <a:cxnSpLocks/>
              </p:cNvCxnSpPr>
              <p:nvPr/>
            </p:nvCxnSpPr>
            <p:spPr>
              <a:xfrm flipV="1">
                <a:off x="2798606" y="4344491"/>
                <a:ext cx="259653" cy="2540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95034E9-6EFC-D605-1BB9-2826FEA89AA8}"/>
                  </a:ext>
                </a:extLst>
              </p:cNvPr>
              <p:cNvCxnSpPr>
                <a:cxnSpLocks/>
              </p:cNvCxnSpPr>
              <p:nvPr/>
            </p:nvCxnSpPr>
            <p:spPr>
              <a:xfrm>
                <a:off x="3729787" y="4964405"/>
                <a:ext cx="0" cy="2638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4D5F11-2E03-D257-E283-7D940A176E6F}"/>
                  </a:ext>
                </a:extLst>
              </p:cNvPr>
              <p:cNvCxnSpPr>
                <a:cxnSpLocks/>
              </p:cNvCxnSpPr>
              <p:nvPr/>
            </p:nvCxnSpPr>
            <p:spPr>
              <a:xfrm flipH="1" flipV="1">
                <a:off x="2451830" y="4201217"/>
                <a:ext cx="566472" cy="15625"/>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EFE28EDD-CB43-B607-F6D8-168BA7DA50DC}"/>
                  </a:ext>
                </a:extLst>
              </p:cNvPr>
              <p:cNvSpPr txBox="1"/>
              <p:nvPr/>
            </p:nvSpPr>
            <p:spPr>
              <a:xfrm>
                <a:off x="293516" y="3890209"/>
                <a:ext cx="2148840" cy="600164"/>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Acceptability reasons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6)</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Other reasons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8)</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Unknown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7)</a:t>
                </a:r>
              </a:p>
            </p:txBody>
          </p:sp>
        </p:grpSp>
        <p:cxnSp>
          <p:nvCxnSpPr>
            <p:cNvPr id="9" name="Straight Arrow Connector 8">
              <a:extLst>
                <a:ext uri="{FF2B5EF4-FFF2-40B4-BE49-F238E27FC236}">
                  <a16:creationId xmlns:a16="http://schemas.microsoft.com/office/drawing/2014/main" id="{DBEB9DC6-04E0-925E-25C9-B927C6ED7C40}"/>
                </a:ext>
              </a:extLst>
            </p:cNvPr>
            <p:cNvCxnSpPr>
              <a:cxnSpLocks/>
            </p:cNvCxnSpPr>
            <p:nvPr/>
          </p:nvCxnSpPr>
          <p:spPr>
            <a:xfrm>
              <a:off x="6098386" y="4294009"/>
              <a:ext cx="735677" cy="0"/>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7D091750-5CF9-7429-2884-30CB9E4A1ACD}"/>
                </a:ext>
              </a:extLst>
            </p:cNvPr>
            <p:cNvSpPr txBox="1"/>
            <p:nvPr/>
          </p:nvSpPr>
          <p:spPr>
            <a:xfrm>
              <a:off x="6834063" y="3970843"/>
              <a:ext cx="2148840" cy="600164"/>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Acceptability reasons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2)</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Other reasons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6)</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Unknown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7)</a:t>
              </a:r>
            </a:p>
          </p:txBody>
        </p:sp>
        <p:cxnSp>
          <p:nvCxnSpPr>
            <p:cNvPr id="11" name="Straight Arrow Connector 10">
              <a:extLst>
                <a:ext uri="{FF2B5EF4-FFF2-40B4-BE49-F238E27FC236}">
                  <a16:creationId xmlns:a16="http://schemas.microsoft.com/office/drawing/2014/main" id="{34965328-FCE5-AE61-CCB0-B33CD27264FB}"/>
                </a:ext>
              </a:extLst>
            </p:cNvPr>
            <p:cNvCxnSpPr>
              <a:cxnSpLocks/>
            </p:cNvCxnSpPr>
            <p:nvPr/>
          </p:nvCxnSpPr>
          <p:spPr>
            <a:xfrm flipV="1">
              <a:off x="6922553" y="2886387"/>
              <a:ext cx="687014" cy="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6344344-7919-57CC-B7A1-703C58FF84C1}"/>
                </a:ext>
              </a:extLst>
            </p:cNvPr>
            <p:cNvSpPr txBox="1"/>
            <p:nvPr/>
          </p:nvSpPr>
          <p:spPr>
            <a:xfrm>
              <a:off x="7609567" y="2563221"/>
              <a:ext cx="2148840" cy="600164"/>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Acceptability reasons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3)</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Other reasons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2)</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Unknown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17)</a:t>
              </a:r>
            </a:p>
          </p:txBody>
        </p:sp>
        <p:cxnSp>
          <p:nvCxnSpPr>
            <p:cNvPr id="13" name="Straight Arrow Connector 12">
              <a:extLst>
                <a:ext uri="{FF2B5EF4-FFF2-40B4-BE49-F238E27FC236}">
                  <a16:creationId xmlns:a16="http://schemas.microsoft.com/office/drawing/2014/main" id="{6FF15F2A-4215-32F3-8BB8-83A79B938800}"/>
                </a:ext>
              </a:extLst>
            </p:cNvPr>
            <p:cNvCxnSpPr>
              <a:cxnSpLocks/>
            </p:cNvCxnSpPr>
            <p:nvPr/>
          </p:nvCxnSpPr>
          <p:spPr>
            <a:xfrm>
              <a:off x="7748463" y="1924434"/>
              <a:ext cx="381964" cy="1"/>
            </a:xfrm>
            <a:prstGeom prst="straightConnector1">
              <a:avLst/>
            </a:prstGeom>
            <a:ln>
              <a:headEnd type="none" w="med" len="med"/>
              <a:tailEnd type="oval"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6BEDD81-D1C6-7F06-8D77-A78401B001AD}"/>
                </a:ext>
              </a:extLst>
            </p:cNvPr>
            <p:cNvSpPr txBox="1"/>
            <p:nvPr/>
          </p:nvSpPr>
          <p:spPr>
            <a:xfrm>
              <a:off x="8130428" y="1785728"/>
              <a:ext cx="1691640" cy="261610"/>
            </a:xfrm>
            <a:prstGeom prst="rect">
              <a:avLst/>
            </a:prstGeom>
            <a:noFill/>
            <a:ln w="3175">
              <a:solidFill>
                <a:schemeClr val="tx1"/>
              </a:solidFill>
            </a:ln>
          </p:spPr>
          <p:txBody>
            <a:bodyPr wrap="square" rtlCol="0">
              <a:spAutoFit/>
            </a:bodyPr>
            <a:lstStyle/>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Other reason (</a:t>
              </a:r>
              <a:r>
                <a:rPr lang="en-US" sz="1100" i="1" dirty="0">
                  <a:latin typeface="Arial" panose="020B0604020202020204" pitchFamily="34" charset="0"/>
                  <a:cs typeface="Arial" panose="020B0604020202020204" pitchFamily="34" charset="0"/>
                </a:rPr>
                <a:t>N</a:t>
              </a:r>
              <a:r>
                <a:rPr lang="en-US" sz="1100" dirty="0">
                  <a:latin typeface="Arial" panose="020B0604020202020204" pitchFamily="34" charset="0"/>
                  <a:cs typeface="Arial" panose="020B0604020202020204" pitchFamily="34" charset="0"/>
                </a:rPr>
                <a:t> = 1)</a:t>
              </a:r>
            </a:p>
          </p:txBody>
        </p:sp>
      </p:grpSp>
    </p:spTree>
    <p:extLst>
      <p:ext uri="{BB962C8B-B14F-4D97-AF65-F5344CB8AC3E}">
        <p14:creationId xmlns:p14="http://schemas.microsoft.com/office/powerpoint/2010/main" val="29607452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105</TotalTime>
  <Words>363</Words>
  <Application>Microsoft Office PowerPoint</Application>
  <PresentationFormat>On-screen Show (4:3)</PresentationFormat>
  <Paragraphs>62</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LMRoman12-Italic</vt:lpstr>
      <vt:lpstr>LMRoman12-Regular</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Kendra Wyant</dc:creator>
  <cp:lastModifiedBy>Kendra Wyant</cp:lastModifiedBy>
  <cp:revision>23</cp:revision>
  <dcterms:created xsi:type="dcterms:W3CDTF">2023-02-27T13:40:11Z</dcterms:created>
  <dcterms:modified xsi:type="dcterms:W3CDTF">2023-08-24T01:50:17Z</dcterms:modified>
</cp:coreProperties>
</file>