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6" r:id="rId2"/>
    <p:sldId id="26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BF7"/>
    <a:srgbClr val="051880"/>
    <a:srgbClr val="ABD9E7"/>
    <a:srgbClr val="81C6E7"/>
    <a:srgbClr val="DDE1FF"/>
    <a:srgbClr val="DBD5EC"/>
    <a:srgbClr val="EFE8FF"/>
    <a:srgbClr val="CCC3FF"/>
    <a:srgbClr val="C1B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w="12700">
              <a:solidFill>
                <a:srgbClr val="051880"/>
              </a:solidFill>
            </a:ln>
          </c:spPr>
          <c:dPt>
            <c:idx val="0"/>
            <c:bubble3D val="0"/>
            <c:spPr>
              <a:solidFill>
                <a:schemeClr val="bg1">
                  <a:lumMod val="85000"/>
                </a:schemeClr>
              </a:solidFill>
              <a:ln w="12700">
                <a:solidFill>
                  <a:schemeClr val="tx1"/>
                </a:solidFill>
              </a:ln>
              <a:effectLst/>
            </c:spPr>
            <c:extLst>
              <c:ext xmlns:c16="http://schemas.microsoft.com/office/drawing/2014/chart" uri="{C3380CC4-5D6E-409C-BE32-E72D297353CC}">
                <c16:uniqueId val="{00000001-C23A-F043-A40E-9D22416AB51B}"/>
              </c:ext>
            </c:extLst>
          </c:dPt>
          <c:dPt>
            <c:idx val="1"/>
            <c:bubble3D val="0"/>
            <c:spPr>
              <a:solidFill>
                <a:schemeClr val="bg2">
                  <a:lumMod val="25000"/>
                </a:schemeClr>
              </a:solidFill>
              <a:ln w="12700">
                <a:solidFill>
                  <a:srgbClr val="C00000"/>
                </a:solidFill>
              </a:ln>
              <a:effectLst/>
            </c:spPr>
            <c:extLst>
              <c:ext xmlns:c16="http://schemas.microsoft.com/office/drawing/2014/chart" uri="{C3380CC4-5D6E-409C-BE32-E72D297353CC}">
                <c16:uniqueId val="{00000003-C23A-F043-A40E-9D22416AB51B}"/>
              </c:ext>
            </c:extLst>
          </c:dPt>
          <c:dPt>
            <c:idx val="2"/>
            <c:bubble3D val="0"/>
            <c:spPr>
              <a:solidFill>
                <a:schemeClr val="tx1">
                  <a:lumMod val="50000"/>
                  <a:lumOff val="50000"/>
                </a:schemeClr>
              </a:solidFill>
              <a:ln w="12700">
                <a:solidFill>
                  <a:srgbClr val="C00000"/>
                </a:solidFill>
              </a:ln>
              <a:effectLst/>
            </c:spPr>
            <c:extLst>
              <c:ext xmlns:c16="http://schemas.microsoft.com/office/drawing/2014/chart" uri="{C3380CC4-5D6E-409C-BE32-E72D297353CC}">
                <c16:uniqueId val="{00000005-C23A-F043-A40E-9D22416AB51B}"/>
              </c:ext>
            </c:extLst>
          </c:dPt>
          <c:cat>
            <c:strRef>
              <c:f>Sheet1!$A$2:$A$4</c:f>
              <c:strCache>
                <c:ptCount val="3"/>
                <c:pt idx="0">
                  <c:v>3 mos</c:v>
                </c:pt>
                <c:pt idx="1">
                  <c:v>2 mos</c:v>
                </c:pt>
                <c:pt idx="2">
                  <c:v>1 mo</c:v>
                </c:pt>
              </c:strCache>
            </c:strRef>
          </c:cat>
          <c:val>
            <c:numRef>
              <c:f>Sheet1!$B$2:$B$4</c:f>
              <c:numCache>
                <c:formatCode>General</c:formatCode>
                <c:ptCount val="3"/>
                <c:pt idx="0">
                  <c:v>133</c:v>
                </c:pt>
                <c:pt idx="1">
                  <c:v>7</c:v>
                </c:pt>
                <c:pt idx="2">
                  <c:v>14</c:v>
                </c:pt>
              </c:numCache>
            </c:numRef>
          </c:val>
          <c:extLst>
            <c:ext xmlns:c16="http://schemas.microsoft.com/office/drawing/2014/chart" uri="{C3380CC4-5D6E-409C-BE32-E72D297353CC}">
              <c16:uniqueId val="{00000006-C23A-F043-A40E-9D22416AB51B}"/>
            </c:ext>
          </c:extLst>
        </c:ser>
        <c:dLbls>
          <c:showLegendKey val="0"/>
          <c:showVal val="0"/>
          <c:showCatName val="0"/>
          <c:showSerName val="0"/>
          <c:showPercent val="0"/>
          <c:showBubbleSize val="0"/>
          <c:showLeaderLines val="1"/>
        </c:dLbls>
        <c:firstSliceAng val="31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solidFill>
                <a:schemeClr val="tx1"/>
              </a:solidFill>
            </a:ln>
          </c:spPr>
          <c:dPt>
            <c:idx val="0"/>
            <c:bubble3D val="0"/>
            <c:spPr>
              <a:solidFill>
                <a:schemeClr val="accent5">
                  <a:lumMod val="20000"/>
                  <a:lumOff val="80000"/>
                </a:schemeClr>
              </a:solidFill>
              <a:ln w="19050">
                <a:solidFill>
                  <a:schemeClr val="tx1"/>
                </a:solidFill>
              </a:ln>
              <a:effectLst/>
            </c:spPr>
            <c:extLst>
              <c:ext xmlns:c16="http://schemas.microsoft.com/office/drawing/2014/chart" uri="{C3380CC4-5D6E-409C-BE32-E72D297353CC}">
                <c16:uniqueId val="{00000001-B570-A342-8708-4B9F921F6D37}"/>
              </c:ext>
            </c:extLst>
          </c:dPt>
          <c:dPt>
            <c:idx val="1"/>
            <c:bubble3D val="0"/>
            <c:spPr>
              <a:solidFill>
                <a:schemeClr val="bg1">
                  <a:lumMod val="75000"/>
                </a:schemeClr>
              </a:solidFill>
              <a:ln w="19050">
                <a:solidFill>
                  <a:schemeClr val="tx1"/>
                </a:solidFill>
              </a:ln>
              <a:effectLst/>
            </c:spPr>
            <c:extLst>
              <c:ext xmlns:c16="http://schemas.microsoft.com/office/drawing/2014/chart" uri="{C3380CC4-5D6E-409C-BE32-E72D297353CC}">
                <c16:uniqueId val="{00000003-B570-A342-8708-4B9F921F6D37}"/>
              </c:ext>
            </c:extLst>
          </c:dPt>
          <c:dPt>
            <c:idx val="2"/>
            <c:bubble3D val="0"/>
            <c:spPr>
              <a:solidFill>
                <a:schemeClr val="accent1">
                  <a:lumMod val="75000"/>
                </a:schemeClr>
              </a:solidFill>
              <a:ln w="19050">
                <a:solidFill>
                  <a:schemeClr val="tx1"/>
                </a:solidFill>
              </a:ln>
              <a:effectLst/>
            </c:spPr>
            <c:extLst>
              <c:ext xmlns:c16="http://schemas.microsoft.com/office/drawing/2014/chart" uri="{C3380CC4-5D6E-409C-BE32-E72D297353CC}">
                <c16:uniqueId val="{00000005-B570-A342-8708-4B9F921F6D37}"/>
              </c:ext>
            </c:extLst>
          </c:dPt>
          <c:cat>
            <c:strRef>
              <c:f>Sheet1!$A$2:$A$4</c:f>
              <c:strCache>
                <c:ptCount val="3"/>
                <c:pt idx="0">
                  <c:v>3 mos</c:v>
                </c:pt>
                <c:pt idx="1">
                  <c:v>2 mos</c:v>
                </c:pt>
                <c:pt idx="2">
                  <c:v>1 mo</c:v>
                </c:pt>
              </c:strCache>
            </c:strRef>
          </c:cat>
          <c:val>
            <c:numRef>
              <c:f>Sheet1!$B$2:$B$4</c:f>
              <c:numCache>
                <c:formatCode>General</c:formatCode>
                <c:ptCount val="3"/>
                <c:pt idx="0">
                  <c:v>133</c:v>
                </c:pt>
                <c:pt idx="1">
                  <c:v>7</c:v>
                </c:pt>
                <c:pt idx="2">
                  <c:v>14</c:v>
                </c:pt>
              </c:numCache>
            </c:numRef>
          </c:val>
          <c:extLst>
            <c:ext xmlns:c16="http://schemas.microsoft.com/office/drawing/2014/chart" uri="{C3380CC4-5D6E-409C-BE32-E72D297353CC}">
              <c16:uniqueId val="{00000006-B570-A342-8708-4B9F921F6D37}"/>
            </c:ext>
          </c:extLst>
        </c:ser>
        <c:dLbls>
          <c:showLegendKey val="0"/>
          <c:showVal val="0"/>
          <c:showCatName val="0"/>
          <c:showSerName val="0"/>
          <c:showPercent val="0"/>
          <c:showBubbleSize val="0"/>
          <c:showLeaderLines val="1"/>
        </c:dLbls>
        <c:firstSliceAng val="31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4F901-84FC-854E-A742-8E592726F2BC}" type="datetimeFigureOut">
              <a:rPr lang="en-US" smtClean="0"/>
              <a:t>5/28/21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56931-A0C2-924B-8939-21241F42034B}" type="slidenum">
              <a:rPr lang="en-US" smtClean="0"/>
              <a:t>‹#›</a:t>
            </a:fld>
            <a:endParaRPr lang="en-US"/>
          </a:p>
        </p:txBody>
      </p:sp>
    </p:spTree>
    <p:extLst>
      <p:ext uri="{BB962C8B-B14F-4D97-AF65-F5344CB8AC3E}">
        <p14:creationId xmlns:p14="http://schemas.microsoft.com/office/powerpoint/2010/main" val="881205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56931-A0C2-924B-8939-21241F42034B}" type="slidenum">
              <a:rPr lang="en-US" smtClean="0"/>
              <a:t>2</a:t>
            </a:fld>
            <a:endParaRPr lang="en-US"/>
          </a:p>
        </p:txBody>
      </p:sp>
    </p:spTree>
    <p:extLst>
      <p:ext uri="{BB962C8B-B14F-4D97-AF65-F5344CB8AC3E}">
        <p14:creationId xmlns:p14="http://schemas.microsoft.com/office/powerpoint/2010/main" val="6181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27F6-E95B-A74A-8413-45F53FFA0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49889-0709-0A4E-803D-29BCFB9484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33E708-D550-454F-9AD4-3202D9E18C41}"/>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5" name="Footer Placeholder 4">
            <a:extLst>
              <a:ext uri="{FF2B5EF4-FFF2-40B4-BE49-F238E27FC236}">
                <a16:creationId xmlns:a16="http://schemas.microsoft.com/office/drawing/2014/main" id="{AA06EF4F-D5C5-BE48-B2C8-6EA7671C9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1AC56-0F0B-684A-A97E-3AC998575887}"/>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352645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74C5-DA29-2046-8DA9-5A7E570AA8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5756-68C8-904E-B4D7-99C31BCC72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FA259-D977-004F-A83F-C0F0E5727968}"/>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5" name="Footer Placeholder 4">
            <a:extLst>
              <a:ext uri="{FF2B5EF4-FFF2-40B4-BE49-F238E27FC236}">
                <a16:creationId xmlns:a16="http://schemas.microsoft.com/office/drawing/2014/main" id="{8284F67A-B8AC-E443-B656-6558CD12D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142D0-81CC-804F-9E31-600F9A4A3EA1}"/>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423060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023C6-5FBD-194A-97D4-F1E090E7AC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77639F-E253-254B-A600-CD63129D8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C6C75-9BE0-5145-8272-5DDDFAB62EE3}"/>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5" name="Footer Placeholder 4">
            <a:extLst>
              <a:ext uri="{FF2B5EF4-FFF2-40B4-BE49-F238E27FC236}">
                <a16:creationId xmlns:a16="http://schemas.microsoft.com/office/drawing/2014/main" id="{74EAFE0E-A9A3-E44B-8041-178EF3193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2B8B2-4C8F-DE42-8012-1E25350302EA}"/>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379717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1B87-CA8B-B24F-B622-3075CFE73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FB303-A030-9042-B5A4-4AF7CD3E3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7BB91-8C08-4A42-BD7B-CB54FFB32032}"/>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5" name="Footer Placeholder 4">
            <a:extLst>
              <a:ext uri="{FF2B5EF4-FFF2-40B4-BE49-F238E27FC236}">
                <a16:creationId xmlns:a16="http://schemas.microsoft.com/office/drawing/2014/main" id="{3A525C65-6865-7F45-BC4D-0AA9C33FE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B5BB9-4C8A-7D41-9583-A5658F55E0B2}"/>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329466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2914-47D4-FF46-8AEF-64AA73406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E1C5B0-EDF2-9A44-BC32-064F7EAB7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74BC16-82D5-2848-AA11-04F7A3DC09DA}"/>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5" name="Footer Placeholder 4">
            <a:extLst>
              <a:ext uri="{FF2B5EF4-FFF2-40B4-BE49-F238E27FC236}">
                <a16:creationId xmlns:a16="http://schemas.microsoft.com/office/drawing/2014/main" id="{50A9B392-5F6F-AF4F-ABD2-58311544F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9236D-FA0A-674A-8325-30974A4FCA39}"/>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5216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C418-7C55-AE43-9457-A52559378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CE558-173F-8B46-A663-363CF8C5C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E33E7-9946-4443-B734-42B8A4BAEF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A52FA-9FEF-E346-A780-F48FB59C310A}"/>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6" name="Footer Placeholder 5">
            <a:extLst>
              <a:ext uri="{FF2B5EF4-FFF2-40B4-BE49-F238E27FC236}">
                <a16:creationId xmlns:a16="http://schemas.microsoft.com/office/drawing/2014/main" id="{6D2F81CF-15A0-364F-8B87-D8BE65A6E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157EB-74B3-A44B-BC3E-F1B13696ADC2}"/>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10838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CF93-EEB0-AA42-A18C-5B2AF4DF21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8C4CA6-1713-C04B-8633-FB96A25E1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5B6B34-C1A3-804B-ABCA-C96D7445EB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5E9052-6E27-824D-AF8E-891574581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0030E-F4E2-1F44-AFDF-650475A10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61BD55-C05A-BB47-9204-2D03117A0109}"/>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8" name="Footer Placeholder 7">
            <a:extLst>
              <a:ext uri="{FF2B5EF4-FFF2-40B4-BE49-F238E27FC236}">
                <a16:creationId xmlns:a16="http://schemas.microsoft.com/office/drawing/2014/main" id="{C5A415C5-62E1-2C4D-A561-884877A07B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A1CB71-1E82-6F44-A0CD-AB24595ACF52}"/>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218536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922B-1DBB-C240-A95B-C239EC3233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74B15-7D66-1647-8287-2C7769EA462C}"/>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4" name="Footer Placeholder 3">
            <a:extLst>
              <a:ext uri="{FF2B5EF4-FFF2-40B4-BE49-F238E27FC236}">
                <a16:creationId xmlns:a16="http://schemas.microsoft.com/office/drawing/2014/main" id="{C8BD8E08-5F50-0A44-AFC2-1D3618400B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84D77-4F9F-B745-A02E-6D8D8EE3A914}"/>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87690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CE9A3-CFF0-1D48-957C-488EDD16DC36}"/>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3" name="Footer Placeholder 2">
            <a:extLst>
              <a:ext uri="{FF2B5EF4-FFF2-40B4-BE49-F238E27FC236}">
                <a16:creationId xmlns:a16="http://schemas.microsoft.com/office/drawing/2014/main" id="{F8104533-495F-D145-84A1-D8C98CE77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060DD-95BA-4245-A971-8E044F7AB09B}"/>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155992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E88A-EEA5-9540-A882-4AE86B6F5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8956E-B954-494E-8F6F-A48AB4BD2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BA981-DB03-074A-B410-37715D788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F5ED7-BFDD-C64A-AEFA-D4F0929B1A7B}"/>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6" name="Footer Placeholder 5">
            <a:extLst>
              <a:ext uri="{FF2B5EF4-FFF2-40B4-BE49-F238E27FC236}">
                <a16:creationId xmlns:a16="http://schemas.microsoft.com/office/drawing/2014/main" id="{1F84174E-6866-CE42-9565-3F350C36B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01E9C-8B08-9F40-B9FD-8CEB66C35420}"/>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62401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5DCB-2CA9-EF49-B02B-2F735F227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C2076F-B643-F844-B6EF-E3A59CF3F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526D2B-64E0-014B-B12F-B8204BCA1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176CF-35E7-AC47-8217-62D86C82B9C4}"/>
              </a:ext>
            </a:extLst>
          </p:cNvPr>
          <p:cNvSpPr>
            <a:spLocks noGrp="1"/>
          </p:cNvSpPr>
          <p:nvPr>
            <p:ph type="dt" sz="half" idx="10"/>
          </p:nvPr>
        </p:nvSpPr>
        <p:spPr/>
        <p:txBody>
          <a:bodyPr/>
          <a:lstStyle/>
          <a:p>
            <a:fld id="{25E94EF4-90F9-434E-83FE-978477A6C2D4}" type="datetimeFigureOut">
              <a:rPr lang="en-US" smtClean="0"/>
              <a:t>5/28/21</a:t>
            </a:fld>
            <a:endParaRPr lang="en-US"/>
          </a:p>
        </p:txBody>
      </p:sp>
      <p:sp>
        <p:nvSpPr>
          <p:cNvPr id="6" name="Footer Placeholder 5">
            <a:extLst>
              <a:ext uri="{FF2B5EF4-FFF2-40B4-BE49-F238E27FC236}">
                <a16:creationId xmlns:a16="http://schemas.microsoft.com/office/drawing/2014/main" id="{4450F413-7E4D-4C4D-B9D0-FE4167CEC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CBF24-4048-B743-AB73-6B32BA220041}"/>
              </a:ext>
            </a:extLst>
          </p:cNvPr>
          <p:cNvSpPr>
            <a:spLocks noGrp="1"/>
          </p:cNvSpPr>
          <p:nvPr>
            <p:ph type="sldNum" sz="quarter" idx="12"/>
          </p:nvPr>
        </p:nvSpPr>
        <p:spPr/>
        <p:txBody>
          <a:bodyPr/>
          <a:lstStyle/>
          <a:p>
            <a:fld id="{3825A179-342F-D34B-8EFD-ABC70F6CEBE8}" type="slidenum">
              <a:rPr lang="en-US" smtClean="0"/>
              <a:t>‹#›</a:t>
            </a:fld>
            <a:endParaRPr lang="en-US"/>
          </a:p>
        </p:txBody>
      </p:sp>
    </p:spTree>
    <p:extLst>
      <p:ext uri="{BB962C8B-B14F-4D97-AF65-F5344CB8AC3E}">
        <p14:creationId xmlns:p14="http://schemas.microsoft.com/office/powerpoint/2010/main" val="291590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72CA8-EA37-344C-AFD7-2B631AB8A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1B5D9A-E02B-594A-B23B-533BA2946E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CDC83-DE1F-7C4D-9B89-87FD5C8C3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4EF4-90F9-434E-83FE-978477A6C2D4}" type="datetimeFigureOut">
              <a:rPr lang="en-US" smtClean="0"/>
              <a:t>5/28/21</a:t>
            </a:fld>
            <a:endParaRPr lang="en-US"/>
          </a:p>
        </p:txBody>
      </p:sp>
      <p:sp>
        <p:nvSpPr>
          <p:cNvPr id="5" name="Footer Placeholder 4">
            <a:extLst>
              <a:ext uri="{FF2B5EF4-FFF2-40B4-BE49-F238E27FC236}">
                <a16:creationId xmlns:a16="http://schemas.microsoft.com/office/drawing/2014/main" id="{2165AAB4-34A7-6C47-B82A-8811A9263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726309-A641-1144-B1D2-ACB3A5976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5A179-342F-D34B-8EFD-ABC70F6CEBE8}" type="slidenum">
              <a:rPr lang="en-US" smtClean="0"/>
              <a:t>‹#›</a:t>
            </a:fld>
            <a:endParaRPr lang="en-US"/>
          </a:p>
        </p:txBody>
      </p:sp>
    </p:spTree>
    <p:extLst>
      <p:ext uri="{BB962C8B-B14F-4D97-AF65-F5344CB8AC3E}">
        <p14:creationId xmlns:p14="http://schemas.microsoft.com/office/powerpoint/2010/main" val="345103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5C1516-4FE0-9A4F-BF14-9E060755306A}"/>
              </a:ext>
            </a:extLst>
          </p:cNvPr>
          <p:cNvPicPr>
            <a:picLocks noChangeAspect="1"/>
          </p:cNvPicPr>
          <p:nvPr/>
        </p:nvPicPr>
        <p:blipFill>
          <a:blip r:embed="rId2"/>
          <a:stretch>
            <a:fillRect/>
          </a:stretch>
        </p:blipFill>
        <p:spPr>
          <a:xfrm>
            <a:off x="2892882" y="672666"/>
            <a:ext cx="5530308" cy="4396307"/>
          </a:xfrm>
          <a:prstGeom prst="rect">
            <a:avLst/>
          </a:prstGeom>
        </p:spPr>
      </p:pic>
      <p:graphicFrame>
        <p:nvGraphicFramePr>
          <p:cNvPr id="6" name="Chart 5">
            <a:extLst>
              <a:ext uri="{FF2B5EF4-FFF2-40B4-BE49-F238E27FC236}">
                <a16:creationId xmlns:a16="http://schemas.microsoft.com/office/drawing/2014/main" id="{E59D5C35-A26B-4649-9808-199BB244F3C7}"/>
              </a:ext>
            </a:extLst>
          </p:cNvPr>
          <p:cNvGraphicFramePr/>
          <p:nvPr>
            <p:extLst>
              <p:ext uri="{D42A27DB-BD31-4B8C-83A1-F6EECF244321}">
                <p14:modId xmlns:p14="http://schemas.microsoft.com/office/powerpoint/2010/main" val="1697387020"/>
              </p:ext>
            </p:extLst>
          </p:nvPr>
        </p:nvGraphicFramePr>
        <p:xfrm>
          <a:off x="3216166" y="3410607"/>
          <a:ext cx="1912883" cy="174209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Arrow Connector 7">
            <a:extLst>
              <a:ext uri="{FF2B5EF4-FFF2-40B4-BE49-F238E27FC236}">
                <a16:creationId xmlns:a16="http://schemas.microsoft.com/office/drawing/2014/main" id="{28576B6C-E82C-9745-AB9C-95C127DE2598}"/>
              </a:ext>
            </a:extLst>
          </p:cNvPr>
          <p:cNvCxnSpPr>
            <a:cxnSpLocks/>
          </p:cNvCxnSpPr>
          <p:nvPr/>
        </p:nvCxnSpPr>
        <p:spPr>
          <a:xfrm>
            <a:off x="6567948" y="4281652"/>
            <a:ext cx="735677" cy="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D4FA683-DBB1-6F40-8116-34227F76E909}"/>
              </a:ext>
            </a:extLst>
          </p:cNvPr>
          <p:cNvSpPr txBox="1"/>
          <p:nvPr/>
        </p:nvSpPr>
        <p:spPr>
          <a:xfrm>
            <a:off x="7303625" y="3958486"/>
            <a:ext cx="2133600" cy="646331"/>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Acceptability reasons (n = 2)</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Other reasons (n = 6)</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Unknown (n = 8)</a:t>
            </a:r>
          </a:p>
        </p:txBody>
      </p:sp>
      <p:cxnSp>
        <p:nvCxnSpPr>
          <p:cNvPr id="10" name="Straight Arrow Connector 9">
            <a:extLst>
              <a:ext uri="{FF2B5EF4-FFF2-40B4-BE49-F238E27FC236}">
                <a16:creationId xmlns:a16="http://schemas.microsoft.com/office/drawing/2014/main" id="{1FF6C5B8-BA96-C347-80E9-53CC063DC89C}"/>
              </a:ext>
            </a:extLst>
          </p:cNvPr>
          <p:cNvCxnSpPr>
            <a:cxnSpLocks/>
          </p:cNvCxnSpPr>
          <p:nvPr/>
        </p:nvCxnSpPr>
        <p:spPr>
          <a:xfrm flipV="1">
            <a:off x="7392115" y="2874030"/>
            <a:ext cx="687014" cy="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8DDFF09-F810-6246-809C-DC6F5A420605}"/>
              </a:ext>
            </a:extLst>
          </p:cNvPr>
          <p:cNvSpPr txBox="1"/>
          <p:nvPr/>
        </p:nvSpPr>
        <p:spPr>
          <a:xfrm>
            <a:off x="8079129" y="2550864"/>
            <a:ext cx="2133600" cy="646331"/>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Acceptability reasons (n = 3)</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Other reasons (n = 2)</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Unknown (n = 16)</a:t>
            </a:r>
          </a:p>
        </p:txBody>
      </p:sp>
      <p:cxnSp>
        <p:nvCxnSpPr>
          <p:cNvPr id="12" name="Straight Arrow Connector 11">
            <a:extLst>
              <a:ext uri="{FF2B5EF4-FFF2-40B4-BE49-F238E27FC236}">
                <a16:creationId xmlns:a16="http://schemas.microsoft.com/office/drawing/2014/main" id="{21722405-0605-DE4E-9EE4-8A23E0E2A8EF}"/>
              </a:ext>
            </a:extLst>
          </p:cNvPr>
          <p:cNvCxnSpPr>
            <a:cxnSpLocks/>
          </p:cNvCxnSpPr>
          <p:nvPr/>
        </p:nvCxnSpPr>
        <p:spPr>
          <a:xfrm>
            <a:off x="8218025" y="1912077"/>
            <a:ext cx="381964" cy="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638A019-9A97-A94F-9699-52D320CE10EB}"/>
              </a:ext>
            </a:extLst>
          </p:cNvPr>
          <p:cNvSpPr txBox="1"/>
          <p:nvPr/>
        </p:nvSpPr>
        <p:spPr>
          <a:xfrm>
            <a:off x="8599990" y="1773371"/>
            <a:ext cx="1713054" cy="276999"/>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Other reason (n = 1)</a:t>
            </a:r>
          </a:p>
        </p:txBody>
      </p:sp>
      <p:sp>
        <p:nvSpPr>
          <p:cNvPr id="14" name="TextBox 13">
            <a:extLst>
              <a:ext uri="{FF2B5EF4-FFF2-40B4-BE49-F238E27FC236}">
                <a16:creationId xmlns:a16="http://schemas.microsoft.com/office/drawing/2014/main" id="{AF85D6B6-73ED-E440-8F38-13A7C0C6AA54}"/>
              </a:ext>
            </a:extLst>
          </p:cNvPr>
          <p:cNvSpPr txBox="1"/>
          <p:nvPr/>
        </p:nvSpPr>
        <p:spPr>
          <a:xfrm>
            <a:off x="1900417" y="4552533"/>
            <a:ext cx="1720011" cy="600164"/>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Participated through 2</a:t>
            </a:r>
            <a:r>
              <a:rPr lang="en-US" sz="1100" baseline="30000" dirty="0">
                <a:latin typeface="Times New Roman" panose="02020603050405020304" pitchFamily="18" charset="0"/>
                <a:cs typeface="Times New Roman" panose="02020603050405020304" pitchFamily="18" charset="0"/>
              </a:rPr>
              <a:t>nd</a:t>
            </a:r>
            <a:r>
              <a:rPr lang="en-US" sz="1100" dirty="0">
                <a:latin typeface="Times New Roman" panose="02020603050405020304" pitchFamily="18" charset="0"/>
                <a:cs typeface="Times New Roman" panose="02020603050405020304" pitchFamily="18" charset="0"/>
              </a:rPr>
              <a:t> month follow-up</a:t>
            </a:r>
          </a:p>
          <a:p>
            <a:pPr algn="ctr"/>
            <a:r>
              <a:rPr lang="en-US" sz="1100" dirty="0">
                <a:latin typeface="Times New Roman" panose="02020603050405020304" pitchFamily="18" charset="0"/>
                <a:cs typeface="Times New Roman" panose="02020603050405020304" pitchFamily="18" charset="0"/>
              </a:rPr>
              <a:t>5%</a:t>
            </a:r>
          </a:p>
        </p:txBody>
      </p:sp>
      <p:sp>
        <p:nvSpPr>
          <p:cNvPr id="15" name="TextBox 14">
            <a:extLst>
              <a:ext uri="{FF2B5EF4-FFF2-40B4-BE49-F238E27FC236}">
                <a16:creationId xmlns:a16="http://schemas.microsoft.com/office/drawing/2014/main" id="{D8E574BE-E73B-014C-B461-827715F0D193}"/>
              </a:ext>
            </a:extLst>
          </p:cNvPr>
          <p:cNvSpPr txBox="1"/>
          <p:nvPr/>
        </p:nvSpPr>
        <p:spPr>
          <a:xfrm>
            <a:off x="3359737" y="5219275"/>
            <a:ext cx="1575219" cy="600164"/>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Participated through 3</a:t>
            </a:r>
            <a:r>
              <a:rPr lang="en-US" sz="1100" baseline="30000" dirty="0">
                <a:latin typeface="Times New Roman" panose="02020603050405020304" pitchFamily="18" charset="0"/>
                <a:cs typeface="Times New Roman" panose="02020603050405020304" pitchFamily="18" charset="0"/>
              </a:rPr>
              <a:t>rd</a:t>
            </a:r>
            <a:r>
              <a:rPr lang="en-US" sz="1100" dirty="0">
                <a:latin typeface="Times New Roman" panose="02020603050405020304" pitchFamily="18" charset="0"/>
                <a:cs typeface="Times New Roman" panose="02020603050405020304" pitchFamily="18" charset="0"/>
              </a:rPr>
              <a:t> month follow-up</a:t>
            </a:r>
          </a:p>
          <a:p>
            <a:pPr algn="ctr"/>
            <a:r>
              <a:rPr lang="en-US" sz="1100" dirty="0">
                <a:latin typeface="Times New Roman" panose="02020603050405020304" pitchFamily="18" charset="0"/>
                <a:cs typeface="Times New Roman" panose="02020603050405020304" pitchFamily="18" charset="0"/>
              </a:rPr>
              <a:t>86%</a:t>
            </a:r>
          </a:p>
        </p:txBody>
      </p:sp>
      <p:sp>
        <p:nvSpPr>
          <p:cNvPr id="16" name="TextBox 15">
            <a:extLst>
              <a:ext uri="{FF2B5EF4-FFF2-40B4-BE49-F238E27FC236}">
                <a16:creationId xmlns:a16="http://schemas.microsoft.com/office/drawing/2014/main" id="{E80C96C7-31BF-064D-8243-834775BB0751}"/>
              </a:ext>
            </a:extLst>
          </p:cNvPr>
          <p:cNvSpPr txBox="1"/>
          <p:nvPr/>
        </p:nvSpPr>
        <p:spPr>
          <a:xfrm>
            <a:off x="2343866" y="3197196"/>
            <a:ext cx="1575219" cy="600164"/>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Participated through 1</a:t>
            </a:r>
            <a:r>
              <a:rPr lang="en-US" sz="1100" baseline="30000" dirty="0">
                <a:latin typeface="Times New Roman" panose="02020603050405020304" pitchFamily="18" charset="0"/>
                <a:cs typeface="Times New Roman" panose="02020603050405020304" pitchFamily="18" charset="0"/>
              </a:rPr>
              <a:t>st</a:t>
            </a:r>
            <a:r>
              <a:rPr lang="en-US" sz="1100" dirty="0">
                <a:latin typeface="Times New Roman" panose="02020603050405020304" pitchFamily="18" charset="0"/>
                <a:cs typeface="Times New Roman" panose="02020603050405020304" pitchFamily="18" charset="0"/>
              </a:rPr>
              <a:t> month follow-up</a:t>
            </a:r>
          </a:p>
          <a:p>
            <a:pPr algn="ctr"/>
            <a:r>
              <a:rPr lang="en-US" sz="1100" dirty="0">
                <a:latin typeface="Times New Roman" panose="02020603050405020304" pitchFamily="18" charset="0"/>
                <a:cs typeface="Times New Roman" panose="02020603050405020304" pitchFamily="18" charset="0"/>
              </a:rPr>
              <a:t>9%</a:t>
            </a:r>
          </a:p>
        </p:txBody>
      </p:sp>
      <p:cxnSp>
        <p:nvCxnSpPr>
          <p:cNvPr id="17" name="Straight Connector 16">
            <a:extLst>
              <a:ext uri="{FF2B5EF4-FFF2-40B4-BE49-F238E27FC236}">
                <a16:creationId xmlns:a16="http://schemas.microsoft.com/office/drawing/2014/main" id="{1193F0B1-D097-444F-994B-A99D28F7D061}"/>
              </a:ext>
            </a:extLst>
          </p:cNvPr>
          <p:cNvCxnSpPr>
            <a:cxnSpLocks/>
          </p:cNvCxnSpPr>
          <p:nvPr/>
        </p:nvCxnSpPr>
        <p:spPr>
          <a:xfrm>
            <a:off x="3352800" y="3797360"/>
            <a:ext cx="188737" cy="199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39B808-3F10-1D4C-AE46-6181F5EF0F59}"/>
              </a:ext>
            </a:extLst>
          </p:cNvPr>
          <p:cNvCxnSpPr>
            <a:cxnSpLocks/>
          </p:cNvCxnSpPr>
          <p:nvPr/>
        </p:nvCxnSpPr>
        <p:spPr>
          <a:xfrm flipV="1">
            <a:off x="3216166" y="4298473"/>
            <a:ext cx="259653" cy="254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C9DAAC-5491-FB4D-A49B-2F7E00F73B41}"/>
              </a:ext>
            </a:extLst>
          </p:cNvPr>
          <p:cNvCxnSpPr>
            <a:cxnSpLocks/>
            <a:endCxn id="15" idx="0"/>
          </p:cNvCxnSpPr>
          <p:nvPr/>
        </p:nvCxnSpPr>
        <p:spPr>
          <a:xfrm>
            <a:off x="4147347" y="4955458"/>
            <a:ext cx="0" cy="263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AB1100-1AA4-EB40-A5A3-180A5AF1198F}"/>
              </a:ext>
            </a:extLst>
          </p:cNvPr>
          <p:cNvCxnSpPr>
            <a:cxnSpLocks/>
          </p:cNvCxnSpPr>
          <p:nvPr/>
        </p:nvCxnSpPr>
        <p:spPr>
          <a:xfrm flipH="1" flipV="1">
            <a:off x="2905246" y="4162789"/>
            <a:ext cx="566472" cy="15625"/>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805CE81-4D86-5543-99E3-5E9C217E98CD}"/>
              </a:ext>
            </a:extLst>
          </p:cNvPr>
          <p:cNvSpPr txBox="1"/>
          <p:nvPr/>
        </p:nvSpPr>
        <p:spPr>
          <a:xfrm>
            <a:off x="771646" y="3851781"/>
            <a:ext cx="2133600" cy="646331"/>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Acceptability reasons (n = 6)</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Other reasons (n = 8)</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Unknown (n = 7)</a:t>
            </a:r>
          </a:p>
        </p:txBody>
      </p:sp>
    </p:spTree>
    <p:extLst>
      <p:ext uri="{BB962C8B-B14F-4D97-AF65-F5344CB8AC3E}">
        <p14:creationId xmlns:p14="http://schemas.microsoft.com/office/powerpoint/2010/main" val="185315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8B3561C-AF68-3E42-A3D5-32735F8DD328}"/>
              </a:ext>
            </a:extLst>
          </p:cNvPr>
          <p:cNvSpPr txBox="1"/>
          <p:nvPr/>
        </p:nvSpPr>
        <p:spPr>
          <a:xfrm>
            <a:off x="439723" y="-69752"/>
            <a:ext cx="7851096" cy="713016"/>
          </a:xfrm>
          <a:prstGeom prst="rect">
            <a:avLst/>
          </a:prstGeom>
          <a:noFill/>
        </p:spPr>
        <p:txBody>
          <a:bodyPr wrap="square" rtlCol="0">
            <a:spAutoFit/>
          </a:bodyPr>
          <a:lstStyle/>
          <a:p>
            <a:pPr>
              <a:spcAft>
                <a:spcPts val="1000"/>
              </a:spcAft>
            </a:pPr>
            <a:r>
              <a:rPr lang="en-US" sz="1600" b="1" dirty="0">
                <a:latin typeface="Times New Roman" panose="02020603050405020304" pitchFamily="18" charset="0"/>
                <a:cs typeface="Times New Roman" panose="02020603050405020304" pitchFamily="18" charset="0"/>
              </a:rPr>
              <a:t>Figure 1</a:t>
            </a:r>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Flowchart of participant retention over the course of the three-month study</a:t>
            </a:r>
            <a:endParaRPr lang="en-US" sz="1600" i="1" dirty="0"/>
          </a:p>
        </p:txBody>
      </p:sp>
      <p:grpSp>
        <p:nvGrpSpPr>
          <p:cNvPr id="3" name="Group 2">
            <a:extLst>
              <a:ext uri="{FF2B5EF4-FFF2-40B4-BE49-F238E27FC236}">
                <a16:creationId xmlns:a16="http://schemas.microsoft.com/office/drawing/2014/main" id="{A970CC12-119C-244F-A20D-B6FE16DC4EEE}"/>
              </a:ext>
            </a:extLst>
          </p:cNvPr>
          <p:cNvGrpSpPr/>
          <p:nvPr/>
        </p:nvGrpSpPr>
        <p:grpSpPr>
          <a:xfrm>
            <a:off x="439723" y="622244"/>
            <a:ext cx="10522567" cy="6191844"/>
            <a:chOff x="439723" y="622244"/>
            <a:chExt cx="10522567" cy="6191844"/>
          </a:xfrm>
        </p:grpSpPr>
        <p:grpSp>
          <p:nvGrpSpPr>
            <p:cNvPr id="2" name="Group 1">
              <a:extLst>
                <a:ext uri="{FF2B5EF4-FFF2-40B4-BE49-F238E27FC236}">
                  <a16:creationId xmlns:a16="http://schemas.microsoft.com/office/drawing/2014/main" id="{570B4257-5768-E244-B654-681F88F9B39D}"/>
                </a:ext>
              </a:extLst>
            </p:cNvPr>
            <p:cNvGrpSpPr/>
            <p:nvPr/>
          </p:nvGrpSpPr>
          <p:grpSpPr>
            <a:xfrm>
              <a:off x="439723" y="622244"/>
              <a:ext cx="10522567" cy="6191844"/>
              <a:chOff x="439723" y="622244"/>
              <a:chExt cx="10522567" cy="6191844"/>
            </a:xfrm>
          </p:grpSpPr>
          <p:pic>
            <p:nvPicPr>
              <p:cNvPr id="15" name="Picture 14">
                <a:extLst>
                  <a:ext uri="{FF2B5EF4-FFF2-40B4-BE49-F238E27FC236}">
                    <a16:creationId xmlns:a16="http://schemas.microsoft.com/office/drawing/2014/main" id="{4F972A7C-8050-AD43-BDCA-45C34E2F6FAD}"/>
                  </a:ext>
                </a:extLst>
              </p:cNvPr>
              <p:cNvPicPr>
                <a:picLocks noChangeAspect="1"/>
              </p:cNvPicPr>
              <p:nvPr/>
            </p:nvPicPr>
            <p:blipFill>
              <a:blip r:embed="rId3"/>
              <a:stretch>
                <a:fillRect/>
              </a:stretch>
            </p:blipFill>
            <p:spPr>
              <a:xfrm>
                <a:off x="1908250" y="622244"/>
                <a:ext cx="8833228" cy="5192756"/>
              </a:xfrm>
              <a:prstGeom prst="rect">
                <a:avLst/>
              </a:prstGeom>
            </p:spPr>
          </p:pic>
          <p:grpSp>
            <p:nvGrpSpPr>
              <p:cNvPr id="20" name="Group 19">
                <a:extLst>
                  <a:ext uri="{FF2B5EF4-FFF2-40B4-BE49-F238E27FC236}">
                    <a16:creationId xmlns:a16="http://schemas.microsoft.com/office/drawing/2014/main" id="{C7F2C11E-078F-5F40-B240-974CA2868CAD}"/>
                  </a:ext>
                </a:extLst>
              </p:cNvPr>
              <p:cNvGrpSpPr/>
              <p:nvPr/>
            </p:nvGrpSpPr>
            <p:grpSpPr>
              <a:xfrm>
                <a:off x="439723" y="3873853"/>
                <a:ext cx="10522567" cy="2940235"/>
                <a:chOff x="69525" y="3629192"/>
                <a:chExt cx="11489785" cy="3098480"/>
              </a:xfrm>
            </p:grpSpPr>
            <p:graphicFrame>
              <p:nvGraphicFramePr>
                <p:cNvPr id="21" name="Chart 20">
                  <a:extLst>
                    <a:ext uri="{FF2B5EF4-FFF2-40B4-BE49-F238E27FC236}">
                      <a16:creationId xmlns:a16="http://schemas.microsoft.com/office/drawing/2014/main" id="{BFEB2781-1E4F-8C42-9A33-D71680809DE2}"/>
                    </a:ext>
                  </a:extLst>
                </p:cNvPr>
                <p:cNvGraphicFramePr/>
                <p:nvPr/>
              </p:nvGraphicFramePr>
              <p:xfrm>
                <a:off x="1513014" y="3629192"/>
                <a:ext cx="2718534" cy="2223510"/>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177BDFFC-6D19-2E45-8EC5-831286A960AD}"/>
                    </a:ext>
                  </a:extLst>
                </p:cNvPr>
                <p:cNvSpPr txBox="1"/>
                <p:nvPr/>
              </p:nvSpPr>
              <p:spPr>
                <a:xfrm>
                  <a:off x="2029187" y="4866451"/>
                  <a:ext cx="1720011" cy="692497"/>
                </a:xfrm>
                <a:prstGeom prst="rect">
                  <a:avLst/>
                </a:prstGeom>
                <a:noFill/>
              </p:spPr>
              <p:txBody>
                <a:bodyPr wrap="square" rtlCol="0">
                  <a:spAutoFit/>
                </a:bodyPr>
                <a:lstStyle/>
                <a:p>
                  <a:pPr algn="ctr"/>
                  <a:r>
                    <a:rPr lang="en-US" sz="1300" dirty="0">
                      <a:latin typeface="Times New Roman" panose="02020603050405020304" pitchFamily="18" charset="0"/>
                      <a:cs typeface="Times New Roman" panose="02020603050405020304" pitchFamily="18" charset="0"/>
                    </a:rPr>
                    <a:t>Participated through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month follow-up</a:t>
                  </a:r>
                </a:p>
                <a:p>
                  <a:pPr algn="ctr"/>
                  <a:r>
                    <a:rPr lang="en-US" sz="1300" dirty="0">
                      <a:latin typeface="Times New Roman" panose="02020603050405020304" pitchFamily="18" charset="0"/>
                      <a:cs typeface="Times New Roman" panose="02020603050405020304" pitchFamily="18" charset="0"/>
                    </a:rPr>
                    <a:t>86%</a:t>
                  </a:r>
                </a:p>
              </p:txBody>
            </p:sp>
            <p:sp>
              <p:nvSpPr>
                <p:cNvPr id="23" name="TextBox 22">
                  <a:extLst>
                    <a:ext uri="{FF2B5EF4-FFF2-40B4-BE49-F238E27FC236}">
                      <a16:creationId xmlns:a16="http://schemas.microsoft.com/office/drawing/2014/main" id="{DACFCFD5-EDCF-164E-A166-6770C16B3619}"/>
                    </a:ext>
                  </a:extLst>
                </p:cNvPr>
                <p:cNvSpPr txBox="1"/>
                <p:nvPr/>
              </p:nvSpPr>
              <p:spPr>
                <a:xfrm>
                  <a:off x="314638" y="3766272"/>
                  <a:ext cx="1720011" cy="692497"/>
                </a:xfrm>
                <a:prstGeom prst="rect">
                  <a:avLst/>
                </a:prstGeom>
                <a:noFill/>
              </p:spPr>
              <p:txBody>
                <a:bodyPr wrap="square" rtlCol="0">
                  <a:spAutoFit/>
                </a:bodyPr>
                <a:lstStyle/>
                <a:p>
                  <a:pPr algn="ctr"/>
                  <a:r>
                    <a:rPr lang="en-US" sz="1300" dirty="0">
                      <a:latin typeface="Times New Roman" panose="02020603050405020304" pitchFamily="18" charset="0"/>
                      <a:cs typeface="Times New Roman" panose="02020603050405020304" pitchFamily="18" charset="0"/>
                    </a:rPr>
                    <a:t>Participated through 1</a:t>
                  </a:r>
                  <a:r>
                    <a:rPr lang="en-US" sz="1300" baseline="30000" dirty="0">
                      <a:latin typeface="Times New Roman" panose="02020603050405020304" pitchFamily="18" charset="0"/>
                      <a:cs typeface="Times New Roman" panose="02020603050405020304" pitchFamily="18" charset="0"/>
                    </a:rPr>
                    <a:t>st</a:t>
                  </a:r>
                  <a:r>
                    <a:rPr lang="en-US" sz="1300" dirty="0">
                      <a:latin typeface="Times New Roman" panose="02020603050405020304" pitchFamily="18" charset="0"/>
                      <a:cs typeface="Times New Roman" panose="02020603050405020304" pitchFamily="18" charset="0"/>
                    </a:rPr>
                    <a:t> month follow-up</a:t>
                  </a:r>
                </a:p>
                <a:p>
                  <a:pPr algn="ctr"/>
                  <a:r>
                    <a:rPr lang="en-US" sz="1300" dirty="0">
                      <a:latin typeface="Times New Roman" panose="02020603050405020304" pitchFamily="18" charset="0"/>
                      <a:cs typeface="Times New Roman" panose="02020603050405020304" pitchFamily="18" charset="0"/>
                    </a:rPr>
                    <a:t>9%</a:t>
                  </a:r>
                </a:p>
              </p:txBody>
            </p:sp>
            <p:cxnSp>
              <p:nvCxnSpPr>
                <p:cNvPr id="24" name="Straight Connector 23">
                  <a:extLst>
                    <a:ext uri="{FF2B5EF4-FFF2-40B4-BE49-F238E27FC236}">
                      <a16:creationId xmlns:a16="http://schemas.microsoft.com/office/drawing/2014/main" id="{A1569E0E-889A-234C-851D-85385E843C28}"/>
                    </a:ext>
                  </a:extLst>
                </p:cNvPr>
                <p:cNvCxnSpPr>
                  <a:cxnSpLocks/>
                </p:cNvCxnSpPr>
                <p:nvPr/>
              </p:nvCxnSpPr>
              <p:spPr>
                <a:xfrm>
                  <a:off x="1895696" y="4306110"/>
                  <a:ext cx="121346" cy="8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8C5B4F-D75C-F543-95D0-D51035354FC0}"/>
                    </a:ext>
                  </a:extLst>
                </p:cNvPr>
                <p:cNvCxnSpPr>
                  <a:cxnSpLocks/>
                </p:cNvCxnSpPr>
                <p:nvPr/>
              </p:nvCxnSpPr>
              <p:spPr>
                <a:xfrm>
                  <a:off x="1800866" y="4763859"/>
                  <a:ext cx="1499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48F1AC7-06BD-194A-A5E9-E48120FFEBAB}"/>
                    </a:ext>
                  </a:extLst>
                </p:cNvPr>
                <p:cNvSpPr txBox="1"/>
                <p:nvPr/>
              </p:nvSpPr>
              <p:spPr>
                <a:xfrm>
                  <a:off x="4091991" y="5050405"/>
                  <a:ext cx="2095817" cy="30835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*No burden data</a:t>
                  </a:r>
                </a:p>
              </p:txBody>
            </p:sp>
            <p:sp>
              <p:nvSpPr>
                <p:cNvPr id="27" name="TextBox 26">
                  <a:extLst>
                    <a:ext uri="{FF2B5EF4-FFF2-40B4-BE49-F238E27FC236}">
                      <a16:creationId xmlns:a16="http://schemas.microsoft.com/office/drawing/2014/main" id="{C4E161D3-ADE3-6544-89C6-F6547EA9D021}"/>
                    </a:ext>
                  </a:extLst>
                </p:cNvPr>
                <p:cNvSpPr txBox="1"/>
                <p:nvPr/>
              </p:nvSpPr>
              <p:spPr>
                <a:xfrm>
                  <a:off x="2447762" y="5687117"/>
                  <a:ext cx="84903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 = 154</a:t>
                  </a:r>
                </a:p>
              </p:txBody>
            </p:sp>
            <p:sp>
              <p:nvSpPr>
                <p:cNvPr id="28" name="TextBox 27">
                  <a:extLst>
                    <a:ext uri="{FF2B5EF4-FFF2-40B4-BE49-F238E27FC236}">
                      <a16:creationId xmlns:a16="http://schemas.microsoft.com/office/drawing/2014/main" id="{613DFC6C-23CD-CA4C-BD94-CD4DC625AE21}"/>
                    </a:ext>
                  </a:extLst>
                </p:cNvPr>
                <p:cNvSpPr txBox="1"/>
                <p:nvPr/>
              </p:nvSpPr>
              <p:spPr>
                <a:xfrm>
                  <a:off x="69525" y="5997351"/>
                  <a:ext cx="11489785" cy="730321"/>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Note: </a:t>
                  </a:r>
                </a:p>
                <a:p>
                  <a:r>
                    <a:rPr lang="en-US" sz="1300" dirty="0">
                      <a:latin typeface="Times New Roman" panose="02020603050405020304" pitchFamily="18" charset="0"/>
                      <a:cs typeface="Times New Roman" panose="02020603050405020304" pitchFamily="18" charset="0"/>
                    </a:rPr>
                    <a:t>Not enrolled participants discontinued after screening but before the intake visit. Discontinued participants discontinued after being enrolled in the study but before the first burden survey at the first month follow-up and are not included in the analyses.  </a:t>
                  </a:r>
                </a:p>
              </p:txBody>
            </p:sp>
          </p:grpSp>
        </p:grpSp>
        <p:sp>
          <p:nvSpPr>
            <p:cNvPr id="19" name="TextBox 18">
              <a:extLst>
                <a:ext uri="{FF2B5EF4-FFF2-40B4-BE49-F238E27FC236}">
                  <a16:creationId xmlns:a16="http://schemas.microsoft.com/office/drawing/2014/main" id="{655B44D3-2647-A140-AC16-4B8D1EB7F934}"/>
                </a:ext>
              </a:extLst>
            </p:cNvPr>
            <p:cNvSpPr txBox="1"/>
            <p:nvPr/>
          </p:nvSpPr>
          <p:spPr>
            <a:xfrm>
              <a:off x="439723" y="4728450"/>
              <a:ext cx="1720011" cy="693022"/>
            </a:xfrm>
            <a:prstGeom prst="rect">
              <a:avLst/>
            </a:prstGeom>
            <a:noFill/>
          </p:spPr>
          <p:txBody>
            <a:bodyPr wrap="square" rtlCol="0">
              <a:spAutoFit/>
            </a:bodyPr>
            <a:lstStyle/>
            <a:p>
              <a:pPr algn="ctr"/>
              <a:r>
                <a:rPr lang="en-US" sz="1300" dirty="0">
                  <a:latin typeface="Times New Roman" panose="02020603050405020304" pitchFamily="18" charset="0"/>
                  <a:cs typeface="Times New Roman" panose="02020603050405020304" pitchFamily="18" charset="0"/>
                </a:rPr>
                <a:t>Participated through 2</a:t>
              </a:r>
              <a:r>
                <a:rPr lang="en-US" sz="1300" baseline="30000" dirty="0">
                  <a:latin typeface="Times New Roman" panose="02020603050405020304" pitchFamily="18" charset="0"/>
                  <a:cs typeface="Times New Roman" panose="02020603050405020304" pitchFamily="18" charset="0"/>
                </a:rPr>
                <a:t>nd</a:t>
              </a:r>
              <a:r>
                <a:rPr lang="en-US" sz="1300" dirty="0">
                  <a:latin typeface="Times New Roman" panose="02020603050405020304" pitchFamily="18" charset="0"/>
                  <a:cs typeface="Times New Roman" panose="02020603050405020304" pitchFamily="18" charset="0"/>
                </a:rPr>
                <a:t> month follow-up</a:t>
              </a:r>
            </a:p>
            <a:p>
              <a:pPr algn="ctr"/>
              <a:r>
                <a:rPr lang="en-US" sz="13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68776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172</Words>
  <Application>Microsoft Macintosh PowerPoint</Application>
  <PresentationFormat>Widescreen</PresentationFormat>
  <Paragraphs>29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Paquette, Kendra</dc:creator>
  <cp:lastModifiedBy>Paquette, Kendra</cp:lastModifiedBy>
  <cp:revision>43</cp:revision>
  <dcterms:created xsi:type="dcterms:W3CDTF">2020-12-21T13:35:48Z</dcterms:created>
  <dcterms:modified xsi:type="dcterms:W3CDTF">2021-05-28T21:22:29Z</dcterms:modified>
</cp:coreProperties>
</file>