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1" r:id="rId3"/>
    <p:sldId id="282" r:id="rId4"/>
    <p:sldId id="263" r:id="rId5"/>
    <p:sldId id="284" r:id="rId6"/>
    <p:sldId id="266" r:id="rId7"/>
    <p:sldId id="268" r:id="rId8"/>
    <p:sldId id="264" r:id="rId9"/>
    <p:sldId id="265" r:id="rId10"/>
    <p:sldId id="267" r:id="rId11"/>
    <p:sldId id="272" r:id="rId12"/>
    <p:sldId id="273" r:id="rId13"/>
    <p:sldId id="274" r:id="rId14"/>
    <p:sldId id="257" r:id="rId15"/>
    <p:sldId id="275" r:id="rId16"/>
    <p:sldId id="258" r:id="rId17"/>
    <p:sldId id="259" r:id="rId18"/>
    <p:sldId id="260" r:id="rId19"/>
    <p:sldId id="261" r:id="rId20"/>
    <p:sldId id="262" r:id="rId21"/>
    <p:sldId id="276" r:id="rId22"/>
    <p:sldId id="269" r:id="rId23"/>
    <p:sldId id="270" r:id="rId24"/>
    <p:sldId id="283" r:id="rId25"/>
    <p:sldId id="271" r:id="rId26"/>
    <p:sldId id="277" r:id="rId27"/>
    <p:sldId id="278" r:id="rId28"/>
    <p:sldId id="280"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94660"/>
  </p:normalViewPr>
  <p:slideViewPr>
    <p:cSldViewPr snapToGrid="0">
      <p:cViewPr varScale="1">
        <p:scale>
          <a:sx n="108" d="100"/>
          <a:sy n="108" d="100"/>
        </p:scale>
        <p:origin x="432" y="102"/>
      </p:cViewPr>
      <p:guideLst/>
    </p:cSldViewPr>
  </p:slideViewPr>
  <p:notesTextViewPr>
    <p:cViewPr>
      <p:scale>
        <a:sx n="1" d="1"/>
        <a:sy n="1" d="1"/>
      </p:scale>
      <p:origin x="0" y="-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24A7B-49C9-4DC1-956C-72524F885521}"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FCB8E-3B90-4F6A-90B1-96C60AD95BE0}" type="slidenum">
              <a:rPr lang="en-US" smtClean="0"/>
              <a:t>‹#›</a:t>
            </a:fld>
            <a:endParaRPr lang="en-US"/>
          </a:p>
        </p:txBody>
      </p:sp>
    </p:spTree>
    <p:extLst>
      <p:ext uri="{BB962C8B-B14F-4D97-AF65-F5344CB8AC3E}">
        <p14:creationId xmlns:p14="http://schemas.microsoft.com/office/powerpoint/2010/main" val="26564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a:t>
            </a:r>
            <a:r>
              <a:rPr lang="en-US" dirty="0" err="1"/>
              <a:t>gps</a:t>
            </a:r>
            <a:r>
              <a:rPr lang="en-US" dirty="0"/>
              <a:t> project is to take a subset of data from RISK to attempt to predict binge drinking. There is a benefit to parsing out smaller pieces of this project so that we can start publications before the grant is up, investigate what data sources may be viable on their own (if someone didn’t have all of them). This project looks specifically at GPS data along with context gathered from in person interviews.</a:t>
            </a:r>
          </a:p>
        </p:txBody>
      </p:sp>
      <p:sp>
        <p:nvSpPr>
          <p:cNvPr id="4" name="Slide Number Placeholder 3"/>
          <p:cNvSpPr>
            <a:spLocks noGrp="1"/>
          </p:cNvSpPr>
          <p:nvPr>
            <p:ph type="sldNum" sz="quarter" idx="5"/>
          </p:nvPr>
        </p:nvSpPr>
        <p:spPr/>
        <p:txBody>
          <a:bodyPr/>
          <a:lstStyle/>
          <a:p>
            <a:fld id="{964FCB8E-3B90-4F6A-90B1-96C60AD95BE0}" type="slidenum">
              <a:rPr lang="en-US" smtClean="0"/>
              <a:t>1</a:t>
            </a:fld>
            <a:endParaRPr lang="en-US"/>
          </a:p>
        </p:txBody>
      </p:sp>
    </p:spTree>
    <p:extLst>
      <p:ext uri="{BB962C8B-B14F-4D97-AF65-F5344CB8AC3E}">
        <p14:creationId xmlns:p14="http://schemas.microsoft.com/office/powerpoint/2010/main" val="2616614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Unsure if this method works?</a:t>
            </a:r>
          </a:p>
        </p:txBody>
      </p:sp>
      <p:sp>
        <p:nvSpPr>
          <p:cNvPr id="4" name="Slide Number Placeholder 3"/>
          <p:cNvSpPr>
            <a:spLocks noGrp="1"/>
          </p:cNvSpPr>
          <p:nvPr>
            <p:ph type="sldNum" sz="quarter" idx="5"/>
          </p:nvPr>
        </p:nvSpPr>
        <p:spPr/>
        <p:txBody>
          <a:bodyPr/>
          <a:lstStyle/>
          <a:p>
            <a:fld id="{964FCB8E-3B90-4F6A-90B1-96C60AD95BE0}" type="slidenum">
              <a:rPr lang="en-US" smtClean="0"/>
              <a:t>14</a:t>
            </a:fld>
            <a:endParaRPr lang="en-US"/>
          </a:p>
        </p:txBody>
      </p:sp>
    </p:spTree>
    <p:extLst>
      <p:ext uri="{BB962C8B-B14F-4D97-AF65-F5344CB8AC3E}">
        <p14:creationId xmlns:p14="http://schemas.microsoft.com/office/powerpoint/2010/main" val="2804091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Lapse rate goes up because we now have people with 100% LR</a:t>
            </a:r>
          </a:p>
        </p:txBody>
      </p:sp>
      <p:sp>
        <p:nvSpPr>
          <p:cNvPr id="4" name="Slide Number Placeholder 3"/>
          <p:cNvSpPr>
            <a:spLocks noGrp="1"/>
          </p:cNvSpPr>
          <p:nvPr>
            <p:ph type="sldNum" sz="quarter" idx="5"/>
          </p:nvPr>
        </p:nvSpPr>
        <p:spPr/>
        <p:txBody>
          <a:bodyPr/>
          <a:lstStyle/>
          <a:p>
            <a:fld id="{964FCB8E-3B90-4F6A-90B1-96C60AD95BE0}" type="slidenum">
              <a:rPr lang="en-US" smtClean="0"/>
              <a:t>15</a:t>
            </a:fld>
            <a:endParaRPr lang="en-US"/>
          </a:p>
        </p:txBody>
      </p:sp>
    </p:spTree>
    <p:extLst>
      <p:ext uri="{BB962C8B-B14F-4D97-AF65-F5344CB8AC3E}">
        <p14:creationId xmlns:p14="http://schemas.microsoft.com/office/powerpoint/2010/main" val="4000688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I’m going to show you all of the people with red lapses. Here it did OK</a:t>
            </a:r>
          </a:p>
        </p:txBody>
      </p:sp>
      <p:sp>
        <p:nvSpPr>
          <p:cNvPr id="4" name="Slide Number Placeholder 3"/>
          <p:cNvSpPr>
            <a:spLocks noGrp="1"/>
          </p:cNvSpPr>
          <p:nvPr>
            <p:ph type="sldNum" sz="quarter" idx="5"/>
          </p:nvPr>
        </p:nvSpPr>
        <p:spPr/>
        <p:txBody>
          <a:bodyPr/>
          <a:lstStyle/>
          <a:p>
            <a:fld id="{964FCB8E-3B90-4F6A-90B1-96C60AD95BE0}" type="slidenum">
              <a:rPr lang="en-US" smtClean="0"/>
              <a:t>16</a:t>
            </a:fld>
            <a:endParaRPr lang="en-US"/>
          </a:p>
        </p:txBody>
      </p:sp>
    </p:spTree>
    <p:extLst>
      <p:ext uri="{BB962C8B-B14F-4D97-AF65-F5344CB8AC3E}">
        <p14:creationId xmlns:p14="http://schemas.microsoft.com/office/powerpoint/2010/main" val="3655139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Caught the relapse at the end of 43, but just removed abstinence observations for 47</a:t>
            </a:r>
          </a:p>
        </p:txBody>
      </p:sp>
      <p:sp>
        <p:nvSpPr>
          <p:cNvPr id="4" name="Slide Number Placeholder 3"/>
          <p:cNvSpPr>
            <a:spLocks noGrp="1"/>
          </p:cNvSpPr>
          <p:nvPr>
            <p:ph type="sldNum" sz="quarter" idx="5"/>
          </p:nvPr>
        </p:nvSpPr>
        <p:spPr/>
        <p:txBody>
          <a:bodyPr/>
          <a:lstStyle/>
          <a:p>
            <a:fld id="{964FCB8E-3B90-4F6A-90B1-96C60AD95BE0}" type="slidenum">
              <a:rPr lang="en-US" smtClean="0"/>
              <a:t>17</a:t>
            </a:fld>
            <a:endParaRPr lang="en-US"/>
          </a:p>
        </p:txBody>
      </p:sp>
    </p:spTree>
    <p:extLst>
      <p:ext uri="{BB962C8B-B14F-4D97-AF65-F5344CB8AC3E}">
        <p14:creationId xmlns:p14="http://schemas.microsoft.com/office/powerpoint/2010/main" val="40978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probably a goo job, but missing some long periods of abstinence for 56</a:t>
            </a:r>
          </a:p>
        </p:txBody>
      </p:sp>
      <p:sp>
        <p:nvSpPr>
          <p:cNvPr id="4" name="Slide Number Placeholder 3"/>
          <p:cNvSpPr>
            <a:spLocks noGrp="1"/>
          </p:cNvSpPr>
          <p:nvPr>
            <p:ph type="sldNum" sz="quarter" idx="5"/>
          </p:nvPr>
        </p:nvSpPr>
        <p:spPr/>
        <p:txBody>
          <a:bodyPr/>
          <a:lstStyle/>
          <a:p>
            <a:fld id="{964FCB8E-3B90-4F6A-90B1-96C60AD95BE0}" type="slidenum">
              <a:rPr lang="en-US" smtClean="0"/>
              <a:t>18</a:t>
            </a:fld>
            <a:endParaRPr lang="en-US"/>
          </a:p>
        </p:txBody>
      </p:sp>
    </p:spTree>
    <p:extLst>
      <p:ext uri="{BB962C8B-B14F-4D97-AF65-F5344CB8AC3E}">
        <p14:creationId xmlns:p14="http://schemas.microsoft.com/office/powerpoint/2010/main" val="125115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good for 86, though some strings of six days abstinent at the beginning.</a:t>
            </a:r>
          </a:p>
        </p:txBody>
      </p:sp>
      <p:sp>
        <p:nvSpPr>
          <p:cNvPr id="4" name="Slide Number Placeholder 3"/>
          <p:cNvSpPr>
            <a:spLocks noGrp="1"/>
          </p:cNvSpPr>
          <p:nvPr>
            <p:ph type="sldNum" sz="quarter" idx="5"/>
          </p:nvPr>
        </p:nvSpPr>
        <p:spPr/>
        <p:txBody>
          <a:bodyPr/>
          <a:lstStyle/>
          <a:p>
            <a:fld id="{964FCB8E-3B90-4F6A-90B1-96C60AD95BE0}" type="slidenum">
              <a:rPr lang="en-US" smtClean="0"/>
              <a:t>19</a:t>
            </a:fld>
            <a:endParaRPr lang="en-US"/>
          </a:p>
        </p:txBody>
      </p:sp>
    </p:spTree>
    <p:extLst>
      <p:ext uri="{BB962C8B-B14F-4D97-AF65-F5344CB8AC3E}">
        <p14:creationId xmlns:p14="http://schemas.microsoft.com/office/powerpoint/2010/main" val="168885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people like this remain</a:t>
            </a:r>
          </a:p>
        </p:txBody>
      </p:sp>
      <p:sp>
        <p:nvSpPr>
          <p:cNvPr id="4" name="Slide Number Placeholder 3"/>
          <p:cNvSpPr>
            <a:spLocks noGrp="1"/>
          </p:cNvSpPr>
          <p:nvPr>
            <p:ph type="sldNum" sz="quarter" idx="5"/>
          </p:nvPr>
        </p:nvSpPr>
        <p:spPr/>
        <p:txBody>
          <a:bodyPr/>
          <a:lstStyle/>
          <a:p>
            <a:fld id="{964FCB8E-3B90-4F6A-90B1-96C60AD95BE0}" type="slidenum">
              <a:rPr lang="en-US" smtClean="0"/>
              <a:t>20</a:t>
            </a:fld>
            <a:endParaRPr lang="en-US"/>
          </a:p>
        </p:txBody>
      </p:sp>
    </p:spTree>
    <p:extLst>
      <p:ext uri="{BB962C8B-B14F-4D97-AF65-F5344CB8AC3E}">
        <p14:creationId xmlns:p14="http://schemas.microsoft.com/office/powerpoint/2010/main" val="113730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Lapse rate goes up because we now have people with 100% LR</a:t>
            </a:r>
          </a:p>
        </p:txBody>
      </p:sp>
      <p:sp>
        <p:nvSpPr>
          <p:cNvPr id="4" name="Slide Number Placeholder 3"/>
          <p:cNvSpPr>
            <a:spLocks noGrp="1"/>
          </p:cNvSpPr>
          <p:nvPr>
            <p:ph type="sldNum" sz="quarter" idx="5"/>
          </p:nvPr>
        </p:nvSpPr>
        <p:spPr/>
        <p:txBody>
          <a:bodyPr/>
          <a:lstStyle/>
          <a:p>
            <a:fld id="{964FCB8E-3B90-4F6A-90B1-96C60AD95BE0}" type="slidenum">
              <a:rPr lang="en-US" smtClean="0"/>
              <a:t>21</a:t>
            </a:fld>
            <a:endParaRPr lang="en-US"/>
          </a:p>
        </p:txBody>
      </p:sp>
    </p:spTree>
    <p:extLst>
      <p:ext uri="{BB962C8B-B14F-4D97-AF65-F5344CB8AC3E}">
        <p14:creationId xmlns:p14="http://schemas.microsoft.com/office/powerpoint/2010/main" val="403189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Couple of people where I think this model did a good job – cut out lapses where we have multiples an a row or uncertainty about abstinence. Still get some of those important day after lapse observations</a:t>
            </a:r>
          </a:p>
        </p:txBody>
      </p:sp>
      <p:sp>
        <p:nvSpPr>
          <p:cNvPr id="4" name="Slide Number Placeholder 3"/>
          <p:cNvSpPr>
            <a:spLocks noGrp="1"/>
          </p:cNvSpPr>
          <p:nvPr>
            <p:ph type="sldNum" sz="quarter" idx="5"/>
          </p:nvPr>
        </p:nvSpPr>
        <p:spPr/>
        <p:txBody>
          <a:bodyPr/>
          <a:lstStyle/>
          <a:p>
            <a:fld id="{964FCB8E-3B90-4F6A-90B1-96C60AD95BE0}" type="slidenum">
              <a:rPr lang="en-US" smtClean="0"/>
              <a:t>22</a:t>
            </a:fld>
            <a:endParaRPr lang="en-US"/>
          </a:p>
        </p:txBody>
      </p:sp>
    </p:spTree>
    <p:extLst>
      <p:ext uri="{BB962C8B-B14F-4D97-AF65-F5344CB8AC3E}">
        <p14:creationId xmlns:p14="http://schemas.microsoft.com/office/powerpoint/2010/main" val="966023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 doesn’t do anything to help these people</a:t>
            </a:r>
          </a:p>
        </p:txBody>
      </p:sp>
      <p:sp>
        <p:nvSpPr>
          <p:cNvPr id="4" name="Slide Number Placeholder 3"/>
          <p:cNvSpPr>
            <a:spLocks noGrp="1"/>
          </p:cNvSpPr>
          <p:nvPr>
            <p:ph type="sldNum" sz="quarter" idx="5"/>
          </p:nvPr>
        </p:nvSpPr>
        <p:spPr/>
        <p:txBody>
          <a:bodyPr/>
          <a:lstStyle/>
          <a:p>
            <a:fld id="{964FCB8E-3B90-4F6A-90B1-96C60AD95BE0}" type="slidenum">
              <a:rPr lang="en-US" smtClean="0"/>
              <a:t>23</a:t>
            </a:fld>
            <a:endParaRPr lang="en-US"/>
          </a:p>
        </p:txBody>
      </p:sp>
    </p:spTree>
    <p:extLst>
      <p:ext uri="{BB962C8B-B14F-4D97-AF65-F5344CB8AC3E}">
        <p14:creationId xmlns:p14="http://schemas.microsoft.com/office/powerpoint/2010/main" val="224771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don’t have to report the lapse on the day it happens, they report whenever they remember and tell us the start and end times for drinking sessions</a:t>
            </a:r>
          </a:p>
          <a:p>
            <a:r>
              <a:rPr lang="en-US" dirty="0"/>
              <a:t>TYPES: HOME, work, friend/family home, school, bar, restaurant, </a:t>
            </a:r>
            <a:r>
              <a:rPr lang="en-US" dirty="0" err="1"/>
              <a:t>coffeshop</a:t>
            </a:r>
            <a:r>
              <a:rPr lang="en-US" dirty="0"/>
              <a:t>, errands, gym/fitness, health care, AA /recovery </a:t>
            </a:r>
            <a:r>
              <a:rPr lang="en-US" dirty="0" err="1"/>
              <a:t>meeting,volunteer</a:t>
            </a:r>
            <a:r>
              <a:rPr lang="en-US" dirty="0"/>
              <a:t>, religious, park, other</a:t>
            </a:r>
          </a:p>
          <a:p>
            <a:endParaRPr lang="en-US" dirty="0"/>
          </a:p>
        </p:txBody>
      </p:sp>
      <p:sp>
        <p:nvSpPr>
          <p:cNvPr id="4" name="Slide Number Placeholder 3"/>
          <p:cNvSpPr>
            <a:spLocks noGrp="1"/>
          </p:cNvSpPr>
          <p:nvPr>
            <p:ph type="sldNum" sz="quarter" idx="5"/>
          </p:nvPr>
        </p:nvSpPr>
        <p:spPr/>
        <p:txBody>
          <a:bodyPr/>
          <a:lstStyle/>
          <a:p>
            <a:fld id="{964FCB8E-3B90-4F6A-90B1-96C60AD95BE0}" type="slidenum">
              <a:rPr lang="en-US" smtClean="0"/>
              <a:t>2</a:t>
            </a:fld>
            <a:endParaRPr lang="en-US"/>
          </a:p>
        </p:txBody>
      </p:sp>
    </p:spTree>
    <p:extLst>
      <p:ext uri="{BB962C8B-B14F-4D97-AF65-F5344CB8AC3E}">
        <p14:creationId xmlns:p14="http://schemas.microsoft.com/office/powerpoint/2010/main" val="359490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review of all techniques lined up together</a:t>
            </a:r>
          </a:p>
        </p:txBody>
      </p:sp>
      <p:sp>
        <p:nvSpPr>
          <p:cNvPr id="4" name="Slide Number Placeholder 3"/>
          <p:cNvSpPr>
            <a:spLocks noGrp="1"/>
          </p:cNvSpPr>
          <p:nvPr>
            <p:ph type="sldNum" sz="quarter" idx="5"/>
          </p:nvPr>
        </p:nvSpPr>
        <p:spPr/>
        <p:txBody>
          <a:bodyPr/>
          <a:lstStyle/>
          <a:p>
            <a:fld id="{964FCB8E-3B90-4F6A-90B1-96C60AD95BE0}" type="slidenum">
              <a:rPr lang="en-US" smtClean="0"/>
              <a:t>24</a:t>
            </a:fld>
            <a:endParaRPr lang="en-US"/>
          </a:p>
        </p:txBody>
      </p:sp>
    </p:spTree>
    <p:extLst>
      <p:ext uri="{BB962C8B-B14F-4D97-AF65-F5344CB8AC3E}">
        <p14:creationId xmlns:p14="http://schemas.microsoft.com/office/powerpoint/2010/main" val="936604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remove all together with 33% cut. All cuts perform the same</a:t>
            </a:r>
          </a:p>
        </p:txBody>
      </p:sp>
      <p:sp>
        <p:nvSpPr>
          <p:cNvPr id="4" name="Slide Number Placeholder 3"/>
          <p:cNvSpPr>
            <a:spLocks noGrp="1"/>
          </p:cNvSpPr>
          <p:nvPr>
            <p:ph type="sldNum" sz="quarter" idx="5"/>
          </p:nvPr>
        </p:nvSpPr>
        <p:spPr/>
        <p:txBody>
          <a:bodyPr/>
          <a:lstStyle/>
          <a:p>
            <a:fld id="{964FCB8E-3B90-4F6A-90B1-96C60AD95BE0}" type="slidenum">
              <a:rPr lang="en-US" smtClean="0"/>
              <a:t>25</a:t>
            </a:fld>
            <a:endParaRPr lang="en-US"/>
          </a:p>
        </p:txBody>
      </p:sp>
    </p:spTree>
    <p:extLst>
      <p:ext uri="{BB962C8B-B14F-4D97-AF65-F5344CB8AC3E}">
        <p14:creationId xmlns:p14="http://schemas.microsoft.com/office/powerpoint/2010/main" val="4106390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remove all together with 33% cut. Variability here. No lapses at all for this person? A few? Or all lapses?</a:t>
            </a:r>
          </a:p>
        </p:txBody>
      </p:sp>
      <p:sp>
        <p:nvSpPr>
          <p:cNvPr id="4" name="Slide Number Placeholder 3"/>
          <p:cNvSpPr>
            <a:spLocks noGrp="1"/>
          </p:cNvSpPr>
          <p:nvPr>
            <p:ph type="sldNum" sz="quarter" idx="5"/>
          </p:nvPr>
        </p:nvSpPr>
        <p:spPr/>
        <p:txBody>
          <a:bodyPr/>
          <a:lstStyle/>
          <a:p>
            <a:fld id="{964FCB8E-3B90-4F6A-90B1-96C60AD95BE0}" type="slidenum">
              <a:rPr lang="en-US" smtClean="0"/>
              <a:t>26</a:t>
            </a:fld>
            <a:endParaRPr lang="en-US"/>
          </a:p>
        </p:txBody>
      </p:sp>
    </p:spTree>
    <p:extLst>
      <p:ext uri="{BB962C8B-B14F-4D97-AF65-F5344CB8AC3E}">
        <p14:creationId xmlns:p14="http://schemas.microsoft.com/office/powerpoint/2010/main" val="1807533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remove all together with 33% cut. Which one of these will be most useful to our model?</a:t>
            </a:r>
          </a:p>
        </p:txBody>
      </p:sp>
      <p:sp>
        <p:nvSpPr>
          <p:cNvPr id="4" name="Slide Number Placeholder 3"/>
          <p:cNvSpPr>
            <a:spLocks noGrp="1"/>
          </p:cNvSpPr>
          <p:nvPr>
            <p:ph type="sldNum" sz="quarter" idx="5"/>
          </p:nvPr>
        </p:nvSpPr>
        <p:spPr/>
        <p:txBody>
          <a:bodyPr/>
          <a:lstStyle/>
          <a:p>
            <a:fld id="{964FCB8E-3B90-4F6A-90B1-96C60AD95BE0}" type="slidenum">
              <a:rPr lang="en-US" smtClean="0"/>
              <a:t>27</a:t>
            </a:fld>
            <a:endParaRPr lang="en-US"/>
          </a:p>
        </p:txBody>
      </p:sp>
    </p:spTree>
    <p:extLst>
      <p:ext uri="{BB962C8B-B14F-4D97-AF65-F5344CB8AC3E}">
        <p14:creationId xmlns:p14="http://schemas.microsoft.com/office/powerpoint/2010/main" val="3295219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is this person someone who should be reduced to just a few lapses?</a:t>
            </a:r>
          </a:p>
        </p:txBody>
      </p:sp>
      <p:sp>
        <p:nvSpPr>
          <p:cNvPr id="4" name="Slide Number Placeholder 3"/>
          <p:cNvSpPr>
            <a:spLocks noGrp="1"/>
          </p:cNvSpPr>
          <p:nvPr>
            <p:ph type="sldNum" sz="quarter" idx="5"/>
          </p:nvPr>
        </p:nvSpPr>
        <p:spPr/>
        <p:txBody>
          <a:bodyPr/>
          <a:lstStyle/>
          <a:p>
            <a:fld id="{964FCB8E-3B90-4F6A-90B1-96C60AD95BE0}" type="slidenum">
              <a:rPr lang="en-US" smtClean="0"/>
              <a:t>28</a:t>
            </a:fld>
            <a:endParaRPr lang="en-US"/>
          </a:p>
        </p:txBody>
      </p:sp>
    </p:spTree>
    <p:extLst>
      <p:ext uri="{BB962C8B-B14F-4D97-AF65-F5344CB8AC3E}">
        <p14:creationId xmlns:p14="http://schemas.microsoft.com/office/powerpoint/2010/main" val="862561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like using reports of commitment to abstinence we did think about looking at predictions from the morning after lapse/no lapse reports (if they missed an ema the next morning, we just took the nearest report after)</a:t>
            </a:r>
          </a:p>
          <a:p>
            <a:endParaRPr lang="en-US" dirty="0"/>
          </a:p>
          <a:p>
            <a:r>
              <a:rPr lang="en-US" dirty="0"/>
              <a:t>Ranges (non lapse .38 – 10; lapse 0 -9.3, </a:t>
            </a:r>
            <a:r>
              <a:rPr lang="en-US" dirty="0" err="1"/>
              <a:t>greenL</a:t>
            </a:r>
            <a:r>
              <a:rPr lang="en-US" dirty="0"/>
              <a:t> 0 – 8, </a:t>
            </a:r>
            <a:r>
              <a:rPr lang="en-US" dirty="0" err="1"/>
              <a:t>blueL</a:t>
            </a:r>
            <a:r>
              <a:rPr lang="en-US" dirty="0"/>
              <a:t> 0 -9.44, </a:t>
            </a:r>
            <a:r>
              <a:rPr lang="en-US" dirty="0" err="1"/>
              <a:t>redL</a:t>
            </a:r>
            <a:r>
              <a:rPr lang="en-US"/>
              <a:t> 0 – 9.6</a:t>
            </a:r>
            <a:endParaRPr lang="en-US" dirty="0"/>
          </a:p>
        </p:txBody>
      </p:sp>
      <p:sp>
        <p:nvSpPr>
          <p:cNvPr id="4" name="Slide Number Placeholder 3"/>
          <p:cNvSpPr>
            <a:spLocks noGrp="1"/>
          </p:cNvSpPr>
          <p:nvPr>
            <p:ph type="sldNum" sz="quarter" idx="5"/>
          </p:nvPr>
        </p:nvSpPr>
        <p:spPr/>
        <p:txBody>
          <a:bodyPr/>
          <a:lstStyle/>
          <a:p>
            <a:fld id="{964FCB8E-3B90-4F6A-90B1-96C60AD95BE0}" type="slidenum">
              <a:rPr lang="en-US" smtClean="0"/>
              <a:t>29</a:t>
            </a:fld>
            <a:endParaRPr lang="en-US"/>
          </a:p>
        </p:txBody>
      </p:sp>
    </p:spTree>
    <p:extLst>
      <p:ext uri="{BB962C8B-B14F-4D97-AF65-F5344CB8AC3E}">
        <p14:creationId xmlns:p14="http://schemas.microsoft.com/office/powerpoint/2010/main" val="480060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graphs display lapse reports chronologically for the about 90 days participants are on study. Days that do not have a lapse reported for them are assumed to be</a:t>
            </a:r>
          </a:p>
        </p:txBody>
      </p:sp>
      <p:sp>
        <p:nvSpPr>
          <p:cNvPr id="4" name="Slide Number Placeholder 3"/>
          <p:cNvSpPr>
            <a:spLocks noGrp="1"/>
          </p:cNvSpPr>
          <p:nvPr>
            <p:ph type="sldNum" sz="quarter" idx="5"/>
          </p:nvPr>
        </p:nvSpPr>
        <p:spPr/>
        <p:txBody>
          <a:bodyPr/>
          <a:lstStyle/>
          <a:p>
            <a:fld id="{964FCB8E-3B90-4F6A-90B1-96C60AD95BE0}" type="slidenum">
              <a:rPr lang="en-US" smtClean="0"/>
              <a:t>3</a:t>
            </a:fld>
            <a:endParaRPr lang="en-US"/>
          </a:p>
        </p:txBody>
      </p:sp>
    </p:spTree>
    <p:extLst>
      <p:ext uri="{BB962C8B-B14F-4D97-AF65-F5344CB8AC3E}">
        <p14:creationId xmlns:p14="http://schemas.microsoft.com/office/powerpoint/2010/main" val="437705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high lapsers removed</a:t>
            </a:r>
          </a:p>
        </p:txBody>
      </p:sp>
      <p:sp>
        <p:nvSpPr>
          <p:cNvPr id="4" name="Slide Number Placeholder 3"/>
          <p:cNvSpPr>
            <a:spLocks noGrp="1"/>
          </p:cNvSpPr>
          <p:nvPr>
            <p:ph type="sldNum" sz="quarter" idx="5"/>
          </p:nvPr>
        </p:nvSpPr>
        <p:spPr/>
        <p:txBody>
          <a:bodyPr/>
          <a:lstStyle/>
          <a:p>
            <a:fld id="{964FCB8E-3B90-4F6A-90B1-96C60AD95BE0}" type="slidenum">
              <a:rPr lang="en-US" smtClean="0"/>
              <a:t>6</a:t>
            </a:fld>
            <a:endParaRPr lang="en-US"/>
          </a:p>
        </p:txBody>
      </p:sp>
    </p:spTree>
    <p:extLst>
      <p:ext uri="{BB962C8B-B14F-4D97-AF65-F5344CB8AC3E}">
        <p14:creationId xmlns:p14="http://schemas.microsoft.com/office/powerpoint/2010/main" val="158263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Lapses focused at the end</a:t>
            </a:r>
          </a:p>
        </p:txBody>
      </p:sp>
      <p:sp>
        <p:nvSpPr>
          <p:cNvPr id="4" name="Slide Number Placeholder 3"/>
          <p:cNvSpPr>
            <a:spLocks noGrp="1"/>
          </p:cNvSpPr>
          <p:nvPr>
            <p:ph type="sldNum" sz="quarter" idx="5"/>
          </p:nvPr>
        </p:nvSpPr>
        <p:spPr/>
        <p:txBody>
          <a:bodyPr/>
          <a:lstStyle/>
          <a:p>
            <a:fld id="{964FCB8E-3B90-4F6A-90B1-96C60AD95BE0}" type="slidenum">
              <a:rPr lang="en-US" smtClean="0"/>
              <a:t>8</a:t>
            </a:fld>
            <a:endParaRPr lang="en-US"/>
          </a:p>
        </p:txBody>
      </p:sp>
    </p:spTree>
    <p:extLst>
      <p:ext uri="{BB962C8B-B14F-4D97-AF65-F5344CB8AC3E}">
        <p14:creationId xmlns:p14="http://schemas.microsoft.com/office/powerpoint/2010/main" val="323780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Lapse focused at the beginning</a:t>
            </a:r>
          </a:p>
          <a:p>
            <a:endParaRPr lang="en-US" dirty="0"/>
          </a:p>
        </p:txBody>
      </p:sp>
      <p:sp>
        <p:nvSpPr>
          <p:cNvPr id="4" name="Slide Number Placeholder 3"/>
          <p:cNvSpPr>
            <a:spLocks noGrp="1"/>
          </p:cNvSpPr>
          <p:nvPr>
            <p:ph type="sldNum" sz="quarter" idx="5"/>
          </p:nvPr>
        </p:nvSpPr>
        <p:spPr/>
        <p:txBody>
          <a:bodyPr/>
          <a:lstStyle/>
          <a:p>
            <a:fld id="{964FCB8E-3B90-4F6A-90B1-96C60AD95BE0}" type="slidenum">
              <a:rPr lang="en-US" smtClean="0"/>
              <a:t>9</a:t>
            </a:fld>
            <a:endParaRPr lang="en-US"/>
          </a:p>
        </p:txBody>
      </p:sp>
    </p:spTree>
    <p:extLst>
      <p:ext uri="{BB962C8B-B14F-4D97-AF65-F5344CB8AC3E}">
        <p14:creationId xmlns:p14="http://schemas.microsoft.com/office/powerpoint/2010/main" val="299049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leaves is with these subjects. Multiple lapses in a row</a:t>
            </a:r>
          </a:p>
        </p:txBody>
      </p:sp>
      <p:sp>
        <p:nvSpPr>
          <p:cNvPr id="4" name="Slide Number Placeholder 3"/>
          <p:cNvSpPr>
            <a:spLocks noGrp="1"/>
          </p:cNvSpPr>
          <p:nvPr>
            <p:ph type="sldNum" sz="quarter" idx="5"/>
          </p:nvPr>
        </p:nvSpPr>
        <p:spPr/>
        <p:txBody>
          <a:bodyPr/>
          <a:lstStyle/>
          <a:p>
            <a:fld id="{964FCB8E-3B90-4F6A-90B1-96C60AD95BE0}" type="slidenum">
              <a:rPr lang="en-US" smtClean="0"/>
              <a:t>10</a:t>
            </a:fld>
            <a:endParaRPr lang="en-US"/>
          </a:p>
        </p:txBody>
      </p:sp>
    </p:spTree>
    <p:extLst>
      <p:ext uri="{BB962C8B-B14F-4D97-AF65-F5344CB8AC3E}">
        <p14:creationId xmlns:p14="http://schemas.microsoft.com/office/powerpoint/2010/main" val="563011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Lapse rate goes up because we now have people with 100% LR</a:t>
            </a:r>
          </a:p>
        </p:txBody>
      </p:sp>
      <p:sp>
        <p:nvSpPr>
          <p:cNvPr id="4" name="Slide Number Placeholder 3"/>
          <p:cNvSpPr>
            <a:spLocks noGrp="1"/>
          </p:cNvSpPr>
          <p:nvPr>
            <p:ph type="sldNum" sz="quarter" idx="5"/>
          </p:nvPr>
        </p:nvSpPr>
        <p:spPr/>
        <p:txBody>
          <a:bodyPr/>
          <a:lstStyle/>
          <a:p>
            <a:fld id="{964FCB8E-3B90-4F6A-90B1-96C60AD95BE0}" type="slidenum">
              <a:rPr lang="en-US" smtClean="0"/>
              <a:t>11</a:t>
            </a:fld>
            <a:endParaRPr lang="en-US"/>
          </a:p>
        </p:txBody>
      </p:sp>
    </p:spTree>
    <p:extLst>
      <p:ext uri="{BB962C8B-B14F-4D97-AF65-F5344CB8AC3E}">
        <p14:creationId xmlns:p14="http://schemas.microsoft.com/office/powerpoint/2010/main" val="53762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Couple of people it targets missed by the 33% cut</a:t>
            </a:r>
          </a:p>
        </p:txBody>
      </p:sp>
      <p:sp>
        <p:nvSpPr>
          <p:cNvPr id="4" name="Slide Number Placeholder 3"/>
          <p:cNvSpPr>
            <a:spLocks noGrp="1"/>
          </p:cNvSpPr>
          <p:nvPr>
            <p:ph type="sldNum" sz="quarter" idx="5"/>
          </p:nvPr>
        </p:nvSpPr>
        <p:spPr/>
        <p:txBody>
          <a:bodyPr/>
          <a:lstStyle/>
          <a:p>
            <a:fld id="{964FCB8E-3B90-4F6A-90B1-96C60AD95BE0}" type="slidenum">
              <a:rPr lang="en-US" smtClean="0"/>
              <a:t>13</a:t>
            </a:fld>
            <a:endParaRPr lang="en-US"/>
          </a:p>
        </p:txBody>
      </p:sp>
    </p:spTree>
    <p:extLst>
      <p:ext uri="{BB962C8B-B14F-4D97-AF65-F5344CB8AC3E}">
        <p14:creationId xmlns:p14="http://schemas.microsoft.com/office/powerpoint/2010/main" val="145793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C0F5-EFDB-4CCD-8480-B980E9335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B5DD6E-1817-408B-A55B-7F57742F3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FE2C3-85C2-44DD-B41B-4EA1C118FBF1}"/>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5" name="Footer Placeholder 4">
            <a:extLst>
              <a:ext uri="{FF2B5EF4-FFF2-40B4-BE49-F238E27FC236}">
                <a16:creationId xmlns:a16="http://schemas.microsoft.com/office/drawing/2014/main" id="{8384980F-A2ED-418F-9E6D-BF6486D92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FD45B-86D4-4914-9F5C-F4133237D4EF}"/>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124661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9EEA-0226-4776-B0B2-01D3AB344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165323-55E8-4846-823F-F469E14DF8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771A-A5AC-4A48-B906-1F917AA3B16B}"/>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5" name="Footer Placeholder 4">
            <a:extLst>
              <a:ext uri="{FF2B5EF4-FFF2-40B4-BE49-F238E27FC236}">
                <a16:creationId xmlns:a16="http://schemas.microsoft.com/office/drawing/2014/main" id="{7BDBE0C7-FB1D-4498-91AB-876B2FD5F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A281B-8F8A-41B9-B48C-0A9E026E54F4}"/>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24884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B09F0-38FD-4B0A-BEEA-F9D503489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D5496-7D01-427A-84DE-9843E99BC1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161DB-A3ED-4559-8899-2F0D072864E0}"/>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5" name="Footer Placeholder 4">
            <a:extLst>
              <a:ext uri="{FF2B5EF4-FFF2-40B4-BE49-F238E27FC236}">
                <a16:creationId xmlns:a16="http://schemas.microsoft.com/office/drawing/2014/main" id="{1FB76E96-2073-42E2-9772-B6531ABD0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5A24B-8C40-4DDF-A6B3-355D5955FD4B}"/>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429381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2960-CE39-4D73-B5E9-8EEC198C9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89360-1FBD-43D1-9A72-9D9AC06962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DD508-756B-4B15-8989-B1F90A0C02EC}"/>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5" name="Footer Placeholder 4">
            <a:extLst>
              <a:ext uri="{FF2B5EF4-FFF2-40B4-BE49-F238E27FC236}">
                <a16:creationId xmlns:a16="http://schemas.microsoft.com/office/drawing/2014/main" id="{7F9480FD-2982-4E80-B6CB-222A4FD9D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16ACE-D04A-449D-9428-B2F011A02461}"/>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2557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AE69-3FB7-44D6-9F8B-EBF385B18A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0402AB-4239-4653-BAAB-85D0AA171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8F3C83-6AF0-4DF9-A8B2-89FBC6DE1D99}"/>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5" name="Footer Placeholder 4">
            <a:extLst>
              <a:ext uri="{FF2B5EF4-FFF2-40B4-BE49-F238E27FC236}">
                <a16:creationId xmlns:a16="http://schemas.microsoft.com/office/drawing/2014/main" id="{7B6520EF-B6BC-4170-B2A7-EF4FCE475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FF045-0113-4231-BC69-B85C376ED258}"/>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72985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48EA-C79B-48ED-8874-A1852CA0A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CB815-16CA-475D-AFA2-311C459CFE8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E56088-6573-497D-B654-954404B963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27D9D2-2756-4B94-A421-D0B220E72CF2}"/>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6" name="Footer Placeholder 5">
            <a:extLst>
              <a:ext uri="{FF2B5EF4-FFF2-40B4-BE49-F238E27FC236}">
                <a16:creationId xmlns:a16="http://schemas.microsoft.com/office/drawing/2014/main" id="{6FF94DC2-533B-44B2-9B9D-8DEC5F98B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05D69-2D68-494B-A6B0-58977AF61E88}"/>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11841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9A96-3732-4AAE-B366-99075C10D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1B3B4F-D9C8-4F68-AF86-E0FD905C9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8273D0-1A11-4262-9D8F-576EBD1B82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F9FFBE-05F9-423B-8BB3-6943CF0C1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1AB552-C13F-40AE-AA56-C734E8D8B8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6AD89B-7E6B-4A38-8B33-26B9F6EFA767}"/>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8" name="Footer Placeholder 7">
            <a:extLst>
              <a:ext uri="{FF2B5EF4-FFF2-40B4-BE49-F238E27FC236}">
                <a16:creationId xmlns:a16="http://schemas.microsoft.com/office/drawing/2014/main" id="{9F68E679-7EE8-4116-804D-030ADB87D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98A519-78B6-4FD3-BC01-0B3FF9047FC5}"/>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397484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7D26-50A9-4CA1-811B-B1256C1BA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552865-6F7D-4BD9-AAF2-446C2921EF8C}"/>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4" name="Footer Placeholder 3">
            <a:extLst>
              <a:ext uri="{FF2B5EF4-FFF2-40B4-BE49-F238E27FC236}">
                <a16:creationId xmlns:a16="http://schemas.microsoft.com/office/drawing/2014/main" id="{13939A8C-A256-427D-9663-F1C5E2DE45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ADC9DF-23CF-45F5-B852-319F0A50984E}"/>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230648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6C7AC-B722-47D2-A650-F5A076E1F7FF}"/>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3" name="Footer Placeholder 2">
            <a:extLst>
              <a:ext uri="{FF2B5EF4-FFF2-40B4-BE49-F238E27FC236}">
                <a16:creationId xmlns:a16="http://schemas.microsoft.com/office/drawing/2014/main" id="{BCF3F6A6-48A1-4FCA-B655-B2B4D4006A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44B74-084B-4A85-B7BE-B38E45B6241C}"/>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64038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8BF2-64D3-4982-BC96-B6E3EED4F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9FCEA2-7E7A-4C9B-AE73-5B2B51148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5DEC4E-3C03-4116-9FA7-AD0DA709E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003F4-4776-47EC-B85F-DDA99744254E}"/>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6" name="Footer Placeholder 5">
            <a:extLst>
              <a:ext uri="{FF2B5EF4-FFF2-40B4-BE49-F238E27FC236}">
                <a16:creationId xmlns:a16="http://schemas.microsoft.com/office/drawing/2014/main" id="{4C75D847-CC30-400D-9B68-D14BCA5F4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35A79-7BA4-4481-A5D1-168CE52C71D9}"/>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228560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FA0-B7A5-48D8-B197-4941B7FF0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D79670-EBEC-4615-8369-41B009A5C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A4BD7-A70E-42E1-9F72-E245A17E5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5E518E-DECE-476E-84E1-59B28EAD0E8A}"/>
              </a:ext>
            </a:extLst>
          </p:cNvPr>
          <p:cNvSpPr>
            <a:spLocks noGrp="1"/>
          </p:cNvSpPr>
          <p:nvPr>
            <p:ph type="dt" sz="half" idx="10"/>
          </p:nvPr>
        </p:nvSpPr>
        <p:spPr/>
        <p:txBody>
          <a:bodyPr/>
          <a:lstStyle/>
          <a:p>
            <a:fld id="{0465B14D-C8B1-4644-9BA4-4C5D0912CB06}" type="datetimeFigureOut">
              <a:rPr lang="en-US" smtClean="0"/>
              <a:t>2/8/2019</a:t>
            </a:fld>
            <a:endParaRPr lang="en-US"/>
          </a:p>
        </p:txBody>
      </p:sp>
      <p:sp>
        <p:nvSpPr>
          <p:cNvPr id="6" name="Footer Placeholder 5">
            <a:extLst>
              <a:ext uri="{FF2B5EF4-FFF2-40B4-BE49-F238E27FC236}">
                <a16:creationId xmlns:a16="http://schemas.microsoft.com/office/drawing/2014/main" id="{AA418DFC-CE70-4402-B0C3-14A0E4DA2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AAB4E-D91C-4352-B8A9-971F957A6F91}"/>
              </a:ext>
            </a:extLst>
          </p:cNvPr>
          <p:cNvSpPr>
            <a:spLocks noGrp="1"/>
          </p:cNvSpPr>
          <p:nvPr>
            <p:ph type="sldNum" sz="quarter" idx="12"/>
          </p:nvPr>
        </p:nvSpPr>
        <p:spPr/>
        <p:txBody>
          <a:bodyPr/>
          <a:lstStyle/>
          <a:p>
            <a:fld id="{0D8A2D50-2730-496C-B5AD-C8B43C8D0998}" type="slidenum">
              <a:rPr lang="en-US" smtClean="0"/>
              <a:t>‹#›</a:t>
            </a:fld>
            <a:endParaRPr lang="en-US"/>
          </a:p>
        </p:txBody>
      </p:sp>
    </p:spTree>
    <p:extLst>
      <p:ext uri="{BB962C8B-B14F-4D97-AF65-F5344CB8AC3E}">
        <p14:creationId xmlns:p14="http://schemas.microsoft.com/office/powerpoint/2010/main" val="318880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327CD-895D-4217-A66B-55AA9A82C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36EA9C-7A37-4813-9812-A655A1EA3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C8698-5DBE-477F-87AE-BC226F9BC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5B14D-C8B1-4644-9BA4-4C5D0912CB06}" type="datetimeFigureOut">
              <a:rPr lang="en-US" smtClean="0"/>
              <a:t>2/8/2019</a:t>
            </a:fld>
            <a:endParaRPr lang="en-US"/>
          </a:p>
        </p:txBody>
      </p:sp>
      <p:sp>
        <p:nvSpPr>
          <p:cNvPr id="5" name="Footer Placeholder 4">
            <a:extLst>
              <a:ext uri="{FF2B5EF4-FFF2-40B4-BE49-F238E27FC236}">
                <a16:creationId xmlns:a16="http://schemas.microsoft.com/office/drawing/2014/main" id="{95C47843-B7C3-4EF8-8D92-68BB342AF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98D3EF-B1EF-4375-8FBF-6D5F29F25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A2D50-2730-496C-B5AD-C8B43C8D0998}" type="slidenum">
              <a:rPr lang="en-US" smtClean="0"/>
              <a:t>‹#›</a:t>
            </a:fld>
            <a:endParaRPr lang="en-US"/>
          </a:p>
        </p:txBody>
      </p:sp>
    </p:spTree>
    <p:extLst>
      <p:ext uri="{BB962C8B-B14F-4D97-AF65-F5344CB8AC3E}">
        <p14:creationId xmlns:p14="http://schemas.microsoft.com/office/powerpoint/2010/main" val="1804637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A77B-CE7E-4663-866C-BE68C20E0E5E}"/>
              </a:ext>
            </a:extLst>
          </p:cNvPr>
          <p:cNvSpPr>
            <a:spLocks noGrp="1"/>
          </p:cNvSpPr>
          <p:nvPr>
            <p:ph type="ctrTitle"/>
          </p:nvPr>
        </p:nvSpPr>
        <p:spPr>
          <a:xfrm>
            <a:off x="1524000" y="1770433"/>
            <a:ext cx="9144000" cy="2387600"/>
          </a:xfrm>
        </p:spPr>
        <p:txBody>
          <a:bodyPr>
            <a:normAutofit/>
          </a:bodyPr>
          <a:lstStyle/>
          <a:p>
            <a:r>
              <a:rPr lang="en-US" sz="8800" dirty="0">
                <a:solidFill>
                  <a:srgbClr val="FF0000"/>
                </a:solidFill>
              </a:rPr>
              <a:t>G</a:t>
            </a:r>
            <a:r>
              <a:rPr lang="en-US" sz="8800" dirty="0">
                <a:solidFill>
                  <a:srgbClr val="00B050"/>
                </a:solidFill>
              </a:rPr>
              <a:t>P</a:t>
            </a:r>
            <a:r>
              <a:rPr lang="en-US" sz="8800" dirty="0">
                <a:solidFill>
                  <a:srgbClr val="00B0F0"/>
                </a:solidFill>
              </a:rPr>
              <a:t>S</a:t>
            </a:r>
            <a:r>
              <a:rPr lang="en-US" sz="8800" dirty="0">
                <a:solidFill>
                  <a:srgbClr val="7030A0"/>
                </a:solidFill>
              </a:rPr>
              <a:t>!</a:t>
            </a:r>
          </a:p>
        </p:txBody>
      </p:sp>
      <p:sp>
        <p:nvSpPr>
          <p:cNvPr id="4" name="Star: 5 Points 3">
            <a:extLst>
              <a:ext uri="{FF2B5EF4-FFF2-40B4-BE49-F238E27FC236}">
                <a16:creationId xmlns:a16="http://schemas.microsoft.com/office/drawing/2014/main" id="{5C070F36-B28B-4FB9-B0D6-147278B98DA1}"/>
              </a:ext>
            </a:extLst>
          </p:cNvPr>
          <p:cNvSpPr/>
          <p:nvPr/>
        </p:nvSpPr>
        <p:spPr>
          <a:xfrm>
            <a:off x="2259367" y="82118"/>
            <a:ext cx="7673266" cy="6693763"/>
          </a:xfrm>
          <a:prstGeom prst="star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70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D7F1BA-5A45-46A3-B300-A5F1A870E20B}"/>
              </a:ext>
            </a:extLst>
          </p:cNvPr>
          <p:cNvPicPr>
            <a:picLocks noGrp="1" noChangeAspect="1"/>
          </p:cNvPicPr>
          <p:nvPr>
            <p:ph idx="1"/>
          </p:nvPr>
        </p:nvPicPr>
        <p:blipFill>
          <a:blip r:embed="rId3"/>
          <a:stretch>
            <a:fillRect/>
          </a:stretch>
        </p:blipFill>
        <p:spPr>
          <a:xfrm>
            <a:off x="5975682" y="292900"/>
            <a:ext cx="6216318" cy="6178983"/>
          </a:xfrm>
          <a:prstGeom prst="rect">
            <a:avLst/>
          </a:prstGeom>
        </p:spPr>
      </p:pic>
      <p:pic>
        <p:nvPicPr>
          <p:cNvPr id="5" name="Picture 4">
            <a:extLst>
              <a:ext uri="{FF2B5EF4-FFF2-40B4-BE49-F238E27FC236}">
                <a16:creationId xmlns:a16="http://schemas.microsoft.com/office/drawing/2014/main" id="{E15EF350-C837-470C-84CF-025E7513B436}"/>
              </a:ext>
            </a:extLst>
          </p:cNvPr>
          <p:cNvPicPr>
            <a:picLocks noChangeAspect="1"/>
          </p:cNvPicPr>
          <p:nvPr/>
        </p:nvPicPr>
        <p:blipFill>
          <a:blip r:embed="rId4"/>
          <a:stretch>
            <a:fillRect/>
          </a:stretch>
        </p:blipFill>
        <p:spPr>
          <a:xfrm>
            <a:off x="0" y="292900"/>
            <a:ext cx="6206858" cy="6272199"/>
          </a:xfrm>
          <a:prstGeom prst="rect">
            <a:avLst/>
          </a:prstGeom>
        </p:spPr>
      </p:pic>
    </p:spTree>
    <p:extLst>
      <p:ext uri="{BB962C8B-B14F-4D97-AF65-F5344CB8AC3E}">
        <p14:creationId xmlns:p14="http://schemas.microsoft.com/office/powerpoint/2010/main" val="118295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D5E6-B4AC-4D03-9414-1C08E72FA67B}"/>
              </a:ext>
            </a:extLst>
          </p:cNvPr>
          <p:cNvSpPr>
            <a:spLocks noGrp="1"/>
          </p:cNvSpPr>
          <p:nvPr>
            <p:ph type="title"/>
          </p:nvPr>
        </p:nvSpPr>
        <p:spPr/>
        <p:txBody>
          <a:bodyPr/>
          <a:lstStyle/>
          <a:p>
            <a:r>
              <a:rPr lang="en-US" dirty="0"/>
              <a:t>2) Remove until 7 days abstinent</a:t>
            </a:r>
          </a:p>
        </p:txBody>
      </p:sp>
      <p:sp>
        <p:nvSpPr>
          <p:cNvPr id="3" name="Content Placeholder 2">
            <a:extLst>
              <a:ext uri="{FF2B5EF4-FFF2-40B4-BE49-F238E27FC236}">
                <a16:creationId xmlns:a16="http://schemas.microsoft.com/office/drawing/2014/main" id="{E531994B-CF60-43D9-ADE6-51739C2CAC51}"/>
              </a:ext>
            </a:extLst>
          </p:cNvPr>
          <p:cNvSpPr>
            <a:spLocks noGrp="1"/>
          </p:cNvSpPr>
          <p:nvPr>
            <p:ph idx="1"/>
          </p:nvPr>
        </p:nvSpPr>
        <p:spPr>
          <a:xfrm>
            <a:off x="776056" y="1690688"/>
            <a:ext cx="10515600" cy="4351338"/>
          </a:xfrm>
        </p:spPr>
        <p:txBody>
          <a:bodyPr>
            <a:normAutofit fontScale="92500" lnSpcReduction="10000"/>
          </a:bodyPr>
          <a:lstStyle/>
          <a:p>
            <a:pPr>
              <a:lnSpc>
                <a:spcPct val="150000"/>
              </a:lnSpc>
            </a:pPr>
            <a:r>
              <a:rPr lang="en-US" sz="4000" dirty="0">
                <a:solidFill>
                  <a:srgbClr val="FF0000"/>
                </a:solidFill>
              </a:rPr>
              <a:t>Observations and lapses are dropped from file until </a:t>
            </a:r>
            <a:r>
              <a:rPr lang="en-US" sz="4000" dirty="0">
                <a:solidFill>
                  <a:srgbClr val="FF7401"/>
                </a:solidFill>
              </a:rPr>
              <a:t>7 days of abstinence reached</a:t>
            </a:r>
          </a:p>
          <a:p>
            <a:pPr>
              <a:lnSpc>
                <a:spcPct val="150000"/>
              </a:lnSpc>
            </a:pPr>
            <a:r>
              <a:rPr lang="en-US" sz="4000" dirty="0">
                <a:solidFill>
                  <a:srgbClr val="00B050"/>
                </a:solidFill>
              </a:rPr>
              <a:t>Total Lapses: 144 / 766 (18.7%)</a:t>
            </a:r>
          </a:p>
          <a:p>
            <a:pPr>
              <a:lnSpc>
                <a:spcPct val="150000"/>
              </a:lnSpc>
            </a:pPr>
            <a:r>
              <a:rPr lang="en-US" sz="4000" dirty="0">
                <a:solidFill>
                  <a:srgbClr val="0070C0"/>
                </a:solidFill>
              </a:rPr>
              <a:t>Total Observations: 5714 / 8015 (71%)</a:t>
            </a:r>
          </a:p>
          <a:p>
            <a:pPr>
              <a:lnSpc>
                <a:spcPct val="150000"/>
              </a:lnSpc>
            </a:pPr>
            <a:r>
              <a:rPr lang="en-US" sz="4000" dirty="0">
                <a:solidFill>
                  <a:srgbClr val="7030A0"/>
                </a:solidFill>
              </a:rPr>
              <a:t>Mean Lapse rate: 11% (vs 10%)</a:t>
            </a:r>
          </a:p>
        </p:txBody>
      </p:sp>
    </p:spTree>
    <p:extLst>
      <p:ext uri="{BB962C8B-B14F-4D97-AF65-F5344CB8AC3E}">
        <p14:creationId xmlns:p14="http://schemas.microsoft.com/office/powerpoint/2010/main" val="363315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61AC-6217-41F3-A4F1-F93A7271F0B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1A605AC-59F6-497E-8016-4D44B3C44332}"/>
              </a:ext>
            </a:extLst>
          </p:cNvPr>
          <p:cNvPicPr>
            <a:picLocks noGrp="1" noChangeAspect="1"/>
          </p:cNvPicPr>
          <p:nvPr>
            <p:ph idx="1"/>
          </p:nvPr>
        </p:nvPicPr>
        <p:blipFill>
          <a:blip r:embed="rId2"/>
          <a:stretch>
            <a:fillRect/>
          </a:stretch>
        </p:blipFill>
        <p:spPr>
          <a:xfrm>
            <a:off x="0" y="290250"/>
            <a:ext cx="6277499" cy="6277499"/>
          </a:xfrm>
          <a:prstGeom prst="rect">
            <a:avLst/>
          </a:prstGeom>
        </p:spPr>
      </p:pic>
      <p:pic>
        <p:nvPicPr>
          <p:cNvPr id="6" name="Picture 5">
            <a:extLst>
              <a:ext uri="{FF2B5EF4-FFF2-40B4-BE49-F238E27FC236}">
                <a16:creationId xmlns:a16="http://schemas.microsoft.com/office/drawing/2014/main" id="{15422C0E-F361-4DD0-8700-5BAED41A1F3D}"/>
              </a:ext>
            </a:extLst>
          </p:cNvPr>
          <p:cNvPicPr>
            <a:picLocks noChangeAspect="1"/>
          </p:cNvPicPr>
          <p:nvPr/>
        </p:nvPicPr>
        <p:blipFill>
          <a:blip r:embed="rId3"/>
          <a:stretch>
            <a:fillRect/>
          </a:stretch>
        </p:blipFill>
        <p:spPr>
          <a:xfrm>
            <a:off x="5982751" y="203724"/>
            <a:ext cx="6277499" cy="6277499"/>
          </a:xfrm>
          <a:prstGeom prst="rect">
            <a:avLst/>
          </a:prstGeom>
        </p:spPr>
      </p:pic>
    </p:spTree>
    <p:extLst>
      <p:ext uri="{BB962C8B-B14F-4D97-AF65-F5344CB8AC3E}">
        <p14:creationId xmlns:p14="http://schemas.microsoft.com/office/powerpoint/2010/main" val="2863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0E5C-C578-46D2-9EC2-44FC028B670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E3E489F-D4C7-4CF3-AF31-6C7D9832C59E}"/>
              </a:ext>
            </a:extLst>
          </p:cNvPr>
          <p:cNvPicPr>
            <a:picLocks noGrp="1" noChangeAspect="1"/>
          </p:cNvPicPr>
          <p:nvPr>
            <p:ph idx="1"/>
          </p:nvPr>
        </p:nvPicPr>
        <p:blipFill>
          <a:blip r:embed="rId3"/>
          <a:stretch>
            <a:fillRect/>
          </a:stretch>
        </p:blipFill>
        <p:spPr>
          <a:xfrm>
            <a:off x="1" y="561974"/>
            <a:ext cx="6168770" cy="6296025"/>
          </a:xfrm>
          <a:prstGeom prst="rect">
            <a:avLst/>
          </a:prstGeom>
        </p:spPr>
      </p:pic>
      <p:pic>
        <p:nvPicPr>
          <p:cNvPr id="7" name="Picture 6">
            <a:extLst>
              <a:ext uri="{FF2B5EF4-FFF2-40B4-BE49-F238E27FC236}">
                <a16:creationId xmlns:a16="http://schemas.microsoft.com/office/drawing/2014/main" id="{A0D076F4-0B4D-415A-B40D-AD3CE3766A2A}"/>
              </a:ext>
            </a:extLst>
          </p:cNvPr>
          <p:cNvPicPr>
            <a:picLocks noChangeAspect="1"/>
          </p:cNvPicPr>
          <p:nvPr/>
        </p:nvPicPr>
        <p:blipFill rotWithShape="1">
          <a:blip r:embed="rId4"/>
          <a:srcRect r="3614"/>
          <a:stretch/>
        </p:blipFill>
        <p:spPr>
          <a:xfrm>
            <a:off x="5959812" y="492731"/>
            <a:ext cx="6096000" cy="6296025"/>
          </a:xfrm>
          <a:prstGeom prst="rect">
            <a:avLst/>
          </a:prstGeom>
        </p:spPr>
      </p:pic>
    </p:spTree>
    <p:extLst>
      <p:ext uri="{BB962C8B-B14F-4D97-AF65-F5344CB8AC3E}">
        <p14:creationId xmlns:p14="http://schemas.microsoft.com/office/powerpoint/2010/main" val="252780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7335C5-37DA-4CB6-9CCD-7E3F28822C1B}"/>
              </a:ext>
            </a:extLst>
          </p:cNvPr>
          <p:cNvPicPr>
            <a:picLocks noGrp="1" noChangeAspect="1"/>
          </p:cNvPicPr>
          <p:nvPr>
            <p:ph idx="1"/>
          </p:nvPr>
        </p:nvPicPr>
        <p:blipFill>
          <a:blip r:embed="rId3"/>
          <a:stretch>
            <a:fillRect/>
          </a:stretch>
        </p:blipFill>
        <p:spPr>
          <a:xfrm>
            <a:off x="116732" y="634738"/>
            <a:ext cx="6096000" cy="6223262"/>
          </a:xfrm>
          <a:prstGeom prst="rect">
            <a:avLst/>
          </a:prstGeom>
        </p:spPr>
      </p:pic>
      <p:pic>
        <p:nvPicPr>
          <p:cNvPr id="5" name="Picture 4">
            <a:extLst>
              <a:ext uri="{FF2B5EF4-FFF2-40B4-BE49-F238E27FC236}">
                <a16:creationId xmlns:a16="http://schemas.microsoft.com/office/drawing/2014/main" id="{7667B45B-55FF-4B2F-8A2C-2A673A356BC2}"/>
              </a:ext>
            </a:extLst>
          </p:cNvPr>
          <p:cNvPicPr>
            <a:picLocks noChangeAspect="1"/>
          </p:cNvPicPr>
          <p:nvPr/>
        </p:nvPicPr>
        <p:blipFill>
          <a:blip r:embed="rId4"/>
          <a:stretch>
            <a:fillRect/>
          </a:stretch>
        </p:blipFill>
        <p:spPr>
          <a:xfrm>
            <a:off x="5998723" y="671906"/>
            <a:ext cx="6195396" cy="6186094"/>
          </a:xfrm>
          <a:prstGeom prst="rect">
            <a:avLst/>
          </a:prstGeom>
        </p:spPr>
      </p:pic>
    </p:spTree>
    <p:extLst>
      <p:ext uri="{BB962C8B-B14F-4D97-AF65-F5344CB8AC3E}">
        <p14:creationId xmlns:p14="http://schemas.microsoft.com/office/powerpoint/2010/main" val="347010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D5E6-B4AC-4D03-9414-1C08E72FA67B}"/>
              </a:ext>
            </a:extLst>
          </p:cNvPr>
          <p:cNvSpPr>
            <a:spLocks noGrp="1"/>
          </p:cNvSpPr>
          <p:nvPr>
            <p:ph type="title"/>
          </p:nvPr>
        </p:nvSpPr>
        <p:spPr>
          <a:xfrm>
            <a:off x="776056" y="0"/>
            <a:ext cx="10515600" cy="1325563"/>
          </a:xfrm>
        </p:spPr>
        <p:txBody>
          <a:bodyPr/>
          <a:lstStyle/>
          <a:p>
            <a:r>
              <a:rPr lang="en-US" dirty="0"/>
              <a:t>3) Remove after a red lapse</a:t>
            </a:r>
          </a:p>
        </p:txBody>
      </p:sp>
      <p:sp>
        <p:nvSpPr>
          <p:cNvPr id="3" name="Content Placeholder 2">
            <a:extLst>
              <a:ext uri="{FF2B5EF4-FFF2-40B4-BE49-F238E27FC236}">
                <a16:creationId xmlns:a16="http://schemas.microsoft.com/office/drawing/2014/main" id="{E531994B-CF60-43D9-ADE6-51739C2CAC51}"/>
              </a:ext>
            </a:extLst>
          </p:cNvPr>
          <p:cNvSpPr>
            <a:spLocks noGrp="1"/>
          </p:cNvSpPr>
          <p:nvPr>
            <p:ph idx="1"/>
          </p:nvPr>
        </p:nvSpPr>
        <p:spPr>
          <a:xfrm>
            <a:off x="776056" y="1171852"/>
            <a:ext cx="10515600" cy="5686148"/>
          </a:xfrm>
        </p:spPr>
        <p:txBody>
          <a:bodyPr>
            <a:normAutofit lnSpcReduction="10000"/>
          </a:bodyPr>
          <a:lstStyle/>
          <a:p>
            <a:pPr>
              <a:lnSpc>
                <a:spcPct val="150000"/>
              </a:lnSpc>
            </a:pPr>
            <a:r>
              <a:rPr lang="en-US" sz="4000" dirty="0">
                <a:solidFill>
                  <a:srgbClr val="FF0000"/>
                </a:solidFill>
              </a:rPr>
              <a:t>Observations and lapses are dropped from file until a green lapse or 7 days of abstinence </a:t>
            </a:r>
          </a:p>
          <a:p>
            <a:pPr>
              <a:lnSpc>
                <a:spcPct val="150000"/>
              </a:lnSpc>
            </a:pPr>
            <a:r>
              <a:rPr lang="en-US" sz="4000" dirty="0">
                <a:solidFill>
                  <a:srgbClr val="FF7401"/>
                </a:solidFill>
              </a:rPr>
              <a:t>N = 8; </a:t>
            </a:r>
            <a:r>
              <a:rPr lang="en-US" sz="4000" dirty="0" err="1">
                <a:solidFill>
                  <a:srgbClr val="FF7401"/>
                </a:solidFill>
              </a:rPr>
              <a:t>SubIDs</a:t>
            </a:r>
            <a:r>
              <a:rPr lang="en-US" sz="4000" dirty="0">
                <a:solidFill>
                  <a:srgbClr val="FF7401"/>
                </a:solidFill>
              </a:rPr>
              <a:t>: 11, 16, 43, 47, 56, 58, 86, 93</a:t>
            </a:r>
          </a:p>
          <a:p>
            <a:pPr>
              <a:lnSpc>
                <a:spcPct val="150000"/>
              </a:lnSpc>
            </a:pPr>
            <a:r>
              <a:rPr lang="en-US" sz="4000" dirty="0">
                <a:solidFill>
                  <a:srgbClr val="00B050"/>
                </a:solidFill>
              </a:rPr>
              <a:t>Total Lapses: 673 / 766 (87%)</a:t>
            </a:r>
          </a:p>
          <a:p>
            <a:pPr>
              <a:lnSpc>
                <a:spcPct val="150000"/>
              </a:lnSpc>
            </a:pPr>
            <a:r>
              <a:rPr lang="en-US" sz="4000" dirty="0">
                <a:solidFill>
                  <a:srgbClr val="0070C0"/>
                </a:solidFill>
              </a:rPr>
              <a:t>Total Observations: 7758 / 8015 (96%)</a:t>
            </a:r>
          </a:p>
          <a:p>
            <a:pPr>
              <a:lnSpc>
                <a:spcPct val="150000"/>
              </a:lnSpc>
            </a:pPr>
            <a:r>
              <a:rPr lang="en-US" sz="4000" dirty="0">
                <a:solidFill>
                  <a:srgbClr val="7030A0"/>
                </a:solidFill>
              </a:rPr>
              <a:t>Mean Lapse rate: 11% (vs 10%)</a:t>
            </a:r>
          </a:p>
        </p:txBody>
      </p:sp>
    </p:spTree>
    <p:extLst>
      <p:ext uri="{BB962C8B-B14F-4D97-AF65-F5344CB8AC3E}">
        <p14:creationId xmlns:p14="http://schemas.microsoft.com/office/powerpoint/2010/main" val="255030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B02CF0-5487-42F8-997D-35CA40B05E09}"/>
              </a:ext>
            </a:extLst>
          </p:cNvPr>
          <p:cNvPicPr>
            <a:picLocks noGrp="1" noChangeAspect="1"/>
          </p:cNvPicPr>
          <p:nvPr>
            <p:ph idx="1"/>
          </p:nvPr>
        </p:nvPicPr>
        <p:blipFill>
          <a:blip r:embed="rId3"/>
          <a:stretch>
            <a:fillRect/>
          </a:stretch>
        </p:blipFill>
        <p:spPr>
          <a:xfrm>
            <a:off x="79899" y="177829"/>
            <a:ext cx="6191943" cy="6201269"/>
          </a:xfrm>
          <a:prstGeom prst="rect">
            <a:avLst/>
          </a:prstGeom>
        </p:spPr>
      </p:pic>
      <p:pic>
        <p:nvPicPr>
          <p:cNvPr id="5" name="Picture 4">
            <a:extLst>
              <a:ext uri="{FF2B5EF4-FFF2-40B4-BE49-F238E27FC236}">
                <a16:creationId xmlns:a16="http://schemas.microsoft.com/office/drawing/2014/main" id="{D0CE0EF2-D990-4852-8DD8-7EF1D4C4CCC9}"/>
              </a:ext>
            </a:extLst>
          </p:cNvPr>
          <p:cNvPicPr>
            <a:picLocks noChangeAspect="1"/>
          </p:cNvPicPr>
          <p:nvPr/>
        </p:nvPicPr>
        <p:blipFill>
          <a:blip r:embed="rId4"/>
          <a:stretch>
            <a:fillRect/>
          </a:stretch>
        </p:blipFill>
        <p:spPr>
          <a:xfrm>
            <a:off x="5943012" y="101877"/>
            <a:ext cx="6248988" cy="6277221"/>
          </a:xfrm>
          <a:prstGeom prst="rect">
            <a:avLst/>
          </a:prstGeom>
        </p:spPr>
      </p:pic>
    </p:spTree>
    <p:extLst>
      <p:ext uri="{BB962C8B-B14F-4D97-AF65-F5344CB8AC3E}">
        <p14:creationId xmlns:p14="http://schemas.microsoft.com/office/powerpoint/2010/main" val="227026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C3D-5D12-4457-B7BB-58984223ECC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2B8322A-36E3-4862-8F37-C8697914B0C7}"/>
              </a:ext>
            </a:extLst>
          </p:cNvPr>
          <p:cNvPicPr>
            <a:picLocks noGrp="1" noChangeAspect="1"/>
          </p:cNvPicPr>
          <p:nvPr>
            <p:ph idx="1"/>
          </p:nvPr>
        </p:nvPicPr>
        <p:blipFill>
          <a:blip r:embed="rId3"/>
          <a:stretch>
            <a:fillRect/>
          </a:stretch>
        </p:blipFill>
        <p:spPr>
          <a:xfrm>
            <a:off x="71021" y="223702"/>
            <a:ext cx="6160533" cy="6160533"/>
          </a:xfrm>
          <a:prstGeom prst="rect">
            <a:avLst/>
          </a:prstGeom>
        </p:spPr>
      </p:pic>
      <p:pic>
        <p:nvPicPr>
          <p:cNvPr id="5" name="Picture 4">
            <a:extLst>
              <a:ext uri="{FF2B5EF4-FFF2-40B4-BE49-F238E27FC236}">
                <a16:creationId xmlns:a16="http://schemas.microsoft.com/office/drawing/2014/main" id="{54949D3D-FFA3-4EBB-936F-4E224EE30BE8}"/>
              </a:ext>
            </a:extLst>
          </p:cNvPr>
          <p:cNvPicPr>
            <a:picLocks noChangeAspect="1"/>
          </p:cNvPicPr>
          <p:nvPr/>
        </p:nvPicPr>
        <p:blipFill rotWithShape="1">
          <a:blip r:embed="rId4"/>
          <a:srcRect l="-1533" r="4795"/>
          <a:stretch/>
        </p:blipFill>
        <p:spPr>
          <a:xfrm>
            <a:off x="5823751" y="115064"/>
            <a:ext cx="6160533" cy="6377811"/>
          </a:xfrm>
          <a:prstGeom prst="rect">
            <a:avLst/>
          </a:prstGeom>
        </p:spPr>
      </p:pic>
    </p:spTree>
    <p:extLst>
      <p:ext uri="{BB962C8B-B14F-4D97-AF65-F5344CB8AC3E}">
        <p14:creationId xmlns:p14="http://schemas.microsoft.com/office/powerpoint/2010/main" val="22887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7518-85EF-401C-A581-B2C450E06EE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6CA03A-37DE-4C30-A1CB-799E62393AAC}"/>
              </a:ext>
            </a:extLst>
          </p:cNvPr>
          <p:cNvPicPr>
            <a:picLocks noGrp="1" noChangeAspect="1"/>
          </p:cNvPicPr>
          <p:nvPr>
            <p:ph idx="1"/>
          </p:nvPr>
        </p:nvPicPr>
        <p:blipFill>
          <a:blip r:embed="rId3"/>
          <a:stretch>
            <a:fillRect/>
          </a:stretch>
        </p:blipFill>
        <p:spPr>
          <a:xfrm>
            <a:off x="161764" y="271462"/>
            <a:ext cx="6016326" cy="6043592"/>
          </a:xfrm>
          <a:prstGeom prst="rect">
            <a:avLst/>
          </a:prstGeom>
        </p:spPr>
      </p:pic>
      <p:pic>
        <p:nvPicPr>
          <p:cNvPr id="5" name="Picture 4">
            <a:extLst>
              <a:ext uri="{FF2B5EF4-FFF2-40B4-BE49-F238E27FC236}">
                <a16:creationId xmlns:a16="http://schemas.microsoft.com/office/drawing/2014/main" id="{2EE05CA9-3FF3-4047-881A-4232CB8A59A1}"/>
              </a:ext>
            </a:extLst>
          </p:cNvPr>
          <p:cNvPicPr>
            <a:picLocks noChangeAspect="1"/>
          </p:cNvPicPr>
          <p:nvPr/>
        </p:nvPicPr>
        <p:blipFill rotWithShape="1">
          <a:blip r:embed="rId4"/>
          <a:srcRect r="3762"/>
          <a:stretch/>
        </p:blipFill>
        <p:spPr>
          <a:xfrm>
            <a:off x="6096000" y="271462"/>
            <a:ext cx="5842547" cy="6043592"/>
          </a:xfrm>
          <a:prstGeom prst="rect">
            <a:avLst/>
          </a:prstGeom>
        </p:spPr>
      </p:pic>
    </p:spTree>
    <p:extLst>
      <p:ext uri="{BB962C8B-B14F-4D97-AF65-F5344CB8AC3E}">
        <p14:creationId xmlns:p14="http://schemas.microsoft.com/office/powerpoint/2010/main" val="2600026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75E4-E413-49F0-A9FE-69576590E58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5B9D6F7-7E3F-4FA9-9DE2-6039AF220D70}"/>
              </a:ext>
            </a:extLst>
          </p:cNvPr>
          <p:cNvPicPr>
            <a:picLocks noGrp="1" noChangeAspect="1"/>
          </p:cNvPicPr>
          <p:nvPr>
            <p:ph idx="1"/>
          </p:nvPr>
        </p:nvPicPr>
        <p:blipFill>
          <a:blip r:embed="rId3"/>
          <a:stretch>
            <a:fillRect/>
          </a:stretch>
        </p:blipFill>
        <p:spPr>
          <a:xfrm>
            <a:off x="196409" y="397348"/>
            <a:ext cx="6197351" cy="6225394"/>
          </a:xfrm>
          <a:prstGeom prst="rect">
            <a:avLst/>
          </a:prstGeom>
        </p:spPr>
      </p:pic>
      <p:pic>
        <p:nvPicPr>
          <p:cNvPr id="5" name="Picture 4">
            <a:extLst>
              <a:ext uri="{FF2B5EF4-FFF2-40B4-BE49-F238E27FC236}">
                <a16:creationId xmlns:a16="http://schemas.microsoft.com/office/drawing/2014/main" id="{5063BB6D-A4E1-4809-BF46-3FC856D8F358}"/>
              </a:ext>
            </a:extLst>
          </p:cNvPr>
          <p:cNvPicPr>
            <a:picLocks noChangeAspect="1"/>
          </p:cNvPicPr>
          <p:nvPr/>
        </p:nvPicPr>
        <p:blipFill>
          <a:blip r:embed="rId4"/>
          <a:stretch>
            <a:fillRect/>
          </a:stretch>
        </p:blipFill>
        <p:spPr>
          <a:xfrm>
            <a:off x="6096000" y="365125"/>
            <a:ext cx="6068152" cy="6095527"/>
          </a:xfrm>
          <a:prstGeom prst="rect">
            <a:avLst/>
          </a:prstGeom>
        </p:spPr>
      </p:pic>
    </p:spTree>
    <p:extLst>
      <p:ext uri="{BB962C8B-B14F-4D97-AF65-F5344CB8AC3E}">
        <p14:creationId xmlns:p14="http://schemas.microsoft.com/office/powerpoint/2010/main" val="126796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D5E6-B4AC-4D03-9414-1C08E72FA67B}"/>
              </a:ext>
            </a:extLst>
          </p:cNvPr>
          <p:cNvSpPr>
            <a:spLocks noGrp="1"/>
          </p:cNvSpPr>
          <p:nvPr>
            <p:ph type="title"/>
          </p:nvPr>
        </p:nvSpPr>
        <p:spPr>
          <a:xfrm>
            <a:off x="838200" y="0"/>
            <a:ext cx="10515600" cy="1325563"/>
          </a:xfrm>
        </p:spPr>
        <p:txBody>
          <a:bodyPr/>
          <a:lstStyle/>
          <a:p>
            <a:r>
              <a:rPr lang="en-US" dirty="0"/>
              <a:t>Data</a:t>
            </a:r>
          </a:p>
        </p:txBody>
      </p:sp>
      <p:sp>
        <p:nvSpPr>
          <p:cNvPr id="3" name="Content Placeholder 2">
            <a:extLst>
              <a:ext uri="{FF2B5EF4-FFF2-40B4-BE49-F238E27FC236}">
                <a16:creationId xmlns:a16="http://schemas.microsoft.com/office/drawing/2014/main" id="{E531994B-CF60-43D9-ADE6-51739C2CAC51}"/>
              </a:ext>
            </a:extLst>
          </p:cNvPr>
          <p:cNvSpPr>
            <a:spLocks noGrp="1"/>
          </p:cNvSpPr>
          <p:nvPr>
            <p:ph idx="1"/>
          </p:nvPr>
        </p:nvSpPr>
        <p:spPr>
          <a:xfrm>
            <a:off x="838200" y="932156"/>
            <a:ext cx="11049000" cy="5925844"/>
          </a:xfrm>
        </p:spPr>
        <p:txBody>
          <a:bodyPr>
            <a:normAutofit fontScale="85000" lnSpcReduction="20000"/>
          </a:bodyPr>
          <a:lstStyle/>
          <a:p>
            <a:pPr>
              <a:lnSpc>
                <a:spcPct val="150000"/>
              </a:lnSpc>
            </a:pPr>
            <a:r>
              <a:rPr lang="en-US" sz="4000" dirty="0">
                <a:solidFill>
                  <a:srgbClr val="FF0000"/>
                </a:solidFill>
              </a:rPr>
              <a:t>Surveys 4x per day with option to report a lapse</a:t>
            </a:r>
          </a:p>
          <a:p>
            <a:pPr>
              <a:lnSpc>
                <a:spcPct val="150000"/>
              </a:lnSpc>
            </a:pPr>
            <a:r>
              <a:rPr lang="en-US" sz="4000" dirty="0">
                <a:solidFill>
                  <a:srgbClr val="FF7401"/>
                </a:solidFill>
              </a:rPr>
              <a:t>Phone GPS data</a:t>
            </a:r>
          </a:p>
          <a:p>
            <a:pPr>
              <a:lnSpc>
                <a:spcPct val="150000"/>
              </a:lnSpc>
            </a:pPr>
            <a:r>
              <a:rPr lang="en-US" sz="4000" dirty="0">
                <a:solidFill>
                  <a:srgbClr val="00B050"/>
                </a:solidFill>
              </a:rPr>
              <a:t>Contextualized place info</a:t>
            </a:r>
          </a:p>
          <a:p>
            <a:pPr marL="457200" lvl="1" indent="0">
              <a:lnSpc>
                <a:spcPct val="150000"/>
              </a:lnSpc>
              <a:buNone/>
            </a:pPr>
            <a:r>
              <a:rPr lang="en-US" sz="3300" dirty="0">
                <a:solidFill>
                  <a:srgbClr val="0070C0"/>
                </a:solidFill>
              </a:rPr>
              <a:t>*TYPE 		*Drank alcohol here		*Alcohol is available</a:t>
            </a:r>
          </a:p>
          <a:p>
            <a:pPr marL="457200" lvl="1" indent="0">
              <a:lnSpc>
                <a:spcPct val="150000"/>
              </a:lnSpc>
              <a:buNone/>
            </a:pPr>
            <a:r>
              <a:rPr lang="en-US" sz="3300" dirty="0">
                <a:solidFill>
                  <a:srgbClr val="0070C0"/>
                </a:solidFill>
              </a:rPr>
              <a:t>*Emotion	*Risky		*Avoid		*Vacation</a:t>
            </a:r>
          </a:p>
          <a:p>
            <a:pPr>
              <a:lnSpc>
                <a:spcPct val="150000"/>
              </a:lnSpc>
            </a:pPr>
            <a:r>
              <a:rPr lang="en-US" sz="4000" dirty="0">
                <a:solidFill>
                  <a:srgbClr val="7030A0"/>
                </a:solidFill>
              </a:rPr>
              <a:t>After a lapse: Is your goal still to remain abstinent in the future?</a:t>
            </a:r>
          </a:p>
          <a:p>
            <a:pPr marL="457200" lvl="1" indent="0">
              <a:lnSpc>
                <a:spcPct val="150000"/>
              </a:lnSpc>
              <a:buNone/>
            </a:pPr>
            <a:r>
              <a:rPr lang="en-US" sz="3600" dirty="0">
                <a:solidFill>
                  <a:srgbClr val="00B050"/>
                </a:solidFill>
              </a:rPr>
              <a:t>	</a:t>
            </a:r>
            <a:r>
              <a:rPr lang="en-US" sz="3300" dirty="0">
                <a:solidFill>
                  <a:srgbClr val="00B050"/>
                </a:solidFill>
              </a:rPr>
              <a:t>*YES</a:t>
            </a:r>
            <a:r>
              <a:rPr lang="en-US" sz="3300" dirty="0">
                <a:solidFill>
                  <a:srgbClr val="7030A0"/>
                </a:solidFill>
              </a:rPr>
              <a:t>		</a:t>
            </a:r>
            <a:r>
              <a:rPr lang="en-US" sz="3300" dirty="0">
                <a:solidFill>
                  <a:srgbClr val="00B0F0"/>
                </a:solidFill>
              </a:rPr>
              <a:t>*UNCERTAIN</a:t>
            </a:r>
            <a:r>
              <a:rPr lang="en-US" sz="3300" dirty="0">
                <a:solidFill>
                  <a:srgbClr val="7030A0"/>
                </a:solidFill>
              </a:rPr>
              <a:t>		</a:t>
            </a:r>
            <a:r>
              <a:rPr lang="en-US" sz="3300" dirty="0">
                <a:solidFill>
                  <a:srgbClr val="FF0000"/>
                </a:solidFill>
              </a:rPr>
              <a:t>*NO</a:t>
            </a:r>
          </a:p>
        </p:txBody>
      </p:sp>
    </p:spTree>
    <p:extLst>
      <p:ext uri="{BB962C8B-B14F-4D97-AF65-F5344CB8AC3E}">
        <p14:creationId xmlns:p14="http://schemas.microsoft.com/office/powerpoint/2010/main" val="1832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65ED22-A893-40A6-A680-68495762F702}"/>
              </a:ext>
            </a:extLst>
          </p:cNvPr>
          <p:cNvPicPr>
            <a:picLocks noGrp="1" noChangeAspect="1"/>
          </p:cNvPicPr>
          <p:nvPr>
            <p:ph idx="1"/>
          </p:nvPr>
        </p:nvPicPr>
        <p:blipFill>
          <a:blip r:embed="rId3"/>
          <a:stretch>
            <a:fillRect/>
          </a:stretch>
        </p:blipFill>
        <p:spPr>
          <a:xfrm>
            <a:off x="0" y="726828"/>
            <a:ext cx="6131589" cy="6103591"/>
          </a:xfrm>
          <a:prstGeom prst="rect">
            <a:avLst/>
          </a:prstGeom>
        </p:spPr>
      </p:pic>
      <p:pic>
        <p:nvPicPr>
          <p:cNvPr id="5" name="Picture 4">
            <a:extLst>
              <a:ext uri="{FF2B5EF4-FFF2-40B4-BE49-F238E27FC236}">
                <a16:creationId xmlns:a16="http://schemas.microsoft.com/office/drawing/2014/main" id="{7B3B8F17-685B-4400-B571-2D0E2ED2A16B}"/>
              </a:ext>
            </a:extLst>
          </p:cNvPr>
          <p:cNvPicPr>
            <a:picLocks noChangeAspect="1"/>
          </p:cNvPicPr>
          <p:nvPr/>
        </p:nvPicPr>
        <p:blipFill>
          <a:blip r:embed="rId4"/>
          <a:stretch>
            <a:fillRect/>
          </a:stretch>
        </p:blipFill>
        <p:spPr>
          <a:xfrm>
            <a:off x="5894475" y="694254"/>
            <a:ext cx="6187293" cy="6168740"/>
          </a:xfrm>
          <a:prstGeom prst="rect">
            <a:avLst/>
          </a:prstGeom>
        </p:spPr>
      </p:pic>
    </p:spTree>
    <p:extLst>
      <p:ext uri="{BB962C8B-B14F-4D97-AF65-F5344CB8AC3E}">
        <p14:creationId xmlns:p14="http://schemas.microsoft.com/office/powerpoint/2010/main" val="1235854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D5E6-B4AC-4D03-9414-1C08E72FA67B}"/>
              </a:ext>
            </a:extLst>
          </p:cNvPr>
          <p:cNvSpPr>
            <a:spLocks noGrp="1"/>
          </p:cNvSpPr>
          <p:nvPr>
            <p:ph type="title"/>
          </p:nvPr>
        </p:nvSpPr>
        <p:spPr>
          <a:xfrm>
            <a:off x="776056" y="0"/>
            <a:ext cx="10515600" cy="1325563"/>
          </a:xfrm>
        </p:spPr>
        <p:txBody>
          <a:bodyPr/>
          <a:lstStyle/>
          <a:p>
            <a:r>
              <a:rPr lang="en-US" dirty="0"/>
              <a:t>4) Remove after a red or blue lapse</a:t>
            </a:r>
          </a:p>
        </p:txBody>
      </p:sp>
      <p:sp>
        <p:nvSpPr>
          <p:cNvPr id="3" name="Content Placeholder 2">
            <a:extLst>
              <a:ext uri="{FF2B5EF4-FFF2-40B4-BE49-F238E27FC236}">
                <a16:creationId xmlns:a16="http://schemas.microsoft.com/office/drawing/2014/main" id="{E531994B-CF60-43D9-ADE6-51739C2CAC51}"/>
              </a:ext>
            </a:extLst>
          </p:cNvPr>
          <p:cNvSpPr>
            <a:spLocks noGrp="1"/>
          </p:cNvSpPr>
          <p:nvPr>
            <p:ph idx="1"/>
          </p:nvPr>
        </p:nvSpPr>
        <p:spPr>
          <a:xfrm>
            <a:off x="776056" y="1171852"/>
            <a:ext cx="10515600" cy="5686148"/>
          </a:xfrm>
        </p:spPr>
        <p:txBody>
          <a:bodyPr>
            <a:normAutofit lnSpcReduction="10000"/>
          </a:bodyPr>
          <a:lstStyle/>
          <a:p>
            <a:pPr>
              <a:lnSpc>
                <a:spcPct val="150000"/>
              </a:lnSpc>
            </a:pPr>
            <a:r>
              <a:rPr lang="en-US" sz="4000" dirty="0">
                <a:solidFill>
                  <a:srgbClr val="FF0000"/>
                </a:solidFill>
              </a:rPr>
              <a:t>Observations and lapses are dropped from file until a green lapse or 7 days of abstinence </a:t>
            </a:r>
          </a:p>
          <a:p>
            <a:pPr>
              <a:lnSpc>
                <a:spcPct val="150000"/>
              </a:lnSpc>
            </a:pPr>
            <a:r>
              <a:rPr lang="en-US" sz="4000" dirty="0">
                <a:solidFill>
                  <a:srgbClr val="FF7401"/>
                </a:solidFill>
              </a:rPr>
              <a:t>26 people have a red or blue lapse</a:t>
            </a:r>
          </a:p>
          <a:p>
            <a:pPr>
              <a:lnSpc>
                <a:spcPct val="150000"/>
              </a:lnSpc>
            </a:pPr>
            <a:r>
              <a:rPr lang="en-US" sz="4000" dirty="0">
                <a:solidFill>
                  <a:srgbClr val="00B050"/>
                </a:solidFill>
              </a:rPr>
              <a:t>Total Lapses: 432 / 766 (56.4%)</a:t>
            </a:r>
          </a:p>
          <a:p>
            <a:pPr>
              <a:lnSpc>
                <a:spcPct val="150000"/>
              </a:lnSpc>
            </a:pPr>
            <a:r>
              <a:rPr lang="en-US" sz="4000" dirty="0">
                <a:solidFill>
                  <a:srgbClr val="0070C0"/>
                </a:solidFill>
              </a:rPr>
              <a:t>Total Observations: 7092 / 8015 (88%)</a:t>
            </a:r>
          </a:p>
          <a:p>
            <a:pPr>
              <a:lnSpc>
                <a:spcPct val="150000"/>
              </a:lnSpc>
            </a:pPr>
            <a:r>
              <a:rPr lang="en-US" sz="4000" dirty="0">
                <a:solidFill>
                  <a:srgbClr val="7030A0"/>
                </a:solidFill>
              </a:rPr>
              <a:t>Mean Lapse rate: 11% (vs 10%)</a:t>
            </a:r>
          </a:p>
        </p:txBody>
      </p:sp>
    </p:spTree>
    <p:extLst>
      <p:ext uri="{BB962C8B-B14F-4D97-AF65-F5344CB8AC3E}">
        <p14:creationId xmlns:p14="http://schemas.microsoft.com/office/powerpoint/2010/main" val="950037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E7174C-4A1E-41DF-A3C8-509C3DF8BCFD}"/>
              </a:ext>
            </a:extLst>
          </p:cNvPr>
          <p:cNvPicPr>
            <a:picLocks noGrp="1" noChangeAspect="1"/>
          </p:cNvPicPr>
          <p:nvPr>
            <p:ph idx="1"/>
          </p:nvPr>
        </p:nvPicPr>
        <p:blipFill>
          <a:blip r:embed="rId3"/>
          <a:stretch>
            <a:fillRect/>
          </a:stretch>
        </p:blipFill>
        <p:spPr>
          <a:xfrm>
            <a:off x="181998" y="496648"/>
            <a:ext cx="6034372" cy="6061554"/>
          </a:xfrm>
          <a:prstGeom prst="rect">
            <a:avLst/>
          </a:prstGeom>
        </p:spPr>
      </p:pic>
      <p:pic>
        <p:nvPicPr>
          <p:cNvPr id="5" name="Picture 4">
            <a:extLst>
              <a:ext uri="{FF2B5EF4-FFF2-40B4-BE49-F238E27FC236}">
                <a16:creationId xmlns:a16="http://schemas.microsoft.com/office/drawing/2014/main" id="{A40C25E7-5A12-47B5-BF5F-F6B29A5E580E}"/>
              </a:ext>
            </a:extLst>
          </p:cNvPr>
          <p:cNvPicPr>
            <a:picLocks noChangeAspect="1"/>
          </p:cNvPicPr>
          <p:nvPr/>
        </p:nvPicPr>
        <p:blipFill rotWithShape="1">
          <a:blip r:embed="rId4"/>
          <a:srcRect r="4344"/>
          <a:stretch/>
        </p:blipFill>
        <p:spPr>
          <a:xfrm>
            <a:off x="5960136" y="365125"/>
            <a:ext cx="6049866" cy="6324600"/>
          </a:xfrm>
          <a:prstGeom prst="rect">
            <a:avLst/>
          </a:prstGeom>
        </p:spPr>
      </p:pic>
    </p:spTree>
    <p:extLst>
      <p:ext uri="{BB962C8B-B14F-4D97-AF65-F5344CB8AC3E}">
        <p14:creationId xmlns:p14="http://schemas.microsoft.com/office/powerpoint/2010/main" val="359605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C2F77F-0551-467F-97E6-B779160DFD5A}"/>
              </a:ext>
            </a:extLst>
          </p:cNvPr>
          <p:cNvPicPr>
            <a:picLocks noGrp="1" noChangeAspect="1"/>
          </p:cNvPicPr>
          <p:nvPr>
            <p:ph idx="1"/>
          </p:nvPr>
        </p:nvPicPr>
        <p:blipFill rotWithShape="1">
          <a:blip r:embed="rId3"/>
          <a:srcRect r="3329"/>
          <a:stretch/>
        </p:blipFill>
        <p:spPr>
          <a:xfrm>
            <a:off x="6029325" y="133855"/>
            <a:ext cx="6162675" cy="6374861"/>
          </a:xfrm>
          <a:prstGeom prst="rect">
            <a:avLst/>
          </a:prstGeom>
        </p:spPr>
      </p:pic>
      <p:pic>
        <p:nvPicPr>
          <p:cNvPr id="6" name="Picture 5">
            <a:extLst>
              <a:ext uri="{FF2B5EF4-FFF2-40B4-BE49-F238E27FC236}">
                <a16:creationId xmlns:a16="http://schemas.microsoft.com/office/drawing/2014/main" id="{EC31F57A-E925-49B3-9974-E2CF6D2FCBED}"/>
              </a:ext>
            </a:extLst>
          </p:cNvPr>
          <p:cNvPicPr>
            <a:picLocks noChangeAspect="1"/>
          </p:cNvPicPr>
          <p:nvPr/>
        </p:nvPicPr>
        <p:blipFill>
          <a:blip r:embed="rId4"/>
          <a:stretch>
            <a:fillRect/>
          </a:stretch>
        </p:blipFill>
        <p:spPr>
          <a:xfrm>
            <a:off x="145002" y="193641"/>
            <a:ext cx="6162675" cy="6315075"/>
          </a:xfrm>
          <a:prstGeom prst="rect">
            <a:avLst/>
          </a:prstGeom>
        </p:spPr>
      </p:pic>
    </p:spTree>
    <p:extLst>
      <p:ext uri="{BB962C8B-B14F-4D97-AF65-F5344CB8AC3E}">
        <p14:creationId xmlns:p14="http://schemas.microsoft.com/office/powerpoint/2010/main" val="1958263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41BE-3BA2-4D0F-8D47-5769D2CFB83A}"/>
              </a:ext>
            </a:extLst>
          </p:cNvPr>
          <p:cNvSpPr>
            <a:spLocks noGrp="1"/>
          </p:cNvSpPr>
          <p:nvPr>
            <p:ph type="title"/>
          </p:nvPr>
        </p:nvSpPr>
        <p:spPr/>
        <p:txBody>
          <a:bodyPr/>
          <a:lstStyle/>
          <a:p>
            <a:r>
              <a:rPr lang="en-US" dirty="0"/>
              <a:t>Lapse removal techniques</a:t>
            </a:r>
          </a:p>
        </p:txBody>
      </p:sp>
      <p:graphicFrame>
        <p:nvGraphicFramePr>
          <p:cNvPr id="4" name="Content Placeholder 3">
            <a:extLst>
              <a:ext uri="{FF2B5EF4-FFF2-40B4-BE49-F238E27FC236}">
                <a16:creationId xmlns:a16="http://schemas.microsoft.com/office/drawing/2014/main" id="{A0076309-5693-4A6C-A540-B69B01B413F0}"/>
              </a:ext>
            </a:extLst>
          </p:cNvPr>
          <p:cNvGraphicFramePr>
            <a:graphicFrameLocks noGrp="1"/>
          </p:cNvGraphicFramePr>
          <p:nvPr>
            <p:ph idx="1"/>
            <p:extLst>
              <p:ext uri="{D42A27DB-BD31-4B8C-83A1-F6EECF244321}">
                <p14:modId xmlns:p14="http://schemas.microsoft.com/office/powerpoint/2010/main" val="2924160044"/>
              </p:ext>
            </p:extLst>
          </p:nvPr>
        </p:nvGraphicFramePr>
        <p:xfrm>
          <a:off x="550416" y="1825625"/>
          <a:ext cx="10803384" cy="4356092"/>
        </p:xfrm>
        <a:graphic>
          <a:graphicData uri="http://schemas.openxmlformats.org/drawingml/2006/table">
            <a:tbl>
              <a:tblPr firstRow="1" bandRow="1">
                <a:tableStyleId>{93296810-A885-4BE3-A3E7-6D5BEEA58F35}</a:tableStyleId>
              </a:tblPr>
              <a:tblGrid>
                <a:gridCol w="2700846">
                  <a:extLst>
                    <a:ext uri="{9D8B030D-6E8A-4147-A177-3AD203B41FA5}">
                      <a16:colId xmlns:a16="http://schemas.microsoft.com/office/drawing/2014/main" val="1561228217"/>
                    </a:ext>
                  </a:extLst>
                </a:gridCol>
                <a:gridCol w="2700846">
                  <a:extLst>
                    <a:ext uri="{9D8B030D-6E8A-4147-A177-3AD203B41FA5}">
                      <a16:colId xmlns:a16="http://schemas.microsoft.com/office/drawing/2014/main" val="1790445981"/>
                    </a:ext>
                  </a:extLst>
                </a:gridCol>
                <a:gridCol w="2700846">
                  <a:extLst>
                    <a:ext uri="{9D8B030D-6E8A-4147-A177-3AD203B41FA5}">
                      <a16:colId xmlns:a16="http://schemas.microsoft.com/office/drawing/2014/main" val="2585828682"/>
                    </a:ext>
                  </a:extLst>
                </a:gridCol>
                <a:gridCol w="2700846">
                  <a:extLst>
                    <a:ext uri="{9D8B030D-6E8A-4147-A177-3AD203B41FA5}">
                      <a16:colId xmlns:a16="http://schemas.microsoft.com/office/drawing/2014/main" val="1045349124"/>
                    </a:ext>
                  </a:extLst>
                </a:gridCol>
              </a:tblGrid>
              <a:tr h="644582">
                <a:tc>
                  <a:txBody>
                    <a:bodyPr/>
                    <a:lstStyle/>
                    <a:p>
                      <a:r>
                        <a:rPr lang="en-US" dirty="0"/>
                        <a:t>TECHNIQUE</a:t>
                      </a:r>
                    </a:p>
                  </a:txBody>
                  <a:tcPr/>
                </a:tc>
                <a:tc>
                  <a:txBody>
                    <a:bodyPr/>
                    <a:lstStyle/>
                    <a:p>
                      <a:r>
                        <a:rPr lang="en-US" dirty="0"/>
                        <a:t>TOTAL LAPSES</a:t>
                      </a:r>
                    </a:p>
                  </a:txBody>
                  <a:tcPr/>
                </a:tc>
                <a:tc>
                  <a:txBody>
                    <a:bodyPr/>
                    <a:lstStyle/>
                    <a:p>
                      <a:r>
                        <a:rPr lang="en-US" dirty="0"/>
                        <a:t>TOTAL OBSERVATIONS</a:t>
                      </a:r>
                    </a:p>
                  </a:txBody>
                  <a:tcPr/>
                </a:tc>
                <a:tc>
                  <a:txBody>
                    <a:bodyPr/>
                    <a:lstStyle/>
                    <a:p>
                      <a:r>
                        <a:rPr lang="en-US" dirty="0"/>
                        <a:t>MEAN LAPSE RATE</a:t>
                      </a:r>
                    </a:p>
                  </a:txBody>
                  <a:tcPr/>
                </a:tc>
                <a:extLst>
                  <a:ext uri="{0D108BD9-81ED-4DB2-BD59-A6C34878D82A}">
                    <a16:rowId xmlns:a16="http://schemas.microsoft.com/office/drawing/2014/main" val="1615473681"/>
                  </a:ext>
                </a:extLst>
              </a:tr>
              <a:tr h="644582">
                <a:tc>
                  <a:txBody>
                    <a:bodyPr/>
                    <a:lstStyle/>
                    <a:p>
                      <a:r>
                        <a:rPr lang="en-US" sz="2000" dirty="0"/>
                        <a:t>Raw Data</a:t>
                      </a:r>
                    </a:p>
                  </a:txBody>
                  <a:tcPr/>
                </a:tc>
                <a:tc>
                  <a:txBody>
                    <a:bodyPr/>
                    <a:lstStyle/>
                    <a:p>
                      <a:r>
                        <a:rPr lang="en-US" sz="2000" dirty="0"/>
                        <a:t>766</a:t>
                      </a:r>
                    </a:p>
                  </a:txBody>
                  <a:tcPr/>
                </a:tc>
                <a:tc>
                  <a:txBody>
                    <a:bodyPr/>
                    <a:lstStyle/>
                    <a:p>
                      <a:r>
                        <a:rPr lang="en-US" sz="2000" dirty="0"/>
                        <a:t>8015</a:t>
                      </a:r>
                    </a:p>
                  </a:txBody>
                  <a:tcPr/>
                </a:tc>
                <a:tc>
                  <a:txBody>
                    <a:bodyPr/>
                    <a:lstStyle/>
                    <a:p>
                      <a:r>
                        <a:rPr lang="en-US" sz="2000" dirty="0"/>
                        <a:t>10%</a:t>
                      </a:r>
                    </a:p>
                  </a:txBody>
                  <a:tcPr/>
                </a:tc>
                <a:extLst>
                  <a:ext uri="{0D108BD9-81ED-4DB2-BD59-A6C34878D82A}">
                    <a16:rowId xmlns:a16="http://schemas.microsoft.com/office/drawing/2014/main" val="4211683926"/>
                  </a:ext>
                </a:extLst>
              </a:tr>
              <a:tr h="644582">
                <a:tc>
                  <a:txBody>
                    <a:bodyPr/>
                    <a:lstStyle/>
                    <a:p>
                      <a:r>
                        <a:rPr lang="en-US" sz="2000" dirty="0"/>
                        <a:t>1) Remove &gt;33% LR</a:t>
                      </a:r>
                    </a:p>
                  </a:txBody>
                  <a:tcPr/>
                </a:tc>
                <a:tc>
                  <a:txBody>
                    <a:bodyPr/>
                    <a:lstStyle/>
                    <a:p>
                      <a:r>
                        <a:rPr lang="en-US" sz="2000" dirty="0"/>
                        <a:t>459 (60%)</a:t>
                      </a:r>
                    </a:p>
                  </a:txBody>
                  <a:tcPr/>
                </a:tc>
                <a:tc>
                  <a:txBody>
                    <a:bodyPr/>
                    <a:lstStyle/>
                    <a:p>
                      <a:r>
                        <a:rPr lang="en-US" sz="2000" dirty="0"/>
                        <a:t>7416 (92%)</a:t>
                      </a:r>
                    </a:p>
                  </a:txBody>
                  <a:tcPr/>
                </a:tc>
                <a:tc>
                  <a:txBody>
                    <a:bodyPr/>
                    <a:lstStyle/>
                    <a:p>
                      <a:r>
                        <a:rPr lang="en-US" sz="2000" dirty="0"/>
                        <a:t>6%</a:t>
                      </a:r>
                    </a:p>
                  </a:txBody>
                  <a:tcPr/>
                </a:tc>
                <a:extLst>
                  <a:ext uri="{0D108BD9-81ED-4DB2-BD59-A6C34878D82A}">
                    <a16:rowId xmlns:a16="http://schemas.microsoft.com/office/drawing/2014/main" val="1276091310"/>
                  </a:ext>
                </a:extLst>
              </a:tr>
              <a:tr h="644582">
                <a:tc>
                  <a:txBody>
                    <a:bodyPr/>
                    <a:lstStyle/>
                    <a:p>
                      <a:r>
                        <a:rPr lang="en-US" sz="2000" dirty="0"/>
                        <a:t>2) 7 Days abstinent</a:t>
                      </a:r>
                    </a:p>
                  </a:txBody>
                  <a:tcPr/>
                </a:tc>
                <a:tc>
                  <a:txBody>
                    <a:bodyPr/>
                    <a:lstStyle/>
                    <a:p>
                      <a:r>
                        <a:rPr lang="en-US" sz="2000" dirty="0"/>
                        <a:t>144 (18%)</a:t>
                      </a:r>
                    </a:p>
                  </a:txBody>
                  <a:tcPr/>
                </a:tc>
                <a:tc>
                  <a:txBody>
                    <a:bodyPr/>
                    <a:lstStyle/>
                    <a:p>
                      <a:r>
                        <a:rPr lang="en-US" sz="2000" dirty="0"/>
                        <a:t>5714 (71%)</a:t>
                      </a:r>
                    </a:p>
                  </a:txBody>
                  <a:tcPr/>
                </a:tc>
                <a:tc>
                  <a:txBody>
                    <a:bodyPr/>
                    <a:lstStyle/>
                    <a:p>
                      <a:r>
                        <a:rPr lang="en-US" sz="2000" dirty="0"/>
                        <a:t>11%</a:t>
                      </a:r>
                    </a:p>
                  </a:txBody>
                  <a:tcPr/>
                </a:tc>
                <a:extLst>
                  <a:ext uri="{0D108BD9-81ED-4DB2-BD59-A6C34878D82A}">
                    <a16:rowId xmlns:a16="http://schemas.microsoft.com/office/drawing/2014/main" val="2186156946"/>
                  </a:ext>
                </a:extLst>
              </a:tr>
              <a:tr h="665197">
                <a:tc>
                  <a:txBody>
                    <a:bodyPr/>
                    <a:lstStyle/>
                    <a:p>
                      <a:r>
                        <a:rPr lang="en-US" sz="2000" dirty="0"/>
                        <a:t>3) Red lapse removal</a:t>
                      </a:r>
                    </a:p>
                  </a:txBody>
                  <a:tcPr/>
                </a:tc>
                <a:tc>
                  <a:txBody>
                    <a:bodyPr/>
                    <a:lstStyle/>
                    <a:p>
                      <a:r>
                        <a:rPr lang="en-US" sz="2000" dirty="0"/>
                        <a:t>673 (87%)</a:t>
                      </a:r>
                    </a:p>
                  </a:txBody>
                  <a:tcPr/>
                </a:tc>
                <a:tc>
                  <a:txBody>
                    <a:bodyPr/>
                    <a:lstStyle/>
                    <a:p>
                      <a:r>
                        <a:rPr lang="en-US" sz="2000" dirty="0"/>
                        <a:t>7758 (96%)</a:t>
                      </a:r>
                    </a:p>
                  </a:txBody>
                  <a:tcPr/>
                </a:tc>
                <a:tc>
                  <a:txBody>
                    <a:bodyPr/>
                    <a:lstStyle/>
                    <a:p>
                      <a:r>
                        <a:rPr lang="en-US" sz="2000" dirty="0"/>
                        <a:t>11%</a:t>
                      </a:r>
                    </a:p>
                  </a:txBody>
                  <a:tcPr/>
                </a:tc>
                <a:extLst>
                  <a:ext uri="{0D108BD9-81ED-4DB2-BD59-A6C34878D82A}">
                    <a16:rowId xmlns:a16="http://schemas.microsoft.com/office/drawing/2014/main" val="3082428583"/>
                  </a:ext>
                </a:extLst>
              </a:tr>
              <a:tr h="1112567">
                <a:tc>
                  <a:txBody>
                    <a:bodyPr/>
                    <a:lstStyle/>
                    <a:p>
                      <a:r>
                        <a:rPr lang="en-US" sz="2000" dirty="0"/>
                        <a:t>4) Red/Blue Lapse removal</a:t>
                      </a:r>
                    </a:p>
                  </a:txBody>
                  <a:tcPr/>
                </a:tc>
                <a:tc>
                  <a:txBody>
                    <a:bodyPr/>
                    <a:lstStyle/>
                    <a:p>
                      <a:r>
                        <a:rPr lang="en-US" sz="2000" dirty="0"/>
                        <a:t>432 (56%)</a:t>
                      </a:r>
                    </a:p>
                  </a:txBody>
                  <a:tcPr/>
                </a:tc>
                <a:tc>
                  <a:txBody>
                    <a:bodyPr/>
                    <a:lstStyle/>
                    <a:p>
                      <a:r>
                        <a:rPr lang="en-US" sz="2000" dirty="0"/>
                        <a:t>7092 (88%) </a:t>
                      </a:r>
                    </a:p>
                  </a:txBody>
                  <a:tcPr/>
                </a:tc>
                <a:tc>
                  <a:txBody>
                    <a:bodyPr/>
                    <a:lstStyle/>
                    <a:p>
                      <a:r>
                        <a:rPr lang="en-US" sz="2000" dirty="0"/>
                        <a:t>11%</a:t>
                      </a:r>
                    </a:p>
                  </a:txBody>
                  <a:tcPr/>
                </a:tc>
                <a:extLst>
                  <a:ext uri="{0D108BD9-81ED-4DB2-BD59-A6C34878D82A}">
                    <a16:rowId xmlns:a16="http://schemas.microsoft.com/office/drawing/2014/main" val="1335843342"/>
                  </a:ext>
                </a:extLst>
              </a:tr>
            </a:tbl>
          </a:graphicData>
        </a:graphic>
      </p:graphicFrame>
    </p:spTree>
    <p:extLst>
      <p:ext uri="{BB962C8B-B14F-4D97-AF65-F5344CB8AC3E}">
        <p14:creationId xmlns:p14="http://schemas.microsoft.com/office/powerpoint/2010/main" val="2014467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45E-DD0C-4CF6-990D-932CFE11B710}"/>
              </a:ext>
            </a:extLst>
          </p:cNvPr>
          <p:cNvSpPr>
            <a:spLocks noGrp="1"/>
          </p:cNvSpPr>
          <p:nvPr>
            <p:ph type="title"/>
          </p:nvPr>
        </p:nvSpPr>
        <p:spPr>
          <a:xfrm>
            <a:off x="779361" y="373484"/>
            <a:ext cx="2799945" cy="938381"/>
          </a:xfrm>
        </p:spPr>
        <p:txBody>
          <a:bodyPr>
            <a:normAutofit/>
          </a:bodyPr>
          <a:lstStyle/>
          <a:p>
            <a:pPr algn="ctr"/>
            <a:r>
              <a:rPr lang="en-US" sz="2000" dirty="0"/>
              <a:t>7 Days abstinent</a:t>
            </a:r>
          </a:p>
        </p:txBody>
      </p:sp>
      <p:sp>
        <p:nvSpPr>
          <p:cNvPr id="7" name="Title 1">
            <a:extLst>
              <a:ext uri="{FF2B5EF4-FFF2-40B4-BE49-F238E27FC236}">
                <a16:creationId xmlns:a16="http://schemas.microsoft.com/office/drawing/2014/main" id="{601763F6-B919-4C70-8C82-3960DE3C1D43}"/>
              </a:ext>
            </a:extLst>
          </p:cNvPr>
          <p:cNvSpPr txBox="1">
            <a:spLocks/>
          </p:cNvSpPr>
          <p:nvPr/>
        </p:nvSpPr>
        <p:spPr>
          <a:xfrm>
            <a:off x="4913657" y="373484"/>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Remove after red lapse</a:t>
            </a:r>
          </a:p>
        </p:txBody>
      </p:sp>
      <p:sp>
        <p:nvSpPr>
          <p:cNvPr id="8" name="Title 1">
            <a:extLst>
              <a:ext uri="{FF2B5EF4-FFF2-40B4-BE49-F238E27FC236}">
                <a16:creationId xmlns:a16="http://schemas.microsoft.com/office/drawing/2014/main" id="{DC9D44DD-AAAC-4B21-9BD5-BD4F18DCF6C7}"/>
              </a:ext>
            </a:extLst>
          </p:cNvPr>
          <p:cNvSpPr txBox="1">
            <a:spLocks/>
          </p:cNvSpPr>
          <p:nvPr/>
        </p:nvSpPr>
        <p:spPr>
          <a:xfrm>
            <a:off x="8723276" y="373483"/>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Remove after red or blue lapse</a:t>
            </a:r>
          </a:p>
        </p:txBody>
      </p:sp>
      <p:pic>
        <p:nvPicPr>
          <p:cNvPr id="12" name="Picture 11">
            <a:extLst>
              <a:ext uri="{FF2B5EF4-FFF2-40B4-BE49-F238E27FC236}">
                <a16:creationId xmlns:a16="http://schemas.microsoft.com/office/drawing/2014/main" id="{CB00A6FD-F42E-44F7-920A-659629F4C1A0}"/>
              </a:ext>
            </a:extLst>
          </p:cNvPr>
          <p:cNvPicPr>
            <a:picLocks noChangeAspect="1"/>
          </p:cNvPicPr>
          <p:nvPr/>
        </p:nvPicPr>
        <p:blipFill rotWithShape="1">
          <a:blip r:embed="rId3"/>
          <a:srcRect l="-1944" t="1043" r="6011" b="-1043"/>
          <a:stretch/>
        </p:blipFill>
        <p:spPr>
          <a:xfrm>
            <a:off x="7753554" y="1201048"/>
            <a:ext cx="4257934" cy="4455904"/>
          </a:xfrm>
          <a:prstGeom prst="rect">
            <a:avLst/>
          </a:prstGeom>
        </p:spPr>
      </p:pic>
      <p:pic>
        <p:nvPicPr>
          <p:cNvPr id="9" name="Picture 8">
            <a:extLst>
              <a:ext uri="{FF2B5EF4-FFF2-40B4-BE49-F238E27FC236}">
                <a16:creationId xmlns:a16="http://schemas.microsoft.com/office/drawing/2014/main" id="{BA3E4D9F-C011-4E9C-B5B4-F433729CCADD}"/>
              </a:ext>
            </a:extLst>
          </p:cNvPr>
          <p:cNvPicPr>
            <a:picLocks noChangeAspect="1"/>
          </p:cNvPicPr>
          <p:nvPr/>
        </p:nvPicPr>
        <p:blipFill rotWithShape="1">
          <a:blip r:embed="rId3"/>
          <a:srcRect r="4067"/>
          <a:stretch/>
        </p:blipFill>
        <p:spPr>
          <a:xfrm>
            <a:off x="3773596" y="1201048"/>
            <a:ext cx="4257935" cy="4455904"/>
          </a:xfrm>
          <a:prstGeom prst="rect">
            <a:avLst/>
          </a:prstGeom>
        </p:spPr>
      </p:pic>
      <p:pic>
        <p:nvPicPr>
          <p:cNvPr id="13" name="Picture 12">
            <a:extLst>
              <a:ext uri="{FF2B5EF4-FFF2-40B4-BE49-F238E27FC236}">
                <a16:creationId xmlns:a16="http://schemas.microsoft.com/office/drawing/2014/main" id="{19A78A63-0624-4408-9D97-62E67528806D}"/>
              </a:ext>
            </a:extLst>
          </p:cNvPr>
          <p:cNvPicPr>
            <a:picLocks noChangeAspect="1"/>
          </p:cNvPicPr>
          <p:nvPr/>
        </p:nvPicPr>
        <p:blipFill rotWithShape="1">
          <a:blip r:embed="rId3"/>
          <a:srcRect r="4067"/>
          <a:stretch/>
        </p:blipFill>
        <p:spPr>
          <a:xfrm>
            <a:off x="-36023" y="1201048"/>
            <a:ext cx="4066485" cy="4455904"/>
          </a:xfrm>
          <a:prstGeom prst="rect">
            <a:avLst/>
          </a:prstGeom>
        </p:spPr>
      </p:pic>
    </p:spTree>
    <p:extLst>
      <p:ext uri="{BB962C8B-B14F-4D97-AF65-F5344CB8AC3E}">
        <p14:creationId xmlns:p14="http://schemas.microsoft.com/office/powerpoint/2010/main" val="210804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45E-DD0C-4CF6-990D-932CFE11B710}"/>
              </a:ext>
            </a:extLst>
          </p:cNvPr>
          <p:cNvSpPr>
            <a:spLocks noGrp="1"/>
          </p:cNvSpPr>
          <p:nvPr>
            <p:ph type="title"/>
          </p:nvPr>
        </p:nvSpPr>
        <p:spPr>
          <a:xfrm>
            <a:off x="779361" y="373484"/>
            <a:ext cx="2799945" cy="938381"/>
          </a:xfrm>
        </p:spPr>
        <p:txBody>
          <a:bodyPr>
            <a:normAutofit/>
          </a:bodyPr>
          <a:lstStyle/>
          <a:p>
            <a:pPr algn="ctr"/>
            <a:r>
              <a:rPr lang="en-US" sz="2000" dirty="0"/>
              <a:t>7 Days abstinent</a:t>
            </a:r>
          </a:p>
        </p:txBody>
      </p:sp>
      <p:sp>
        <p:nvSpPr>
          <p:cNvPr id="7" name="Title 1">
            <a:extLst>
              <a:ext uri="{FF2B5EF4-FFF2-40B4-BE49-F238E27FC236}">
                <a16:creationId xmlns:a16="http://schemas.microsoft.com/office/drawing/2014/main" id="{601763F6-B919-4C70-8C82-3960DE3C1D43}"/>
              </a:ext>
            </a:extLst>
          </p:cNvPr>
          <p:cNvSpPr txBox="1">
            <a:spLocks/>
          </p:cNvSpPr>
          <p:nvPr/>
        </p:nvSpPr>
        <p:spPr>
          <a:xfrm>
            <a:off x="4913657" y="373484"/>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Remove after red lapse</a:t>
            </a:r>
          </a:p>
        </p:txBody>
      </p:sp>
      <p:sp>
        <p:nvSpPr>
          <p:cNvPr id="8" name="Title 1">
            <a:extLst>
              <a:ext uri="{FF2B5EF4-FFF2-40B4-BE49-F238E27FC236}">
                <a16:creationId xmlns:a16="http://schemas.microsoft.com/office/drawing/2014/main" id="{DC9D44DD-AAAC-4B21-9BD5-BD4F18DCF6C7}"/>
              </a:ext>
            </a:extLst>
          </p:cNvPr>
          <p:cNvSpPr txBox="1">
            <a:spLocks/>
          </p:cNvSpPr>
          <p:nvPr/>
        </p:nvSpPr>
        <p:spPr>
          <a:xfrm>
            <a:off x="8723276" y="373483"/>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Remove after red or blue lapse</a:t>
            </a:r>
          </a:p>
        </p:txBody>
      </p:sp>
      <p:pic>
        <p:nvPicPr>
          <p:cNvPr id="12" name="Picture 11">
            <a:extLst>
              <a:ext uri="{FF2B5EF4-FFF2-40B4-BE49-F238E27FC236}">
                <a16:creationId xmlns:a16="http://schemas.microsoft.com/office/drawing/2014/main" id="{E002B36F-3201-40E2-8937-2B8F6BC8BFDE}"/>
              </a:ext>
            </a:extLst>
          </p:cNvPr>
          <p:cNvPicPr>
            <a:picLocks noChangeAspect="1"/>
          </p:cNvPicPr>
          <p:nvPr/>
        </p:nvPicPr>
        <p:blipFill>
          <a:blip r:embed="rId3"/>
          <a:stretch>
            <a:fillRect/>
          </a:stretch>
        </p:blipFill>
        <p:spPr>
          <a:xfrm>
            <a:off x="8007658" y="1465522"/>
            <a:ext cx="4184342" cy="4270141"/>
          </a:xfrm>
          <a:prstGeom prst="rect">
            <a:avLst/>
          </a:prstGeom>
        </p:spPr>
      </p:pic>
      <p:pic>
        <p:nvPicPr>
          <p:cNvPr id="11" name="Picture 10">
            <a:extLst>
              <a:ext uri="{FF2B5EF4-FFF2-40B4-BE49-F238E27FC236}">
                <a16:creationId xmlns:a16="http://schemas.microsoft.com/office/drawing/2014/main" id="{4D483E78-1B99-4E11-9EDB-EC34A752C759}"/>
              </a:ext>
            </a:extLst>
          </p:cNvPr>
          <p:cNvPicPr>
            <a:picLocks noChangeAspect="1"/>
          </p:cNvPicPr>
          <p:nvPr/>
        </p:nvPicPr>
        <p:blipFill>
          <a:blip r:embed="rId4"/>
          <a:stretch>
            <a:fillRect/>
          </a:stretch>
        </p:blipFill>
        <p:spPr>
          <a:xfrm>
            <a:off x="4003829" y="1465523"/>
            <a:ext cx="4184342" cy="4329084"/>
          </a:xfrm>
          <a:prstGeom prst="rect">
            <a:avLst/>
          </a:prstGeom>
        </p:spPr>
      </p:pic>
      <p:pic>
        <p:nvPicPr>
          <p:cNvPr id="3" name="Picture 2">
            <a:extLst>
              <a:ext uri="{FF2B5EF4-FFF2-40B4-BE49-F238E27FC236}">
                <a16:creationId xmlns:a16="http://schemas.microsoft.com/office/drawing/2014/main" id="{9D0A6457-9B0E-48C6-9842-7028D44F21C4}"/>
              </a:ext>
            </a:extLst>
          </p:cNvPr>
          <p:cNvPicPr>
            <a:picLocks noChangeAspect="1"/>
          </p:cNvPicPr>
          <p:nvPr/>
        </p:nvPicPr>
        <p:blipFill>
          <a:blip r:embed="rId5"/>
          <a:stretch>
            <a:fillRect/>
          </a:stretch>
        </p:blipFill>
        <p:spPr>
          <a:xfrm>
            <a:off x="0" y="1465524"/>
            <a:ext cx="4184342" cy="4262921"/>
          </a:xfrm>
          <a:prstGeom prst="rect">
            <a:avLst/>
          </a:prstGeom>
        </p:spPr>
      </p:pic>
    </p:spTree>
    <p:extLst>
      <p:ext uri="{BB962C8B-B14F-4D97-AF65-F5344CB8AC3E}">
        <p14:creationId xmlns:p14="http://schemas.microsoft.com/office/powerpoint/2010/main" val="3407163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45E-DD0C-4CF6-990D-932CFE11B710}"/>
              </a:ext>
            </a:extLst>
          </p:cNvPr>
          <p:cNvSpPr>
            <a:spLocks noGrp="1"/>
          </p:cNvSpPr>
          <p:nvPr>
            <p:ph type="title"/>
          </p:nvPr>
        </p:nvSpPr>
        <p:spPr>
          <a:xfrm>
            <a:off x="779361" y="373484"/>
            <a:ext cx="2799945" cy="938381"/>
          </a:xfrm>
        </p:spPr>
        <p:txBody>
          <a:bodyPr>
            <a:normAutofit/>
          </a:bodyPr>
          <a:lstStyle/>
          <a:p>
            <a:pPr algn="ctr"/>
            <a:r>
              <a:rPr lang="en-US" sz="2000" dirty="0"/>
              <a:t>7 Days abstinent</a:t>
            </a:r>
          </a:p>
        </p:txBody>
      </p:sp>
      <p:pic>
        <p:nvPicPr>
          <p:cNvPr id="5" name="Picture 4">
            <a:extLst>
              <a:ext uri="{FF2B5EF4-FFF2-40B4-BE49-F238E27FC236}">
                <a16:creationId xmlns:a16="http://schemas.microsoft.com/office/drawing/2014/main" id="{C82019CF-3742-42B4-975B-3B7CB8C5876A}"/>
              </a:ext>
            </a:extLst>
          </p:cNvPr>
          <p:cNvPicPr>
            <a:picLocks noChangeAspect="1"/>
          </p:cNvPicPr>
          <p:nvPr/>
        </p:nvPicPr>
        <p:blipFill>
          <a:blip r:embed="rId3"/>
          <a:stretch>
            <a:fillRect/>
          </a:stretch>
        </p:blipFill>
        <p:spPr>
          <a:xfrm>
            <a:off x="8002620" y="1252539"/>
            <a:ext cx="4088859" cy="4352921"/>
          </a:xfrm>
          <a:prstGeom prst="rect">
            <a:avLst/>
          </a:prstGeom>
        </p:spPr>
      </p:pic>
      <p:pic>
        <p:nvPicPr>
          <p:cNvPr id="6" name="Picture 5">
            <a:extLst>
              <a:ext uri="{FF2B5EF4-FFF2-40B4-BE49-F238E27FC236}">
                <a16:creationId xmlns:a16="http://schemas.microsoft.com/office/drawing/2014/main" id="{84A4B399-95D5-42AD-B2CA-D2E2706ACE1B}"/>
              </a:ext>
            </a:extLst>
          </p:cNvPr>
          <p:cNvPicPr>
            <a:picLocks noChangeAspect="1"/>
          </p:cNvPicPr>
          <p:nvPr/>
        </p:nvPicPr>
        <p:blipFill>
          <a:blip r:embed="rId4"/>
          <a:stretch>
            <a:fillRect/>
          </a:stretch>
        </p:blipFill>
        <p:spPr>
          <a:xfrm>
            <a:off x="24322" y="1364576"/>
            <a:ext cx="4027250" cy="4245917"/>
          </a:xfrm>
          <a:prstGeom prst="rect">
            <a:avLst/>
          </a:prstGeom>
        </p:spPr>
      </p:pic>
      <p:sp>
        <p:nvSpPr>
          <p:cNvPr id="7" name="Title 1">
            <a:extLst>
              <a:ext uri="{FF2B5EF4-FFF2-40B4-BE49-F238E27FC236}">
                <a16:creationId xmlns:a16="http://schemas.microsoft.com/office/drawing/2014/main" id="{601763F6-B919-4C70-8C82-3960DE3C1D43}"/>
              </a:ext>
            </a:extLst>
          </p:cNvPr>
          <p:cNvSpPr txBox="1">
            <a:spLocks/>
          </p:cNvSpPr>
          <p:nvPr/>
        </p:nvSpPr>
        <p:spPr>
          <a:xfrm>
            <a:off x="4913657" y="373484"/>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Remove after red lapse</a:t>
            </a:r>
          </a:p>
        </p:txBody>
      </p:sp>
      <p:sp>
        <p:nvSpPr>
          <p:cNvPr id="8" name="Title 1">
            <a:extLst>
              <a:ext uri="{FF2B5EF4-FFF2-40B4-BE49-F238E27FC236}">
                <a16:creationId xmlns:a16="http://schemas.microsoft.com/office/drawing/2014/main" id="{DC9D44DD-AAAC-4B21-9BD5-BD4F18DCF6C7}"/>
              </a:ext>
            </a:extLst>
          </p:cNvPr>
          <p:cNvSpPr txBox="1">
            <a:spLocks/>
          </p:cNvSpPr>
          <p:nvPr/>
        </p:nvSpPr>
        <p:spPr>
          <a:xfrm>
            <a:off x="8723276" y="373483"/>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Remove after red or blue lapse</a:t>
            </a:r>
          </a:p>
        </p:txBody>
      </p:sp>
      <p:pic>
        <p:nvPicPr>
          <p:cNvPr id="4" name="Content Placeholder 3">
            <a:extLst>
              <a:ext uri="{FF2B5EF4-FFF2-40B4-BE49-F238E27FC236}">
                <a16:creationId xmlns:a16="http://schemas.microsoft.com/office/drawing/2014/main" id="{7419279C-CC94-4EA6-82C5-1DCABCC9FBB7}"/>
              </a:ext>
            </a:extLst>
          </p:cNvPr>
          <p:cNvPicPr>
            <a:picLocks noGrp="1" noChangeAspect="1"/>
          </p:cNvPicPr>
          <p:nvPr>
            <p:ph idx="1"/>
          </p:nvPr>
        </p:nvPicPr>
        <p:blipFill>
          <a:blip r:embed="rId5"/>
          <a:stretch>
            <a:fillRect/>
          </a:stretch>
        </p:blipFill>
        <p:spPr>
          <a:xfrm>
            <a:off x="3975370" y="1311865"/>
            <a:ext cx="4241260" cy="4351338"/>
          </a:xfrm>
          <a:prstGeom prst="rect">
            <a:avLst/>
          </a:prstGeom>
        </p:spPr>
      </p:pic>
    </p:spTree>
    <p:extLst>
      <p:ext uri="{BB962C8B-B14F-4D97-AF65-F5344CB8AC3E}">
        <p14:creationId xmlns:p14="http://schemas.microsoft.com/office/powerpoint/2010/main" val="3281490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45E-DD0C-4CF6-990D-932CFE11B710}"/>
              </a:ext>
            </a:extLst>
          </p:cNvPr>
          <p:cNvSpPr>
            <a:spLocks noGrp="1"/>
          </p:cNvSpPr>
          <p:nvPr>
            <p:ph type="title"/>
          </p:nvPr>
        </p:nvSpPr>
        <p:spPr>
          <a:xfrm>
            <a:off x="779361" y="373484"/>
            <a:ext cx="2799945" cy="938381"/>
          </a:xfrm>
        </p:spPr>
        <p:txBody>
          <a:bodyPr>
            <a:normAutofit/>
          </a:bodyPr>
          <a:lstStyle/>
          <a:p>
            <a:pPr algn="ctr"/>
            <a:r>
              <a:rPr lang="en-US" sz="2000" dirty="0"/>
              <a:t>7 Days abstinent</a:t>
            </a:r>
          </a:p>
        </p:txBody>
      </p:sp>
      <p:sp>
        <p:nvSpPr>
          <p:cNvPr id="7" name="Title 1">
            <a:extLst>
              <a:ext uri="{FF2B5EF4-FFF2-40B4-BE49-F238E27FC236}">
                <a16:creationId xmlns:a16="http://schemas.microsoft.com/office/drawing/2014/main" id="{601763F6-B919-4C70-8C82-3960DE3C1D43}"/>
              </a:ext>
            </a:extLst>
          </p:cNvPr>
          <p:cNvSpPr txBox="1">
            <a:spLocks/>
          </p:cNvSpPr>
          <p:nvPr/>
        </p:nvSpPr>
        <p:spPr>
          <a:xfrm>
            <a:off x="4696027" y="5460388"/>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Kept with 33% cut!</a:t>
            </a:r>
          </a:p>
        </p:txBody>
      </p:sp>
      <p:sp>
        <p:nvSpPr>
          <p:cNvPr id="8" name="Title 1">
            <a:extLst>
              <a:ext uri="{FF2B5EF4-FFF2-40B4-BE49-F238E27FC236}">
                <a16:creationId xmlns:a16="http://schemas.microsoft.com/office/drawing/2014/main" id="{DC9D44DD-AAAC-4B21-9BD5-BD4F18DCF6C7}"/>
              </a:ext>
            </a:extLst>
          </p:cNvPr>
          <p:cNvSpPr txBox="1">
            <a:spLocks/>
          </p:cNvSpPr>
          <p:nvPr/>
        </p:nvSpPr>
        <p:spPr>
          <a:xfrm>
            <a:off x="8723276" y="373483"/>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Remove after red or blue lapse</a:t>
            </a:r>
          </a:p>
        </p:txBody>
      </p:sp>
      <p:pic>
        <p:nvPicPr>
          <p:cNvPr id="11" name="Picture 10">
            <a:extLst>
              <a:ext uri="{FF2B5EF4-FFF2-40B4-BE49-F238E27FC236}">
                <a16:creationId xmlns:a16="http://schemas.microsoft.com/office/drawing/2014/main" id="{C08D47DF-76D9-451A-80A1-4551B70087F7}"/>
              </a:ext>
            </a:extLst>
          </p:cNvPr>
          <p:cNvPicPr>
            <a:picLocks noChangeAspect="1"/>
          </p:cNvPicPr>
          <p:nvPr/>
        </p:nvPicPr>
        <p:blipFill rotWithShape="1">
          <a:blip r:embed="rId3"/>
          <a:srcRect r="3907"/>
          <a:stretch/>
        </p:blipFill>
        <p:spPr>
          <a:xfrm>
            <a:off x="7887582" y="1109852"/>
            <a:ext cx="4276565" cy="4078577"/>
          </a:xfrm>
          <a:prstGeom prst="rect">
            <a:avLst/>
          </a:prstGeom>
        </p:spPr>
      </p:pic>
      <p:pic>
        <p:nvPicPr>
          <p:cNvPr id="10" name="Picture 9">
            <a:extLst>
              <a:ext uri="{FF2B5EF4-FFF2-40B4-BE49-F238E27FC236}">
                <a16:creationId xmlns:a16="http://schemas.microsoft.com/office/drawing/2014/main" id="{4E08DF66-F3D6-4ACF-8058-7FCE49A141FE}"/>
              </a:ext>
            </a:extLst>
          </p:cNvPr>
          <p:cNvPicPr>
            <a:picLocks noChangeAspect="1"/>
          </p:cNvPicPr>
          <p:nvPr/>
        </p:nvPicPr>
        <p:blipFill>
          <a:blip r:embed="rId4"/>
          <a:stretch>
            <a:fillRect/>
          </a:stretch>
        </p:blipFill>
        <p:spPr>
          <a:xfrm>
            <a:off x="3785183" y="1109853"/>
            <a:ext cx="4276565" cy="4078576"/>
          </a:xfrm>
          <a:prstGeom prst="rect">
            <a:avLst/>
          </a:prstGeom>
        </p:spPr>
      </p:pic>
      <p:pic>
        <p:nvPicPr>
          <p:cNvPr id="12" name="Picture 11">
            <a:extLst>
              <a:ext uri="{FF2B5EF4-FFF2-40B4-BE49-F238E27FC236}">
                <a16:creationId xmlns:a16="http://schemas.microsoft.com/office/drawing/2014/main" id="{B651E349-6A89-484E-8E34-B1162DE451B3}"/>
              </a:ext>
            </a:extLst>
          </p:cNvPr>
          <p:cNvPicPr>
            <a:picLocks noChangeAspect="1"/>
          </p:cNvPicPr>
          <p:nvPr/>
        </p:nvPicPr>
        <p:blipFill rotWithShape="1">
          <a:blip r:embed="rId5"/>
          <a:srcRect b="6837"/>
          <a:stretch/>
        </p:blipFill>
        <p:spPr>
          <a:xfrm>
            <a:off x="27853" y="1311864"/>
            <a:ext cx="4007441" cy="3814613"/>
          </a:xfrm>
          <a:prstGeom prst="rect">
            <a:avLst/>
          </a:prstGeom>
        </p:spPr>
      </p:pic>
      <p:sp>
        <p:nvSpPr>
          <p:cNvPr id="13" name="Title 1">
            <a:extLst>
              <a:ext uri="{FF2B5EF4-FFF2-40B4-BE49-F238E27FC236}">
                <a16:creationId xmlns:a16="http://schemas.microsoft.com/office/drawing/2014/main" id="{1D86944C-F88C-4B68-B205-EE565FC8EE41}"/>
              </a:ext>
            </a:extLst>
          </p:cNvPr>
          <p:cNvSpPr txBox="1">
            <a:spLocks/>
          </p:cNvSpPr>
          <p:nvPr/>
        </p:nvSpPr>
        <p:spPr>
          <a:xfrm>
            <a:off x="4784049" y="525883"/>
            <a:ext cx="2799945" cy="938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Remove after red lapse</a:t>
            </a:r>
          </a:p>
        </p:txBody>
      </p:sp>
    </p:spTree>
    <p:extLst>
      <p:ext uri="{BB962C8B-B14F-4D97-AF65-F5344CB8AC3E}">
        <p14:creationId xmlns:p14="http://schemas.microsoft.com/office/powerpoint/2010/main" val="462214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3672-79D2-412C-82E3-6022414986F9}"/>
              </a:ext>
            </a:extLst>
          </p:cNvPr>
          <p:cNvSpPr>
            <a:spLocks noGrp="1"/>
          </p:cNvSpPr>
          <p:nvPr>
            <p:ph type="title"/>
          </p:nvPr>
        </p:nvSpPr>
        <p:spPr/>
        <p:txBody>
          <a:bodyPr/>
          <a:lstStyle/>
          <a:p>
            <a:r>
              <a:rPr lang="en-US" dirty="0"/>
              <a:t>One more thing…</a:t>
            </a:r>
          </a:p>
        </p:txBody>
      </p:sp>
      <p:sp>
        <p:nvSpPr>
          <p:cNvPr id="3" name="Content Placeholder 2">
            <a:extLst>
              <a:ext uri="{FF2B5EF4-FFF2-40B4-BE49-F238E27FC236}">
                <a16:creationId xmlns:a16="http://schemas.microsoft.com/office/drawing/2014/main" id="{B785A964-DC11-47C9-A0BF-F1C570F1729C}"/>
              </a:ext>
            </a:extLst>
          </p:cNvPr>
          <p:cNvSpPr>
            <a:spLocks noGrp="1"/>
          </p:cNvSpPr>
          <p:nvPr>
            <p:ph idx="1"/>
          </p:nvPr>
        </p:nvSpPr>
        <p:spPr/>
        <p:txBody>
          <a:bodyPr>
            <a:normAutofit/>
          </a:bodyPr>
          <a:lstStyle/>
          <a:p>
            <a:r>
              <a:rPr lang="en-US" dirty="0">
                <a:solidFill>
                  <a:srgbClr val="FF0000"/>
                </a:solidFill>
              </a:rPr>
              <a:t>On their daily morning surveys, participants are asked </a:t>
            </a:r>
            <a:r>
              <a:rPr lang="en-US" dirty="0">
                <a:solidFill>
                  <a:srgbClr val="FF7401"/>
                </a:solidFill>
              </a:rPr>
              <a:t>“How likely are you to drink alcohol in the next week?”</a:t>
            </a:r>
          </a:p>
          <a:p>
            <a:pPr marL="0" indent="0">
              <a:buNone/>
            </a:pPr>
            <a:r>
              <a:rPr lang="en-US" dirty="0"/>
              <a:t>	</a:t>
            </a:r>
            <a:r>
              <a:rPr lang="en-US" dirty="0">
                <a:solidFill>
                  <a:srgbClr val="00B050"/>
                </a:solidFill>
              </a:rPr>
              <a:t>1 – 11; Unlikely – very likely</a:t>
            </a:r>
          </a:p>
          <a:p>
            <a:pPr marL="0" indent="0">
              <a:buNone/>
            </a:pPr>
            <a:endParaRPr lang="en-US" dirty="0"/>
          </a:p>
          <a:p>
            <a:r>
              <a:rPr lang="en-US" dirty="0">
                <a:solidFill>
                  <a:srgbClr val="00B0F0"/>
                </a:solidFill>
              </a:rPr>
              <a:t>Took predictions from morning after</a:t>
            </a:r>
          </a:p>
          <a:p>
            <a:pPr marL="0" indent="0">
              <a:buNone/>
            </a:pPr>
            <a:r>
              <a:rPr lang="en-US" dirty="0">
                <a:solidFill>
                  <a:srgbClr val="7030A0"/>
                </a:solidFill>
              </a:rPr>
              <a:t>Non Lapse Days: Mean = 2.86	</a:t>
            </a:r>
            <a:r>
              <a:rPr lang="en-US" dirty="0">
                <a:solidFill>
                  <a:srgbClr val="FF7401"/>
                </a:solidFill>
              </a:rPr>
              <a:t>Lapse days: Mean = 3.43</a:t>
            </a:r>
          </a:p>
          <a:p>
            <a:pPr marL="0" indent="0">
              <a:buNone/>
            </a:pPr>
            <a:r>
              <a:rPr lang="en-US" dirty="0">
                <a:solidFill>
                  <a:srgbClr val="00B050"/>
                </a:solidFill>
              </a:rPr>
              <a:t>Green Lapses: Mean = 3.27	</a:t>
            </a:r>
            <a:r>
              <a:rPr lang="en-US" dirty="0">
                <a:solidFill>
                  <a:srgbClr val="00B0F0"/>
                </a:solidFill>
              </a:rPr>
              <a:t>Blue Lapses: Mean = 4.01</a:t>
            </a:r>
          </a:p>
          <a:p>
            <a:pPr marL="0" indent="0">
              <a:buNone/>
            </a:pPr>
            <a:r>
              <a:rPr lang="en-US" dirty="0">
                <a:solidFill>
                  <a:srgbClr val="FF0000"/>
                </a:solidFill>
              </a:rPr>
              <a:t>Red Lapses: Mean = 3.54</a:t>
            </a:r>
          </a:p>
        </p:txBody>
      </p:sp>
    </p:spTree>
    <p:extLst>
      <p:ext uri="{BB962C8B-B14F-4D97-AF65-F5344CB8AC3E}">
        <p14:creationId xmlns:p14="http://schemas.microsoft.com/office/powerpoint/2010/main" val="209268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AC35C2-92C5-407F-B861-B070F1BF7A68}"/>
              </a:ext>
            </a:extLst>
          </p:cNvPr>
          <p:cNvPicPr>
            <a:picLocks noGrp="1" noChangeAspect="1"/>
          </p:cNvPicPr>
          <p:nvPr>
            <p:ph idx="1"/>
          </p:nvPr>
        </p:nvPicPr>
        <p:blipFill>
          <a:blip r:embed="rId3"/>
          <a:stretch>
            <a:fillRect/>
          </a:stretch>
        </p:blipFill>
        <p:spPr>
          <a:xfrm>
            <a:off x="2913355" y="587714"/>
            <a:ext cx="6365289" cy="6270286"/>
          </a:xfrm>
          <a:prstGeom prst="rect">
            <a:avLst/>
          </a:prstGeom>
        </p:spPr>
      </p:pic>
      <p:sp>
        <p:nvSpPr>
          <p:cNvPr id="2" name="Title 1">
            <a:extLst>
              <a:ext uri="{FF2B5EF4-FFF2-40B4-BE49-F238E27FC236}">
                <a16:creationId xmlns:a16="http://schemas.microsoft.com/office/drawing/2014/main" id="{C1F5D5E6-B4AC-4D03-9414-1C08E72FA67B}"/>
              </a:ext>
            </a:extLst>
          </p:cNvPr>
          <p:cNvSpPr>
            <a:spLocks noGrp="1"/>
          </p:cNvSpPr>
          <p:nvPr>
            <p:ph type="title"/>
          </p:nvPr>
        </p:nvSpPr>
        <p:spPr>
          <a:xfrm>
            <a:off x="838200" y="0"/>
            <a:ext cx="10515600" cy="994299"/>
          </a:xfrm>
        </p:spPr>
        <p:txBody>
          <a:bodyPr/>
          <a:lstStyle/>
          <a:p>
            <a:pPr algn="ctr"/>
            <a:r>
              <a:rPr lang="en-US" dirty="0"/>
              <a:t>What is a Lapse?</a:t>
            </a:r>
          </a:p>
        </p:txBody>
      </p:sp>
    </p:spTree>
    <p:extLst>
      <p:ext uri="{BB962C8B-B14F-4D97-AF65-F5344CB8AC3E}">
        <p14:creationId xmlns:p14="http://schemas.microsoft.com/office/powerpoint/2010/main" val="238487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D5E6-B4AC-4D03-9414-1C08E72FA67B}"/>
              </a:ext>
            </a:extLst>
          </p:cNvPr>
          <p:cNvSpPr>
            <a:spLocks noGrp="1"/>
          </p:cNvSpPr>
          <p:nvPr>
            <p:ph type="title"/>
          </p:nvPr>
        </p:nvSpPr>
        <p:spPr>
          <a:xfrm>
            <a:off x="242656" y="793"/>
            <a:ext cx="10515600" cy="1325563"/>
          </a:xfrm>
        </p:spPr>
        <p:txBody>
          <a:bodyPr/>
          <a:lstStyle/>
          <a:p>
            <a:r>
              <a:rPr lang="en-US" dirty="0"/>
              <a:t>Raw data</a:t>
            </a:r>
          </a:p>
        </p:txBody>
      </p:sp>
      <p:sp>
        <p:nvSpPr>
          <p:cNvPr id="3" name="Content Placeholder 2">
            <a:extLst>
              <a:ext uri="{FF2B5EF4-FFF2-40B4-BE49-F238E27FC236}">
                <a16:creationId xmlns:a16="http://schemas.microsoft.com/office/drawing/2014/main" id="{E531994B-CF60-43D9-ADE6-51739C2CAC51}"/>
              </a:ext>
            </a:extLst>
          </p:cNvPr>
          <p:cNvSpPr>
            <a:spLocks noGrp="1"/>
          </p:cNvSpPr>
          <p:nvPr>
            <p:ph sz="half" idx="2"/>
          </p:nvPr>
        </p:nvSpPr>
        <p:spPr>
          <a:xfrm>
            <a:off x="242656" y="1279127"/>
            <a:ext cx="5453078" cy="4906169"/>
          </a:xfrm>
        </p:spPr>
        <p:txBody>
          <a:bodyPr>
            <a:normAutofit fontScale="92500"/>
          </a:bodyPr>
          <a:lstStyle/>
          <a:p>
            <a:pPr>
              <a:lnSpc>
                <a:spcPct val="150000"/>
              </a:lnSpc>
            </a:pPr>
            <a:r>
              <a:rPr lang="en-US" sz="4000" dirty="0">
                <a:solidFill>
                  <a:srgbClr val="FF0000"/>
                </a:solidFill>
              </a:rPr>
              <a:t>N = 93</a:t>
            </a:r>
          </a:p>
          <a:p>
            <a:pPr>
              <a:lnSpc>
                <a:spcPct val="150000"/>
              </a:lnSpc>
            </a:pPr>
            <a:r>
              <a:rPr lang="en-US" sz="4000" dirty="0">
                <a:solidFill>
                  <a:srgbClr val="FF7401"/>
                </a:solidFill>
              </a:rPr>
              <a:t>Never Lapsed: 34</a:t>
            </a:r>
          </a:p>
          <a:p>
            <a:pPr>
              <a:lnSpc>
                <a:spcPct val="150000"/>
              </a:lnSpc>
            </a:pPr>
            <a:r>
              <a:rPr lang="en-US" sz="4000" dirty="0">
                <a:solidFill>
                  <a:srgbClr val="00B050"/>
                </a:solidFill>
              </a:rPr>
              <a:t>Total Lapses: 766 </a:t>
            </a:r>
          </a:p>
          <a:p>
            <a:pPr>
              <a:lnSpc>
                <a:spcPct val="150000"/>
              </a:lnSpc>
            </a:pPr>
            <a:r>
              <a:rPr lang="en-US" sz="4000" dirty="0">
                <a:solidFill>
                  <a:srgbClr val="00B0F0"/>
                </a:solidFill>
              </a:rPr>
              <a:t>Total Observations: 8015 </a:t>
            </a:r>
          </a:p>
          <a:p>
            <a:pPr>
              <a:lnSpc>
                <a:spcPct val="150000"/>
              </a:lnSpc>
            </a:pPr>
            <a:r>
              <a:rPr lang="en-US" sz="4000" dirty="0">
                <a:solidFill>
                  <a:srgbClr val="7030A0"/>
                </a:solidFill>
              </a:rPr>
              <a:t>Mean Lapse rate: 10 %</a:t>
            </a:r>
          </a:p>
        </p:txBody>
      </p:sp>
      <p:sp>
        <p:nvSpPr>
          <p:cNvPr id="5" name="Text Placeholder 4">
            <a:extLst>
              <a:ext uri="{FF2B5EF4-FFF2-40B4-BE49-F238E27FC236}">
                <a16:creationId xmlns:a16="http://schemas.microsoft.com/office/drawing/2014/main" id="{851FB222-89A5-45ED-884F-C1701AFAF3B7}"/>
              </a:ext>
            </a:extLst>
          </p:cNvPr>
          <p:cNvSpPr>
            <a:spLocks noGrp="1"/>
          </p:cNvSpPr>
          <p:nvPr>
            <p:ph type="body" sz="quarter" idx="3"/>
          </p:nvPr>
        </p:nvSpPr>
        <p:spPr/>
        <p:txBody>
          <a:bodyPr/>
          <a:lstStyle/>
          <a:p>
            <a:endParaRPr lang="en-US"/>
          </a:p>
        </p:txBody>
      </p:sp>
      <p:pic>
        <p:nvPicPr>
          <p:cNvPr id="7" name="Content Placeholder 6">
            <a:extLst>
              <a:ext uri="{FF2B5EF4-FFF2-40B4-BE49-F238E27FC236}">
                <a16:creationId xmlns:a16="http://schemas.microsoft.com/office/drawing/2014/main" id="{CA4AA12B-0FB5-4AEF-90D7-A0DC53BEF75F}"/>
              </a:ext>
            </a:extLst>
          </p:cNvPr>
          <p:cNvPicPr>
            <a:picLocks noGrp="1" noChangeAspect="1"/>
          </p:cNvPicPr>
          <p:nvPr>
            <p:ph sz="quarter" idx="4"/>
          </p:nvPr>
        </p:nvPicPr>
        <p:blipFill rotWithShape="1">
          <a:blip r:embed="rId2"/>
          <a:srcRect r="6917"/>
          <a:stretch/>
        </p:blipFill>
        <p:spPr>
          <a:xfrm>
            <a:off x="5607588" y="971549"/>
            <a:ext cx="6341756" cy="5521326"/>
          </a:xfrm>
          <a:prstGeom prst="rect">
            <a:avLst/>
          </a:prstGeom>
        </p:spPr>
      </p:pic>
    </p:spTree>
    <p:extLst>
      <p:ext uri="{BB962C8B-B14F-4D97-AF65-F5344CB8AC3E}">
        <p14:creationId xmlns:p14="http://schemas.microsoft.com/office/powerpoint/2010/main" val="366657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D5E6-B4AC-4D03-9414-1C08E72FA67B}"/>
              </a:ext>
            </a:extLst>
          </p:cNvPr>
          <p:cNvSpPr>
            <a:spLocks noGrp="1"/>
          </p:cNvSpPr>
          <p:nvPr>
            <p:ph type="title"/>
          </p:nvPr>
        </p:nvSpPr>
        <p:spPr/>
        <p:txBody>
          <a:bodyPr/>
          <a:lstStyle/>
          <a:p>
            <a:r>
              <a:rPr lang="en-US" dirty="0"/>
              <a:t>1) Remove if &gt; 33% Lapse rate</a:t>
            </a:r>
          </a:p>
        </p:txBody>
      </p:sp>
      <p:sp>
        <p:nvSpPr>
          <p:cNvPr id="3" name="Content Placeholder 2">
            <a:extLst>
              <a:ext uri="{FF2B5EF4-FFF2-40B4-BE49-F238E27FC236}">
                <a16:creationId xmlns:a16="http://schemas.microsoft.com/office/drawing/2014/main" id="{E531994B-CF60-43D9-ADE6-51739C2CAC51}"/>
              </a:ext>
            </a:extLst>
          </p:cNvPr>
          <p:cNvSpPr>
            <a:spLocks noGrp="1"/>
          </p:cNvSpPr>
          <p:nvPr>
            <p:ph idx="1"/>
          </p:nvPr>
        </p:nvSpPr>
        <p:spPr/>
        <p:txBody>
          <a:bodyPr>
            <a:normAutofit fontScale="92500" lnSpcReduction="20000"/>
          </a:bodyPr>
          <a:lstStyle/>
          <a:p>
            <a:pPr>
              <a:lnSpc>
                <a:spcPct val="150000"/>
              </a:lnSpc>
            </a:pPr>
            <a:r>
              <a:rPr lang="en-US" sz="4000" dirty="0">
                <a:solidFill>
                  <a:srgbClr val="FF0000"/>
                </a:solidFill>
              </a:rPr>
              <a:t>N=7; Sub IDs: 37, 48, 58, 86, 98, 104, 128</a:t>
            </a:r>
          </a:p>
          <a:p>
            <a:pPr>
              <a:lnSpc>
                <a:spcPct val="150000"/>
              </a:lnSpc>
            </a:pPr>
            <a:r>
              <a:rPr lang="en-US" sz="4000" dirty="0">
                <a:solidFill>
                  <a:srgbClr val="FF7401"/>
                </a:solidFill>
              </a:rPr>
              <a:t>Everyone except 37 is above 40%</a:t>
            </a:r>
          </a:p>
          <a:p>
            <a:pPr>
              <a:lnSpc>
                <a:spcPct val="150000"/>
              </a:lnSpc>
            </a:pPr>
            <a:r>
              <a:rPr lang="en-US" sz="4000" dirty="0">
                <a:solidFill>
                  <a:srgbClr val="00B050"/>
                </a:solidFill>
              </a:rPr>
              <a:t>Total Lapses: 459 / 766 (60%)</a:t>
            </a:r>
          </a:p>
          <a:p>
            <a:pPr>
              <a:lnSpc>
                <a:spcPct val="150000"/>
              </a:lnSpc>
            </a:pPr>
            <a:r>
              <a:rPr lang="en-US" sz="4000" dirty="0">
                <a:solidFill>
                  <a:srgbClr val="0070C0"/>
                </a:solidFill>
              </a:rPr>
              <a:t>Total Observations: 7416 / 8015 (92.5%)</a:t>
            </a:r>
          </a:p>
          <a:p>
            <a:pPr>
              <a:lnSpc>
                <a:spcPct val="150000"/>
              </a:lnSpc>
            </a:pPr>
            <a:r>
              <a:rPr lang="en-US" sz="4000" dirty="0">
                <a:solidFill>
                  <a:srgbClr val="7030A0"/>
                </a:solidFill>
              </a:rPr>
              <a:t>Mean Lapse rate: 6% (vs 10%)</a:t>
            </a:r>
          </a:p>
        </p:txBody>
      </p:sp>
    </p:spTree>
    <p:extLst>
      <p:ext uri="{BB962C8B-B14F-4D97-AF65-F5344CB8AC3E}">
        <p14:creationId xmlns:p14="http://schemas.microsoft.com/office/powerpoint/2010/main" val="158978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84AA-3405-4813-8FBC-C91E0FD2A49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0D52108-1EF9-4FCB-B847-BA61E06BF97C}"/>
              </a:ext>
            </a:extLst>
          </p:cNvPr>
          <p:cNvPicPr>
            <a:picLocks noGrp="1" noChangeAspect="1"/>
          </p:cNvPicPr>
          <p:nvPr>
            <p:ph idx="1"/>
          </p:nvPr>
        </p:nvPicPr>
        <p:blipFill>
          <a:blip r:embed="rId3"/>
          <a:stretch>
            <a:fillRect/>
          </a:stretch>
        </p:blipFill>
        <p:spPr>
          <a:xfrm>
            <a:off x="0" y="365126"/>
            <a:ext cx="5910911" cy="5946898"/>
          </a:xfrm>
          <a:prstGeom prst="rect">
            <a:avLst/>
          </a:prstGeom>
        </p:spPr>
      </p:pic>
      <p:pic>
        <p:nvPicPr>
          <p:cNvPr id="5" name="Picture 4">
            <a:extLst>
              <a:ext uri="{FF2B5EF4-FFF2-40B4-BE49-F238E27FC236}">
                <a16:creationId xmlns:a16="http://schemas.microsoft.com/office/drawing/2014/main" id="{C9A2DC15-7E32-435D-868F-07FDECAACC45}"/>
              </a:ext>
            </a:extLst>
          </p:cNvPr>
          <p:cNvPicPr>
            <a:picLocks noChangeAspect="1"/>
          </p:cNvPicPr>
          <p:nvPr/>
        </p:nvPicPr>
        <p:blipFill>
          <a:blip r:embed="rId4"/>
          <a:stretch>
            <a:fillRect/>
          </a:stretch>
        </p:blipFill>
        <p:spPr>
          <a:xfrm>
            <a:off x="6160364" y="418917"/>
            <a:ext cx="5910911" cy="5893107"/>
          </a:xfrm>
          <a:prstGeom prst="rect">
            <a:avLst/>
          </a:prstGeom>
        </p:spPr>
      </p:pic>
    </p:spTree>
    <p:extLst>
      <p:ext uri="{BB962C8B-B14F-4D97-AF65-F5344CB8AC3E}">
        <p14:creationId xmlns:p14="http://schemas.microsoft.com/office/powerpoint/2010/main" val="151299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7461-522F-48E7-8420-2032384F820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0B4F5C3-C270-43EB-8EBA-179946449CC9}"/>
              </a:ext>
            </a:extLst>
          </p:cNvPr>
          <p:cNvPicPr>
            <a:picLocks noGrp="1" noChangeAspect="1"/>
          </p:cNvPicPr>
          <p:nvPr>
            <p:ph idx="1"/>
          </p:nvPr>
        </p:nvPicPr>
        <p:blipFill>
          <a:blip r:embed="rId2"/>
          <a:stretch>
            <a:fillRect/>
          </a:stretch>
        </p:blipFill>
        <p:spPr>
          <a:xfrm>
            <a:off x="6089468" y="682306"/>
            <a:ext cx="6028552" cy="6010449"/>
          </a:xfrm>
          <a:prstGeom prst="rect">
            <a:avLst/>
          </a:prstGeom>
        </p:spPr>
      </p:pic>
      <p:pic>
        <p:nvPicPr>
          <p:cNvPr id="5" name="Picture 4">
            <a:extLst>
              <a:ext uri="{FF2B5EF4-FFF2-40B4-BE49-F238E27FC236}">
                <a16:creationId xmlns:a16="http://schemas.microsoft.com/office/drawing/2014/main" id="{5D325CC5-CA6A-46F2-AE09-A53C594544C7}"/>
              </a:ext>
            </a:extLst>
          </p:cNvPr>
          <p:cNvPicPr>
            <a:picLocks noChangeAspect="1"/>
          </p:cNvPicPr>
          <p:nvPr/>
        </p:nvPicPr>
        <p:blipFill>
          <a:blip r:embed="rId3"/>
          <a:stretch>
            <a:fillRect/>
          </a:stretch>
        </p:blipFill>
        <p:spPr>
          <a:xfrm>
            <a:off x="73982" y="682307"/>
            <a:ext cx="6022018" cy="6010449"/>
          </a:xfrm>
          <a:prstGeom prst="rect">
            <a:avLst/>
          </a:prstGeom>
        </p:spPr>
      </p:pic>
    </p:spTree>
    <p:extLst>
      <p:ext uri="{BB962C8B-B14F-4D97-AF65-F5344CB8AC3E}">
        <p14:creationId xmlns:p14="http://schemas.microsoft.com/office/powerpoint/2010/main" val="210905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8EF3-E0C8-4CD8-AD83-30A82F984F0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FDE9A97-834A-429A-8B17-FDEF87D33EE7}"/>
              </a:ext>
            </a:extLst>
          </p:cNvPr>
          <p:cNvPicPr>
            <a:picLocks noGrp="1" noChangeAspect="1"/>
          </p:cNvPicPr>
          <p:nvPr>
            <p:ph idx="1"/>
          </p:nvPr>
        </p:nvPicPr>
        <p:blipFill>
          <a:blip r:embed="rId3"/>
          <a:stretch>
            <a:fillRect/>
          </a:stretch>
        </p:blipFill>
        <p:spPr>
          <a:xfrm>
            <a:off x="372899" y="875072"/>
            <a:ext cx="5444726" cy="5428351"/>
          </a:xfrm>
          <a:prstGeom prst="rect">
            <a:avLst/>
          </a:prstGeom>
        </p:spPr>
      </p:pic>
      <p:pic>
        <p:nvPicPr>
          <p:cNvPr id="5" name="Picture 4">
            <a:extLst>
              <a:ext uri="{FF2B5EF4-FFF2-40B4-BE49-F238E27FC236}">
                <a16:creationId xmlns:a16="http://schemas.microsoft.com/office/drawing/2014/main" id="{285B771C-A7C9-4103-AA02-52D313E991A3}"/>
              </a:ext>
            </a:extLst>
          </p:cNvPr>
          <p:cNvPicPr>
            <a:picLocks noChangeAspect="1"/>
          </p:cNvPicPr>
          <p:nvPr/>
        </p:nvPicPr>
        <p:blipFill>
          <a:blip r:embed="rId4"/>
          <a:stretch>
            <a:fillRect/>
          </a:stretch>
        </p:blipFill>
        <p:spPr>
          <a:xfrm>
            <a:off x="5823934" y="790114"/>
            <a:ext cx="5529866" cy="5513310"/>
          </a:xfrm>
          <a:prstGeom prst="rect">
            <a:avLst/>
          </a:prstGeom>
        </p:spPr>
      </p:pic>
    </p:spTree>
    <p:extLst>
      <p:ext uri="{BB962C8B-B14F-4D97-AF65-F5344CB8AC3E}">
        <p14:creationId xmlns:p14="http://schemas.microsoft.com/office/powerpoint/2010/main" val="144682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1C38-7E06-4C21-BE8A-EEA2F08AD89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C50F059-3E53-45A6-BB03-30B9EF5CFC49}"/>
              </a:ext>
            </a:extLst>
          </p:cNvPr>
          <p:cNvPicPr>
            <a:picLocks noGrp="1" noChangeAspect="1"/>
          </p:cNvPicPr>
          <p:nvPr>
            <p:ph idx="1"/>
          </p:nvPr>
        </p:nvPicPr>
        <p:blipFill>
          <a:blip r:embed="rId3"/>
          <a:stretch>
            <a:fillRect/>
          </a:stretch>
        </p:blipFill>
        <p:spPr>
          <a:xfrm>
            <a:off x="2768723" y="121646"/>
            <a:ext cx="6654554" cy="6614708"/>
          </a:xfrm>
          <a:prstGeom prst="rect">
            <a:avLst/>
          </a:prstGeom>
        </p:spPr>
      </p:pic>
    </p:spTree>
    <p:extLst>
      <p:ext uri="{BB962C8B-B14F-4D97-AF65-F5344CB8AC3E}">
        <p14:creationId xmlns:p14="http://schemas.microsoft.com/office/powerpoint/2010/main" val="3472019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1020</Words>
  <Application>Microsoft Office PowerPoint</Application>
  <PresentationFormat>Widescreen</PresentationFormat>
  <Paragraphs>138</Paragraphs>
  <Slides>29</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GPS!</vt:lpstr>
      <vt:lpstr>Data</vt:lpstr>
      <vt:lpstr>What is a Lapse?</vt:lpstr>
      <vt:lpstr>Raw data</vt:lpstr>
      <vt:lpstr>1) Remove if &gt; 33% Lapse rate</vt:lpstr>
      <vt:lpstr>PowerPoint Presentation</vt:lpstr>
      <vt:lpstr>PowerPoint Presentation</vt:lpstr>
      <vt:lpstr>PowerPoint Presentation</vt:lpstr>
      <vt:lpstr>PowerPoint Presentation</vt:lpstr>
      <vt:lpstr>PowerPoint Presentation</vt:lpstr>
      <vt:lpstr>2) Remove until 7 days abstinent</vt:lpstr>
      <vt:lpstr>PowerPoint Presentation</vt:lpstr>
      <vt:lpstr>PowerPoint Presentation</vt:lpstr>
      <vt:lpstr>PowerPoint Presentation</vt:lpstr>
      <vt:lpstr>3) Remove after a red lapse</vt:lpstr>
      <vt:lpstr>PowerPoint Presentation</vt:lpstr>
      <vt:lpstr>PowerPoint Presentation</vt:lpstr>
      <vt:lpstr>PowerPoint Presentation</vt:lpstr>
      <vt:lpstr>PowerPoint Presentation</vt:lpstr>
      <vt:lpstr>PowerPoint Presentation</vt:lpstr>
      <vt:lpstr>4) Remove after a red or blue lapse</vt:lpstr>
      <vt:lpstr>PowerPoint Presentation</vt:lpstr>
      <vt:lpstr>PowerPoint Presentation</vt:lpstr>
      <vt:lpstr>Lapse removal techniques</vt:lpstr>
      <vt:lpstr>7 Days abstinent</vt:lpstr>
      <vt:lpstr>7 Days abstinent</vt:lpstr>
      <vt:lpstr>7 Days abstinent</vt:lpstr>
      <vt:lpstr>7 Days abstinent</vt:lpstr>
      <vt:lpstr>One more thing…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Sant'Ana</dc:creator>
  <cp:lastModifiedBy>Sarah Sant'Ana</cp:lastModifiedBy>
  <cp:revision>22</cp:revision>
  <dcterms:created xsi:type="dcterms:W3CDTF">2019-02-08T13:12:42Z</dcterms:created>
  <dcterms:modified xsi:type="dcterms:W3CDTF">2019-02-08T20:22:56Z</dcterms:modified>
</cp:coreProperties>
</file>