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5.png" ContentType="image/png"/>
  <Override PartName="/ppt/media/image133.png" ContentType="image/png"/>
  <Override PartName="/ppt/media/image129.png" ContentType="image/png"/>
  <Override PartName="/ppt/media/image128.png" ContentType="image/png"/>
  <Override PartName="/ppt/media/image123.png" ContentType="image/png"/>
  <Override PartName="/ppt/media/image121.png" ContentType="image/png"/>
  <Override PartName="/ppt/media/image119.png" ContentType="image/png"/>
  <Override PartName="/ppt/media/image118.png" ContentType="image/png"/>
  <Override PartName="/ppt/media/image109.png" ContentType="image/png"/>
  <Override PartName="/ppt/media/image117.png" ContentType="image/png"/>
  <Override PartName="/ppt/media/image99.png" ContentType="image/png"/>
  <Override PartName="/ppt/media/image116.png" ContentType="image/png"/>
  <Override PartName="/ppt/media/image98.png" ContentType="image/png"/>
  <Override PartName="/ppt/media/image115.png" ContentType="image/png"/>
  <Override PartName="/ppt/media/image97.png" ContentType="image/png"/>
  <Override PartName="/ppt/media/image139.jpeg" ContentType="image/jpe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7.png" ContentType="image/png"/>
  <Override PartName="/ppt/media/image89.png" ContentType="image/png"/>
  <Override PartName="/ppt/media/image24.jpeg" ContentType="image/jpeg"/>
  <Override PartName="/ppt/media/image103.png" ContentType="image/png"/>
  <Override PartName="/ppt/media/image85.png" ContentType="image/png"/>
  <Override PartName="/ppt/media/image4.png" ContentType="image/png"/>
  <Override PartName="/ppt/media/image61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108.png" ContentType="image/png"/>
  <Override PartName="/ppt/media/image9.png" ContentType="image/png"/>
  <Override PartName="/ppt/media/image64.png" ContentType="image/png"/>
  <Override PartName="/ppt/media/image106.png" ContentType="image/png"/>
  <Override PartName="/ppt/media/image88.png" ContentType="image/png"/>
  <Override PartName="/ppt/media/image19.jpeg" ContentType="image/jpeg"/>
  <Override PartName="/ppt/media/image37.png" ContentType="image/png"/>
  <Override PartName="/ppt/media/image145.png" ContentType="image/png"/>
  <Override PartName="/ppt/media/image36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8.jpeg" ContentType="image/jpeg"/>
  <Override PartName="/ppt/media/image120.png" ContentType="image/png"/>
  <Override PartName="/ppt/media/image11.png" ContentType="image/png"/>
  <Override PartName="/ppt/media/image144.png" ContentType="image/png"/>
  <Override PartName="/ppt/media/image35.png" ContentType="image/png"/>
  <Override PartName="/ppt/media/image10.png" ContentType="image/png"/>
  <Override PartName="/ppt/media/image143.png" ContentType="image/png"/>
  <Override PartName="/ppt/media/image34.png" ContentType="image/png"/>
  <Override PartName="/ppt/media/image59.png" ContentType="image/png"/>
  <Override PartName="/ppt/media/image142.png" ContentType="image/png"/>
  <Override PartName="/ppt/media/image33.png" ContentType="image/png"/>
  <Override PartName="/ppt/media/image58.png" ContentType="image/png"/>
  <Override PartName="/ppt/media/image141.png" ContentType="image/png"/>
  <Override PartName="/ppt/media/image32.png" ContentType="image/png"/>
  <Override PartName="/ppt/media/image57.png" ContentType="image/png"/>
  <Override PartName="/ppt/media/image140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138.png" ContentType="image/png"/>
  <Override PartName="/ppt/media/image29.png" ContentType="image/png"/>
  <Override PartName="/ppt/media/image137.png" ContentType="image/png"/>
  <Override PartName="/ppt/media/image28.png" ContentType="image/png"/>
  <Override PartName="/ppt/media/image136.png" ContentType="image/png"/>
  <Override PartName="/ppt/media/image27.png" ContentType="image/png"/>
  <Override PartName="/ppt/media/image134.png" ContentType="image/png"/>
  <Override PartName="/ppt/media/image25.png" ContentType="image/png"/>
  <Override PartName="/ppt/media/image132.png" ContentType="image/png"/>
  <Override PartName="/ppt/media/image23.png" ContentType="image/png"/>
  <Override PartName="/ppt/media/image48.png" ContentType="image/png"/>
  <Override PartName="/ppt/media/image131.png" ContentType="image/png"/>
  <Override PartName="/ppt/media/image22.png" ContentType="image/png"/>
  <Override PartName="/ppt/media/image47.png" ContentType="image/png"/>
  <Override PartName="/ppt/media/image130.png" ContentType="image/png"/>
  <Override PartName="/ppt/media/image21.png" ContentType="image/png"/>
  <Override PartName="/ppt/media/image46.png" ContentType="image/png"/>
  <Override PartName="/ppt/media/image127.png" ContentType="image/png"/>
  <Override PartName="/ppt/media/image26.jpeg" ContentType="image/jpeg"/>
  <Override PartName="/ppt/media/image12.jpeg" ContentType="image/jpeg"/>
  <Override PartName="/ppt/media/image18.png" ContentType="image/png"/>
  <Override PartName="/ppt/media/image126.png" ContentType="image/png"/>
  <Override PartName="/ppt/media/image17.png" ContentType="image/png"/>
  <Override PartName="/ppt/media/image124.png" ContentType="image/png"/>
  <Override PartName="/ppt/media/image15.png" ContentType="image/png"/>
  <Override PartName="/ppt/media/image125.png" ContentType="image/png"/>
  <Override PartName="/ppt/media/image16.png" ContentType="image/png"/>
  <Override PartName="/ppt/media/image122.png" ContentType="image/png"/>
  <Override PartName="/ppt/media/image13.png" ContentType="image/png"/>
  <Override PartName="/ppt/media/image14.jpeg" ContentType="image/jpeg"/>
  <Override PartName="/ppt/media/image38.png" ContentType="image/png"/>
  <Override PartName="/ppt/media/image40.png" ContentType="image/png"/>
  <Override PartName="/ppt/media/image65.png" ContentType="image/png"/>
  <Override PartName="/ppt/media/image41.jpeg" ContentType="image/jpe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45.png" ContentType="image/png"/>
  <Override PartName="/ppt/media/image20.jpeg" ContentType="image/jpeg"/>
  <Override PartName="/ppt/media/image4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39.jpeg" ContentType="image/jpeg"/>
  <Override PartName="/ppt/media/image52.png" ContentType="image/png"/>
  <Override PartName="/ppt/media/image7.jpeg" ContentType="image/jpe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62.png" ContentType="image/png"/>
  <Override PartName="/ppt/media/image63.png" ContentType="image/png"/>
  <Override PartName="/ppt/media/image66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4400" spc="-1" strike="noStrike">
                <a:solidFill>
                  <a:srgbClr val="000000"/>
                </a:solidFill>
                <a:latin typeface="Aptos"/>
              </a:rPr>
              <a:t>Pulse para desplazar la página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FE4E1E-EB53-41B4-AE88-FA98129A29B7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s-ES" sz="2000" spc="-1" strike="noStrike">
                <a:latin typeface="Courier New"/>
              </a:rPr>
              <a:t>#permite al usuario USER ejecutar un comando docker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787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9C27E5-E7B1-433F-A264-1F9767D55A4B}" type="slidenum">
              <a:rPr b="0" lang="es-ES" sz="1200" spc="-1" strike="noStrike">
                <a:solidFill>
                  <a:srgbClr val="000000"/>
                </a:solidFill>
                <a:latin typeface="Aptos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0BB42E-10FD-4ED2-9CA4-37651BE75FE2}" type="slidenum">
              <a:rPr b="0" lang="es-ES" sz="1200" spc="-1" strike="noStrike">
                <a:solidFill>
                  <a:srgbClr val="000000"/>
                </a:solidFill>
                <a:latin typeface="Aptos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E41F21-330A-4C05-B044-89E72B7AE165}" type="slidenum">
              <a:rPr b="0" lang="es-ES" sz="1800" spc="-1" strike="noStrike">
                <a:solidFill>
                  <a:srgbClr val="000000"/>
                </a:solidFill>
                <a:latin typeface="Aptos"/>
                <a:ea typeface="+mn-ea"/>
              </a:rPr>
              <a:t>&lt;número&gt;</a:t>
            </a:fld>
            <a:endParaRPr b="0" lang="es-ES" sz="18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0197BF-25F2-4B9E-A673-3601848C4D3D}" type="slidenum">
              <a:rPr b="0" lang="es-ES" sz="1200" spc="-1" strike="noStrike">
                <a:solidFill>
                  <a:srgbClr val="000000"/>
                </a:solidFill>
                <a:latin typeface="Aptos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Aptos Display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718B82-46AB-429A-854E-55F26D768AF6}" type="datetime1">
              <a:rPr b="0" lang="es-ES" sz="1200" spc="-1" strike="noStrike">
                <a:solidFill>
                  <a:srgbClr val="767676"/>
                </a:solidFill>
                <a:latin typeface="Aptos"/>
              </a:rPr>
              <a:t>06/05/2024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 anchorCtr="1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137ED4-D6A7-41C8-AB17-667E970968AF}" type="slidenum">
              <a:rPr b="0" lang="es-ES" sz="1200" spc="-1" strike="noStrike">
                <a:solidFill>
                  <a:srgbClr val="767676"/>
                </a:solidFill>
                <a:latin typeface="Aptos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Haga clic para modificar los estilos de texto del patrón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3BFB6C3-8D6F-4F1C-86BA-83AA1B0DA2B1}" type="datetime1">
              <a:rPr b="0" lang="es-ES" sz="1200" spc="-1" strike="noStrike">
                <a:solidFill>
                  <a:srgbClr val="767676"/>
                </a:solidFill>
                <a:latin typeface="Aptos"/>
              </a:rPr>
              <a:t>06/05/2024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 anchorCtr="1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8ADA25-CE1D-452F-90F2-B63ED6A4DC40}" type="slidenum">
              <a:rPr b="0" lang="es-ES" sz="1200" spc="-1" strike="noStrike">
                <a:solidFill>
                  <a:srgbClr val="767676"/>
                </a:solidFill>
                <a:latin typeface="Aptos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et.docker.com/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hyperlink" Target="https://127.0.0.1:5000/" TargetMode="External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hyperlink" Target="https://127.0.0.1:5000/" TargetMode="External"/><Relationship Id="rId3" Type="http://schemas.openxmlformats.org/officeDocument/2006/relationships/hyperlink" Target="http://home-assistant.io/installation/alternative/" TargetMode="External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127.0.0.1:8123/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hyperlink" Target="https://shellyspain.com/shelly-plus-ht.html" TargetMode="External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hyperlink" Target="http://192.168.33.1/" TargetMode="External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git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192.168.33.1/" TargetMode="External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192.168.33.1/" TargetMode="External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hyperlink" Target="https://127.0.0.1:8123/" TargetMode="External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127.0.0.1:8123/" TargetMode="External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www.home-assistant.io/integrations" TargetMode="External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hacs.xyz/docs/setup/download" TargetMode="External"/><Relationship Id="rId2" Type="http://schemas.openxmlformats.org/officeDocument/2006/relationships/hyperlink" Target="https://get.hacs.xyz/" TargetMode="External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image" Target="../media/image14.jpe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://127.0.0.1:8123/" TargetMode="External"/><Relationship Id="rId2" Type="http://schemas.openxmlformats.org/officeDocument/2006/relationships/image" Target="../media/image99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hyperlink" Target="https://github.com/kalkih/mini-graph-card" TargetMode="External"/><Relationship Id="rId2" Type="http://schemas.openxmlformats.org/officeDocument/2006/relationships/hyperlink" Target="https://github.com/kalkih/mini-graph-card" TargetMode="External"/><Relationship Id="rId3" Type="http://schemas.openxmlformats.org/officeDocument/2006/relationships/hyperlink" Target="https://github.com/kalkih/mini-graph-card" TargetMode="External"/><Relationship Id="rId4" Type="http://schemas.openxmlformats.org/officeDocument/2006/relationships/hyperlink" Target="https://github.com/kalkih/mini-graph-card" TargetMode="External"/><Relationship Id="rId5" Type="http://schemas.openxmlformats.org/officeDocument/2006/relationships/hyperlink" Target="https://github.com/kalkih/mini-graph-card" TargetMode="External"/><Relationship Id="rId6" Type="http://schemas.openxmlformats.org/officeDocument/2006/relationships/hyperlink" Target="https://github.com/kalkih/mini-graph-card" TargetMode="External"/><Relationship Id="rId7" Type="http://schemas.openxmlformats.org/officeDocument/2006/relationships/hyperlink" Target="https://github.com/kalkih/mini-graph-card" TargetMode="External"/><Relationship Id="rId8" Type="http://schemas.openxmlformats.org/officeDocument/2006/relationships/hyperlink" Target="https://github.com/kalkih/mini-graph-card" TargetMode="External"/><Relationship Id="rId9" Type="http://schemas.openxmlformats.org/officeDocument/2006/relationships/hyperlink" Target="https://github.com/kalkih/mini-graph-card" TargetMode="External"/><Relationship Id="rId10" Type="http://schemas.openxmlformats.org/officeDocument/2006/relationships/hyperlink" Target="https://github.com/kalkih/mini-graph-card" TargetMode="External"/><Relationship Id="rId11" Type="http://schemas.openxmlformats.org/officeDocument/2006/relationships/image" Target="../media/image103.png"/><Relationship Id="rId1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hyperlink" Target="https://127.0.0.1:5000/" TargetMode="External"/><Relationship Id="rId2" Type="http://schemas.openxmlformats.org/officeDocument/2006/relationships/hyperlink" Target="http://127.0.0.1:1880/" TargetMode="External"/><Relationship Id="rId3" Type="http://schemas.openxmlformats.org/officeDocument/2006/relationships/image" Target="../media/image118.png"/><Relationship Id="rId4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hyperlink" Target="http://127.0.0.1:1880/" TargetMode="External"/><Relationship Id="rId2" Type="http://schemas.openxmlformats.org/officeDocument/2006/relationships/image" Target="../media/image119.png"/><Relationship Id="rId3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hyperlink" Target="http://127.0.0.1:1880/" TargetMode="External"/><Relationship Id="rId2" Type="http://schemas.openxmlformats.org/officeDocument/2006/relationships/image" Target="../media/image120.png"/><Relationship Id="rId3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jpeg"/><Relationship Id="rId8" Type="http://schemas.openxmlformats.org/officeDocument/2006/relationships/image" Target="../media/image25.png"/><Relationship Id="rId9" Type="http://schemas.openxmlformats.org/officeDocument/2006/relationships/image" Target="../media/image26.jpe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hyperlink" Target="https://hub.docker.com/r/linuxserver/duplicati" TargetMode="External"/><Relationship Id="rId2" Type="http://schemas.openxmlformats.org/officeDocument/2006/relationships/hyperlink" Target="https://127.0.0.1:5000/" TargetMode="External"/><Relationship Id="rId3" Type="http://schemas.openxmlformats.org/officeDocument/2006/relationships/image" Target="../media/image130.png"/><Relationship Id="rId4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hyperlink" Target="http://127.0.0.1:8200/" TargetMode="External"/><Relationship Id="rId2" Type="http://schemas.openxmlformats.org/officeDocument/2006/relationships/image" Target="../media/image131.png"/><Relationship Id="rId3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hyperlink" Target="https://tailscale.com/" TargetMode="External"/><Relationship Id="rId2" Type="http://schemas.openxmlformats.org/officeDocument/2006/relationships/hyperlink" Target="https://tailscale.com/install.sh" TargetMode="External"/><Relationship Id="rId3" Type="http://schemas.openxmlformats.org/officeDocument/2006/relationships/hyperlink" Target="https://login.tailscale.com/a/157a329e010875" TargetMode="External"/><Relationship Id="rId4" Type="http://schemas.openxmlformats.org/officeDocument/2006/relationships/image" Target="../media/image134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hyperlink" Target="http://100.80.227.92:8123/" TargetMode="Externa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hyperlink" Target="https://login.tailscale.com/admin/settings/authkeys" TargetMode="External"/><Relationship Id="rId2" Type="http://schemas.openxmlformats.org/officeDocument/2006/relationships/image" Target="../media/image137.png"/><Relationship Id="rId3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jpeg"/><Relationship Id="rId3" Type="http://schemas.openxmlformats.org/officeDocument/2006/relationships/image" Target="../media/image140.png"/><Relationship Id="rId4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141.png"/><Relationship Id="rId2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143.png"/><Relationship Id="rId2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hyperlink" Target="https://kb.shelly.cloud/knowledge-base/shelly-plus-h-t-web-interface-guide" TargetMode="External"/><Relationship Id="rId2" Type="http://schemas.openxmlformats.org/officeDocument/2006/relationships/hyperlink" Target="https://jsonformatter.org/yaml-formatter" TargetMode="External"/><Relationship Id="rId3" Type="http://schemas.openxmlformats.org/officeDocument/2006/relationships/hyperlink" Target="https://github.com/kalkih/mini-graph-card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95800" y="745560"/>
            <a:ext cx="10999800" cy="15541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s-ES" sz="4800" spc="-1" strike="noStrike">
                <a:solidFill>
                  <a:srgbClr val="ffffff"/>
                </a:solidFill>
                <a:latin typeface="Aharoni"/>
              </a:rPr>
              <a:t>	</a:t>
            </a:r>
            <a:r>
              <a:rPr b="1" lang="es-ES" sz="4800" spc="-1" strike="noStrike">
                <a:solidFill>
                  <a:srgbClr val="ffffff"/>
                </a:solidFill>
                <a:latin typeface="Aharoni"/>
              </a:rPr>
              <a:t>Curso de formación en Home Assistant y LoRa</a:t>
            </a:r>
            <a:endParaRPr b="0" lang="es-ES" sz="4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27698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Fernando Rincón, Jesús Barba, Soledad Escolar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Arquitectura y Redes de Computadores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Universidad de Castilla-La Mancha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Inwire Tecnologies S.L.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3703680" y="4895280"/>
            <a:ext cx="4784400" cy="13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5040" y="1397160"/>
            <a:ext cx="1123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Home Assistant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admite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cuatro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opciones de instalación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ptos Display"/>
              <a:buAutoNum type="arabicPeriod"/>
            </a:pPr>
            <a:r>
              <a:rPr b="1" lang="es-ES" sz="2400" spc="-1" strike="noStrike">
                <a:solidFill>
                  <a:srgbClr val="222222"/>
                </a:solidFill>
                <a:latin typeface="Aptos"/>
              </a:rPr>
              <a:t>Sistema Operativo </a:t>
            </a:r>
            <a:r>
              <a:rPr b="0" lang="es-ES" sz="2400" spc="-1" strike="noStrike">
                <a:solidFill>
                  <a:srgbClr val="222222"/>
                </a:solidFill>
                <a:latin typeface="Aptos"/>
              </a:rPr>
              <a:t>(HA OS)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Core: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Instalación manual mediante entorno virtual Python.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ptos Display"/>
              <a:buAutoNum type="arabicPeriod"/>
            </a:pPr>
            <a:r>
              <a:rPr b="1" lang="es-ES" sz="2400" spc="-1" strike="noStrike">
                <a:solidFill>
                  <a:srgbClr val="222222"/>
                </a:solidFill>
                <a:latin typeface="Aptos"/>
              </a:rPr>
              <a:t>Supervisado:</a:t>
            </a:r>
            <a:r>
              <a:rPr b="0" lang="es-ES" sz="2400" spc="-1" strike="noStrike">
                <a:solidFill>
                  <a:srgbClr val="222222"/>
                </a:solidFill>
                <a:latin typeface="Aptos"/>
              </a:rPr>
              <a:t>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Instalación manual del supervisor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Contenedores Docker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Instalación independiente basada en contenedores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7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Tipos de instalaciones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Tipos de instalaciones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1146672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8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78" name="Imagen 14" descr=""/>
          <p:cNvPicPr/>
          <p:nvPr/>
        </p:nvPicPr>
        <p:blipFill>
          <a:blip r:embed="rId1"/>
          <a:stretch/>
        </p:blipFill>
        <p:spPr>
          <a:xfrm>
            <a:off x="343080" y="1407960"/>
            <a:ext cx="5301720" cy="4844520"/>
          </a:xfrm>
          <a:prstGeom prst="rect">
            <a:avLst/>
          </a:prstGeom>
          <a:ln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5656320" y="4592520"/>
            <a:ext cx="6192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add-ons 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(complementos) permiten al usuario ampliar la funcionalidad a través de aplicaciones adicionales (a menudo, disponibles a través de integraciones).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654520" y="3843360"/>
            <a:ext cx="6192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supervisor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gestiona la instalación de Home Assistant, los complementos, y el propio Sistema Operativo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Desde un terminal en el servidor, descargar y ejecutar el script de instalación de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Docker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9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031760" y="2822400"/>
            <a:ext cx="10321560" cy="18442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curl –fsSL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Courier New"/>
                <a:hlinkClick r:id="rId1"/>
              </a:rPr>
              <a:t>https://get.docker.com</a:t>
            </a: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 –o get-docker.sh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sh get-docker.sh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usermod –aG docker $USER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docker container run hello-world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apt-get update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apt-get install docker-compose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Instalación como contenedor Docker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Desde el terminal, instalar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docker-compose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y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Portainer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031760" y="2822400"/>
            <a:ext cx="10321560" cy="2784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udo apt-get install docker-compose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docker volumen create portainer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docker run –d –p 8000:8000 –p 9443:9443 –-name portainer \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-- restart-always \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–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v /var/run/docker.sock:/var/run/docker.sock \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–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v portainer_data:/data \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portainer/portainer-ce:latest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docker container ps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6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Instalación como contenedor Docker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Portainer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vía su interfaz web</a:t>
            </a: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 </a:t>
            </a: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https://127.0.0.1:9443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un usuario administrador y proporcionar una password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Decir a Portainer que controle nuestra instalación local de Docker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Environments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Docker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Live Connect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7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Instalación como contenedor Docker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471680"/>
            <a:ext cx="10515240" cy="480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Crear el directorio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/docker/homeassistant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donde guardaremos la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5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5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5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Crear un stack en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Portainer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Portainer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vía su interfaz web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https://127.0.0.1:9443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Add-Stack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Proporcionar el nombre del stack “Stack HA”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al 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“Stack HA”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Web Editor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3"/>
              </a:rPr>
              <a:t>http://home-assistant.io/installation/alternative/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la sección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docker-compose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 pegarlo en el editor del stack (stack-homeassistant.yaml)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Sustituir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PATH_YOUR_CONFIG</a:t>
            </a:r>
            <a:r>
              <a:rPr b="0" lang="es-ES" sz="2400" spc="-1" strike="noStrike">
                <a:solidFill>
                  <a:srgbClr val="0070c0"/>
                </a:solidFill>
                <a:latin typeface="Apto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por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/docker/homeassistant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Desplegar el contenedor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Deploy the stack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Comprobar que el contenedor Home Assistant esté ejecutando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8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165320" y="1811160"/>
            <a:ext cx="10321560" cy="942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7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mkdir /docker</a:t>
            </a:r>
            <a:endParaRPr b="0" lang="es-ES" sz="2000" spc="-1" strike="noStrike">
              <a:latin typeface="Arial"/>
            </a:endParaRPr>
          </a:p>
          <a:p>
            <a:pPr marL="457200">
              <a:lnSpc>
                <a:spcPct val="7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sudo chown root.docker /docker</a:t>
            </a:r>
            <a:endParaRPr b="0" lang="es-ES" sz="2000" spc="-1" strike="noStrike">
              <a:latin typeface="Arial"/>
            </a:endParaRPr>
          </a:p>
          <a:p>
            <a:pPr marL="457200">
              <a:lnSpc>
                <a:spcPct val="7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sudo chmod 774 /docker</a:t>
            </a:r>
            <a:endParaRPr b="0" lang="es-ES" sz="2000" spc="-1" strike="noStrike">
              <a:latin typeface="Arial"/>
            </a:endParaRPr>
          </a:p>
          <a:p>
            <a:pPr marL="457200">
              <a:lnSpc>
                <a:spcPct val="7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mkdir /docker/homeassistant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Instalación de Home Assistant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Home Assistant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desde la URL </a:t>
            </a: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http://127.0.0.1:8123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una cuenta de usuario en Home Assistant 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Proporcionar un nombre de usuario y password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[user/pwd: curso]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Introducir la ubicación del servidor de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Home Assistant [puede] detectar dispositivos compatibles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Smart TVs, dispositivos inteligentes, móviles, etc. 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Configuración de Home Assistant: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la IU en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Settings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el fichero de configuración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/docker/homeassistant/configuration.yaml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2. Instalación y configuración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Primeros pasos con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8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2.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Tipos de instalaciones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como contenedor Docker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Primeros pasos con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3.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(Shelly H&amp;T)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del servicio AEMET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4.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Elementos básicos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Integraciones: add-ons (complementos), oficiales, no-oficiales, HACS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2200" spc="-1" strike="noStrike">
                <a:solidFill>
                  <a:srgbClr val="000000"/>
                </a:solidFill>
                <a:latin typeface="Aptos Display"/>
              </a:rPr>
              <a:t>Dashboards</a:t>
            </a: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, vistas, y tarjetas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Áreas, etiquetas y zonas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Dispositivos, entidades  y ayudantes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4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7543800" y="633240"/>
            <a:ext cx="4606560" cy="595440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000000"/>
                </a:solidFill>
                <a:latin typeface="Aptos"/>
              </a:rPr>
              <a:t>Sensor</a:t>
            </a:r>
            <a:r>
              <a:rPr b="1" lang="es-ES" sz="3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3000" spc="-1" strike="noStrike">
                <a:solidFill>
                  <a:srgbClr val="0070c0"/>
                </a:solidFill>
                <a:latin typeface="Aptos"/>
              </a:rPr>
              <a:t>Shelly Plus H&amp;T</a:t>
            </a:r>
            <a:endParaRPr b="0" lang="es-ES" sz="30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Temperatura y humedad 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Conectividad Wi-Fi 2.4Ghz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USB tipo C 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4 pilas AA de 1,5 V (no incluidas)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Bajo consumo de batería (hasta 1 año)</a:t>
            </a:r>
            <a:r>
              <a:rPr b="0" lang="es-ES" sz="26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Inclusión de Bluetooth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Montaje en pared o superficie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333333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333333"/>
                </a:solidFill>
                <a:latin typeface="Arial"/>
              </a:rPr>
              <a:t>Compatible con Alexa, Google Home, Android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Almacenamiento de datos 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Shelly Plus H&amp;T (shellyspain.com)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0" y="90360"/>
            <a:ext cx="183960" cy="27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8483760" y="5032440"/>
            <a:ext cx="29998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ptos"/>
              </a:rPr>
              <a:t>En modo cliente, el dispositivo visualiza la Temperatura, humedad, % batería, Conectividad WiFi, Cloud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-1440" y="636588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11484000" y="624348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5" descr=""/>
          <p:cNvPicPr/>
          <p:nvPr/>
        </p:nvPicPr>
        <p:blipFill>
          <a:blip r:embed="rId1"/>
          <a:stretch/>
        </p:blipFill>
        <p:spPr>
          <a:xfrm>
            <a:off x="8339040" y="411120"/>
            <a:ext cx="4889160" cy="4887720"/>
          </a:xfrm>
          <a:prstGeom prst="rect">
            <a:avLst/>
          </a:prstGeom>
          <a:ln>
            <a:noFill/>
          </a:ln>
        </p:spPr>
      </p:pic>
      <p:sp>
        <p:nvSpPr>
          <p:cNvPr id="233" name="TextShape 1"/>
          <p:cNvSpPr txBox="1"/>
          <p:nvPr/>
        </p:nvSpPr>
        <p:spPr>
          <a:xfrm>
            <a:off x="268200" y="155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Configuración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del sensor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Shelly Plus H&amp;T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Abrir la cubierta del dispositivo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Colocar las 4 pilas en las ranuras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333333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333333"/>
                </a:solidFill>
                <a:latin typeface="Aptos"/>
              </a:rPr>
              <a:t>Presionar el botón </a:t>
            </a:r>
            <a:r>
              <a:rPr b="1" lang="es-ES" sz="2400" spc="-1" strike="noStrike">
                <a:solidFill>
                  <a:srgbClr val="333333"/>
                </a:solidFill>
                <a:latin typeface="Aptos"/>
              </a:rPr>
              <a:t>Reset</a:t>
            </a:r>
            <a:r>
              <a:rPr b="0" lang="es-ES" sz="2400" spc="-1" strike="noStrike">
                <a:solidFill>
                  <a:srgbClr val="333333"/>
                </a:solidFill>
                <a:latin typeface="Aptos"/>
              </a:rPr>
              <a:t> para poner el dispositivo en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r>
              <a:rPr b="0" lang="es-ES" sz="2400" spc="-1" strike="noStrike">
                <a:solidFill>
                  <a:srgbClr val="333333"/>
                </a:solidFill>
                <a:latin typeface="Aptos"/>
              </a:rPr>
              <a:t>        </a:t>
            </a:r>
            <a:r>
              <a:rPr b="0" lang="es-ES" sz="2400" spc="-1" strike="noStrike">
                <a:solidFill>
                  <a:srgbClr val="333333"/>
                </a:solidFill>
                <a:latin typeface="Aptos"/>
              </a:rPr>
              <a:t>modo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Access Point (AP)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4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otro dispositivo WiFi (por ejemplo, un móvil) conéctate al AP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Escanear las redes WiFi y conectar al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SSID=Shelly-HTGT-&lt;dir MAC&gt;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4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Abrir un navegador desde el dispositivo y escribir la URL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http://192.168.33.1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80000"/>
              </a:lnSpc>
              <a:buClr>
                <a:srgbClr val="000000"/>
              </a:buClr>
              <a:buFont typeface="Aptos Display"/>
              <a:buAutoNum type="arabicPeriod" startAt="4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Actualizar el firmware del dispositivo a la última versión en Settings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Firmware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90360"/>
            <a:ext cx="183960" cy="27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Prerrequisitos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16880" y="15652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Servidor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Ubuntu/Linux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(o similar) con conectividad WiFi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Gestionar (abrir/cerrar) puertos de red 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el servidor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el router, para permitir acceso remoto desde casa (en su caso) o desde otras subredes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Cuentas de usuario: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GitHub (HACS), Google (TailScale)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Descargar el material del curso de: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http://git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Lista de dispositivos para el proyecto: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Enlace a la lista de la compra (shelly, altavoces Google Alexa)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-324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Instalación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Prerrequisitos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2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Existen dos posibilidades:</a:t>
            </a:r>
            <a:endParaRPr b="0" lang="es-ES" sz="3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333333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333333"/>
                </a:solidFill>
                <a:latin typeface="Arial"/>
              </a:rPr>
              <a:t>Usar la </a:t>
            </a:r>
            <a:r>
              <a:rPr b="1" lang="es-ES" sz="2800" spc="-1" strike="noStrike">
                <a:solidFill>
                  <a:srgbClr val="0070c0"/>
                </a:solidFill>
                <a:latin typeface="Arial"/>
              </a:rPr>
              <a:t>integración oficial </a:t>
            </a:r>
            <a:r>
              <a:rPr b="0" lang="es-ES" sz="2800" spc="-1" strike="noStrike">
                <a:solidFill>
                  <a:srgbClr val="333333"/>
                </a:solidFill>
                <a:latin typeface="Arial"/>
              </a:rPr>
              <a:t>del fabricante Shelly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333333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333333"/>
                </a:solidFill>
                <a:latin typeface="Arial"/>
              </a:rPr>
              <a:t>Usar </a:t>
            </a:r>
            <a:r>
              <a:rPr b="1" lang="es-ES" sz="2800" spc="-1" strike="noStrike">
                <a:solidFill>
                  <a:srgbClr val="0070c0"/>
                </a:solidFill>
                <a:latin typeface="Arial"/>
              </a:rPr>
              <a:t>MQTT (Message Queue Telemetry Transport)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90360"/>
            <a:ext cx="183960" cy="27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22360" y="1531800"/>
            <a:ext cx="10831320" cy="464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Desde otro dispositivo en la red WiFi (por ejemplo, un móvil) conéctate al AP Shelly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Escanear las redes WiFi y conectar al </a:t>
            </a:r>
            <a:r>
              <a:rPr b="1" lang="es-ES" sz="1800" spc="-1" strike="noStrike">
                <a:solidFill>
                  <a:srgbClr val="0070c0"/>
                </a:solidFill>
                <a:latin typeface="Aptos"/>
              </a:rPr>
              <a:t>SSID Shelly-HTGT-&lt;dir MAC&gt;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Abrir un navegador y escribir la URL </a:t>
            </a:r>
            <a:r>
              <a:rPr b="0" lang="es-ES" sz="1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http://192.168.33.1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3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Configurar la WiFi del dispositivo: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Network Settings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WiFi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WiFi Settings 1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Enable WiFi Network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Manual type SSID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Escribir el SSID de la red WiFi del servidor Smart ESI y el password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Save Settings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IMPORTANTE: 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Al conectarnos a la red WiFi obtendremos una dirección IP por DHCP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3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Configurar el envío de datos a Home Assistant: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Outbound websocket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Enable Outbound websocket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URL de acceso al servidor ws://&lt;dir_IP_HA&gt;:8123/api/shelly/ws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Save Settings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0215720" y="1292400"/>
            <a:ext cx="1976040" cy="1461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la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integración oficial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del fabricante Shelly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15800" y="1555920"/>
            <a:ext cx="10937520" cy="462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Desde la IU de Home Assistant</a:t>
            </a:r>
            <a:endParaRPr b="0" lang="es-ES" sz="3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Devices &amp; Services </a:t>
            </a:r>
            <a:r>
              <a:rPr b="1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 Integrations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ADD INTEGRATION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Escribir “Shelly”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Escribir la IP del dispositivo Shelly y dejar el puerto por defecto 80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Si Home Assistant es capaz de comunicar con el dispositivo, la integración se ha realizado con éxito y el dispositivo se añade a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En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Devices </a:t>
            </a:r>
            <a:r>
              <a:rPr b="1" lang="es-ES" sz="28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 Settings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aparecerá el dispositivo y entidades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En el Dashboard principal (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Overview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) se muestran los valores de las entidades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10215720" y="1292400"/>
            <a:ext cx="1976040" cy="1461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la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integración oficial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del fabricante Shelly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60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buClr>
                <a:srgbClr val="333333"/>
              </a:buClr>
              <a:buFont typeface="Aptos Display"/>
              <a:buAutoNum type="arabicPeriod" startAt="2"/>
            </a:pPr>
            <a:r>
              <a:rPr b="0" lang="es-ES" sz="2800" spc="-1" strike="noStrike">
                <a:solidFill>
                  <a:srgbClr val="333333"/>
                </a:solidFill>
                <a:latin typeface="Arial"/>
              </a:rPr>
              <a:t>Usar </a:t>
            </a:r>
            <a:r>
              <a:rPr b="1" lang="es-ES" sz="2800" spc="-1" strike="noStrike">
                <a:solidFill>
                  <a:srgbClr val="0070c0"/>
                </a:solidFill>
                <a:latin typeface="Arial"/>
              </a:rPr>
              <a:t>MQTT (Message Queue Telemetry Transport)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mosquitto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en el servidor de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Vincular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a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Configurar el dispositivo Shelly para enviar mensajes MQTT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Configurar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1825560"/>
            <a:ext cx="10515240" cy="4752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mosquitto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vía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docker-compose 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Portainer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https://127.0.0.1:9443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el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stack-mosquitto.yaml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dentro del stack “Stack HA”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Crear un fichero de configuración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mosquitto.conf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Instalar utilidades para publicar/suscribir mensajes MQTT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Deploy Stack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Verificar los logs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427040" y="3429000"/>
            <a:ext cx="10321560" cy="8218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mkdir –p /docker/mosquitto/config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cp mosquitto.confg /docker/mosquitto/config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427040" y="4808520"/>
            <a:ext cx="10321560" cy="456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sudo apt-get install mosquitto-clients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Vincular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 a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Devices &amp; Services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Integrations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Add integration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MQTT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Configurar dirección IP del servidor MQTT y proporcionar usuario/contraseña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Validar que funciona: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Escuchar en el topic “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/topic/prueba”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Publicar en el topic “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/topic/prueba”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el mensaje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“hola”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Configurar el </a:t>
            </a:r>
            <a:r>
              <a:rPr b="1" lang="es-ES" sz="3200" spc="-1" strike="noStrike">
                <a:solidFill>
                  <a:srgbClr val="0070c0"/>
                </a:solidFill>
                <a:latin typeface="Aptos"/>
              </a:rPr>
              <a:t>Shelly</a:t>
            </a: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 para enviar mensajes </a:t>
            </a:r>
            <a:r>
              <a:rPr b="1" lang="es-ES" sz="3200" spc="-1" strike="noStrike">
                <a:solidFill>
                  <a:srgbClr val="0070c0"/>
                </a:solidFill>
                <a:latin typeface="Aptos"/>
              </a:rPr>
              <a:t>MQTT</a:t>
            </a:r>
            <a:endParaRPr b="0" lang="es-ES" sz="3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Pulsar el botón de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Reset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para activar el modo AP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Desde otro dispositivo en la red WiFi conéctate al AP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Escanear las redes WiFi y conectar al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SSID=Shelly-HTGT-&lt;dir MAC&gt;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3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Abrir un navegador desde el dispositivo y escribir la URL </a:t>
            </a:r>
            <a:r>
              <a:rPr b="1" lang="es-ES" sz="20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http://192.168.33.1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3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Configurar el cliente MQTT (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publisher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Connectivity Settings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MQTT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Enable MQTT network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No SSL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MQTT prefix: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topic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en el mensaje, por ejemplo “shellyh&amp;t1”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Dirección IP y puerto 1883 del servidor MQTT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Nombre de usuario y password que escribiste cuando instalaste MQTT (opcional)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Save Settings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89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Obtener un mensaje </a:t>
            </a:r>
            <a:r>
              <a:rPr b="1" lang="es-ES" sz="32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 del dispositivo Shelly </a:t>
            </a:r>
            <a:endParaRPr b="0" lang="es-ES" sz="3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Abrir un terminal en el servidor de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Ejecutar un subscriptor MQTT de cualquier topic “#”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Aptos Display"/>
              <a:buAutoNum type="arabicPeriod" startAt="3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Esperar a recibir un mensaje del dispositivo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343160" y="3438360"/>
            <a:ext cx="10321560" cy="3952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mosquitto_sub -v -h localhost -p 1883 -t '#’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9194760" y="2589120"/>
            <a:ext cx="1961640" cy="245880"/>
          </a:xfrm>
          <a:prstGeom prst="rect">
            <a:avLst/>
          </a:prstGeom>
          <a:solidFill>
            <a:srgbClr val="ffff00"/>
          </a:solidFill>
          <a:ln w="19080">
            <a:solidFill>
              <a:srgbClr val="0424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"/>
          <p:cNvSpPr/>
          <p:nvPr/>
        </p:nvSpPr>
        <p:spPr>
          <a:xfrm>
            <a:off x="928800" y="2462040"/>
            <a:ext cx="10334160" cy="393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$ shellyhtg3/events/rpc {"src":"shellyhtg3-ecda3bc36848","dst":"shellyhtg3/events","method":"NotifyFullStatus","params":{"ts":1714019822.12,"ble":{},"cloud":{"connected":false},"devicepower:0":{"id": 0,"battery":{"V":5.01, "percent":50},"external":{"present":false}},"ht_ui":{},"humidity:0":{"id": 0,"rh":36.2},"mqtt":{"connected":true},"sys":{"mac":"ECDA3BC36848","restart_required":false,"time":"06:37","unixtime":1714019822,"uptime":2,"ram_size":255516,"ram_free":111856,"fs_size":1048576,"fs_free":757760,"cfg_rev":9,"kvs_rev":0,"webhook_rev":0,"available_updates":{},"wakeup_reason":{"boot":"deepsleep_wake","cause":"status_update"},"wakeu p_period":7200,"reset_reason":8},"temperature:0":{"id": 0,"tC":23.6, "tF":74.6},"wifi":{"sta_ip":"192.168.1.50","status":"got ip","ssid":"MOVISTAR_AC3A","rssi":-60},"ws":{"connected":false}}}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5960" y="1817640"/>
            <a:ext cx="1027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"/>
              </a:rPr>
              <a:t>Es necesario extraer los atributos de interés desde el mensaje MQTT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"/>
              </a:rPr>
              <a:t>cuyo contenido es un JSON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3000" spc="-1" strike="noStrike">
                <a:solidFill>
                  <a:srgbClr val="0070c0"/>
                </a:solidFill>
                <a:latin typeface="Aptos"/>
              </a:rPr>
              <a:t>Herramientas del desarrollador </a:t>
            </a:r>
            <a:r>
              <a:rPr b="0" lang="es-ES" sz="3000" spc="-1" strike="noStrike">
                <a:solidFill>
                  <a:srgbClr val="000000"/>
                </a:solidFill>
                <a:latin typeface="Aptos"/>
              </a:rPr>
              <a:t>de Home Assistant</a:t>
            </a:r>
            <a:endParaRPr b="0" lang="es-ES" sz="30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el JSON del mensaje MQTT en el editor de plantillas de Home Assistant: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Developer Tools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Template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       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(mantener el nombre de la variable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value_json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 startAt="2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Por cada &lt;atributo&gt; de interés a extraer desde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value_json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4288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Escribir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“{{value_json.&lt;atributo&gt;}}”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4288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Si el atributo es un conjunto de atributos (diccionario), debes escribirlo de esta forma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[‘atributo’]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4288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Es posible anidar atributos: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“{{value_json.&lt;atributo1&gt;.&lt;atributo2&gt;…&lt;atributon&gt;}}”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 startAt="2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Verificar que los resultados en la ventana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Result type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(derecha)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 startAt="2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Trasladar el valor correcto de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value_json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al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configuration.yaml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251720"/>
            <a:ext cx="4015080" cy="6947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1. Introducción a Home Assistant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2. Instalación y configuración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Tipos de instalaciones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Instalación como contenedor Docker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Primeros pasos con Home Assistant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3. Proyecto práctico 1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Integración de un sensor (Shelly H&amp;T)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Integración del servicio AEMET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4. Elementos básicos de Home Assistant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Integraciones: add-ons (complementos), (no-)oficiales, HACS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i="1" lang="es-ES" sz="1800" spc="-1" strike="noStrike">
                <a:solidFill>
                  <a:srgbClr val="ffffff"/>
                </a:solidFill>
                <a:latin typeface="Aptos Display"/>
              </a:rPr>
              <a:t>Dashboards</a:t>
            </a: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, vistas, y tarjetas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Áreas, etiquetas y zonas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Dispositivos, entidades  y ayudantes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048200" y="1251000"/>
            <a:ext cx="4014360" cy="6947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5. Proyecto práctico 2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Integración de dos actuadores (botón y bombilla inteligente Shelly)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Actualización del dashboard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6. Automatizaciones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Básicas: escenas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Eventos, condiciones, acciones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Node-RED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Avanzadas: programación de scripts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7. Herramientas de desarrolladores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Yaml, States, Services, Templates, Events, Statistics, Assist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8. Aspectos de seguridad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Gestión de usuarios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Backups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Acceso remoto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096400" y="1251000"/>
            <a:ext cx="4095360" cy="7496280"/>
          </a:xfrm>
          <a:prstGeom prst="rect">
            <a:avLst/>
          </a:prstGeom>
          <a:solidFill>
            <a:srgbClr val="bfbfb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9. Introducción a LoRa (Long Range Communication)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Conceptos básicos sobre LoRa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10. Instalación y configuración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Arquitectura de red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Instalación y configuración de la antena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Instalación de ChirpStack en servidor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ptos Display"/>
              </a:rPr>
              <a:t>Unidad 11. Proyecto práctico 3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Configuración de un dispositivo LoRa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Adición del dispositivo a la antena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Integración de un sensor LoRa en HA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Aptos Display"/>
              </a:rPr>
              <a:t>Personalización del dashboard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0" y="7920"/>
            <a:ext cx="12191760" cy="639000"/>
          </a:xfrm>
          <a:prstGeom prst="rect">
            <a:avLst/>
          </a:prstGeom>
          <a:solidFill>
            <a:srgbClr val="215f9a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0" y="639720"/>
            <a:ext cx="4014360" cy="638280"/>
          </a:xfrm>
          <a:prstGeom prst="rect">
            <a:avLst/>
          </a:prstGeom>
          <a:solidFill>
            <a:srgbClr val="00fff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0" y="638028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4048200" y="639720"/>
            <a:ext cx="4014360" cy="638280"/>
          </a:xfrm>
          <a:prstGeom prst="rect">
            <a:avLst/>
          </a:prstGeom>
          <a:solidFill>
            <a:srgbClr val="00fff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8096400" y="639720"/>
            <a:ext cx="4095360" cy="638280"/>
          </a:xfrm>
          <a:prstGeom prst="rect">
            <a:avLst/>
          </a:prstGeom>
          <a:solidFill>
            <a:srgbClr val="00ffff"/>
          </a:solidFill>
          <a:ln w="93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3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0" y="632772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8080" y="1774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947880" y="1285920"/>
            <a:ext cx="7840440" cy="498924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>
            <a:off x="5140440" y="3346560"/>
            <a:ext cx="67543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ptos Display"/>
              </a:rPr>
              <a:t>Cuerpo del mensaje MQTT,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ptos Display"/>
              </a:rPr>
              <a:t>en formato JSON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5140440" y="5207040"/>
            <a:ext cx="70513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ptos Display"/>
              </a:rPr>
              <a:t>Atributos extraídos del JSON en la  forma value_json.&lt;atributo&gt;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ptos Display"/>
              </a:rPr>
              <a:t>Si &lt;atributo&gt; es un diccionario, escribir como [‘atributo]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ptos Display"/>
              </a:rPr>
              <a:t>Se pueden concatenar atributos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7008840" y="2138400"/>
            <a:ext cx="240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ptos Display"/>
              </a:rPr>
              <a:t>Resultados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24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Instalar vscode 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vscode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vía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docker-compose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Portainer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https://127.0.0.1:9443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el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stack-codeserver.yaml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dentro del stack “Stack HA”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Deploy stack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Verificar los logs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Home Assistant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https://127.0.0.1:8123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En el menú de la izquierda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Visual Studio Code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Instalar extensión para Home Assistant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Extensiones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331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ptos"/>
              </a:rPr>
              <a:t>Obtener los datos del mensaje en Home Assistant</a:t>
            </a:r>
            <a:endParaRPr b="0" lang="es-ES" sz="32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Visual Studio Code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configuration.yaml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el contenido del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shellyHT.yaml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configuration.yaml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Modificar los campos: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state_topic”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“value_template”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con los valores correspondientes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  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      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el mensaje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 startAt="4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Comprobar que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configuration.yaml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es correcto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Developer Tools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YAML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Check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71640" indent="-514080">
              <a:lnSpc>
                <a:spcPct val="90000"/>
              </a:lnSpc>
              <a:buClr>
                <a:srgbClr val="000000"/>
              </a:buClr>
              <a:buFont typeface="Aptos Display"/>
              <a:buAutoNum type="arabicPeriod" startAt="4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Reiniciar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Devices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Settings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aparece el dispositivo y entidades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el Dashboard principal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Overview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 se muestran los valores de las entidades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 un sensor (Shelly H&amp;T)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10215720" y="1292400"/>
            <a:ext cx="197604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Usar el protocolo </a:t>
            </a:r>
            <a:r>
              <a:rPr b="1" lang="es-ES" sz="1800" spc="-1" strike="noStrike">
                <a:solidFill>
                  <a:srgbClr val="0070c0"/>
                </a:solidFill>
                <a:latin typeface="Arial"/>
              </a:rPr>
              <a:t>MQTT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para integrar el </a:t>
            </a:r>
            <a:r>
              <a:rPr b="0" lang="es-ES" sz="1800" spc="-1" strike="noStrike">
                <a:solidFill>
                  <a:srgbClr val="333333"/>
                </a:solidFill>
                <a:latin typeface="Arial"/>
              </a:rPr>
              <a:t>Shelly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3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Desde la IU de Home Assistant </a:t>
            </a: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http://127.0.0.1:8123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Devices &amp; Services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Integrations </a:t>
            </a:r>
            <a:r>
              <a:rPr b="1" lang="es-E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 ADD INTEGRATION</a:t>
            </a:r>
            <a:r>
              <a:rPr b="0" lang="es-E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AEMET OpenData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Generar un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API Key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o token de acceso: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Click sobre la URL y proporcionar correo electrónico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Confirmar el enlace y obtener de un segundo correo con el token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Copiar el token y llévalo a Home Assistant 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Establecer las coordenadas geográficas de tu zona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Verificar Entidades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Developer tools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States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weather.aemet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3. Proyecto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Integración del servicio AEMET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44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2.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Tipos de instalaciones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como contenedor Docker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Primeros pasos con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3.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(Shelly H&amp;T)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del servicio AEMET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4.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Elementos básicos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Integraciones: add-ons (complementos), oficiales, no-oficiales, HACS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2200" spc="-1" strike="noStrike">
                <a:solidFill>
                  <a:srgbClr val="000000"/>
                </a:solidFill>
                <a:latin typeface="Aptos Display"/>
              </a:rPr>
              <a:t>Dashboards</a:t>
            </a: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, vistas, y tarjetas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Áreas, etiquetas y zonas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Dispositivos, entidades  y ayudantes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4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351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Una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integración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es una pieza de software escrita en Python que permite la instalación de un dispositivo en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Tipos de integraciones en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Home Assistant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Core integrations: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integraciones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oficiales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creadas y desarrolladas por el equipo de desarrolladores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https://www.home-assistant.io/integrations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Custom integrations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integraciones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no-oficiales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creadas y desarrolladas por fabricantes, usuarios o terceros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Home Assistant Community Store (HACS):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es-ES" sz="2400" spc="-1" strike="noStrike">
                <a:solidFill>
                  <a:srgbClr val="3a3a3a"/>
                </a:solidFill>
                <a:latin typeface="Arial"/>
              </a:rPr>
              <a:t>ienda de componentes de terceros con complementos personalizados (add-ons), tarjetas o plantillas 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357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362" name="Picture 2" descr=""/>
          <p:cNvPicPr/>
          <p:nvPr/>
        </p:nvPicPr>
        <p:blipFill>
          <a:blip r:embed="rId1"/>
          <a:stretch/>
        </p:blipFill>
        <p:spPr>
          <a:xfrm>
            <a:off x="0" y="1847880"/>
            <a:ext cx="6457680" cy="3866760"/>
          </a:xfrm>
          <a:prstGeom prst="rect">
            <a:avLst/>
          </a:prstGeom>
          <a:ln>
            <a:noFill/>
          </a:ln>
        </p:spPr>
      </p:pic>
      <p:sp>
        <p:nvSpPr>
          <p:cNvPr id="363" name="CustomShape 5"/>
          <p:cNvSpPr/>
          <p:nvPr/>
        </p:nvSpPr>
        <p:spPr>
          <a:xfrm>
            <a:off x="6199200" y="1847880"/>
            <a:ext cx="445428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Desde el punto de vista del soporte proporcionado por Home Assistant, las integraciones se pueden dividir en dos grupos:</a:t>
            </a:r>
            <a:endParaRPr b="0" lang="es-ES" sz="16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Oficiales</a:t>
            </a:r>
            <a:endParaRPr b="0" lang="es-ES" sz="16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No-oficiales y HACS (tienda de complementos equivalente a add-ons)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6199200" y="3355920"/>
            <a:ext cx="4454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Desde el punto de vista del modo de instalación, las instalaciones se pueden dividir en tres grupos:</a:t>
            </a:r>
            <a:endParaRPr b="0" lang="es-ES" sz="16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Instalación a través del IU</a:t>
            </a:r>
            <a:endParaRPr b="0" lang="es-ES" sz="1600" spc="-1" strike="noStrike">
              <a:latin typeface="Arial"/>
            </a:endParaRPr>
          </a:p>
          <a:p>
            <a:pPr lvl="1" marL="5400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Detección automática</a:t>
            </a:r>
            <a:endParaRPr b="0" lang="es-ES" sz="1600" spc="-1" strike="noStrike">
              <a:latin typeface="Arial"/>
            </a:endParaRPr>
          </a:p>
          <a:p>
            <a:pPr lvl="1" marL="5400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Detección manual</a:t>
            </a:r>
            <a:endParaRPr b="0" lang="es-ES" sz="16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Instalación a través de YAML</a:t>
            </a:r>
            <a:endParaRPr b="0" lang="es-ES" sz="16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Instalación personalizada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365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Instalar Home Assistant Community Store (HACS)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https://hacs.xyz/docs/setup/download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“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Container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” y seguir las instrucciones de instalación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instalación creará una carpeta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custom_components/hacs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/docker/homeassistant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Reiniciar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Home Assistant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 borrar la caché del navegador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obligatorio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Home Assistant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añadir la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integración HACS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Devices &amp; Services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ADD INTEGRATION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y buscar HACS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Dejar opciones por defecto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1571760" y="3103560"/>
            <a:ext cx="9915120" cy="456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wget -0 –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Courier New"/>
                <a:hlinkClick r:id="rId2"/>
              </a:rPr>
              <a:t>https://get.hacs.xyz</a:t>
            </a: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 | bash – 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Activación de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GitHub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Para usar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HACS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, se necesita una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cuenta en GitHub,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dado que todas las integraciones HACS se basan en repositorios GitHub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Seguir los pasos para acceder a la cuenta de GitHub: acceder a la página y pegar el token para autorizar HACS en GitHub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Reiniciar HomeAssistant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Configurar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HACS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Devices &amp; Services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HACS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Integration entries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Configure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Deshabilitar “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Enable experimental Features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7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Home Assistant guarda los datos en una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Base de Datos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SQLite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Problemas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lenta y propensa a errores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Ventaja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fácil configuración (BD por defecto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no se necesita hacer nada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Conceptos básicos: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Recorder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integración que se encarga de gestionar la BD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History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integración que se encarga de monitorizar Home Assistant para almacenar históricos de datos en BD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mariadb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motor de base de datos relacional open source compatible con MySQL soportado por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7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38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2.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Tipos de instalaciones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como contenedor Docker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Primeros pasos con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3.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(Shelly H&amp;T)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del servicio AEMET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4.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Elementos básicos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Integraciones: add-ons (complementos), oficiales, no-oficiales, HACS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2200" spc="-1" strike="noStrike">
                <a:solidFill>
                  <a:srgbClr val="000000"/>
                </a:solidFill>
                <a:latin typeface="Aptos Display"/>
              </a:rPr>
              <a:t>Dashboards</a:t>
            </a: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, vistas, y tarjetas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Áreas, etiquetas y zonas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Dispositivos, entidades  y ayudantes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4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Integraciones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88" name="TextShape 4"/>
          <p:cNvSpPr txBox="1"/>
          <p:nvPr/>
        </p:nvSpPr>
        <p:spPr>
          <a:xfrm>
            <a:off x="838080" y="1406520"/>
            <a:ext cx="10515240" cy="477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¡IMPORTANTE!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Al instalar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mariadb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perderemos los datos de SQLite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mariadb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vía 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docker-compose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desde Docker Hub 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Portainer 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2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https://127.0.0.1:9443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Copiar el fichero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stack-mariadb.yaml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dentro del stack "Stack HA"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Deploy stack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Verificar que arranca correctamente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Añadir la nueva configuración para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recorder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en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configuration.yaml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Desde IU de Home Assistant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Visual Studio Code </a:t>
            </a:r>
            <a:r>
              <a:rPr b="1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 configuration.yaml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Sustituir "user" y “password” por el usuario/password en el fichero stack-mariadb.yaml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Sustituir “database” por el nombre de la base de datos en el fichero stack-mariadb.yaml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Reiniciar Home Assistant y verificar logs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279440" y="4765680"/>
            <a:ext cx="10321560" cy="577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</a:rPr>
              <a:t>recorder: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</a:rPr>
              <a:t>db_url: mysql://user:password@127.0.0.1/database?charset=utf8mb4 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390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391" name="CustomShape 6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Lovelace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es la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interfaz gráfica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por defecto de Home Assistant desde la versión 0.86 (enero 2019)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24 tarjetas personalizables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editor de Interfaces de Usuario (IU)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Rápido y personalizable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9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0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410" name="Picture 2" descr=""/>
          <p:cNvPicPr/>
          <p:nvPr/>
        </p:nvPicPr>
        <p:blipFill>
          <a:blip r:embed="rId2"/>
          <a:stretch/>
        </p:blipFill>
        <p:spPr>
          <a:xfrm>
            <a:off x="9497880" y="1503000"/>
            <a:ext cx="1855440" cy="471492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423" name="Picture 2" descr=""/>
          <p:cNvPicPr/>
          <p:nvPr/>
        </p:nvPicPr>
        <p:blipFill>
          <a:blip r:embed="rId2"/>
          <a:stretch/>
        </p:blipFill>
        <p:spPr>
          <a:xfrm>
            <a:off x="-1440" y="3649680"/>
            <a:ext cx="12191760" cy="70308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 elementos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2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 elementos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34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35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436" name="Imagen 2" descr=""/>
          <p:cNvPicPr/>
          <p:nvPr/>
        </p:nvPicPr>
        <p:blipFill>
          <a:blip r:embed="rId2"/>
          <a:stretch/>
        </p:blipFill>
        <p:spPr>
          <a:xfrm>
            <a:off x="8197560" y="1479600"/>
            <a:ext cx="3813120" cy="469692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 elementos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Notificaciones: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mensajes de alerta generados por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4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 elementos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Notificaciones: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mensajes de alerta generados por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Perfil de usuario: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del perfil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4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2.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Tipos de instalaciones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como contenedor Docker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Primeros pasos con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3.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(Shelly H&amp;T)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del servicio AEMET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4.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Elementos básicos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Integraciones: add-ons (complementos), oficiales, no-oficiales, HACS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2200" spc="-1" strike="noStrike">
                <a:solidFill>
                  <a:srgbClr val="000000"/>
                </a:solidFill>
                <a:latin typeface="Aptos Display"/>
              </a:rPr>
              <a:t>Dashboards</a:t>
            </a: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, vistas, y tarjetas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Áreas, etiquetas y zonas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Dispositivos, entidades  y ayudantes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4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La IU tiene varios elementos en la barra lateral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sidebar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conjunto de cuadros de mando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Herramientas del desarrollador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Yaml, States, Services, Template, Events, Statistics, Assist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 elementos de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Notificaciones: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mensajes de alerta generados por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Perfil de usuario: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gestión del perfil del usuario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5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455" name="Picture 2" descr=""/>
          <p:cNvPicPr/>
          <p:nvPr/>
        </p:nvPicPr>
        <p:blipFill>
          <a:blip r:embed="rId2"/>
          <a:stretch/>
        </p:blipFill>
        <p:spPr>
          <a:xfrm>
            <a:off x="8591400" y="1335240"/>
            <a:ext cx="3295440" cy="501264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icture 2" descr=""/>
          <p:cNvPicPr/>
          <p:nvPr/>
        </p:nvPicPr>
        <p:blipFill>
          <a:blip r:embed="rId1"/>
          <a:stretch/>
        </p:blipFill>
        <p:spPr>
          <a:xfrm>
            <a:off x="1719360" y="1243080"/>
            <a:ext cx="6860880" cy="5035320"/>
          </a:xfrm>
          <a:prstGeom prst="rect">
            <a:avLst/>
          </a:prstGeom>
          <a:ln>
            <a:noFill/>
          </a:ln>
        </p:spPr>
      </p:pic>
      <p:sp>
        <p:nvSpPr>
          <p:cNvPr id="457" name="CustomShape 1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8634240" y="1488960"/>
            <a:ext cx="353484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Cuando un dispositivo se añade a Home Assistant, una tarjeta con sus entidades se añade al Dashboard principal (Overview)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62" name="CustomShape 6"/>
          <p:cNvSpPr/>
          <p:nvPr/>
        </p:nvSpPr>
        <p:spPr>
          <a:xfrm>
            <a:off x="8634240" y="2673360"/>
            <a:ext cx="353484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Pronto, se volverá inmanejable: necesidad de crear nuestros propios dashboards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63" name="CustomShape 7"/>
          <p:cNvSpPr/>
          <p:nvPr/>
        </p:nvSpPr>
        <p:spPr>
          <a:xfrm>
            <a:off x="-1440" y="1536840"/>
            <a:ext cx="201420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En </a:t>
            </a:r>
            <a:r>
              <a:rPr b="1" i="1" lang="es-ES" sz="1600" spc="-1" strike="noStrike">
                <a:solidFill>
                  <a:srgbClr val="000000"/>
                </a:solidFill>
                <a:latin typeface="Aptos"/>
              </a:rPr>
              <a:t>sidebar: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StarSymbol"/>
              <a:buChar char="-"/>
            </a:pPr>
            <a:r>
              <a:rPr b="1" i="1" lang="es-ES" sz="1600" spc="-1" strike="noStrike">
                <a:solidFill>
                  <a:srgbClr val="000000"/>
                </a:solidFill>
                <a:latin typeface="Aptos"/>
              </a:rPr>
              <a:t>Dashboards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Herramientas del desarrollador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Configuración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Notificaciones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Perfil del usuario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464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838080" y="1660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Dashboard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: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visualizan información sobre tu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smart home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Personalizables con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vistas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,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tarjetas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, temas, nombres e iconos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70" name="Picture 2" descr=""/>
          <p:cNvPicPr/>
          <p:nvPr/>
        </p:nvPicPr>
        <p:blipFill>
          <a:blip r:embed="rId1"/>
          <a:stretch/>
        </p:blipFill>
        <p:spPr>
          <a:xfrm>
            <a:off x="3259080" y="4773600"/>
            <a:ext cx="4966920" cy="1444320"/>
          </a:xfrm>
          <a:prstGeom prst="rect">
            <a:avLst/>
          </a:prstGeom>
          <a:ln>
            <a:noFill/>
          </a:ln>
        </p:spPr>
      </p:pic>
      <p:pic>
        <p:nvPicPr>
          <p:cNvPr id="471" name="Picture 4" descr=""/>
          <p:cNvPicPr/>
          <p:nvPr/>
        </p:nvPicPr>
        <p:blipFill>
          <a:blip r:embed="rId2"/>
          <a:stretch/>
        </p:blipFill>
        <p:spPr>
          <a:xfrm>
            <a:off x="2359080" y="2749680"/>
            <a:ext cx="5793840" cy="1680840"/>
          </a:xfrm>
          <a:prstGeom prst="rect">
            <a:avLst/>
          </a:prstGeom>
          <a:ln>
            <a:noFill/>
          </a:ln>
        </p:spPr>
      </p:pic>
      <p:sp>
        <p:nvSpPr>
          <p:cNvPr id="472" name="CustomShape 6"/>
          <p:cNvSpPr/>
          <p:nvPr/>
        </p:nvSpPr>
        <p:spPr>
          <a:xfrm>
            <a:off x="190440" y="2716200"/>
            <a:ext cx="225072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En Home Assistant existen </a:t>
            </a:r>
            <a:r>
              <a:rPr b="1" lang="es-ES" sz="1600" spc="-1" strike="noStrike" u="sng">
                <a:solidFill>
                  <a:srgbClr val="000000"/>
                </a:solidFill>
                <a:uFillTx/>
                <a:latin typeface="Aptos"/>
              </a:rPr>
              <a:t>dashboards</a:t>
            </a: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 por defecto: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Overview, Energy, Map, Logbook, History, To-do lists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73" name="CustomShape 7"/>
          <p:cNvSpPr/>
          <p:nvPr/>
        </p:nvSpPr>
        <p:spPr>
          <a:xfrm>
            <a:off x="8256600" y="2797200"/>
            <a:ext cx="353484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Un dashboard contiene 1 o varias </a:t>
            </a:r>
            <a:r>
              <a:rPr b="1" lang="es-ES" sz="1600" spc="-1" strike="noStrike" u="sng">
                <a:solidFill>
                  <a:srgbClr val="000000"/>
                </a:solidFill>
                <a:uFillTx/>
                <a:latin typeface="Aptos"/>
              </a:rPr>
              <a:t>vistas</a:t>
            </a: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, cada una tiene una organización y tema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74" name="CustomShape 8"/>
          <p:cNvSpPr/>
          <p:nvPr/>
        </p:nvSpPr>
        <p:spPr>
          <a:xfrm>
            <a:off x="8236080" y="3782880"/>
            <a:ext cx="31176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Una vista contiene 1 o varias </a:t>
            </a:r>
            <a:r>
              <a:rPr b="1" lang="es-ES" sz="1600" spc="-1" strike="noStrike" u="sng">
                <a:solidFill>
                  <a:srgbClr val="000000"/>
                </a:solidFill>
                <a:uFillTx/>
                <a:latin typeface="Aptos"/>
              </a:rPr>
              <a:t>tarjetas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75" name="CustomShape 9"/>
          <p:cNvSpPr/>
          <p:nvPr/>
        </p:nvSpPr>
        <p:spPr>
          <a:xfrm>
            <a:off x="8256600" y="4724280"/>
            <a:ext cx="333180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 Display"/>
              </a:rPr>
              <a:t>Una vista debe tener un “layout”: panel (solo 1 tarjeta); sidebar (2 columnas, una de ellas, el doble de ancha que la otra), o masonry (organización basada en el ancho de la columna)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476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789120" y="1614600"/>
            <a:ext cx="10515240" cy="477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Gestión de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personalizados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Crear un dashboard: 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200" spc="-1" strike="noStrike">
                <a:solidFill>
                  <a:srgbClr val="0070c0"/>
                </a:solidFill>
                <a:latin typeface="Aptos"/>
              </a:rPr>
              <a:t> </a:t>
            </a:r>
            <a:r>
              <a:rPr b="0" lang="es-ES" sz="22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ADD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Tipo: Default dashboard , New dashboard from scratch, Map, Webpage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Name/Icon: nombre/icono del dashboard (son incompatibles)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Borrar un dashboard: Settings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Dashboards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Seleccionar el dashboard </a:t>
            </a:r>
            <a:r>
              <a:rPr b="0" lang="es-ES" sz="19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1900" spc="-1" strike="noStrike">
                <a:solidFill>
                  <a:srgbClr val="0070c0"/>
                </a:solidFill>
                <a:latin typeface="Aptos"/>
              </a:rPr>
              <a:t>Delete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Añadir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vista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a un dashboard: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el dashboard desde la barra lateral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En el menú superior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Edit dashboard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Add View (‘+’)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Nombre (título) o icono, </a:t>
            </a:r>
            <a:r>
              <a:rPr b="0" i="1" lang="es-ES" sz="1800" spc="-1" strike="noStrike">
                <a:solidFill>
                  <a:srgbClr val="000000"/>
                </a:solidFill>
                <a:latin typeface="Aptos"/>
              </a:rPr>
              <a:t>theme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y layout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Badges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(insignias): 1 o varias entidades en la parte superior de la vista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Visibility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: selecciona los usuarios que pueden ver la vista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Eliminar vista: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Edit View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Delete View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80" name="Picture 2" descr=""/>
          <p:cNvPicPr/>
          <p:nvPr/>
        </p:nvPicPr>
        <p:blipFill>
          <a:blip r:embed="rId1"/>
          <a:stretch/>
        </p:blipFill>
        <p:spPr>
          <a:xfrm>
            <a:off x="9472680" y="4314960"/>
            <a:ext cx="2449080" cy="1099800"/>
          </a:xfrm>
          <a:prstGeom prst="rect">
            <a:avLst/>
          </a:prstGeom>
          <a:ln>
            <a:noFill/>
          </a:ln>
        </p:spPr>
      </p:pic>
      <p:sp>
        <p:nvSpPr>
          <p:cNvPr id="481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9450360" y="3494160"/>
            <a:ext cx="2642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Ejemplo de </a:t>
            </a:r>
            <a:r>
              <a:rPr b="1" i="1" lang="es-ES" sz="1600" spc="-1" strike="noStrike">
                <a:solidFill>
                  <a:srgbClr val="000000"/>
                </a:solidFill>
                <a:latin typeface="Aptos"/>
              </a:rPr>
              <a:t>badges. </a:t>
            </a: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Podemos seleccionar tantas entidades como queramos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484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2" descr=""/>
          <p:cNvPicPr/>
          <p:nvPr/>
        </p:nvPicPr>
        <p:blipFill>
          <a:blip r:embed="rId1"/>
          <a:stretch/>
        </p:blipFill>
        <p:spPr>
          <a:xfrm>
            <a:off x="736560" y="0"/>
            <a:ext cx="1325160" cy="1142640"/>
          </a:xfrm>
          <a:prstGeom prst="rect">
            <a:avLst/>
          </a:prstGeom>
          <a:ln>
            <a:noFill/>
          </a:ln>
        </p:spPr>
      </p:pic>
      <p:sp>
        <p:nvSpPr>
          <p:cNvPr id="486" name="CustomShape 1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490" name="Imagen 12" descr=""/>
          <p:cNvPicPr/>
          <p:nvPr/>
        </p:nvPicPr>
        <p:blipFill>
          <a:blip r:embed="rId2"/>
          <a:stretch/>
        </p:blipFill>
        <p:spPr>
          <a:xfrm>
            <a:off x="181080" y="1401840"/>
            <a:ext cx="5678280" cy="4952520"/>
          </a:xfrm>
          <a:prstGeom prst="rect">
            <a:avLst/>
          </a:prstGeom>
          <a:ln>
            <a:noFill/>
          </a:ln>
        </p:spPr>
      </p:pic>
      <p:pic>
        <p:nvPicPr>
          <p:cNvPr id="491" name="Imagen 14" descr=""/>
          <p:cNvPicPr/>
          <p:nvPr/>
        </p:nvPicPr>
        <p:blipFill>
          <a:blip r:embed="rId3"/>
          <a:stretch/>
        </p:blipFill>
        <p:spPr>
          <a:xfrm>
            <a:off x="5851440" y="1401840"/>
            <a:ext cx="5643360" cy="4952520"/>
          </a:xfrm>
          <a:prstGeom prst="rect">
            <a:avLst/>
          </a:prstGeom>
          <a:ln>
            <a:noFill/>
          </a:ln>
        </p:spPr>
      </p:pic>
      <p:pic>
        <p:nvPicPr>
          <p:cNvPr id="492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Picture 2" descr=""/>
          <p:cNvPicPr/>
          <p:nvPr/>
        </p:nvPicPr>
        <p:blipFill>
          <a:blip r:embed="rId1"/>
          <a:stretch/>
        </p:blipFill>
        <p:spPr>
          <a:xfrm>
            <a:off x="736560" y="0"/>
            <a:ext cx="1325160" cy="1142640"/>
          </a:xfrm>
          <a:prstGeom prst="rect">
            <a:avLst/>
          </a:prstGeom>
          <a:ln>
            <a:noFill/>
          </a:ln>
        </p:spPr>
      </p:pic>
      <p:sp>
        <p:nvSpPr>
          <p:cNvPr id="494" name="CustomShape 1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498" name="Imagen 3" descr=""/>
          <p:cNvPicPr/>
          <p:nvPr/>
        </p:nvPicPr>
        <p:blipFill>
          <a:blip r:embed="rId2"/>
          <a:stretch/>
        </p:blipFill>
        <p:spPr>
          <a:xfrm>
            <a:off x="181080" y="1292400"/>
            <a:ext cx="5682960" cy="5065200"/>
          </a:xfrm>
          <a:prstGeom prst="rect">
            <a:avLst/>
          </a:prstGeom>
          <a:ln>
            <a:noFill/>
          </a:ln>
        </p:spPr>
      </p:pic>
      <p:pic>
        <p:nvPicPr>
          <p:cNvPr id="499" name="Imagen 5" descr=""/>
          <p:cNvPicPr/>
          <p:nvPr/>
        </p:nvPicPr>
        <p:blipFill>
          <a:blip r:embed="rId3"/>
          <a:stretch/>
        </p:blipFill>
        <p:spPr>
          <a:xfrm>
            <a:off x="5981760" y="1292400"/>
            <a:ext cx="5767200" cy="5041440"/>
          </a:xfrm>
          <a:prstGeom prst="rect">
            <a:avLst/>
          </a:prstGeom>
          <a:ln>
            <a:noFill/>
          </a:ln>
        </p:spPr>
      </p:pic>
      <p:pic>
        <p:nvPicPr>
          <p:cNvPr id="500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Una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vista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se compone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tarjetas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Existen las siguientes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categorías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 tarjetas: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Específicas de dispositivos o servicios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Alarma, luz, humidificador, termostato, estado de planta, control, predicción meteo, lista de la compra, mapa, logbook, calendario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Tarjetas de agrupación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Pila vertical, pila horizontal o grid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Funciones lógicas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condicional y filtros de entidades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Visualización de datos genéricos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sensor, históricos, estadísticas, gráficos de estadísticas, energía, calibrador, webpage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Dispositivos y entidades de control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botón y entidad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ptos Display"/>
              <a:buAutoNum type="arabicPeriod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Visualización de datos y entidades de control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"vistazos" (glance) de área y figuras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0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Personalización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a través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tarjetas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Seleccionar el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dashboard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en la barra lateral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el menú superior click sobre tres puntos verticales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Edit dashboard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Añadir tarjeta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Add card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1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el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dashboard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personalizado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 "Smart CIFP VG"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la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vista “Calendario“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“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Calendario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el día, semana y mes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“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Mapa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la ubicación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la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vista “Aulas"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"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Entidad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las entidades del Shelly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“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Histórico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el histórico de temperatura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Crear la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vista “Meteo“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"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Entidad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las entidades de AEMET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Añadir 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tipo “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Pronóstico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" para visualizar el pronóstico del tiempo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Dashboards, vistas y tarjetas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1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519" name="CustomShape 6"/>
          <p:cNvSpPr/>
          <p:nvPr/>
        </p:nvSpPr>
        <p:spPr>
          <a:xfrm>
            <a:off x="-12600" y="1285920"/>
            <a:ext cx="12204360" cy="456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2400" spc="-1" strike="noStrike">
                <a:solidFill>
                  <a:srgbClr val="0070c0"/>
                </a:solidFill>
                <a:latin typeface="Aptos Display"/>
              </a:rPr>
              <a:t>Ejemplo práctico</a:t>
            </a:r>
            <a:endParaRPr b="0" lang="es-ES" sz="2400" spc="-1" strike="noStrike"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760320" y="1638360"/>
            <a:ext cx="10593000" cy="453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Permiten manejar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ubicaciones domóticas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 manera anidada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Zonas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ubicación geográfica donde se ubica nuestro “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smart home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”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Áreas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plantas o habitaciones dentro de una zona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Tres áreas por defecto: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Bedroom, Kitchen, Living Room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Etiquetas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agrupan elementos independientemente de su ubicación/tipo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Por ejemplo, la etiqueta “climatización” agrupa sensores de temperatura, electroválvulas y aire-acondicionado.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6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Áreas, etiquetas y zonas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25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7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1. Introducción a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Plataformas domóticas smart home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2"/>
          <a:stretch/>
        </p:blipFill>
        <p:spPr>
          <a:xfrm>
            <a:off x="3337920" y="2423520"/>
            <a:ext cx="5508720" cy="2448000"/>
          </a:xfrm>
          <a:prstGeom prst="rect">
            <a:avLst/>
          </a:prstGeom>
          <a:ln>
            <a:noFill/>
          </a:ln>
        </p:spPr>
      </p:pic>
      <p:pic>
        <p:nvPicPr>
          <p:cNvPr id="131" name="Picture 10" descr=""/>
          <p:cNvPicPr/>
          <p:nvPr/>
        </p:nvPicPr>
        <p:blipFill>
          <a:blip r:embed="rId3"/>
          <a:stretch/>
        </p:blipFill>
        <p:spPr>
          <a:xfrm>
            <a:off x="3155400" y="4457160"/>
            <a:ext cx="2716920" cy="1734840"/>
          </a:xfrm>
          <a:prstGeom prst="rect">
            <a:avLst/>
          </a:prstGeom>
          <a:ln>
            <a:noFill/>
          </a:ln>
        </p:spPr>
      </p:pic>
      <p:pic>
        <p:nvPicPr>
          <p:cNvPr id="132" name="Imagen 3" descr=""/>
          <p:cNvPicPr/>
          <p:nvPr/>
        </p:nvPicPr>
        <p:blipFill>
          <a:blip r:embed="rId4"/>
          <a:stretch/>
        </p:blipFill>
        <p:spPr>
          <a:xfrm>
            <a:off x="3784320" y="1823400"/>
            <a:ext cx="4343760" cy="920160"/>
          </a:xfrm>
          <a:prstGeom prst="rect">
            <a:avLst/>
          </a:prstGeom>
          <a:ln>
            <a:noFill/>
          </a:ln>
        </p:spPr>
      </p:pic>
      <p:pic>
        <p:nvPicPr>
          <p:cNvPr id="133" name="Picture 16" descr=""/>
          <p:cNvPicPr/>
          <p:nvPr/>
        </p:nvPicPr>
        <p:blipFill>
          <a:blip r:embed="rId5"/>
          <a:stretch/>
        </p:blipFill>
        <p:spPr>
          <a:xfrm>
            <a:off x="6319440" y="4365000"/>
            <a:ext cx="1990440" cy="1690200"/>
          </a:xfrm>
          <a:prstGeom prst="rect">
            <a:avLst/>
          </a:prstGeom>
          <a:ln>
            <a:noFill/>
          </a:ln>
        </p:spPr>
      </p:pic>
      <p:pic>
        <p:nvPicPr>
          <p:cNvPr id="134" name="Picture 18" descr=""/>
          <p:cNvPicPr/>
          <p:nvPr/>
        </p:nvPicPr>
        <p:blipFill>
          <a:blip r:embed="rId6"/>
          <a:stretch/>
        </p:blipFill>
        <p:spPr>
          <a:xfrm>
            <a:off x="8853840" y="4898160"/>
            <a:ext cx="2772360" cy="1188720"/>
          </a:xfrm>
          <a:prstGeom prst="rect">
            <a:avLst/>
          </a:prstGeom>
          <a:ln>
            <a:noFill/>
          </a:ln>
        </p:spPr>
      </p:pic>
      <p:pic>
        <p:nvPicPr>
          <p:cNvPr id="135" name="Picture 20" descr=""/>
          <p:cNvPicPr/>
          <p:nvPr/>
        </p:nvPicPr>
        <p:blipFill>
          <a:blip r:embed="rId7"/>
          <a:stretch/>
        </p:blipFill>
        <p:spPr>
          <a:xfrm>
            <a:off x="227520" y="2185920"/>
            <a:ext cx="2979000" cy="1986840"/>
          </a:xfrm>
          <a:prstGeom prst="rect">
            <a:avLst/>
          </a:prstGeom>
          <a:ln>
            <a:noFill/>
          </a:ln>
        </p:spPr>
      </p:pic>
      <p:pic>
        <p:nvPicPr>
          <p:cNvPr id="136" name="Picture 22" descr=""/>
          <p:cNvPicPr/>
          <p:nvPr/>
        </p:nvPicPr>
        <p:blipFill>
          <a:blip r:embed="rId8"/>
          <a:stretch/>
        </p:blipFill>
        <p:spPr>
          <a:xfrm>
            <a:off x="291600" y="1458720"/>
            <a:ext cx="2915280" cy="786960"/>
          </a:xfrm>
          <a:prstGeom prst="rect">
            <a:avLst/>
          </a:prstGeom>
          <a:ln>
            <a:noFill/>
          </a:ln>
        </p:spPr>
      </p:pic>
      <p:pic>
        <p:nvPicPr>
          <p:cNvPr id="137" name="Picture 24" descr=""/>
          <p:cNvPicPr/>
          <p:nvPr/>
        </p:nvPicPr>
        <p:blipFill>
          <a:blip r:embed="rId9"/>
          <a:stretch/>
        </p:blipFill>
        <p:spPr>
          <a:xfrm>
            <a:off x="9029880" y="3167640"/>
            <a:ext cx="2857320" cy="1428480"/>
          </a:xfrm>
          <a:prstGeom prst="rect">
            <a:avLst/>
          </a:prstGeom>
          <a:ln>
            <a:noFill/>
          </a:ln>
        </p:spPr>
      </p:pic>
      <p:pic>
        <p:nvPicPr>
          <p:cNvPr id="138" name="Picture 26" descr=""/>
          <p:cNvPicPr/>
          <p:nvPr/>
        </p:nvPicPr>
        <p:blipFill>
          <a:blip r:embed="rId10"/>
          <a:stretch/>
        </p:blipFill>
        <p:spPr>
          <a:xfrm>
            <a:off x="8792640" y="1775880"/>
            <a:ext cx="2833920" cy="1014840"/>
          </a:xfrm>
          <a:prstGeom prst="rect">
            <a:avLst/>
          </a:prstGeom>
          <a:ln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11"/>
          <a:stretch/>
        </p:blipFill>
        <p:spPr>
          <a:xfrm>
            <a:off x="173880" y="3840480"/>
            <a:ext cx="2586240" cy="2296440"/>
          </a:xfrm>
          <a:prstGeom prst="rect">
            <a:avLst/>
          </a:prstGeom>
          <a:ln>
            <a:noFill/>
          </a:ln>
        </p:spPr>
      </p:pic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60320" y="1638360"/>
            <a:ext cx="10593000" cy="453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Configuración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Zonas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la IU de Home Assistant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http://127.0.0.1:8123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Areas, labels &amp; zones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IU de Home Assistant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Visual Studio Code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Editar las coordenadas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del fichero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zone-ha.yaml y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cópialo en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configuration.yaml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Reiniciar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Áreas, etiquetas y zonas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31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 Home Assistant, un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área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debe asociarse con una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planta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 un edificio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Si no existe esta asociación se muestra como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“Unassigned areas”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Configuración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Áreas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Areas, labels &amp; zones </a:t>
            </a:r>
            <a:r>
              <a:rPr b="1" lang="es-ES" sz="24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 Areas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Crear áreas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CREATE AREA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 y plantas (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CREATE FLOOR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Asociar un área a una planta: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Click sobre el área y definir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Floor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Áreas, etiquetas y zonas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3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Configuración de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labels</a:t>
            </a:r>
            <a:r>
              <a:rPr b="0" i="1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(etiquetas)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Areas, labels &amp; zones </a:t>
            </a:r>
            <a:r>
              <a:rPr b="1" lang="es-ES" sz="20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 Labels </a:t>
            </a:r>
            <a:r>
              <a:rPr b="1" lang="es-ES" sz="20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ADD LABEL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Definir el nombre de la etiqueta, icono y color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Asignar a la etiqueta los elementos: dispositivos, entidades o ayudantes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Devices &amp; Services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la pestaña del elemento a ser etiquetado (Device, Entity, Helper)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Click sobre incono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“Enter Selection Mode”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los elementos y Editar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Click sobre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Add label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(esquina superior derecha) y seleccionar etiqueta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Asignar etiquetas a automatizaciones, escenas o scripts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Automations &amp; Scenes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Mismo procedimiento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Áreas, etiquetas y zonas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54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Dispositivos, entidades y </a:t>
            </a:r>
            <a:r>
              <a:rPr b="0" i="1" lang="es-ES" sz="2400" spc="-1" strike="noStrike">
                <a:solidFill>
                  <a:srgbClr val="000000"/>
                </a:solidFill>
                <a:latin typeface="Aptos"/>
              </a:rPr>
              <a:t>helpers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Dispositivo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Dispositivo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físico, sensor o actuador (ej. Shelly H&amp;T)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Servicio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que se conecta a Internet y obtiene datos (AEMET)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Entidad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Característica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observable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 un dispositivo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 clasifican en cuatro grupos: 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ensores, configuración, control, diagnóstico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Helpers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0" y="-6480"/>
            <a:ext cx="12204360" cy="1186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4. Elementos básicos de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Dispositivos, entidades y ayudantes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4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Implementación de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mejoras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sobre el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dashboard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mini-graph-card: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Minimalistic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3"/>
              </a:rPr>
              <a:t>graph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4"/>
              </a:rPr>
              <a:t>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5"/>
              </a:rPr>
              <a:t>card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6"/>
              </a:rPr>
              <a:t>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7"/>
              </a:rPr>
              <a:t>for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8"/>
              </a:rPr>
              <a:t> Home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9"/>
              </a:rPr>
              <a:t>Assistant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0"/>
              </a:rPr>
              <a:t> Lovelace UI (github.com)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Instalación via HACS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Integrations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Frontend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Buscar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mini-graph-card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y descargar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Editar el fichero configuration.yaml: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Visual Studio Code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configuration.yaml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Reiniciar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Ejemplo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-1440" y="639720"/>
            <a:ext cx="12204360" cy="11869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Implementación de mejoras sobre el dashboard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555" name="CustomShape 6"/>
          <p:cNvSpPr/>
          <p:nvPr/>
        </p:nvSpPr>
        <p:spPr>
          <a:xfrm>
            <a:off x="1841400" y="4587120"/>
            <a:ext cx="8740440" cy="913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1f2328"/>
                </a:solidFill>
                <a:latin typeface="Courier New"/>
              </a:rPr>
              <a:t>resources: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800" spc="-1" strike="noStrike">
                <a:solidFill>
                  <a:srgbClr val="1f2328"/>
                </a:solidFill>
                <a:latin typeface="Courier New"/>
              </a:rPr>
              <a:t>- url: /local/mini-graph-card-bundle.js?v=0.12.1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s-ES" sz="1800" spc="-1" strike="noStrike">
                <a:solidFill>
                  <a:srgbClr val="1f2328"/>
                </a:solidFill>
                <a:latin typeface="Courier New"/>
              </a:rPr>
              <a:t>type: module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56" name="Picture 2" descr=""/>
          <p:cNvPicPr/>
          <p:nvPr/>
        </p:nvPicPr>
        <p:blipFill>
          <a:blip r:embed="rId1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59" name="Picture 2" descr=""/>
          <p:cNvPicPr/>
          <p:nvPr/>
        </p:nvPicPr>
        <p:blipFill>
          <a:blip r:embed="rId1"/>
          <a:stretch/>
        </p:blipFill>
        <p:spPr>
          <a:xfrm>
            <a:off x="376200" y="1549440"/>
            <a:ext cx="3260520" cy="1422000"/>
          </a:xfrm>
          <a:prstGeom prst="rect">
            <a:avLst/>
          </a:prstGeom>
          <a:ln>
            <a:noFill/>
          </a:ln>
        </p:spPr>
      </p:pic>
      <p:sp>
        <p:nvSpPr>
          <p:cNvPr id="560" name="CustomShape 3"/>
          <p:cNvSpPr/>
          <p:nvPr/>
        </p:nvSpPr>
        <p:spPr>
          <a:xfrm>
            <a:off x="3782880" y="1549440"/>
            <a:ext cx="7219440" cy="729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sensor.illumination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561" name="Picture 5" descr=""/>
          <p:cNvPicPr/>
          <p:nvPr/>
        </p:nvPicPr>
        <p:blipFill>
          <a:blip r:embed="rId2"/>
          <a:stretch/>
        </p:blipFill>
        <p:spPr>
          <a:xfrm>
            <a:off x="376200" y="2984400"/>
            <a:ext cx="3260520" cy="1487160"/>
          </a:xfrm>
          <a:prstGeom prst="rect">
            <a:avLst/>
          </a:prstGeom>
          <a:ln>
            <a:noFill/>
          </a:ln>
        </p:spPr>
      </p:pic>
      <p:sp>
        <p:nvSpPr>
          <p:cNvPr id="562" name="CustomShape 4"/>
          <p:cNvSpPr/>
          <p:nvPr/>
        </p:nvSpPr>
        <p:spPr>
          <a:xfrm>
            <a:off x="3782880" y="2871720"/>
            <a:ext cx="7219440" cy="158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sensor.illumination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align_icon: left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align_state: center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show: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fill: false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563" name="Picture 9" descr=""/>
          <p:cNvPicPr/>
          <p:nvPr/>
        </p:nvPicPr>
        <p:blipFill>
          <a:blip r:embed="rId3"/>
          <a:stretch/>
        </p:blipFill>
        <p:spPr>
          <a:xfrm>
            <a:off x="376200" y="4500720"/>
            <a:ext cx="3260520" cy="1579320"/>
          </a:xfrm>
          <a:prstGeom prst="rect">
            <a:avLst/>
          </a:prstGeom>
          <a:ln>
            <a:noFill/>
          </a:ln>
        </p:spPr>
      </p:pic>
      <p:sp>
        <p:nvSpPr>
          <p:cNvPr id="564" name="CustomShape 5"/>
          <p:cNvSpPr/>
          <p:nvPr/>
        </p:nvSpPr>
        <p:spPr>
          <a:xfrm>
            <a:off x="3782880" y="4500720"/>
            <a:ext cx="7219440" cy="1795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name: SERVER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icon: mdi:server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entity: sensor.server_total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name: TOTAL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sensor.server_sent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sensor.server_received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565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566" name="CustomShape 6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Ejemplo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-1440" y="639720"/>
            <a:ext cx="12204360" cy="11869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Implementación de mejoras sobre el dashboard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782880" y="1353960"/>
            <a:ext cx="7219440" cy="1369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entity: sensor.energyconsumption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name: ENERGY CONSUMPTION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show: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graph: bar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3782880" y="2843280"/>
            <a:ext cx="7219440" cy="1369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- sensor.living_room_temp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name: LIVING ROOM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hours_to_show: 168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f2328"/>
                </a:solidFill>
                <a:latin typeface="Courier New"/>
              </a:rPr>
              <a:t>points_per_hour: 0.25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782880" y="4361040"/>
            <a:ext cx="7219440" cy="1917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type: custom:mini-graph-card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entities: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- sensor.temperatura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show: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labels: true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color_thresholds: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- value: 20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color: "#f39c12"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- value: 21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color: "#d35400"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- value: 21.5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s-ES" sz="1000" spc="-1" strike="noStrike">
                <a:solidFill>
                  <a:srgbClr val="1f2328"/>
                </a:solidFill>
                <a:latin typeface="Courier New"/>
              </a:rPr>
              <a:t>color: "#c0392b" 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573" name="Picture 2" descr=""/>
          <p:cNvPicPr/>
          <p:nvPr/>
        </p:nvPicPr>
        <p:blipFill>
          <a:blip r:embed="rId1"/>
          <a:stretch/>
        </p:blipFill>
        <p:spPr>
          <a:xfrm>
            <a:off x="376200" y="1365120"/>
            <a:ext cx="3260520" cy="1428480"/>
          </a:xfrm>
          <a:prstGeom prst="rect">
            <a:avLst/>
          </a:prstGeom>
          <a:ln>
            <a:noFill/>
          </a:ln>
        </p:spPr>
      </p:pic>
      <p:pic>
        <p:nvPicPr>
          <p:cNvPr id="574" name="Picture 5" descr=""/>
          <p:cNvPicPr/>
          <p:nvPr/>
        </p:nvPicPr>
        <p:blipFill>
          <a:blip r:embed="rId2"/>
          <a:stretch/>
        </p:blipFill>
        <p:spPr>
          <a:xfrm>
            <a:off x="376200" y="2843280"/>
            <a:ext cx="3260520" cy="1422000"/>
          </a:xfrm>
          <a:prstGeom prst="rect">
            <a:avLst/>
          </a:prstGeom>
          <a:ln>
            <a:noFill/>
          </a:ln>
        </p:spPr>
      </p:pic>
      <p:pic>
        <p:nvPicPr>
          <p:cNvPr id="575" name="Picture 8" descr=""/>
          <p:cNvPicPr/>
          <p:nvPr/>
        </p:nvPicPr>
        <p:blipFill>
          <a:blip r:embed="rId3"/>
          <a:stretch/>
        </p:blipFill>
        <p:spPr>
          <a:xfrm>
            <a:off x="376200" y="4334040"/>
            <a:ext cx="3274560" cy="1426680"/>
          </a:xfrm>
          <a:prstGeom prst="rect">
            <a:avLst/>
          </a:prstGeom>
          <a:ln>
            <a:noFill/>
          </a:ln>
        </p:spPr>
      </p:pic>
      <p:pic>
        <p:nvPicPr>
          <p:cNvPr id="576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577" name="CustomShape 6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Ejemplo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78" name="CustomShape 7"/>
          <p:cNvSpPr/>
          <p:nvPr/>
        </p:nvSpPr>
        <p:spPr>
          <a:xfrm>
            <a:off x="-1440" y="639720"/>
            <a:ext cx="12204360" cy="11869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Implementación de mejoras sobre el dashboard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81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582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Ejemplo práctico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-1440" y="639720"/>
            <a:ext cx="12204360" cy="11869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Implementación de mejoras sobre el dashboard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84" name="TextShap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Ejemplo práctico: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mejora del dashboard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 "Smart CIFP VG"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Editar la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vista “Aulas"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Configurar la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de tipo "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Entidad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" utilizando la tarjeta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mini-graph-card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Editar la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vista “Meteo“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Configurar la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tarjeta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de tipo "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Entidad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" utilizando la tarjeta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mini-graph-card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5" name="CustomShape 6"/>
          <p:cNvSpPr/>
          <p:nvPr/>
        </p:nvSpPr>
        <p:spPr>
          <a:xfrm>
            <a:off x="-12600" y="1285920"/>
            <a:ext cx="12204360" cy="456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2400" spc="-1" strike="noStrike">
                <a:solidFill>
                  <a:srgbClr val="0070c0"/>
                </a:solidFill>
                <a:latin typeface="Aptos Display"/>
              </a:rPr>
              <a:t>Ejemplo práctico</a:t>
            </a:r>
            <a:endParaRPr b="0" lang="es-ES" sz="2400" spc="-1" strike="noStrike"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5.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2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dos actuadores (botón y bombilla inteligente Shelly)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Actualización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6.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Automatizaciones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Básicas: escenas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Eventos, condiciones, acciones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Node-RED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Avanzadas: programación de scripts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7.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Herramientas de desarrolladores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Yaml, States, Services, Templates, Events, Statistics, Assist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8.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Aspectos de seguridad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Gestión de usuarios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Backups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Acceso remoto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9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5.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2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dos actuadores (botón y bombilla inteligente Shelly)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Actualización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6.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Automatizaciones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Básicas: escenas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Eventos, condiciones, acciones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Node-RED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Avanzadas: programación de scripts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7.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Herramientas de desarrolladores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Yaml, States, Services, Templates, Events, Statistics, Assist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8.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Aspectos de seguridad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Gestión de usuarios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Backups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Acceso remoto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97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59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1. Introducción a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Plataformas domóticas smart home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7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graphicFrame>
        <p:nvGraphicFramePr>
          <p:cNvPr id="145" name="Table 5"/>
          <p:cNvGraphicFramePr/>
          <p:nvPr/>
        </p:nvGraphicFramePr>
        <p:xfrm>
          <a:off x="177840" y="1346760"/>
          <a:ext cx="8730720" cy="3341520"/>
        </p:xfrm>
        <a:graphic>
          <a:graphicData uri="http://schemas.openxmlformats.org/drawingml/2006/table">
            <a:tbl>
              <a:tblPr/>
              <a:tblGrid>
                <a:gridCol w="1269720"/>
                <a:gridCol w="888840"/>
                <a:gridCol w="460080"/>
                <a:gridCol w="873000"/>
                <a:gridCol w="873000"/>
                <a:gridCol w="873000"/>
                <a:gridCol w="873000"/>
                <a:gridCol w="873000"/>
                <a:gridCol w="873000"/>
                <a:gridCol w="874080"/>
              </a:tblGrid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Criterio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9ed5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Open source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Supported Protocols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Integration Options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Automation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Community &amp; Support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User Interface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Security &amp; privacy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Voice control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Learning curve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Extensibility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7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Price Model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ee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5.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2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dos actuadores (botón y bombilla inteligente Shelly)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Actualización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6.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Automatizaciones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Básicas: escenas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Eventos, condiciones, acciones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Node-RED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Avanzadas: programación de scripts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7.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Herramientas de desarrolladores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Yaml, States, Services, Templates, Events, Statistics, Assist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8.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Aspectos de seguridad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Gestión de usuarios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Backups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Acceso remoto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0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Una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escena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permite configurar el valor de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estado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de uno o varios 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dispositivos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relacionados semánticamente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Ejemplo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: la escena “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cine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” incluye tres dispositivos con sus estados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LUZ (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estado=apagada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),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PERSIANA (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estado=bajada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) y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TEMPERATURA (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estado=20º C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Al invocar una escena el estado de cada dispositivo definido se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actualiza</a:t>
            </a: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al valor configurado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Más simples que las automatizaciones, no tienen condiciones ni desencadenantes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Es posible definir una escena dentro de una automatización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Básicas: escenas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1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Configurar una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escena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la IU de Home Assistant: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Automations &amp; Scenes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Scenes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ADD SCENE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Nombre de la escena y lista de dispositivos y su estado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Invocar una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escena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Manual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Settings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Scenes o desde el Dashboard principal o Voice Assistants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Click sobre el nombre de la escena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Automática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  desde dentro de una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automatización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Automations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Scenes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Automations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CREATE AUTOMATION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Configurar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trigger-condition-action: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When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 (trigger): Evento necesario que debe cumplirse para disparar la automatización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And If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: Conjunto de condiciones sobre el evento u otros dispositivos o entidades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Then do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: acción a realizar (una escena, una notificación, una acción sobre un dispositivo, un ayudante, etc.)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1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17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Básicas: escenas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Definir una escena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Node-RED 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via </a:t>
            </a:r>
            <a:r>
              <a:rPr b="1" lang="es-ES" sz="2800" spc="-1" strike="noStrike">
                <a:solidFill>
                  <a:srgbClr val="000000"/>
                </a:solidFill>
                <a:latin typeface="Aptos"/>
              </a:rPr>
              <a:t>docker-compose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Portainer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https://127.0.0.1:9443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Copiar el fichero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stack-nodered.yaml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dentro del stack "Stack HA"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Deploy stack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Crear el directorio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/docker/nodered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Deploy stack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Verificar los logs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Node-RED en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http://127.0.0.1:1880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23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Node-RED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24" name="CustomShape 4"/>
          <p:cNvSpPr/>
          <p:nvPr/>
        </p:nvSpPr>
        <p:spPr>
          <a:xfrm>
            <a:off x="11639520" y="638640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625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27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28" name="CustomShape 7"/>
          <p:cNvSpPr/>
          <p:nvPr/>
        </p:nvSpPr>
        <p:spPr>
          <a:xfrm>
            <a:off x="1571760" y="3762360"/>
            <a:ext cx="9915120" cy="456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ourier New"/>
              </a:rPr>
              <a:t>$ sudo mkdir /docker/nodered</a:t>
            </a:r>
            <a:endParaRPr b="0" lang="es-ES" sz="2400" spc="-1" strike="noStrike">
              <a:latin typeface="Arial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Vincular </a:t>
            </a:r>
            <a:r>
              <a:rPr b="1" lang="es-ES" sz="2800" spc="-1" strike="noStrike">
                <a:solidFill>
                  <a:srgbClr val="0070c0"/>
                </a:solidFill>
                <a:latin typeface="Aptos"/>
              </a:rPr>
              <a:t>Node-RED</a:t>
            </a: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 a Home Assistant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HACS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Integrations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Buscar una integración “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Node-RED Companion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Seguir las instrucciones de instalación: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Descargar, reiniciar Home Assistant, borrar la caché del navegador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Verificar que la instalación se ha realizado correctamente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HACS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Integrations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Node-RED Companion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Abrir Node-RED: </a:t>
            </a: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http://127.0.0.1:1880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Menú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Manage Palette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Palette </a:t>
            </a:r>
            <a:r>
              <a:rPr b="0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Install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Instalar “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node-red-contrib-home-assistant-websocket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Debe aparecer en el menú izquierdo una sección “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home assistant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”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32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33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34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Node-RED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Vincular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a Node-RED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Node-RED 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en </a:t>
            </a:r>
            <a:r>
              <a:rPr b="0" lang="es-ES" sz="22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http://127.0.0.1:1880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Componentes MQTT en sección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network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mqtt_in: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conecta al broker MQTT para suscribirse a un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topic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mqtt_out: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conecta al broker MQTT para publicar en un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topic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Añadir y configurar un flujo con dos nodos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mqtt_out: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dirección IP del servidor MQTT (no localhost, comprobar Portainer), login/password y establecer un topic (ej.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/topic/nodered)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timestamp: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no necesita configuración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Conectar ambos (dibujar una línea) y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Deploy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38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39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40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Node-RED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Vincular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a Node-RED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Desde la IU de Home Assistant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Devices &amp; Services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</a:t>
            </a:r>
            <a:r>
              <a:rPr b="0" lang="es-ES" sz="2000" spc="-1" strike="noStrike">
                <a:solidFill>
                  <a:srgbClr val="0070c0"/>
                </a:solidFill>
                <a:latin typeface="Aptos"/>
              </a:rPr>
              <a:t>integración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MQTT</a:t>
            </a:r>
            <a:r>
              <a:rPr b="0" lang="es-ES" sz="2000" spc="-1" strike="noStrike">
                <a:solidFill>
                  <a:srgbClr val="0070c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Configure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Establecer topic 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/topic/nodered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(el mismo que indicaste en Node-RED)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Start Listening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Desde la IU de Node-RED, click sobre “timestamp” para inyectar mensajes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4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45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6. Automatizaciones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Node-RED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Ejemplo de automatización con NODERED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5.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2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dos actuadores (botón y bombilla inteligente Shelly)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Actualización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6.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Automatizaciones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Básicas: escenas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Eventos, condiciones, acciones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Node-RED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Avanzadas: programación de scripts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7.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Herramientas de desarrolladores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Yaml, States, Services, Templates, Events, Statistics, Assist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8.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Aspectos de seguridad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Gestión de usuarios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Backups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Acceso remoto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53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55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6356520"/>
            <a:ext cx="12191760" cy="50292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7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1. Introducción a Home Assistant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Plataformas domóticas smart home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pic>
        <p:nvPicPr>
          <p:cNvPr id="151" name="Picture 4" descr=""/>
          <p:cNvPicPr/>
          <p:nvPr/>
        </p:nvPicPr>
        <p:blipFill>
          <a:blip r:embed="rId2"/>
          <a:stretch/>
        </p:blipFill>
        <p:spPr>
          <a:xfrm>
            <a:off x="3337920" y="2423520"/>
            <a:ext cx="5508720" cy="2448000"/>
          </a:xfrm>
          <a:prstGeom prst="rect">
            <a:avLst/>
          </a:prstGeom>
          <a:ln>
            <a:noFill/>
          </a:ln>
        </p:spPr>
      </p:pic>
      <p:pic>
        <p:nvPicPr>
          <p:cNvPr id="152" name="Picture 10" descr=""/>
          <p:cNvPicPr/>
          <p:nvPr/>
        </p:nvPicPr>
        <p:blipFill>
          <a:blip r:embed="rId3"/>
          <a:stretch/>
        </p:blipFill>
        <p:spPr>
          <a:xfrm>
            <a:off x="3155400" y="4457160"/>
            <a:ext cx="2716920" cy="1734840"/>
          </a:xfrm>
          <a:prstGeom prst="rect">
            <a:avLst/>
          </a:prstGeom>
          <a:ln>
            <a:noFill/>
          </a:ln>
        </p:spPr>
      </p:pic>
      <p:pic>
        <p:nvPicPr>
          <p:cNvPr id="153" name="Imagen 3" descr=""/>
          <p:cNvPicPr/>
          <p:nvPr/>
        </p:nvPicPr>
        <p:blipFill>
          <a:blip r:embed="rId4"/>
          <a:stretch/>
        </p:blipFill>
        <p:spPr>
          <a:xfrm>
            <a:off x="3784320" y="1823400"/>
            <a:ext cx="4343760" cy="920160"/>
          </a:xfrm>
          <a:prstGeom prst="rect">
            <a:avLst/>
          </a:prstGeom>
          <a:ln>
            <a:noFill/>
          </a:ln>
        </p:spPr>
      </p:pic>
      <p:pic>
        <p:nvPicPr>
          <p:cNvPr id="154" name="Picture 16" descr=""/>
          <p:cNvPicPr/>
          <p:nvPr/>
        </p:nvPicPr>
        <p:blipFill>
          <a:blip r:embed="rId5"/>
          <a:stretch/>
        </p:blipFill>
        <p:spPr>
          <a:xfrm>
            <a:off x="6319440" y="4365000"/>
            <a:ext cx="1990440" cy="1690200"/>
          </a:xfrm>
          <a:prstGeom prst="rect">
            <a:avLst/>
          </a:prstGeom>
          <a:ln>
            <a:noFill/>
          </a:ln>
        </p:spPr>
      </p:pic>
      <p:pic>
        <p:nvPicPr>
          <p:cNvPr id="155" name="Picture 18" descr=""/>
          <p:cNvPicPr/>
          <p:nvPr/>
        </p:nvPicPr>
        <p:blipFill>
          <a:blip r:embed="rId6"/>
          <a:stretch/>
        </p:blipFill>
        <p:spPr>
          <a:xfrm>
            <a:off x="8853840" y="4898160"/>
            <a:ext cx="2772360" cy="1188720"/>
          </a:xfrm>
          <a:prstGeom prst="rect">
            <a:avLst/>
          </a:prstGeom>
          <a:ln>
            <a:noFill/>
          </a:ln>
        </p:spPr>
      </p:pic>
      <p:pic>
        <p:nvPicPr>
          <p:cNvPr id="156" name="Picture 20" descr=""/>
          <p:cNvPicPr/>
          <p:nvPr/>
        </p:nvPicPr>
        <p:blipFill>
          <a:blip r:embed="rId7"/>
          <a:stretch/>
        </p:blipFill>
        <p:spPr>
          <a:xfrm>
            <a:off x="227520" y="2185920"/>
            <a:ext cx="2979000" cy="1986840"/>
          </a:xfrm>
          <a:prstGeom prst="rect">
            <a:avLst/>
          </a:prstGeom>
          <a:ln>
            <a:noFill/>
          </a:ln>
        </p:spPr>
      </p:pic>
      <p:pic>
        <p:nvPicPr>
          <p:cNvPr id="157" name="Picture 22" descr=""/>
          <p:cNvPicPr/>
          <p:nvPr/>
        </p:nvPicPr>
        <p:blipFill>
          <a:blip r:embed="rId8"/>
          <a:stretch/>
        </p:blipFill>
        <p:spPr>
          <a:xfrm>
            <a:off x="291600" y="1458720"/>
            <a:ext cx="2915280" cy="786960"/>
          </a:xfrm>
          <a:prstGeom prst="rect">
            <a:avLst/>
          </a:prstGeom>
          <a:ln>
            <a:noFill/>
          </a:ln>
        </p:spPr>
      </p:pic>
      <p:pic>
        <p:nvPicPr>
          <p:cNvPr id="158" name="Picture 24" descr=""/>
          <p:cNvPicPr/>
          <p:nvPr/>
        </p:nvPicPr>
        <p:blipFill>
          <a:blip r:embed="rId9"/>
          <a:stretch/>
        </p:blipFill>
        <p:spPr>
          <a:xfrm>
            <a:off x="9029880" y="3167640"/>
            <a:ext cx="2857320" cy="1428480"/>
          </a:xfrm>
          <a:prstGeom prst="rect">
            <a:avLst/>
          </a:prstGeom>
          <a:ln>
            <a:noFill/>
          </a:ln>
        </p:spPr>
      </p:pic>
      <p:pic>
        <p:nvPicPr>
          <p:cNvPr id="159" name="Picture 26" descr=""/>
          <p:cNvPicPr/>
          <p:nvPr/>
        </p:nvPicPr>
        <p:blipFill>
          <a:blip r:embed="rId10"/>
          <a:stretch/>
        </p:blipFill>
        <p:spPr>
          <a:xfrm>
            <a:off x="8792640" y="1775880"/>
            <a:ext cx="2833920" cy="101484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11"/>
          <a:stretch/>
        </p:blipFill>
        <p:spPr>
          <a:xfrm>
            <a:off x="173880" y="3840480"/>
            <a:ext cx="2586240" cy="2296440"/>
          </a:xfrm>
          <a:prstGeom prst="rect">
            <a:avLst/>
          </a:prstGeom>
          <a:ln>
            <a:noFill/>
          </a:ln>
        </p:spPr>
      </p:pic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5.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2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dos actuadores (botón y bombilla inteligente Shelly)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Actualización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6.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Automatizaciones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Básicas: escenas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Eventos, condiciones, acciones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Node-RED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Avanzadas: programación de scripts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7.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Herramientas de desarrolladores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Yaml, States, Services, Templates, Events, Statistics, Assist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8.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Aspectos de seguridad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Gestión de usuarios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Backups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Acceso remoto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2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60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62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Usuarios vs. Personas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Usuarios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: pueden iniciar sesión en Home Assistant desde cualquier dispositivo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1900" spc="-1" strike="noStrike">
                <a:solidFill>
                  <a:srgbClr val="000000"/>
                </a:solidFill>
                <a:latin typeface="Aptos"/>
              </a:rPr>
              <a:t>Rol</a:t>
            </a: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: administrador y no administrador (pueden o no editar la configuración) 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Personas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: sensores de ubicación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People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Add Person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Si esa persona queremos que sea además usuario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“Allow person to login”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Definir nombre, apellidos, password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Definir rol: si es o no administrador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Si puede loguearse sólo desde la red local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Borrar o modificar usuarios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Sólo como administrador: 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Settings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People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6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4" name="CustomShape 2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Gestión de usuarios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66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6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Configuración del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perfil de usuario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600" spc="-1" strike="noStrike" u="sng">
                <a:solidFill>
                  <a:srgbClr val="0070c0"/>
                </a:solidFill>
                <a:uFillTx/>
                <a:latin typeface="Aptos"/>
              </a:rPr>
              <a:t>User Settings: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Seleccionar el lenguaje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Seleccionar el formato de números, fecha y hora, etc.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Cambiar la contraseña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Browser settings: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El dashboard principal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Colores en los dashboards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los dashboards visibles y cambiar el orden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Ocultar la barra lateral (sidebar)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Gestión de usuarios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4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7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74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7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78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Gestión de usuarios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80" name="Imagen 5" descr=""/>
          <p:cNvPicPr/>
          <p:nvPr/>
        </p:nvPicPr>
        <p:blipFill>
          <a:blip r:embed="rId2"/>
          <a:stretch/>
        </p:blipFill>
        <p:spPr>
          <a:xfrm>
            <a:off x="6308280" y="1428840"/>
            <a:ext cx="3238560" cy="4925520"/>
          </a:xfrm>
          <a:prstGeom prst="rect">
            <a:avLst/>
          </a:prstGeom>
          <a:ln>
            <a:noFill/>
          </a:ln>
        </p:spPr>
      </p:pic>
      <p:pic>
        <p:nvPicPr>
          <p:cNvPr id="681" name="Picture 2" descr=""/>
          <p:cNvPicPr/>
          <p:nvPr/>
        </p:nvPicPr>
        <p:blipFill>
          <a:blip r:embed="rId3"/>
          <a:stretch/>
        </p:blipFill>
        <p:spPr>
          <a:xfrm>
            <a:off x="2641680" y="1341720"/>
            <a:ext cx="3295440" cy="5012640"/>
          </a:xfrm>
          <a:prstGeom prst="rect">
            <a:avLst/>
          </a:prstGeom>
          <a:ln>
            <a:noFill/>
          </a:ln>
        </p:spPr>
      </p:pic>
      <p:sp>
        <p:nvSpPr>
          <p:cNvPr id="682" name="CustomShape 5"/>
          <p:cNvSpPr/>
          <p:nvPr/>
        </p:nvSpPr>
        <p:spPr>
          <a:xfrm>
            <a:off x="241200" y="1535040"/>
            <a:ext cx="225072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Usuario: curso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En la pestaña “General” se accede a dos grupos de configuración: de usuario y de navegador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683" name="CustomShape 6"/>
          <p:cNvSpPr/>
          <p:nvPr/>
        </p:nvSpPr>
        <p:spPr>
          <a:xfrm>
            <a:off x="241200" y="3183480"/>
            <a:ext cx="225072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En la pestaña “Security” se puede cambiar la contraseña y configurar tokens de acceso</a:t>
            </a:r>
            <a:endParaRPr b="0" lang="es-ES" sz="1600" spc="-1" strike="noStrike">
              <a:latin typeface="Arial"/>
            </a:endParaRPr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444600" y="1619280"/>
            <a:ext cx="10909080" cy="45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Existen distintas posibilidades: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Desde IU de Home Assistant: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System </a:t>
            </a:r>
            <a:r>
              <a:rPr b="1" lang="es-ES" sz="2000" spc="-1" strike="noStrike">
                <a:solidFill>
                  <a:srgbClr val="0070c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 Backups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Problema: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no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hace backup de una BD externa (ej. mariadb o influxdb)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Crea un backup de la configuración de Home Assistant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Permite restaurarlo en otra instalación en modo supervisor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Backups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89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444600" y="1619280"/>
            <a:ext cx="10909080" cy="45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Existen distintas posibilidades: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duplicati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: software para crear backups de contenedores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Instalar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duplicati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como contenedor docker vía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docker-compose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Descargar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docker-compose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de </a:t>
            </a:r>
            <a:r>
              <a:rPr b="0" lang="es-ES" sz="20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https://hub.docker.com/r/linuxserver/duplicati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Acceder a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Portainer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via la URL </a:t>
            </a:r>
            <a:r>
              <a:rPr b="0" lang="es-ES" sz="20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https://127.0.0.1:9443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Copiar el fichero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stack-duplicati.yaml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dentro del stack "Stack HA“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Crear el directorio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/docker/duplicati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Modificar el stack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Deploy stack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Verificar logs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Backups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695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696" name="CustomShape 6"/>
          <p:cNvSpPr/>
          <p:nvPr/>
        </p:nvSpPr>
        <p:spPr>
          <a:xfrm>
            <a:off x="2044800" y="4468680"/>
            <a:ext cx="9376920" cy="3952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sudo mkdir /docker/duplicati</a:t>
            </a:r>
            <a:endParaRPr b="0" lang="es-ES" sz="2000" spc="-1" strike="noStrike">
              <a:latin typeface="Arial"/>
            </a:endParaRPr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Creación de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copias de seguridad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Acceder al IU de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duplicati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en: </a:t>
            </a:r>
            <a:r>
              <a:rPr b="0" lang="es-ES" sz="22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http://127.0.0.1:8200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Configuración básica: multiusuario/sólo un usuario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Add backup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Configure a new backup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Name: Home Assistant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Description: Backup de Home Assistant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Cifrado: AES-256 (opción por defecto)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Contraseña: establecer la contraseña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Aptos"/>
              </a:rPr>
              <a:t>Backup Destination: Local, Google Drive, Dropbox, etc.</a:t>
            </a:r>
            <a:endParaRPr b="0" lang="es-ES" sz="19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700" spc="-1" strike="noStrike">
                <a:solidFill>
                  <a:srgbClr val="000000"/>
                </a:solidFill>
                <a:latin typeface="Aptos"/>
              </a:rPr>
              <a:t>Google Drive </a:t>
            </a:r>
            <a:r>
              <a:rPr b="0" lang="es-ES" sz="17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700" spc="-1" strike="noStrike">
                <a:solidFill>
                  <a:srgbClr val="000000"/>
                </a:solidFill>
                <a:latin typeface="Aptos"/>
              </a:rPr>
              <a:t> AuthID </a:t>
            </a:r>
            <a:endParaRPr b="0" lang="es-ES" sz="17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700" spc="-1" strike="noStrike">
                <a:solidFill>
                  <a:srgbClr val="000000"/>
                </a:solidFill>
                <a:latin typeface="Aptos"/>
              </a:rPr>
              <a:t>Obtener un token de acceso para nuestra cuenta en Google Drive (seguir todos los pasos)</a:t>
            </a:r>
            <a:endParaRPr b="0" lang="es-ES" sz="17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700" spc="-1" strike="noStrike">
                <a:solidFill>
                  <a:srgbClr val="000000"/>
                </a:solidFill>
                <a:latin typeface="Aptos"/>
              </a:rPr>
              <a:t>Path on Server: directorio donde se almacenarán los backups (si no existe, lo crea) ej. backups</a:t>
            </a:r>
            <a:endParaRPr b="0" lang="es-ES" sz="17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700" spc="-1" strike="noStrike">
                <a:solidFill>
                  <a:srgbClr val="000000"/>
                </a:solidFill>
                <a:latin typeface="Aptos"/>
              </a:rPr>
              <a:t>Test connection </a:t>
            </a:r>
            <a:endParaRPr b="0" lang="es-ES" sz="17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los datos a guardar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En el directorio </a:t>
            </a:r>
            <a:r>
              <a:rPr b="1" lang="es-ES" sz="1800" spc="-1" strike="noStrike">
                <a:solidFill>
                  <a:srgbClr val="0070c0"/>
                </a:solidFill>
                <a:latin typeface="Aptos"/>
              </a:rPr>
              <a:t>/source</a:t>
            </a:r>
            <a:r>
              <a:rPr b="0" lang="es-ES" sz="1800" spc="-1" strike="noStrike">
                <a:solidFill>
                  <a:srgbClr val="0070c0"/>
                </a:solidFill>
                <a:latin typeface="Apto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seleccionar </a:t>
            </a:r>
            <a:r>
              <a:rPr b="1" lang="es-ES" sz="1800" spc="-1" strike="noStrike">
                <a:solidFill>
                  <a:srgbClr val="0070c0"/>
                </a:solidFill>
                <a:latin typeface="Aptos"/>
              </a:rPr>
              <a:t>las carpetas a guardar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Opciones de ejecución automática de manera periódica</a:t>
            </a: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1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00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01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Backups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02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Shape 1"/>
          <p:cNvSpPr txBox="1"/>
          <p:nvPr/>
        </p:nvSpPr>
        <p:spPr>
          <a:xfrm>
            <a:off x="838080" y="1825560"/>
            <a:ext cx="10515240" cy="485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Lanzar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la ejecución del backup de manera manual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Home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Seleccionar backup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Home Assistant </a:t>
            </a:r>
            <a:r>
              <a:rPr b="1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Run now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Comprobar que se ha hecho en el directorio destino/verificar logs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Restaurar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un backup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Restore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Seleccionar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Home Assistant (si se quiere restaurar todo)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                   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Seleccionar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Direct Restore from backup files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(recomendado)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Storage Type: es el medio que indicaste en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Backup Destination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Backup Location: directorio de donde se recuperan los ficheros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Contraseña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Indicar los ficheros a restaurar y seleccionar ubicación en local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Backups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06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08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Shape 1"/>
          <p:cNvSpPr txBox="1"/>
          <p:nvPr/>
        </p:nvSpPr>
        <p:spPr>
          <a:xfrm>
            <a:off x="838080" y="1635120"/>
            <a:ext cx="10515240" cy="485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tu instancia de Home Assistant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desde fuera de la red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dónde está instalado desde cualquier dispositivo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Varias posibilidades: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No necesitamos 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acceso remoto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Abrir puertos en el router para configurar el acceso desde una red externa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Home Assistant Cloud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(</a:t>
            </a: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Nabu Casa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ptos"/>
              </a:rPr>
              <a:t>VPNs Zero Config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(ej.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TailScale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, OpenVPN, Wireguard)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Utilizan una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infraestructura de un tercero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para crear una VPN sin apenas configuración en el router ni necesidad de abrir puertos al exterior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Puedes acceder a la VPN desde cualquier ubicación y dispositivo 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Suelen tener planes gratuitos y planes de pago: TailScale soporta hasta </a:t>
            </a:r>
            <a:r>
              <a:rPr b="1" lang="es-ES" sz="2000" spc="-1" strike="noStrike">
                <a:solidFill>
                  <a:srgbClr val="000000"/>
                </a:solidFill>
                <a:latin typeface="Aptos"/>
              </a:rPr>
              <a:t>20 máquinas </a:t>
            </a: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en su plan gratuito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5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14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16" name="TextShape 2"/>
          <p:cNvSpPr txBox="1"/>
          <p:nvPr/>
        </p:nvSpPr>
        <p:spPr>
          <a:xfrm>
            <a:off x="838080" y="1609560"/>
            <a:ext cx="10515240" cy="52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Registrarnos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en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TailScale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con una cuenta de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Google/GitHub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(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https://tailscale.com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Añadir como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primer dispositivo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 la VPN el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servidor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Ejecutar el script de instalación para Linux que se proporciona: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7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Desde el terminal de Linux, loguearte y acceder a la URL: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Añadir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más dispositivos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 la VPN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Mismo proceso para cada máquina Linux (similar para Windows o Mac)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Instalar la app TailScale en dispositivos móviles desde Play Store y seguir instrucciones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7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1592280" y="3173400"/>
            <a:ext cx="9376920" cy="3952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curl –fsSL </a:t>
            </a:r>
            <a:r>
              <a:rPr b="0" lang="es-ES" sz="2000" spc="-1" strike="noStrike" u="sng">
                <a:solidFill>
                  <a:srgbClr val="467886"/>
                </a:solidFill>
                <a:uFillTx/>
                <a:latin typeface="Courier New"/>
                <a:hlinkClick r:id="rId2"/>
              </a:rPr>
              <a:t>https://tailscale.com/install.sh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 | sh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718" name="CustomShape 4"/>
          <p:cNvSpPr/>
          <p:nvPr/>
        </p:nvSpPr>
        <p:spPr>
          <a:xfrm>
            <a:off x="1592280" y="4021200"/>
            <a:ext cx="9376920" cy="1005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$ sudo tailscale up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To authenticate, visit: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2000" spc="-1" strike="noStrike" u="sng">
                <a:solidFill>
                  <a:srgbClr val="467886"/>
                </a:solidFill>
                <a:uFillTx/>
                <a:latin typeface="Courier New"/>
                <a:hlinkClick r:id="rId3"/>
              </a:rPr>
              <a:t>https://login.tailscale.com/a/157a329e010875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719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21" name="Picture 2" descr=""/>
          <p:cNvPicPr/>
          <p:nvPr/>
        </p:nvPicPr>
        <p:blipFill>
          <a:blip r:embed="rId4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22" name="CustomShape 7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Home Assistant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2.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Tipos de instalaciones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como contenedor Docker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Primeros pasos con Home Assistant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3.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Proyecto práctico 1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(Shelly H&amp;T)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del servicio AEMET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4.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Elementos básicos de Home Assistant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Integraciones: add-ons (complementos), oficiales, no-oficiales, HACS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2200" spc="-1" strike="noStrike">
                <a:solidFill>
                  <a:srgbClr val="000000"/>
                </a:solidFill>
                <a:latin typeface="Aptos Display"/>
              </a:rPr>
              <a:t>Dashboards</a:t>
            </a: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, vistas, y tarjetas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Áreas, etiquetas y zonas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Dispositivos, entidades  y ayudantes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1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4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Shape 1"/>
          <p:cNvSpPr txBox="1"/>
          <p:nvPr/>
        </p:nvSpPr>
        <p:spPr>
          <a:xfrm>
            <a:off x="838080" y="1825560"/>
            <a:ext cx="10515240" cy="527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Acceder a la consola de </a:t>
            </a:r>
            <a:r>
              <a:rPr b="1" lang="es-ES" sz="2400" spc="-1" strike="noStrike">
                <a:solidFill>
                  <a:srgbClr val="0070c0"/>
                </a:solidFill>
                <a:latin typeface="Aptos"/>
              </a:rPr>
              <a:t>TailScale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y verificar máquinas añadidas: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70000"/>
              </a:lnSpc>
              <a:spcBef>
                <a:spcPts val="499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Abrir un navegador en el dispositivo móvil conectado y acceder a la instancia de </a:t>
            </a:r>
            <a:r>
              <a:rPr b="1" lang="es-ES" sz="2400" spc="-1" strike="noStrike">
                <a:solidFill>
                  <a:srgbClr val="000000"/>
                </a:solidFill>
                <a:latin typeface="Aptos"/>
              </a:rPr>
              <a:t>Home Assistant </a:t>
            </a: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usando la dirección IP proporcionada por Tailscale: </a:t>
            </a:r>
            <a:r>
              <a:rPr b="0" lang="es-ES" sz="24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http://100.80.227.92:8123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Es posible añadir un DNS a la VPN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MagicDNS es el servidor DNS que reside en la red del servidor Home Assistant????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724" name="Picture 2" descr=""/>
          <p:cNvPicPr/>
          <p:nvPr/>
        </p:nvPicPr>
        <p:blipFill>
          <a:blip r:embed="rId2"/>
          <a:stretch/>
        </p:blipFill>
        <p:spPr>
          <a:xfrm>
            <a:off x="1596960" y="2223360"/>
            <a:ext cx="8489520" cy="1793520"/>
          </a:xfrm>
          <a:prstGeom prst="rect">
            <a:avLst/>
          </a:prstGeom>
          <a:ln>
            <a:noFill/>
          </a:ln>
        </p:spPr>
      </p:pic>
      <p:sp>
        <p:nvSpPr>
          <p:cNvPr id="725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27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2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838080" y="1825560"/>
            <a:ext cx="10515240" cy="408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Añadir la integración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TailScale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a Home Assistant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Settings </a:t>
            </a:r>
            <a:r>
              <a:rPr b="1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 Devices &amp; Services </a:t>
            </a:r>
            <a:r>
              <a:rPr b="1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ADD INTEGRATION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1" lang="es-ES" sz="2200" spc="-1" strike="noStrike">
                <a:solidFill>
                  <a:srgbClr val="0070c0"/>
                </a:solidFill>
                <a:latin typeface="Aptos"/>
              </a:rPr>
              <a:t>TailScale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Tailnet: por defecto, la cuenta de usuario con que hiciste login en TailScale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En </a:t>
            </a:r>
            <a:r>
              <a:rPr b="0" lang="es-ES" sz="22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https://login.tailscale.com/admin/settings/authkeys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generar una API Key en Settings </a:t>
            </a:r>
            <a:r>
              <a:rPr b="0" lang="es-E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API Key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En el Dashboard principal (</a:t>
            </a:r>
            <a:r>
              <a:rPr b="1" lang="es-ES" sz="2200" spc="-1" strike="noStrike">
                <a:solidFill>
                  <a:srgbClr val="000000"/>
                </a:solidFill>
                <a:latin typeface="Aptos"/>
              </a:rPr>
              <a:t>Overview)</a:t>
            </a: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 puedes ver los dispositivos de la VPN de TailScale, su configuración, añadir automatizaciones, etc.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33" name="Picture 2" descr=""/>
          <p:cNvPicPr/>
          <p:nvPr/>
        </p:nvPicPr>
        <p:blipFill>
          <a:blip r:embed="rId2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34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35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Picture 2" descr=""/>
          <p:cNvPicPr/>
          <p:nvPr/>
        </p:nvPicPr>
        <p:blipFill>
          <a:blip r:embed="rId1"/>
          <a:stretch/>
        </p:blipFill>
        <p:spPr>
          <a:xfrm>
            <a:off x="5380200" y="1515960"/>
            <a:ext cx="6465600" cy="4777920"/>
          </a:xfrm>
          <a:prstGeom prst="rect">
            <a:avLst/>
          </a:prstGeom>
          <a:ln>
            <a:noFill/>
          </a:ln>
        </p:spPr>
      </p:pic>
      <p:pic>
        <p:nvPicPr>
          <p:cNvPr id="737" name="Imagen 4" descr=""/>
          <p:cNvPicPr/>
          <p:nvPr/>
        </p:nvPicPr>
        <p:blipFill>
          <a:blip r:embed="rId2"/>
          <a:stretch/>
        </p:blipFill>
        <p:spPr>
          <a:xfrm>
            <a:off x="2873520" y="1670760"/>
            <a:ext cx="2061720" cy="4468320"/>
          </a:xfrm>
          <a:prstGeom prst="rect">
            <a:avLst/>
          </a:prstGeom>
          <a:ln>
            <a:noFill/>
          </a:ln>
        </p:spPr>
      </p:pic>
      <p:sp>
        <p:nvSpPr>
          <p:cNvPr id="738" name="CustomShape 1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2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40" name="Picture 2" descr=""/>
          <p:cNvPicPr/>
          <p:nvPr/>
        </p:nvPicPr>
        <p:blipFill>
          <a:blip r:embed="rId3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41" name="CustomShape 3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42" name="CustomShape 4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43" name="CustomShape 5"/>
          <p:cNvSpPr/>
          <p:nvPr/>
        </p:nvSpPr>
        <p:spPr>
          <a:xfrm>
            <a:off x="177840" y="2445840"/>
            <a:ext cx="2250720" cy="28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Desde el dispositivo móvil añadido, en cualquier ubicación, y desde un navegador accedes a la instancia de Home Assistant a través de la dirección IP proporcionada por TailScale</a:t>
            </a:r>
            <a:endParaRPr b="0" lang="es-ES" sz="1600" spc="-1" strike="noStrike">
              <a:latin typeface="Arial"/>
            </a:endParaRPr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838080" y="1866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Nabu Casa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es la compañía que lidera el proyecto Home Assistant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Home Assistant Cloud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es el único servicio de Home Assistant que se basa </a:t>
            </a:r>
            <a:r>
              <a:rPr b="1" lang="es-ES" sz="2600" spc="-1" strike="noStrike">
                <a:solidFill>
                  <a:srgbClr val="0070c0"/>
                </a:solidFill>
                <a:latin typeface="Aptos"/>
              </a:rPr>
              <a:t>en suscripción 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(5 dólares/mes)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Acceso securizado a tu instancia de Home Assistant desde Internet sin ninguna configuración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Sincronización automática con Amazon Alexa y Google Home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Webhooks para IFTTT (“If This, Then That”)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Servicio de TTS (Text To Speech)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"/>
              </a:rPr>
              <a:t>Las suscripciones financian el proyecto Home Assistant y garantizan su continuidad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Contratación del servicio o prueba de 30 días desde Settings 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600" spc="-1" strike="noStrike">
                <a:solidFill>
                  <a:srgbClr val="000000"/>
                </a:solidFill>
                <a:latin typeface="Aptos"/>
              </a:rPr>
              <a:t> Home Assistant Cloud</a:t>
            </a: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  <a:p>
            <a:pPr marL="457200">
              <a:lnSpc>
                <a:spcPct val="80000"/>
              </a:lnSpc>
              <a:spcBef>
                <a:spcPts val="499"/>
              </a:spcBef>
            </a:pPr>
            <a:endParaRPr b="0" lang="es-ES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3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4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  <p:sp>
        <p:nvSpPr>
          <p:cNvPr id="748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Acceso remoto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49" name="CustomShape 5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Unidad 8. Aspectos de seguridad</a:t>
            </a:r>
            <a:endParaRPr b="0" lang="es-ES" sz="3600" spc="-1" strike="noStrike">
              <a:latin typeface="Arial"/>
            </a:endParaRPr>
          </a:p>
        </p:txBody>
      </p:sp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9.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Conceptos básicos sobre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10.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Arquitectura de red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y configuración de la antena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de un servidor LoRa (ChirpStack)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Unidad 11. Proyecto práctico 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Configuración de un dispositivo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Adición del dispositivo a la antena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LoRa en HA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Personalización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53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3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56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9.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Conceptos básicos sobre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10.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Arquitectura de red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y configuración de la antena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de un servidor LoRa (ChirpStack)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Unidad 11. Proyecto práctico 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Configuración de un dispositivo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Adición del dispositivo a la antena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LoRa en HA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Personalización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59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3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63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9.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Conceptos básicos sobre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10.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Arquitectura de red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y configuración de la antena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de un servidor LoRa (ChirpStack)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Unidad 11. Proyecto práctico 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Configuración de un dispositivo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Adición del dispositivo a la antena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LoRa en HA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Personalización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6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3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68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70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Día 1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9.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Conceptos básicos sobre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600" spc="-1" strike="noStrike">
                <a:solidFill>
                  <a:srgbClr val="0070c0"/>
                </a:solidFill>
                <a:latin typeface="Aptos Display"/>
              </a:rPr>
              <a:t>Unidad 10. </a:t>
            </a: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Instalación y configuración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Arquitectura de red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y configuración de la antena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Instalación de un servidor LoRa (ChirpStack)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70c0"/>
                </a:solidFill>
                <a:latin typeface="Aptos Display"/>
              </a:rPr>
              <a:t>Unidad 11. Proyecto práctico 3</a:t>
            </a:r>
            <a:endParaRPr b="0" lang="es-ES" sz="24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Configuración de un dispositivo LoRa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Adición del dispositivo a la antena 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Integración de un sensor LoRa en HA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 marL="285840" indent="-28548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ptos Display"/>
              </a:rPr>
              <a:t>Personalización del dashboard</a:t>
            </a: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80000"/>
              </a:lnSpc>
            </a:pPr>
            <a:endParaRPr b="0" lang="es-ES" sz="2200" spc="-1" strike="noStrike">
              <a:solidFill>
                <a:srgbClr val="000000"/>
              </a:solidFill>
              <a:latin typeface="Aptos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0" y="-6480"/>
            <a:ext cx="12204360" cy="639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Aharoni"/>
              </a:rPr>
              <a:t>Agenda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74" name="CustomShape 4"/>
          <p:cNvSpPr/>
          <p:nvPr/>
        </p:nvSpPr>
        <p:spPr>
          <a:xfrm>
            <a:off x="-1440" y="639720"/>
            <a:ext cx="1220436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0070c0"/>
                </a:solidFill>
                <a:latin typeface="Aharoni"/>
              </a:rPr>
              <a:t>sesión 3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0" y="6354720"/>
            <a:ext cx="12191760" cy="50436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6"/>
          <p:cNvSpPr/>
          <p:nvPr/>
        </p:nvSpPr>
        <p:spPr>
          <a:xfrm>
            <a:off x="11487240" y="6234120"/>
            <a:ext cx="52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Aharoni"/>
              </a:rPr>
              <a:t>3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77" name="Picture 2" descr=""/>
          <p:cNvPicPr/>
          <p:nvPr/>
        </p:nvPicPr>
        <p:blipFill>
          <a:blip r:embed="rId1"/>
          <a:stretch/>
        </p:blipFill>
        <p:spPr>
          <a:xfrm>
            <a:off x="0" y="6310440"/>
            <a:ext cx="204444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Ejemplo con NodeRed (una vez tengamos sensor)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Guías de usuario</a:t>
            </a:r>
            <a:endParaRPr b="0" lang="es-E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Shelly Plus H&amp;T web interface guide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https://jsonformatter.org/yaml-formatter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 u="sng">
                <a:solidFill>
                  <a:srgbClr val="467886"/>
                </a:solidFill>
                <a:uFillTx/>
                <a:latin typeface="Aptos"/>
                <a:hlinkClick r:id="rId3"/>
              </a:rPr>
              <a:t>Minimalistic graph card for Home Assistant Lovelace UI (github.com)</a:t>
            </a: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27524</TotalTime>
  <Application>LibreOffice/6.0.7.3$Linux_X86_64 LibreOffice_project/00m0$Build-3</Application>
  <Words>8007</Words>
  <Paragraphs>1259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2024-04-11T13:26:00Z</dcterms:created>
  <dc:creator>María Soledad Escolar Díaz</dc:creator>
  <dc:description/>
  <dc:language>es-ES</dc:language>
  <cp:lastModifiedBy/>
  <dcterms:modified xsi:type="dcterms:W3CDTF">2024-05-06T07:00:22Z</dcterms:modified>
  <cp:revision>225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99</vt:i4>
  </property>
</Properties>
</file>