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56" r:id="rId2"/>
    <p:sldId id="276" r:id="rId3"/>
    <p:sldId id="299" r:id="rId4"/>
    <p:sldId id="306" r:id="rId5"/>
    <p:sldId id="367" r:id="rId6"/>
    <p:sldId id="375" r:id="rId7"/>
    <p:sldId id="377" r:id="rId8"/>
    <p:sldId id="376" r:id="rId9"/>
    <p:sldId id="368" r:id="rId10"/>
    <p:sldId id="319" r:id="rId11"/>
    <p:sldId id="355" r:id="rId12"/>
    <p:sldId id="258" r:id="rId13"/>
    <p:sldId id="260" r:id="rId14"/>
    <p:sldId id="261" r:id="rId15"/>
    <p:sldId id="262" r:id="rId16"/>
    <p:sldId id="264" r:id="rId17"/>
    <p:sldId id="369" r:id="rId18"/>
    <p:sldId id="316" r:id="rId19"/>
    <p:sldId id="311" r:id="rId20"/>
    <p:sldId id="308" r:id="rId21"/>
    <p:sldId id="309" r:id="rId22"/>
    <p:sldId id="312" r:id="rId23"/>
    <p:sldId id="310" r:id="rId24"/>
    <p:sldId id="350" r:id="rId25"/>
    <p:sldId id="351" r:id="rId26"/>
    <p:sldId id="352" r:id="rId27"/>
    <p:sldId id="317" r:id="rId28"/>
    <p:sldId id="320" r:id="rId29"/>
    <p:sldId id="321" r:id="rId30"/>
    <p:sldId id="322" r:id="rId31"/>
    <p:sldId id="271" r:id="rId32"/>
    <p:sldId id="318" r:id="rId33"/>
    <p:sldId id="288" r:id="rId34"/>
    <p:sldId id="370" r:id="rId35"/>
    <p:sldId id="354" r:id="rId36"/>
    <p:sldId id="357" r:id="rId37"/>
    <p:sldId id="268" r:id="rId38"/>
    <p:sldId id="269" r:id="rId39"/>
    <p:sldId id="272" r:id="rId40"/>
    <p:sldId id="273" r:id="rId41"/>
    <p:sldId id="379" r:id="rId42"/>
    <p:sldId id="383" r:id="rId43"/>
    <p:sldId id="385" r:id="rId44"/>
    <p:sldId id="384" r:id="rId45"/>
    <p:sldId id="386" r:id="rId46"/>
    <p:sldId id="387" r:id="rId47"/>
    <p:sldId id="388" r:id="rId48"/>
    <p:sldId id="389" r:id="rId49"/>
    <p:sldId id="390" r:id="rId50"/>
    <p:sldId id="391" r:id="rId51"/>
    <p:sldId id="330" r:id="rId52"/>
    <p:sldId id="289" r:id="rId53"/>
    <p:sldId id="325" r:id="rId54"/>
    <p:sldId id="331" r:id="rId55"/>
    <p:sldId id="361" r:id="rId56"/>
    <p:sldId id="329" r:id="rId57"/>
    <p:sldId id="360" r:id="rId58"/>
    <p:sldId id="363" r:id="rId59"/>
    <p:sldId id="275" r:id="rId60"/>
    <p:sldId id="353" r:id="rId61"/>
    <p:sldId id="303" r:id="rId62"/>
    <p:sldId id="304" r:id="rId63"/>
    <p:sldId id="287" r:id="rId64"/>
    <p:sldId id="364" r:id="rId65"/>
    <p:sldId id="365" r:id="rId66"/>
    <p:sldId id="366" r:id="rId67"/>
    <p:sldId id="371" r:id="rId68"/>
    <p:sldId id="336" r:id="rId69"/>
    <p:sldId id="345" r:id="rId70"/>
    <p:sldId id="393" r:id="rId71"/>
    <p:sldId id="394" r:id="rId72"/>
    <p:sldId id="396" r:id="rId73"/>
    <p:sldId id="398" r:id="rId74"/>
    <p:sldId id="397" r:id="rId75"/>
    <p:sldId id="400" r:id="rId76"/>
    <p:sldId id="401" r:id="rId77"/>
    <p:sldId id="402" r:id="rId78"/>
    <p:sldId id="403" r:id="rId79"/>
    <p:sldId id="404" r:id="rId80"/>
    <p:sldId id="405" r:id="rId81"/>
    <p:sldId id="395" r:id="rId82"/>
    <p:sldId id="406" r:id="rId83"/>
    <p:sldId id="346" r:id="rId84"/>
    <p:sldId id="300" r:id="rId85"/>
    <p:sldId id="302" r:id="rId86"/>
    <p:sldId id="372" r:id="rId87"/>
    <p:sldId id="409" r:id="rId88"/>
    <p:sldId id="407" r:id="rId89"/>
    <p:sldId id="413" r:id="rId90"/>
    <p:sldId id="410" r:id="rId91"/>
    <p:sldId id="414" r:id="rId92"/>
    <p:sldId id="411" r:id="rId93"/>
    <p:sldId id="415" r:id="rId94"/>
    <p:sldId id="416" r:id="rId95"/>
    <p:sldId id="417" r:id="rId96"/>
    <p:sldId id="408" r:id="rId97"/>
    <p:sldId id="265" r:id="rId98"/>
    <p:sldId id="270" r:id="rId99"/>
    <p:sldId id="419" r:id="rId100"/>
    <p:sldId id="285" r:id="rId101"/>
    <p:sldId id="374" r:id="rId102"/>
    <p:sldId id="373" r:id="rId103"/>
    <p:sldId id="421" r:id="rId104"/>
    <p:sldId id="424" r:id="rId105"/>
    <p:sldId id="422" r:id="rId106"/>
    <p:sldId id="423" r:id="rId107"/>
    <p:sldId id="412" r:id="rId108"/>
    <p:sldId id="425" r:id="rId109"/>
    <p:sldId id="347" r:id="rId110"/>
    <p:sldId id="426" r:id="rId111"/>
    <p:sldId id="427" r:id="rId112"/>
    <p:sldId id="428" r:id="rId113"/>
    <p:sldId id="430" r:id="rId114"/>
    <p:sldId id="429" r:id="rId115"/>
    <p:sldId id="431" r:id="rId116"/>
    <p:sldId id="432" r:id="rId117"/>
    <p:sldId id="348" r:id="rId118"/>
    <p:sldId id="278" r:id="rId119"/>
    <p:sldId id="356" r:id="rId120"/>
    <p:sldId id="359" r:id="rId121"/>
    <p:sldId id="279" r:id="rId122"/>
    <p:sldId id="392" r:id="rId123"/>
    <p:sldId id="280" r:id="rId124"/>
    <p:sldId id="281" r:id="rId125"/>
    <p:sldId id="292" r:id="rId126"/>
    <p:sldId id="293" r:id="rId127"/>
    <p:sldId id="294" r:id="rId128"/>
    <p:sldId id="296" r:id="rId129"/>
    <p:sldId id="297" r:id="rId130"/>
    <p:sldId id="290" r:id="rId131"/>
    <p:sldId id="341" r:id="rId132"/>
    <p:sldId id="342" r:id="rId133"/>
    <p:sldId id="343" r:id="rId134"/>
    <p:sldId id="344" r:id="rId135"/>
    <p:sldId id="307" r:id="rId136"/>
    <p:sldId id="315" r:id="rId137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85574" autoAdjust="0"/>
  </p:normalViewPr>
  <p:slideViewPr>
    <p:cSldViewPr snapToGrid="0">
      <p:cViewPr varScale="1">
        <p:scale>
          <a:sx n="55" d="100"/>
          <a:sy n="55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9F64F5B-0481-7D3A-FB6B-2C8D1C3D64B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4493F1-5AEC-58A5-6266-DEDBD98EC33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>
              <a:defRPr/>
            </a:pPr>
            <a:fld id="{E9EB1F2E-4AD4-4CB5-818C-53B4A17B7D20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2052" name="Marcador de imagen de diapositiva 3">
            <a:extLst>
              <a:ext uri="{FF2B5EF4-FFF2-40B4-BE49-F238E27FC236}">
                <a16:creationId xmlns:a16="http://schemas.microsoft.com/office/drawing/2014/main" id="{5DC0FE6E-82EB-CC63-AB10-A616BC666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149CC49-5222-5331-472B-7D6D78AD15D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228128-400E-6680-00B8-684FF139E0A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64FF6D-FFDE-0155-A08F-F462C12929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>
              <a:defRPr/>
            </a:pPr>
            <a:fld id="{F3CF4DE9-19F7-42EB-8B47-CAA8B5549C2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lang="es-ES" sz="1200" kern="1200">
        <a:solidFill>
          <a:srgbClr val="000000"/>
        </a:solidFill>
        <a:latin typeface="Apto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lang="es-ES" sz="1200" kern="1200">
        <a:solidFill>
          <a:srgbClr val="000000"/>
        </a:solidFill>
        <a:latin typeface="Apto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lang="es-ES" sz="1200" kern="1200">
        <a:solidFill>
          <a:srgbClr val="000000"/>
        </a:solidFill>
        <a:latin typeface="Apto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lang="es-ES" sz="1200" kern="1200">
        <a:solidFill>
          <a:srgbClr val="000000"/>
        </a:solidFill>
        <a:latin typeface="Apto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lang="es-ES" sz="1200" kern="1200">
        <a:solidFill>
          <a:srgbClr val="000000"/>
        </a:solidFill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>
            <a:extLst>
              <a:ext uri="{FF2B5EF4-FFF2-40B4-BE49-F238E27FC236}">
                <a16:creationId xmlns:a16="http://schemas.microsoft.com/office/drawing/2014/main" id="{49FF850A-B367-3AF4-F5C7-B1D79B58DB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Marcador de notas 2">
            <a:extLst>
              <a:ext uri="{FF2B5EF4-FFF2-40B4-BE49-F238E27FC236}">
                <a16:creationId xmlns:a16="http://schemas.microsoft.com/office/drawing/2014/main" id="{A5549682-6FA2-B51C-FDC1-140E7D4E55E5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ptos" panose="020B00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3092BC-BD53-0053-EAEE-E98764E0C750}"/>
              </a:ext>
            </a:extLst>
          </p:cNvPr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cap="flat">
            <a:noFill/>
          </a:ln>
        </p:spPr>
        <p:txBody>
          <a:bodyPr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DE3BBC-7C19-4D66-8425-B1D6A2035800}" type="slidenum">
              <a:rPr lang="es-ES" kern="0">
                <a:solidFill>
                  <a:srgbClr val="000000"/>
                </a:solidFill>
                <a:latin typeface="Aptos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es-ES" sz="1200" kern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25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notas 1">
            <a:extLst>
              <a:ext uri="{FF2B5EF4-FFF2-40B4-BE49-F238E27FC236}">
                <a16:creationId xmlns:a16="http://schemas.microsoft.com/office/drawing/2014/main" id="{D99599FD-2B68-4233-DD89-2358692110DC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r>
              <a:rPr lang="es-ES" kern="0" dirty="0"/>
              <a:t>Este dispositivo no tiene ningún botón </a:t>
            </a:r>
            <a:r>
              <a:rPr lang="es-ES" kern="0" dirty="0" err="1"/>
              <a:t>Reset</a:t>
            </a:r>
            <a:r>
              <a:rPr lang="es-ES" kern="0" dirty="0"/>
              <a:t>, por lo que sólo es posible poner el dispositivo en modo Access Point a través de la aplicación Shelly</a:t>
            </a:r>
            <a:endParaRPr lang="en-US" alt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17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notas 1">
            <a:extLst>
              <a:ext uri="{FF2B5EF4-FFF2-40B4-BE49-F238E27FC236}">
                <a16:creationId xmlns:a16="http://schemas.microsoft.com/office/drawing/2014/main" id="{D99599FD-2B68-4233-DD89-2358692110DC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r>
              <a:rPr lang="es-ES" kern="0" dirty="0"/>
              <a:t>Este dispositivo no tiene ningún botón </a:t>
            </a:r>
            <a:r>
              <a:rPr lang="es-ES" kern="0" dirty="0" err="1"/>
              <a:t>Reset</a:t>
            </a:r>
            <a:r>
              <a:rPr lang="es-ES" kern="0" dirty="0"/>
              <a:t>, por lo que sólo es posible poner el dispositivo en modo Access Point a través de la aplicación Shelly</a:t>
            </a:r>
            <a:endParaRPr lang="en-US" alt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01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notas 1">
            <a:extLst>
              <a:ext uri="{FF2B5EF4-FFF2-40B4-BE49-F238E27FC236}">
                <a16:creationId xmlns:a16="http://schemas.microsoft.com/office/drawing/2014/main" id="{D99599FD-2B68-4233-DD89-2358692110DC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7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notas 1">
            <a:extLst>
              <a:ext uri="{FF2B5EF4-FFF2-40B4-BE49-F238E27FC236}">
                <a16:creationId xmlns:a16="http://schemas.microsoft.com/office/drawing/2014/main" id="{D99599FD-2B68-4233-DD89-2358692110DC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0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Conjunto de acciones repetibles que pueden configurarse para que se ejecuten automáticamente. Las automatizaciones constan de tres componentes clave:</a:t>
            </a:r>
          </a:p>
          <a:p>
            <a:r>
              <a:rPr lang="es-ES" dirty="0"/>
              <a:t>Desencadenantes: eventos que inician una automatización. Por ejemplo, cuando se pone el sol o se activa un sensor de movimiento.</a:t>
            </a:r>
          </a:p>
          <a:p>
            <a:r>
              <a:rPr lang="es-ES" dirty="0"/>
              <a:t>Condiciones: pruebas opcionales que deben cumplirse antes de que se ejecute una acción. Por ejemplo, si hay alguien en casa.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4DE9-19F7-42EB-8B47-CAA8B5549C29}" type="slidenum">
              <a:rPr lang="es-ES" smtClean="0"/>
              <a:pPr>
                <a:defRPr/>
              </a:pPr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397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Conjunto de acciones repetibles que pueden configurarse para que se ejecuten automáticamente. Las automatizaciones constan de tres componentes clave:</a:t>
            </a:r>
          </a:p>
          <a:p>
            <a:r>
              <a:rPr lang="es-ES" dirty="0"/>
              <a:t>Desencadenantes: eventos que inician una automatización. Por ejemplo, cuando se pone el sol o se activa un sensor de movimiento.</a:t>
            </a:r>
          </a:p>
          <a:p>
            <a:r>
              <a:rPr lang="es-ES" dirty="0"/>
              <a:t>Condiciones: pruebas opcionales que deben cumplirse antes de que se ejecute una acción. Por ejemplo, si hay alguien en casa.</a:t>
            </a:r>
          </a:p>
          <a:p>
            <a:endParaRPr lang="es-ES" dirty="0"/>
          </a:p>
          <a:p>
            <a:r>
              <a:rPr lang="es-ES" dirty="0"/>
              <a:t>----</a:t>
            </a:r>
          </a:p>
          <a:p>
            <a:pPr marL="228600" indent="-228600">
              <a:buAutoNum type="arabicParenR"/>
            </a:pPr>
            <a:r>
              <a:rPr lang="es-ES" dirty="0"/>
              <a:t>dispositivo: viene predeterminado, un dispositivo tenga un determinado valor</a:t>
            </a:r>
          </a:p>
          <a:p>
            <a:pPr marL="228600" indent="-228600">
              <a:buAutoNum type="arabicParenR"/>
            </a:pPr>
            <a:r>
              <a:rPr lang="es-ES" dirty="0"/>
              <a:t>Entidad: cuando un dispositivo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atributo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cambia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alcanza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valor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. Es importante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conocer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los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dispositivos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para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ello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hemos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a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sección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Developer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Tools  State</a:t>
            </a: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Time and location:</a:t>
            </a:r>
          </a:p>
          <a:p>
            <a:pPr marL="228600" indent="-228600">
              <a:buAutoNum type="arabicParenR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Geolocalización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relacionadas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con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mundo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real en las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proximidades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ubicación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home assistant,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ejemplo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incendios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terremotos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huracanes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etc.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Existen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plataformas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envían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coordenadas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este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tipo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y si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vivimos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dentro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la zona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plataformas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pueden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configurar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automatizaciones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ocurren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alguno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tiene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lugar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.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mayoría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las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plataformas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son de EEUU</a:t>
            </a: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Home Assistant: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tiene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dos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arranca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y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apaga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el Home Assistant,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especifica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automatización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para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enciende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y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apaga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MQTT: se activa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recibe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mensaje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específico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con un topic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opcionamente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también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payload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Sentencia: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detecta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frase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desde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asistente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voz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tipo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Google Home o Alexa</a:t>
            </a: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Etiqueta NFC: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escaneamos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etiqueta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NFC se activa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automatización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arenR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Plantillas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evalúan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plantilla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cada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cambio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las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entidades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reconocidas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disparador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activa si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cambio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hizo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plantilla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mostrara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con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valor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VERDADERO</a:t>
            </a: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Time and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localizacion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arenR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Webhook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recibe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petición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web a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endpoint</a:t>
            </a:r>
            <a:endParaRPr lang="es-ES" dirty="0"/>
          </a:p>
          <a:p>
            <a:pPr marL="228600" indent="-228600">
              <a:buAutoNum type="arabicParenR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4DE9-19F7-42EB-8B47-CAA8B5549C29}" type="slidenum">
              <a:rPr lang="es-ES" smtClean="0"/>
              <a:pPr>
                <a:defRPr/>
              </a:pPr>
              <a:t>88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47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Conjunto de acciones repetibles que pueden configurarse para que se ejecuten automáticamente. Las automatizaciones constan de tres componentes clave:</a:t>
            </a:r>
          </a:p>
          <a:p>
            <a:r>
              <a:rPr lang="es-ES" dirty="0"/>
              <a:t>Desencadenantes: eventos que inician una automatización. Por ejemplo, cuando se pone el sol o se activa un sensor de movimiento.</a:t>
            </a:r>
          </a:p>
          <a:p>
            <a:r>
              <a:rPr lang="es-ES" dirty="0"/>
              <a:t>Condiciones: pruebas opcionales que deben cumplirse antes de que se ejecute una acción. Por ejemplo, si hay alguien en casa.</a:t>
            </a:r>
          </a:p>
          <a:p>
            <a:endParaRPr lang="es-ES" dirty="0"/>
          </a:p>
          <a:p>
            <a:r>
              <a:rPr lang="es-ES" dirty="0"/>
              <a:t>----</a:t>
            </a:r>
          </a:p>
          <a:p>
            <a:pPr marL="228600" indent="-228600">
              <a:buAutoNum type="arabicParenR"/>
            </a:pPr>
            <a:r>
              <a:rPr lang="es-ES" dirty="0"/>
              <a:t>dispositivo: viene predeterminado, un dispositivo tenga un determinado valor</a:t>
            </a:r>
          </a:p>
          <a:p>
            <a:pPr marL="228600" indent="-228600">
              <a:buAutoNum type="arabicParenR"/>
            </a:pPr>
            <a:r>
              <a:rPr lang="es-ES" dirty="0"/>
              <a:t>Entidad: cuando un dispositivo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atributo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cambia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alcanza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valor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. Es importante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conocer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los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dispositivos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para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ello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hemos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a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sección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Developer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Tools  State</a:t>
            </a: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Time and location:</a:t>
            </a:r>
          </a:p>
          <a:p>
            <a:pPr marL="228600" indent="-228600">
              <a:buAutoNum type="arabicParenR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Geolocalización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relacionadas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con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mundo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real en las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proximidades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ubicación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home assistant,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ejemplo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incendios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terremotos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huracanes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etc.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Existen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plataformas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envían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coordenadas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este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tipo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y si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vivimos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dentro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la zona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plataformas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pueden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configurar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automatizaciones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ocurren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alguno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tiene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lugar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.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mayoría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las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plataformas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son de EEUU</a:t>
            </a: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Home Assistant: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tiene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dos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arranca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y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apaga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el Home Assistant,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especifica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automatización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para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enciende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y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apaga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MQTT: se activa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recibe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mensaje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específico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con un topic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opcionamente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también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payload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Sentencia: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detecta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frase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desde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asistente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voz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tipo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Google Home o Alexa</a:t>
            </a: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Etiqueta NFC: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escaneamos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etiqueta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NFC se activa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automatización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arenR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Plantillas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evalúan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plantilla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cada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cambio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las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entidades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reconocidas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disparador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activa si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cambio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hizo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plantilla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mostrara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con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valor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VERDADERO</a:t>
            </a:r>
          </a:p>
          <a:p>
            <a:pPr marL="228600" indent="-228600">
              <a:buAutoNum type="arabicParenR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Time and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localizacion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arenR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Webhook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recibe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petición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web a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endpoint</a:t>
            </a:r>
            <a:endParaRPr lang="es-ES" dirty="0"/>
          </a:p>
          <a:p>
            <a:pPr marL="228600" indent="-228600">
              <a:buAutoNum type="arabicParenR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4DE9-19F7-42EB-8B47-CAA8B5549C29}" type="slidenum">
              <a:rPr lang="es-ES" smtClean="0"/>
              <a:pPr>
                <a:defRPr/>
              </a:pPr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582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desencadenantes monitorizan el sistema para supervisar cambios de estado y una condición mira sólo el valor del estado.</a:t>
            </a:r>
          </a:p>
          <a:p>
            <a:r>
              <a:rPr lang="es-ES" dirty="0"/>
              <a:t>Deben devolver el estado verdadero, ya que sino la automatización no se va a activar. Se puede especificar un conjunto de condiciones conectadas por medio de los operadores lógicos AND,  NOT, OR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Device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conjunto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condiciones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deben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cumplirse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sobre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dispositivo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pueden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especificar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duración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para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condición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Entity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conjunto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condiciones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sobre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entidad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si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tienen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valor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están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encima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abajo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threshold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Time and location: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alguien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encuentra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zona, o si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tiempo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actual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es antes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después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fecha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indicada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4DE9-19F7-42EB-8B47-CAA8B5549C29}" type="slidenum">
              <a:rPr lang="es-ES" smtClean="0"/>
              <a:pPr>
                <a:defRPr/>
              </a:pPr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294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desencadenantes monitorizan el sistema para supervisar cambios de estado y una condición mira sólo el valor del estado.</a:t>
            </a:r>
          </a:p>
          <a:p>
            <a:r>
              <a:rPr lang="es-ES" dirty="0"/>
              <a:t>Deben devolver el estado verdadero, ya que sino la automatización no se va a activar. Se puede especificar un conjunto de condiciones conectadas por medio de los operadores lógicos AND,  NOT, OR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Device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conjunto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condiciones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deben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cumplirse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sobre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dispositivo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pueden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especificar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duración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para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condición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Entity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conjunto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condiciones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sobre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entidad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si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tienen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valor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están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encima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abajo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threshold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Time and location: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alguien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encuentra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zona, o si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tiempo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actual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es antes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después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fecha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indicada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4DE9-19F7-42EB-8B47-CAA8B5549C29}" type="slidenum">
              <a:rPr lang="es-ES" smtClean="0"/>
              <a:pPr>
                <a:defRPr/>
              </a:pPr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56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imagen de diapositiva 1">
            <a:extLst>
              <a:ext uri="{FF2B5EF4-FFF2-40B4-BE49-F238E27FC236}">
                <a16:creationId xmlns:a16="http://schemas.microsoft.com/office/drawing/2014/main" id="{DC696500-1576-26C0-8CA6-DAC2FBA95B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Marcador de notas 2">
            <a:extLst>
              <a:ext uri="{FF2B5EF4-FFF2-40B4-BE49-F238E27FC236}">
                <a16:creationId xmlns:a16="http://schemas.microsoft.com/office/drawing/2014/main" id="{EFDBCBF0-557E-92B4-4E6E-535EE8283ACF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r>
              <a:rPr altLang="en-US">
                <a:latin typeface="Courier New" panose="02070309020205020404" pitchFamily="49" charset="0"/>
                <a:cs typeface="Courier New" panose="02070309020205020404" pitchFamily="49" charset="0"/>
              </a:rPr>
              <a:t>#permite al usuario USER ejecutar un comando docker</a:t>
            </a:r>
            <a:endParaRPr altLang="en-US">
              <a:latin typeface="Aptos" panose="020B0004020202020204" pitchFamily="34" charset="0"/>
            </a:endParaRPr>
          </a:p>
        </p:txBody>
      </p:sp>
      <p:sp>
        <p:nvSpPr>
          <p:cNvPr id="13316" name="Marcador de número de diapositiva 3">
            <a:extLst>
              <a:ext uri="{FF2B5EF4-FFF2-40B4-BE49-F238E27FC236}">
                <a16:creationId xmlns:a16="http://schemas.microsoft.com/office/drawing/2014/main" id="{0BBB80A3-46D0-A241-FF77-ABBC2EEB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/>
            <a:fld id="{F6F80235-AD6F-4B18-9797-CA742CA86791}" type="slidenum">
              <a:rPr lang="es-ES" altLang="en-US" sz="1200">
                <a:solidFill>
                  <a:srgbClr val="000000"/>
                </a:solidFill>
              </a:rPr>
              <a:pPr algn="r" eaLnBrk="1" hangingPunct="1"/>
              <a:t>12</a:t>
            </a:fld>
            <a:endParaRPr lang="es-E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s-ES" dirty="0"/>
              <a:t>Dispositivos: existen dispositivos que tienen acciones ya predefinidas , por ejemplo, </a:t>
            </a:r>
            <a:r>
              <a:rPr lang="es-ES" dirty="0" err="1"/>
              <a:t>on</a:t>
            </a:r>
            <a:r>
              <a:rPr lang="es-ES" dirty="0"/>
              <a:t>, off, </a:t>
            </a:r>
            <a:r>
              <a:rPr lang="es-ES" dirty="0" err="1"/>
              <a:t>toggle</a:t>
            </a:r>
            <a:endParaRPr lang="es-ES" dirty="0"/>
          </a:p>
          <a:p>
            <a:pPr marL="228600" indent="-228600">
              <a:buAutoNum type="arabicParenR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4DE9-19F7-42EB-8B47-CAA8B5549C29}" type="slidenum">
              <a:rPr lang="es-ES" smtClean="0"/>
              <a:pPr>
                <a:defRPr/>
              </a:pPr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137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bot</a:t>
            </a:r>
            <a:r>
              <a:rPr lang="es-ES" dirty="0"/>
              <a:t> es una cuenta que en lugar de estar asociado a un usuario están asociados a una aplicación, en este caso Home </a:t>
            </a:r>
            <a:r>
              <a:rPr lang="es-ES" dirty="0" err="1"/>
              <a:t>Assistant</a:t>
            </a:r>
            <a:r>
              <a:rPr lang="es-ES" dirty="0"/>
              <a:t>, esto nos permite enviar mensajes a Home </a:t>
            </a:r>
            <a:r>
              <a:rPr lang="es-ES" dirty="0" err="1"/>
              <a:t>Assistant</a:t>
            </a:r>
            <a:r>
              <a:rPr lang="es-ES" dirty="0"/>
              <a:t> o que Home </a:t>
            </a:r>
            <a:r>
              <a:rPr lang="es-ES" dirty="0" err="1"/>
              <a:t>Assistant</a:t>
            </a:r>
            <a:r>
              <a:rPr lang="es-ES" dirty="0"/>
              <a:t> nos envíe mensaje a nosotros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4DE9-19F7-42EB-8B47-CAA8B5549C29}" type="slidenum">
              <a:rPr lang="es-ES" smtClean="0"/>
              <a:pPr>
                <a:defRPr/>
              </a:pPr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682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s-ES" dirty="0"/>
              <a:t>Dispositivos: existen dispositivos que tienen acciones ya predefinidas , por ejemplo, </a:t>
            </a:r>
            <a:r>
              <a:rPr lang="es-ES" dirty="0" err="1"/>
              <a:t>on</a:t>
            </a:r>
            <a:r>
              <a:rPr lang="es-ES" dirty="0"/>
              <a:t>, off, </a:t>
            </a:r>
            <a:r>
              <a:rPr lang="es-ES" dirty="0" err="1"/>
              <a:t>toggle</a:t>
            </a:r>
            <a:endParaRPr lang="es-ES" dirty="0"/>
          </a:p>
          <a:p>
            <a:pPr marL="228600" indent="-228600">
              <a:buAutoNum type="arabicParenR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4DE9-19F7-42EB-8B47-CAA8B5549C29}" type="slidenum">
              <a:rPr lang="es-ES" smtClean="0"/>
              <a:pPr>
                <a:defRPr/>
              </a:pPr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948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s-ES" dirty="0"/>
              <a:t>Dispositivos: existen dispositivos que tienen acciones ya predefinidas , por ejemplo, </a:t>
            </a:r>
            <a:r>
              <a:rPr lang="es-ES" dirty="0" err="1"/>
              <a:t>on</a:t>
            </a:r>
            <a:r>
              <a:rPr lang="es-ES" dirty="0"/>
              <a:t>, off, </a:t>
            </a:r>
            <a:r>
              <a:rPr lang="es-ES" dirty="0" err="1"/>
              <a:t>toggle</a:t>
            </a:r>
            <a:endParaRPr lang="es-ES" dirty="0"/>
          </a:p>
          <a:p>
            <a:pPr marL="228600" indent="-228600">
              <a:buAutoNum type="arabicParenR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4DE9-19F7-42EB-8B47-CAA8B5549C29}" type="slidenum">
              <a:rPr lang="es-ES" smtClean="0"/>
              <a:pPr>
                <a:defRPr/>
              </a:pPr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705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4DE9-19F7-42EB-8B47-CAA8B5549C29}" type="slidenum">
              <a:rPr lang="es-ES" smtClean="0"/>
              <a:pPr>
                <a:defRPr/>
              </a:pPr>
              <a:t>107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510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233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540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265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687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5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674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840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notas 1">
            <a:extLst>
              <a:ext uri="{FF2B5EF4-FFF2-40B4-BE49-F238E27FC236}">
                <a16:creationId xmlns:a16="http://schemas.microsoft.com/office/drawing/2014/main" id="{D99599FD-2B68-4233-DD89-2358692110DC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ptos" panose="020B00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imagen de diapositiva 1">
            <a:extLst>
              <a:ext uri="{FF2B5EF4-FFF2-40B4-BE49-F238E27FC236}">
                <a16:creationId xmlns:a16="http://schemas.microsoft.com/office/drawing/2014/main" id="{A8E7B052-DA79-14B4-5E19-22BB572863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Marcador de notas 2">
            <a:extLst>
              <a:ext uri="{FF2B5EF4-FFF2-40B4-BE49-F238E27FC236}">
                <a16:creationId xmlns:a16="http://schemas.microsoft.com/office/drawing/2014/main" id="{9C0519A3-AADC-F569-9476-24F785CAC3C8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ptos" panose="020B0004020202020204" pitchFamily="34" charset="0"/>
            </a:endParaRPr>
          </a:p>
        </p:txBody>
      </p:sp>
      <p:sp>
        <p:nvSpPr>
          <p:cNvPr id="23556" name="Marcador de número de diapositiva 3">
            <a:extLst>
              <a:ext uri="{FF2B5EF4-FFF2-40B4-BE49-F238E27FC236}">
                <a16:creationId xmlns:a16="http://schemas.microsoft.com/office/drawing/2014/main" id="{35812BEA-2807-6AA8-9575-F7F526E6A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/>
            <a:fld id="{2C6DA0A2-EFCA-4437-B7CB-FC31816C173D}" type="slidenum">
              <a:rPr lang="es-ES" altLang="en-US" sz="1200">
                <a:solidFill>
                  <a:srgbClr val="000000"/>
                </a:solidFill>
              </a:rPr>
              <a:pPr algn="r" eaLnBrk="1" hangingPunct="1"/>
              <a:t>20</a:t>
            </a:fld>
            <a:endParaRPr lang="es-E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Marcador de imagen de diapositiva 1">
            <a:extLst>
              <a:ext uri="{FF2B5EF4-FFF2-40B4-BE49-F238E27FC236}">
                <a16:creationId xmlns:a16="http://schemas.microsoft.com/office/drawing/2014/main" id="{B3FAB81D-5DB8-D66A-3D89-499158842C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Marcador de notas 2">
            <a:extLst>
              <a:ext uri="{FF2B5EF4-FFF2-40B4-BE49-F238E27FC236}">
                <a16:creationId xmlns:a16="http://schemas.microsoft.com/office/drawing/2014/main" id="{0665296D-6B7D-AAED-B032-6AE40FFDA4E4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ptos" panose="020B0004020202020204" pitchFamily="34" charset="0"/>
            </a:endParaRPr>
          </a:p>
        </p:txBody>
      </p:sp>
      <p:sp>
        <p:nvSpPr>
          <p:cNvPr id="35844" name="Marcador de número de diapositiva 3">
            <a:extLst>
              <a:ext uri="{FF2B5EF4-FFF2-40B4-BE49-F238E27FC236}">
                <a16:creationId xmlns:a16="http://schemas.microsoft.com/office/drawing/2014/main" id="{3245D159-661F-F1DD-0022-4B3185D6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/>
            <a:fld id="{7FF99324-90CD-4B42-8110-13540CF644DA}" type="slidenum">
              <a:rPr lang="es-ES" altLang="en-US" sz="1200">
                <a:solidFill>
                  <a:srgbClr val="000000"/>
                </a:solidFill>
              </a:rPr>
              <a:pPr algn="r" eaLnBrk="1" hangingPunct="1"/>
              <a:t>31</a:t>
            </a:fld>
            <a:endParaRPr lang="es-E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94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notas 1">
            <a:extLst>
              <a:ext uri="{FF2B5EF4-FFF2-40B4-BE49-F238E27FC236}">
                <a16:creationId xmlns:a16="http://schemas.microsoft.com/office/drawing/2014/main" id="{D99599FD-2B68-4233-DD89-2358692110DC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0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196D1-D89E-6554-D33D-1E484A591B1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A1FF7-8D9B-4CAF-A6A1-44723EC8E3AB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42933-DDDA-5105-0689-6C47701F019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6E598-5425-71FC-3BE5-208E560A865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1C206-4604-4263-950B-F9B74BE607A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698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FDAE7-7A25-DBB9-E210-62F442C918A7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5D4CB-38FC-4E55-827B-EEB548644168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085302-3643-A870-C85B-B6971A38911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F5FDF-F9B7-A239-44B2-1CF539EEF09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7CE8-0905-4304-B17E-A1E565644C7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23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AFBFA-FC5B-A4E0-1B3C-64CBF502683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4EB8E-BF38-40E9-AA94-C6D4C32FC7ED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B305B0-C2B2-1611-43F9-221C4649C50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2E8D3-C3A1-30FA-8D08-C8AC98887E1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5172-7DD9-4CC2-8E6A-51EDD93D297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829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C3270-07A8-C047-FAA1-62634AB4D4F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11F6F-C415-468C-8351-C0147AF45AF9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ED2813-9AEA-65E7-9D0B-E04A7F09E9C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867E9-B759-9A48-0F26-7ADB0E74706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CD81A-777E-40CA-828F-40336BC1CDB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9901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EF249-9A8D-1108-041B-69A1B6A61BD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94156-6723-44FF-B626-BD66E4020C6D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2DF3E6-4151-11CB-9525-6491CEE137E7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4159E-8A59-686D-78C4-EBF8EB1AEB8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A4E09-2DEC-4133-B3C6-20B5C57CB01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460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64C465D0-810C-7855-2D59-A882E6E9804A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ABF00-7902-41B0-A4F2-05ABD349130E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D3939A1C-4A61-3643-ECF5-AA5F1E938C1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83638EE-CA04-C639-C958-D871C10BF42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36B35-428F-4954-9CD5-B0FE2842A40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75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47E138DC-7B20-83D5-AC5E-AC4CB8C3320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89914-DABE-449A-A861-0ECC1DB1F3BD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8AB8C04F-CEFA-6D01-062A-7D11B80B556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A3B4BD4F-5738-3B9C-0CB4-E4B2E311538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D9B1-7422-4AD3-86C3-84A34CDEDEE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48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90B11D0D-8635-4783-6894-A45124D5916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FD4BE-DA11-4FE4-8237-FFDAE39E980F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05729B5-5688-542E-84FE-D3047E85495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E07C32B-0E00-BA01-1A21-8E633ADE188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14305-1FA6-4DB0-930F-4F33B8659B5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967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27597FAC-CBE3-7466-776F-55DD6AE9E28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F1E2B-C4E4-40A1-8D29-AF7F32474E67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DEAD5A20-1D75-627E-EC1C-447F53E76B9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A68C72C5-2147-4CEC-E273-38287CD0863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F606E-733A-4DD4-9494-FD008F489D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262B1EDB-0ACC-8420-7294-E849EA9AD70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D233-8398-4E92-AFB4-342749B26453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EB2ADDE3-70D6-57AE-55D9-AB3D2E12DA7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4EA34D8-1473-C819-9585-B6CC794F2DD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E1A0B-07E5-4483-A5E3-7860A137AA3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82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62DE6A3A-AB70-308E-47EA-764B5F6FBB8A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60862-1EB4-4BC2-8853-649B1DBCDE79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F42DF8AC-6B97-847F-2107-98EBAE64AB07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54CECB9-81DA-CD0D-78AA-8E2F5CA2C3B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FBEC6-59C1-4676-AC58-4855323BB3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5C00D9A4-D5C6-01AE-A592-4D8525401A7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9B60A760-D12E-FC86-3C9E-C44825E104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21BD3-565F-4353-587A-4A3DC3C4D1A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>
              <a:defRPr/>
            </a:pPr>
            <a:fld id="{F27293C5-5691-4EEE-B9A2-965424E55A21}" type="datetime1">
              <a:rPr lang="es-ES"/>
              <a:pPr>
                <a:defRPr/>
              </a:pPr>
              <a:t>14/05/2024</a:t>
            </a:fld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6B8F4-FB6C-2F7A-CB68-77D940C8516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4B6D41-6C42-46AC-C584-97F8DC65578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>
              <a:defRPr/>
            </a:pPr>
            <a:fld id="{FBDBBE44-F15C-4599-9B3B-0FD83203A78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s-ES" sz="4400" kern="1200">
          <a:solidFill>
            <a:srgbClr val="000000"/>
          </a:solidFill>
          <a:latin typeface="Aptos Display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ptos Display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ptos Display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ptos Display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ptos Display" pitchFamily="34" charset="0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ptos Display" pitchFamily="34" charset="0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ptos Display" pitchFamily="34" charset="0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ptos Display" pitchFamily="34" charset="0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ptos Display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s-ES" sz="2800" kern="1200">
          <a:solidFill>
            <a:srgbClr val="000000"/>
          </a:solidFill>
          <a:latin typeface="Aptos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s-ES" sz="2400" kern="1200">
          <a:solidFill>
            <a:srgbClr val="000000"/>
          </a:solidFill>
          <a:latin typeface="Aptos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s-ES" sz="2000" kern="1200">
          <a:solidFill>
            <a:srgbClr val="000000"/>
          </a:solidFill>
          <a:latin typeface="Aptos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s-ES" kern="1200">
          <a:solidFill>
            <a:srgbClr val="000000"/>
          </a:solidFill>
          <a:latin typeface="Aptos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s-ES" kern="1200">
          <a:solidFill>
            <a:srgbClr val="000000"/>
          </a:solidFill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1880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127.0.0.1:8123/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.dock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8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127.0.0.1:5000/" TargetMode="External"/><Relationship Id="rId2" Type="http://schemas.openxmlformats.org/officeDocument/2006/relationships/hyperlink" Target="https://hub.docker.com/r/linuxserver/duplicat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200/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scale.com/install.sh" TargetMode="External"/><Relationship Id="rId2" Type="http://schemas.openxmlformats.org/officeDocument/2006/relationships/hyperlink" Target="https://tailsca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login.tailscale.com/a/157a329e010875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100.80.227.92:812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ogin.tailscale.com/admin/settings/authkeys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org/yaml-formatter" TargetMode="External"/><Relationship Id="rId2" Type="http://schemas.openxmlformats.org/officeDocument/2006/relationships/hyperlink" Target="https://kb.shelly.cloud/knowledge-base/shelly-plus-h-t-web-interface-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lkih/mini-graph-car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127.0.0.1:500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-assistant.io/installation/alternative/" TargetMode="External"/><Relationship Id="rId2" Type="http://schemas.openxmlformats.org/officeDocument/2006/relationships/hyperlink" Target="https://127.0.0.1:5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123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hellyspain.com/shelly-plus-h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192.168.33.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33.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127.0.0.1:5000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33.1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127.0.0.1:500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127.0.0.1:8123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123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ome-assistant.io/integration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.hacs.xyz/" TargetMode="External"/><Relationship Id="rId2" Type="http://schemas.openxmlformats.org/officeDocument/2006/relationships/hyperlink" Target="https://hacs.xyz/docs/setup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127.0.0.1:5000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123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alkih/mini-graph-card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y-api-docs.shelly.cloud/gen1/#shelly-button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192.168.33.1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33.1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123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33.1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123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y-api-docs.shelly.clou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dirip_shelly_button/color/0?turn=on&amp;red=255&amp;green=0&amp;blue=0&amp;White=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dirip_shelly_button/color/0?turn=off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123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1880/" TargetMode="External"/><Relationship Id="rId2" Type="http://schemas.openxmlformats.org/officeDocument/2006/relationships/hyperlink" Target="https://127.0.0.1:5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1880/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18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1C8E4674-A96D-F639-4AAE-ACF556B50F89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595901" y="730628"/>
            <a:ext cx="11000198" cy="1569660"/>
          </a:xfr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s-ES" altLang="en-US" sz="4800" b="1" dirty="0">
                <a:solidFill>
                  <a:srgbClr val="FFFFF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Instalación, configuración y </a:t>
            </a:r>
            <a:br>
              <a:rPr lang="es-ES" altLang="en-US" sz="4800" b="1" dirty="0">
                <a:solidFill>
                  <a:srgbClr val="FFFFF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</a:br>
            <a:r>
              <a:rPr lang="es-ES" altLang="en-US" sz="4800" b="1" dirty="0">
                <a:solidFill>
                  <a:srgbClr val="FFFFF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control avanzado de Home </a:t>
            </a:r>
            <a:r>
              <a:rPr lang="es-ES" altLang="en-US" sz="4800" b="1" dirty="0" err="1">
                <a:solidFill>
                  <a:srgbClr val="FFFFF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Assistant</a:t>
            </a:r>
            <a:r>
              <a:rPr lang="es-ES" altLang="en-US" sz="4800" b="1" dirty="0">
                <a:solidFill>
                  <a:srgbClr val="FFFFF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endParaRPr altLang="en-US" sz="4800" b="1" dirty="0">
              <a:solidFill>
                <a:srgbClr val="FFFFF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075" name="Subtítulo 2">
            <a:extLst>
              <a:ext uri="{FF2B5EF4-FFF2-40B4-BE49-F238E27FC236}">
                <a16:creationId xmlns:a16="http://schemas.microsoft.com/office/drawing/2014/main" id="{D5C5C350-C22A-8DA4-DA25-F38E145E9358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524000" y="2769831"/>
            <a:ext cx="9144000" cy="1655762"/>
          </a:xfrm>
        </p:spPr>
        <p:txBody>
          <a:bodyPr/>
          <a:lstStyle/>
          <a:p>
            <a:pPr eaLnBrk="1" hangingPunct="1"/>
            <a:r>
              <a:rPr altLang="en-US" dirty="0">
                <a:latin typeface="Aptos" panose="020B0004020202020204" pitchFamily="34" charset="0"/>
              </a:rPr>
              <a:t>Fernando Rincón, Jesús Barba, Soledad Escolar</a:t>
            </a:r>
          </a:p>
          <a:p>
            <a:pPr eaLnBrk="1" hangingPunct="1"/>
            <a:r>
              <a:rPr altLang="en-US" dirty="0">
                <a:latin typeface="Aptos" panose="020B0004020202020204" pitchFamily="34" charset="0"/>
              </a:rPr>
              <a:t>Arquitectura y Redes de Computadores </a:t>
            </a:r>
          </a:p>
          <a:p>
            <a:pPr eaLnBrk="1" hangingPunct="1"/>
            <a:r>
              <a:rPr lang="es-ES" altLang="en-US" dirty="0">
                <a:latin typeface="Aptos" panose="020B0004020202020204" pitchFamily="34" charset="0"/>
              </a:rPr>
              <a:t>Universidad de Castilla-La Mancha</a:t>
            </a:r>
            <a:endParaRPr altLang="en-US" dirty="0">
              <a:latin typeface="Aptos" panose="020B0004020202020204" pitchFamily="34" charset="0"/>
            </a:endParaRPr>
          </a:p>
          <a:p>
            <a:pPr eaLnBrk="1" hangingPunct="1"/>
            <a:r>
              <a:rPr altLang="en-US" dirty="0" err="1">
                <a:latin typeface="Aptos" panose="020B0004020202020204" pitchFamily="34" charset="0"/>
              </a:rPr>
              <a:t>Inwire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Tecnologies</a:t>
            </a:r>
            <a:r>
              <a:rPr altLang="en-US" dirty="0">
                <a:latin typeface="Aptos" panose="020B0004020202020204" pitchFamily="34" charset="0"/>
              </a:rPr>
              <a:t> S.L.</a:t>
            </a:r>
          </a:p>
        </p:txBody>
      </p:sp>
      <p:pic>
        <p:nvPicPr>
          <p:cNvPr id="3076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3420802-8A1D-4C70-CDE4-0CAEE6E3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7" y="4895136"/>
            <a:ext cx="4784725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contenido 2">
            <a:extLst>
              <a:ext uri="{FF2B5EF4-FFF2-40B4-BE49-F238E27FC236}">
                <a16:creationId xmlns:a16="http://schemas.microsoft.com/office/drawing/2014/main" id="{C14BCB2C-8A2E-EA45-B9AB-4A6CB51DD02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365125" y="1397000"/>
            <a:ext cx="11236325" cy="4351338"/>
          </a:xfrm>
        </p:spPr>
        <p:txBody>
          <a:bodyPr/>
          <a:lstStyle/>
          <a:p>
            <a:pPr eaLnBrk="1" hangingPunct="1"/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Home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Assistant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dirty="0">
                <a:latin typeface="Aptos" panose="020B0004020202020204" pitchFamily="34" charset="0"/>
              </a:rPr>
              <a:t>admite </a:t>
            </a:r>
            <a:r>
              <a:rPr altLang="en-US" b="1" dirty="0">
                <a:latin typeface="Aptos" panose="020B0004020202020204" pitchFamily="34" charset="0"/>
              </a:rPr>
              <a:t>cuatro</a:t>
            </a:r>
            <a:r>
              <a:rPr altLang="en-US" dirty="0">
                <a:latin typeface="Aptos" panose="020B0004020202020204" pitchFamily="34" charset="0"/>
              </a:rPr>
              <a:t> opciones de instalación</a:t>
            </a:r>
          </a:p>
          <a:p>
            <a:pPr marL="914400" lvl="1" indent="-457200" eaLnBrk="1" hangingPunct="1">
              <a:buFont typeface="Aptos Display" panose="020B0004020202020204" pitchFamily="34" charset="0"/>
              <a:buAutoNum type="arabicPeriod"/>
            </a:pPr>
            <a:r>
              <a:rPr altLang="en-US" b="1" dirty="0">
                <a:solidFill>
                  <a:srgbClr val="222222"/>
                </a:solidFill>
                <a:latin typeface="Aptos" panose="020B0004020202020204" pitchFamily="34" charset="0"/>
              </a:rPr>
              <a:t>Sistema Operativo </a:t>
            </a:r>
            <a:r>
              <a:rPr altLang="en-US" dirty="0">
                <a:solidFill>
                  <a:srgbClr val="222222"/>
                </a:solidFill>
                <a:latin typeface="Aptos" panose="020B0004020202020204" pitchFamily="34" charset="0"/>
              </a:rPr>
              <a:t>(HA OS)</a:t>
            </a:r>
          </a:p>
          <a:p>
            <a:pPr marL="914400" lvl="1" indent="-457200" eaLnBrk="1" hangingPunct="1">
              <a:buFont typeface="Aptos Display" panose="020B0004020202020204" pitchFamily="34" charset="0"/>
              <a:buAutoNum type="arabicPeriod"/>
            </a:pPr>
            <a:r>
              <a:rPr altLang="en-US" b="1" dirty="0">
                <a:latin typeface="Aptos" panose="020B0004020202020204" pitchFamily="34" charset="0"/>
              </a:rPr>
              <a:t>Core: </a:t>
            </a:r>
            <a:r>
              <a:rPr altLang="en-US" dirty="0">
                <a:latin typeface="Aptos" panose="020B0004020202020204" pitchFamily="34" charset="0"/>
              </a:rPr>
              <a:t>Instalación manual mediante entorno virtual Python.</a:t>
            </a:r>
          </a:p>
          <a:p>
            <a:pPr marL="914400" lvl="1" indent="-457200" eaLnBrk="1" hangingPunct="1">
              <a:buFont typeface="Aptos Display" panose="020B0004020202020204" pitchFamily="34" charset="0"/>
              <a:buAutoNum type="arabicPeriod"/>
            </a:pPr>
            <a:r>
              <a:rPr lang="en-US" altLang="en-US" b="1" dirty="0" err="1">
                <a:solidFill>
                  <a:srgbClr val="222222"/>
                </a:solidFill>
                <a:latin typeface="Aptos" panose="020B0004020202020204" pitchFamily="34" charset="0"/>
              </a:rPr>
              <a:t>Supervisado</a:t>
            </a:r>
            <a:r>
              <a:rPr lang="en-US" altLang="en-US" b="1" dirty="0">
                <a:solidFill>
                  <a:srgbClr val="222222"/>
                </a:solidFill>
                <a:latin typeface="Aptos" panose="020B0004020202020204" pitchFamily="34" charset="0"/>
              </a:rPr>
              <a:t>:</a:t>
            </a:r>
            <a:r>
              <a:rPr lang="en-US" altLang="en-US" dirty="0">
                <a:solidFill>
                  <a:srgbClr val="222222"/>
                </a:solidFill>
                <a:latin typeface="Aptos" panose="020B0004020202020204" pitchFamily="34" charset="0"/>
              </a:rPr>
              <a:t> </a:t>
            </a:r>
            <a:r>
              <a:rPr altLang="en-US" dirty="0">
                <a:latin typeface="Aptos" panose="020B0004020202020204" pitchFamily="34" charset="0"/>
              </a:rPr>
              <a:t> Instalación manual del supervisor</a:t>
            </a:r>
          </a:p>
          <a:p>
            <a:pPr marL="914400" lvl="1" indent="-457200" eaLnBrk="1" hangingPunct="1">
              <a:buFont typeface="Aptos Display" panose="020B0004020202020204" pitchFamily="34" charset="0"/>
              <a:buAutoNum type="arabicPeriod"/>
            </a:pPr>
            <a:r>
              <a:rPr altLang="en-US" b="1" dirty="0">
                <a:latin typeface="Aptos" panose="020B0004020202020204" pitchFamily="34" charset="0"/>
              </a:rPr>
              <a:t>Contenedores Docker</a:t>
            </a:r>
            <a:r>
              <a:rPr altLang="en-US" dirty="0">
                <a:latin typeface="Aptos" panose="020B0004020202020204" pitchFamily="34" charset="0"/>
              </a:rPr>
              <a:t>: Instalación independiente basada en contenedores</a:t>
            </a:r>
          </a:p>
        </p:txBody>
      </p:sp>
      <p:sp>
        <p:nvSpPr>
          <p:cNvPr id="10243" name="CuadroTexto 7">
            <a:extLst>
              <a:ext uri="{FF2B5EF4-FFF2-40B4-BE49-F238E27FC236}">
                <a16:creationId xmlns:a16="http://schemas.microsoft.com/office/drawing/2014/main" id="{4EC7B0AA-0EEC-E8F9-2685-FF3C53B0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6350"/>
            <a:ext cx="12192000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244" name="CuadroTexto 8">
            <a:extLst>
              <a:ext uri="{FF2B5EF4-FFF2-40B4-BE49-F238E27FC236}">
                <a16:creationId xmlns:a16="http://schemas.microsoft.com/office/drawing/2014/main" id="{D4D32E7E-7C68-7941-DBEC-000B1926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150" y="6234113"/>
            <a:ext cx="52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F2F95AA2-3412-FA50-B975-F265BFE99962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2. Instalación y configuración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BAC80CC4-46D4-883C-6664-7476736205CA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Tipos de instalaciones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C5788CB-DF91-7037-4DAB-68FA8AF3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Marcador de contenido 2">
            <a:extLst>
              <a:ext uri="{FF2B5EF4-FFF2-40B4-BE49-F238E27FC236}">
                <a16:creationId xmlns:a16="http://schemas.microsoft.com/office/drawing/2014/main" id="{45C888B9-1575-8029-F770-919E894ACAF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altLang="en-US" sz="2600" dirty="0">
                <a:latin typeface="Aptos" panose="020B0004020202020204" pitchFamily="34" charset="0"/>
              </a:rPr>
              <a:t>Vincular </a:t>
            </a:r>
            <a:r>
              <a:rPr altLang="en-US" sz="2600" b="1" dirty="0">
                <a:solidFill>
                  <a:srgbClr val="0070C0"/>
                </a:solidFill>
                <a:latin typeface="Aptos" panose="020B0004020202020204" pitchFamily="34" charset="0"/>
              </a:rPr>
              <a:t>MQTT</a:t>
            </a:r>
            <a:r>
              <a:rPr altLang="en-US" sz="2600" dirty="0">
                <a:latin typeface="Aptos" panose="020B0004020202020204" pitchFamily="34" charset="0"/>
              </a:rPr>
              <a:t> a </a:t>
            </a:r>
            <a:r>
              <a:rPr altLang="en-US" sz="2600" dirty="0" err="1">
                <a:latin typeface="Aptos" panose="020B0004020202020204" pitchFamily="34" charset="0"/>
              </a:rPr>
              <a:t>Node</a:t>
            </a:r>
            <a:r>
              <a:rPr altLang="en-US" sz="2600" dirty="0">
                <a:latin typeface="Aptos" panose="020B0004020202020204" pitchFamily="34" charset="0"/>
              </a:rPr>
              <a:t>-RED</a:t>
            </a:r>
          </a:p>
          <a:p>
            <a:pPr lvl="1" eaLnBrk="1" hangingPunct="1">
              <a:lnSpc>
                <a:spcPct val="100000"/>
              </a:lnSpc>
            </a:pPr>
            <a:r>
              <a:rPr altLang="en-US" sz="2200" dirty="0">
                <a:latin typeface="Aptos" panose="020B0004020202020204" pitchFamily="34" charset="0"/>
              </a:rPr>
              <a:t>Acceder a </a:t>
            </a:r>
            <a:r>
              <a:rPr altLang="en-US" sz="2200" b="1" dirty="0" err="1">
                <a:solidFill>
                  <a:srgbClr val="0070C0"/>
                </a:solidFill>
                <a:latin typeface="Aptos" panose="020B0004020202020204" pitchFamily="34" charset="0"/>
              </a:rPr>
              <a:t>Node</a:t>
            </a:r>
            <a:r>
              <a:rPr altLang="en-US" sz="2200" b="1" dirty="0">
                <a:solidFill>
                  <a:srgbClr val="0070C0"/>
                </a:solidFill>
                <a:latin typeface="Aptos" panose="020B0004020202020204" pitchFamily="34" charset="0"/>
              </a:rPr>
              <a:t>-RED </a:t>
            </a:r>
            <a:r>
              <a:rPr altLang="en-US" sz="2200" dirty="0">
                <a:latin typeface="Aptos" panose="020B0004020202020204" pitchFamily="34" charset="0"/>
              </a:rPr>
              <a:t>en </a:t>
            </a:r>
            <a:r>
              <a:rPr altLang="en-US" sz="2200" dirty="0">
                <a:latin typeface="Aptos" panose="020B0004020202020204" pitchFamily="34" charset="0"/>
                <a:hlinkClick r:id="rId2"/>
              </a:rPr>
              <a:t>http://127.0.0.1:1880</a:t>
            </a:r>
            <a:endParaRPr altLang="en-US" sz="2200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altLang="en-US" sz="2200" dirty="0">
                <a:latin typeface="Aptos" panose="020B0004020202020204" pitchFamily="34" charset="0"/>
              </a:rPr>
              <a:t>Componentes MQTT en sección </a:t>
            </a:r>
            <a:r>
              <a:rPr altLang="en-US" sz="2200" b="1" dirty="0" err="1">
                <a:solidFill>
                  <a:srgbClr val="0070C0"/>
                </a:solidFill>
                <a:latin typeface="Aptos" panose="020B0004020202020204" pitchFamily="34" charset="0"/>
              </a:rPr>
              <a:t>network</a:t>
            </a:r>
            <a:r>
              <a:rPr altLang="en-US" sz="2200" b="1" dirty="0">
                <a:latin typeface="Aptos" panose="020B0004020202020204" pitchFamily="34" charset="0"/>
              </a:rPr>
              <a:t>:</a:t>
            </a:r>
          </a:p>
          <a:p>
            <a:pPr lvl="2" eaLnBrk="1" hangingPunct="1">
              <a:lnSpc>
                <a:spcPct val="100000"/>
              </a:lnSpc>
            </a:pPr>
            <a:r>
              <a:rPr altLang="en-US" b="1" dirty="0" err="1">
                <a:latin typeface="Aptos" panose="020B0004020202020204" pitchFamily="34" charset="0"/>
              </a:rPr>
              <a:t>mqtt_in</a:t>
            </a:r>
            <a:r>
              <a:rPr altLang="en-US" b="1" dirty="0">
                <a:latin typeface="Aptos" panose="020B0004020202020204" pitchFamily="34" charset="0"/>
              </a:rPr>
              <a:t>: </a:t>
            </a:r>
            <a:r>
              <a:rPr altLang="en-US" dirty="0">
                <a:latin typeface="Aptos" panose="020B0004020202020204" pitchFamily="34" charset="0"/>
              </a:rPr>
              <a:t>conecta al </a:t>
            </a:r>
            <a:r>
              <a:rPr altLang="en-US" dirty="0" err="1">
                <a:latin typeface="Aptos" panose="020B0004020202020204" pitchFamily="34" charset="0"/>
              </a:rPr>
              <a:t>broker</a:t>
            </a:r>
            <a:r>
              <a:rPr altLang="en-US" dirty="0">
                <a:latin typeface="Aptos" panose="020B0004020202020204" pitchFamily="34" charset="0"/>
              </a:rPr>
              <a:t> MQTT para suscribirse a un </a:t>
            </a:r>
            <a:r>
              <a:rPr altLang="en-US" b="1" dirty="0" err="1">
                <a:latin typeface="Aptos" panose="020B0004020202020204" pitchFamily="34" charset="0"/>
              </a:rPr>
              <a:t>topic</a:t>
            </a:r>
            <a:endParaRPr altLang="en-US" b="1" dirty="0">
              <a:latin typeface="Aptos" panose="020B0004020202020204" pitchFamily="34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altLang="en-US" b="1" dirty="0" err="1">
                <a:latin typeface="Aptos" panose="020B0004020202020204" pitchFamily="34" charset="0"/>
              </a:rPr>
              <a:t>mqtt_out</a:t>
            </a:r>
            <a:r>
              <a:rPr altLang="en-US" b="1" dirty="0">
                <a:latin typeface="Aptos" panose="020B0004020202020204" pitchFamily="34" charset="0"/>
              </a:rPr>
              <a:t>: </a:t>
            </a:r>
            <a:r>
              <a:rPr altLang="en-US" dirty="0">
                <a:latin typeface="Aptos" panose="020B0004020202020204" pitchFamily="34" charset="0"/>
              </a:rPr>
              <a:t>conecta al </a:t>
            </a:r>
            <a:r>
              <a:rPr altLang="en-US" dirty="0" err="1">
                <a:latin typeface="Aptos" panose="020B0004020202020204" pitchFamily="34" charset="0"/>
              </a:rPr>
              <a:t>broker</a:t>
            </a:r>
            <a:r>
              <a:rPr altLang="en-US" dirty="0">
                <a:latin typeface="Aptos" panose="020B0004020202020204" pitchFamily="34" charset="0"/>
              </a:rPr>
              <a:t> MQTT para publicar en un </a:t>
            </a:r>
            <a:r>
              <a:rPr altLang="en-US" b="1" dirty="0" err="1">
                <a:latin typeface="Aptos" panose="020B0004020202020204" pitchFamily="34" charset="0"/>
              </a:rPr>
              <a:t>topic</a:t>
            </a:r>
            <a:endParaRPr altLang="en-US" sz="1800" b="1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altLang="en-US" sz="2200" dirty="0">
                <a:latin typeface="Aptos" panose="020B0004020202020204" pitchFamily="34" charset="0"/>
              </a:rPr>
              <a:t>Añadir y configurar un flujo con dos nodos</a:t>
            </a:r>
            <a:r>
              <a:rPr altLang="en-US" sz="2200" b="1" dirty="0">
                <a:latin typeface="Aptos" panose="020B0004020202020204" pitchFamily="34" charset="0"/>
              </a:rPr>
              <a:t>:</a:t>
            </a:r>
          </a:p>
          <a:p>
            <a:pPr lvl="2" eaLnBrk="1" hangingPunct="1">
              <a:lnSpc>
                <a:spcPct val="100000"/>
              </a:lnSpc>
            </a:pPr>
            <a:r>
              <a:rPr altLang="en-US" b="1" dirty="0" err="1">
                <a:latin typeface="Aptos" panose="020B0004020202020204" pitchFamily="34" charset="0"/>
              </a:rPr>
              <a:t>mqtt_out</a:t>
            </a:r>
            <a:r>
              <a:rPr altLang="en-US" b="1" dirty="0">
                <a:latin typeface="Aptos" panose="020B0004020202020204" pitchFamily="34" charset="0"/>
              </a:rPr>
              <a:t>: </a:t>
            </a:r>
            <a:r>
              <a:rPr altLang="en-US" dirty="0">
                <a:latin typeface="Aptos" panose="020B0004020202020204" pitchFamily="34" charset="0"/>
              </a:rPr>
              <a:t>dirección IP del servidor MQTT (no localhost, comprobar </a:t>
            </a:r>
            <a:r>
              <a:rPr altLang="en-US" dirty="0" err="1">
                <a:latin typeface="Aptos" panose="020B0004020202020204" pitchFamily="34" charset="0"/>
              </a:rPr>
              <a:t>Portainer</a:t>
            </a:r>
            <a:r>
              <a:rPr altLang="en-US" dirty="0">
                <a:latin typeface="Aptos" panose="020B0004020202020204" pitchFamily="34" charset="0"/>
              </a:rPr>
              <a:t>), </a:t>
            </a:r>
            <a:r>
              <a:rPr altLang="en-US" dirty="0" err="1">
                <a:latin typeface="Aptos" panose="020B0004020202020204" pitchFamily="34" charset="0"/>
              </a:rPr>
              <a:t>login</a:t>
            </a:r>
            <a:r>
              <a:rPr altLang="en-US" dirty="0">
                <a:latin typeface="Aptos" panose="020B0004020202020204" pitchFamily="34" charset="0"/>
              </a:rPr>
              <a:t>/</a:t>
            </a:r>
            <a:r>
              <a:rPr altLang="en-US" dirty="0" err="1">
                <a:latin typeface="Aptos" panose="020B0004020202020204" pitchFamily="34" charset="0"/>
              </a:rPr>
              <a:t>password</a:t>
            </a:r>
            <a:r>
              <a:rPr altLang="en-US" dirty="0">
                <a:latin typeface="Aptos" panose="020B0004020202020204" pitchFamily="34" charset="0"/>
              </a:rPr>
              <a:t> y establecer un </a:t>
            </a:r>
            <a:r>
              <a:rPr altLang="en-US" dirty="0" err="1">
                <a:latin typeface="Aptos" panose="020B0004020202020204" pitchFamily="34" charset="0"/>
              </a:rPr>
              <a:t>topic</a:t>
            </a:r>
            <a:r>
              <a:rPr altLang="en-US" dirty="0">
                <a:latin typeface="Aptos" panose="020B0004020202020204" pitchFamily="34" charset="0"/>
              </a:rPr>
              <a:t> (ej. </a:t>
            </a:r>
            <a:r>
              <a:rPr altLang="en-US" b="1" dirty="0">
                <a:latin typeface="Aptos" panose="020B0004020202020204" pitchFamily="34" charset="0"/>
              </a:rPr>
              <a:t>/</a:t>
            </a:r>
            <a:r>
              <a:rPr altLang="en-US" b="1" dirty="0" err="1">
                <a:latin typeface="Aptos" panose="020B0004020202020204" pitchFamily="34" charset="0"/>
              </a:rPr>
              <a:t>topic</a:t>
            </a:r>
            <a:r>
              <a:rPr altLang="en-US" b="1" dirty="0">
                <a:latin typeface="Aptos" panose="020B0004020202020204" pitchFamily="34" charset="0"/>
              </a:rPr>
              <a:t>/</a:t>
            </a:r>
            <a:r>
              <a:rPr altLang="en-US" b="1" dirty="0" err="1">
                <a:latin typeface="Aptos" panose="020B0004020202020204" pitchFamily="34" charset="0"/>
              </a:rPr>
              <a:t>nodered</a:t>
            </a:r>
            <a:r>
              <a:rPr altLang="en-US" b="1" dirty="0">
                <a:latin typeface="Aptos" panose="020B0004020202020204" pitchFamily="34" charset="0"/>
              </a:rPr>
              <a:t>)</a:t>
            </a:r>
          </a:p>
          <a:p>
            <a:pPr lvl="2" eaLnBrk="1" hangingPunct="1">
              <a:lnSpc>
                <a:spcPct val="100000"/>
              </a:lnSpc>
            </a:pPr>
            <a:r>
              <a:rPr altLang="en-US" b="1" dirty="0" err="1">
                <a:latin typeface="Aptos" panose="020B0004020202020204" pitchFamily="34" charset="0"/>
              </a:rPr>
              <a:t>inject</a:t>
            </a:r>
            <a:r>
              <a:rPr altLang="en-US" b="1" dirty="0">
                <a:latin typeface="Aptos" panose="020B0004020202020204" pitchFamily="34" charset="0"/>
              </a:rPr>
              <a:t>: </a:t>
            </a:r>
            <a:r>
              <a:rPr altLang="en-US" dirty="0">
                <a:latin typeface="Aptos" panose="020B0004020202020204" pitchFamily="34" charset="0"/>
              </a:rPr>
              <a:t>no necesita configuración</a:t>
            </a:r>
          </a:p>
          <a:p>
            <a:pPr lvl="2" eaLnBrk="1" hangingPunct="1">
              <a:lnSpc>
                <a:spcPct val="100000"/>
              </a:lnSpc>
            </a:pPr>
            <a:r>
              <a:rPr altLang="en-US" dirty="0">
                <a:latin typeface="Aptos" panose="020B0004020202020204" pitchFamily="34" charset="0"/>
              </a:rPr>
              <a:t>Conectar ambos (dibujar una línea) y </a:t>
            </a:r>
            <a:r>
              <a:rPr altLang="en-US" b="1" dirty="0" err="1">
                <a:latin typeface="Aptos" panose="020B0004020202020204" pitchFamily="34" charset="0"/>
              </a:rPr>
              <a:t>Deploy</a:t>
            </a:r>
            <a:endParaRPr altLang="en-US" b="1" dirty="0">
              <a:latin typeface="Aptos" panose="020B0004020202020204" pitchFamily="34" charset="0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151F8035-98DC-D318-8DE6-3C5C10EC3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6E6504-4F65-BB2A-61E1-FE1820B8804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4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ADC29EF-783F-1E0B-E14F-2423EAB15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6DCEE0-4B0A-3CD7-E142-902F2096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DBCD3C47-565C-A9F1-C25A-40F7ED13892C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Node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-RED</a:t>
            </a:r>
          </a:p>
        </p:txBody>
      </p:sp>
    </p:spTree>
    <p:extLst>
      <p:ext uri="{BB962C8B-B14F-4D97-AF65-F5344CB8AC3E}">
        <p14:creationId xmlns:p14="http://schemas.microsoft.com/office/powerpoint/2010/main" val="1012349006"/>
      </p:ext>
    </p:extLst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Marcador de contenido 2">
            <a:extLst>
              <a:ext uri="{FF2B5EF4-FFF2-40B4-BE49-F238E27FC236}">
                <a16:creationId xmlns:a16="http://schemas.microsoft.com/office/drawing/2014/main" id="{45C888B9-1575-8029-F770-919E894ACAF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altLang="en-US" sz="2400" dirty="0">
                <a:latin typeface="Aptos" panose="020B0004020202020204" pitchFamily="34" charset="0"/>
              </a:rPr>
              <a:t>Vincular </a:t>
            </a:r>
            <a:r>
              <a:rPr altLang="en-US" sz="2400" b="1" dirty="0">
                <a:solidFill>
                  <a:srgbClr val="0070C0"/>
                </a:solidFill>
                <a:latin typeface="Aptos" panose="020B0004020202020204" pitchFamily="34" charset="0"/>
              </a:rPr>
              <a:t>MQTT</a:t>
            </a:r>
            <a:r>
              <a:rPr altLang="en-US" sz="2400" dirty="0">
                <a:latin typeface="Aptos" panose="020B0004020202020204" pitchFamily="34" charset="0"/>
              </a:rPr>
              <a:t> a </a:t>
            </a:r>
            <a:r>
              <a:rPr altLang="en-US" sz="2400" dirty="0" err="1">
                <a:latin typeface="Aptos" panose="020B0004020202020204" pitchFamily="34" charset="0"/>
              </a:rPr>
              <a:t>Node</a:t>
            </a:r>
            <a:r>
              <a:rPr altLang="en-US" sz="2400" dirty="0">
                <a:latin typeface="Aptos" panose="020B0004020202020204" pitchFamily="34" charset="0"/>
              </a:rPr>
              <a:t>-RED</a:t>
            </a:r>
          </a:p>
          <a:p>
            <a:pPr lvl="1" eaLnBrk="1" hangingPunct="1">
              <a:lnSpc>
                <a:spcPct val="100000"/>
              </a:lnSpc>
            </a:pPr>
            <a:r>
              <a:rPr altLang="en-US" dirty="0">
                <a:latin typeface="Aptos" panose="020B0004020202020204" pitchFamily="34" charset="0"/>
              </a:rPr>
              <a:t>Desde la IU de Home </a:t>
            </a:r>
            <a:r>
              <a:rPr altLang="en-US" dirty="0" err="1">
                <a:latin typeface="Aptos" panose="020B0004020202020204" pitchFamily="34" charset="0"/>
              </a:rPr>
              <a:t>Assistant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altLang="en-US" b="1" dirty="0" err="1">
                <a:latin typeface="Aptos" panose="020B0004020202020204" pitchFamily="34" charset="0"/>
              </a:rPr>
              <a:t>Settings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Devices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&amp;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Services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</a:p>
          <a:p>
            <a:pPr lvl="2" eaLnBrk="1" hangingPunct="1">
              <a:lnSpc>
                <a:spcPct val="100000"/>
              </a:lnSpc>
            </a:pPr>
            <a:r>
              <a:rPr altLang="en-US" sz="2400" dirty="0">
                <a:latin typeface="Aptos" panose="020B0004020202020204" pitchFamily="34" charset="0"/>
              </a:rPr>
              <a:t>Seleccionar </a:t>
            </a:r>
            <a:r>
              <a:rPr altLang="en-US" sz="2400" dirty="0">
                <a:solidFill>
                  <a:srgbClr val="0070C0"/>
                </a:solidFill>
                <a:latin typeface="Aptos" panose="020B0004020202020204" pitchFamily="34" charset="0"/>
              </a:rPr>
              <a:t>integración </a:t>
            </a:r>
            <a:r>
              <a:rPr altLang="en-US" sz="2400" b="1" dirty="0">
                <a:solidFill>
                  <a:srgbClr val="0070C0"/>
                </a:solidFill>
                <a:latin typeface="Aptos" panose="020B0004020202020204" pitchFamily="34" charset="0"/>
              </a:rPr>
              <a:t>MQTT</a:t>
            </a:r>
            <a:r>
              <a:rPr altLang="en-US" sz="2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s-ES" altLang="en-US" sz="2400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altLang="en-US" sz="2400" b="1" dirty="0">
                <a:latin typeface="Aptos" panose="020B0004020202020204" pitchFamily="34" charset="0"/>
              </a:rPr>
              <a:t>Configure</a:t>
            </a:r>
          </a:p>
          <a:p>
            <a:pPr lvl="2" eaLnBrk="1" hangingPunct="1">
              <a:lnSpc>
                <a:spcPct val="100000"/>
              </a:lnSpc>
            </a:pPr>
            <a:r>
              <a:rPr altLang="en-US" sz="2400" dirty="0">
                <a:latin typeface="Aptos" panose="020B0004020202020204" pitchFamily="34" charset="0"/>
              </a:rPr>
              <a:t>Establecer </a:t>
            </a:r>
            <a:r>
              <a:rPr altLang="en-US" sz="2400" dirty="0" err="1">
                <a:latin typeface="Aptos" panose="020B0004020202020204" pitchFamily="34" charset="0"/>
              </a:rPr>
              <a:t>topic</a:t>
            </a:r>
            <a:r>
              <a:rPr altLang="en-US" sz="2400" dirty="0">
                <a:latin typeface="Aptos" panose="020B0004020202020204" pitchFamily="34" charset="0"/>
              </a:rPr>
              <a:t>  </a:t>
            </a:r>
            <a:r>
              <a:rPr altLang="en-US" sz="2400" b="1" dirty="0">
                <a:latin typeface="Aptos" panose="020B0004020202020204" pitchFamily="34" charset="0"/>
              </a:rPr>
              <a:t>/</a:t>
            </a:r>
            <a:r>
              <a:rPr altLang="en-US" sz="2400" b="1" dirty="0" err="1">
                <a:latin typeface="Aptos" panose="020B0004020202020204" pitchFamily="34" charset="0"/>
              </a:rPr>
              <a:t>topic</a:t>
            </a:r>
            <a:r>
              <a:rPr altLang="en-US" sz="2400" b="1" dirty="0">
                <a:latin typeface="Aptos" panose="020B0004020202020204" pitchFamily="34" charset="0"/>
              </a:rPr>
              <a:t>/</a:t>
            </a:r>
            <a:r>
              <a:rPr altLang="en-US" sz="2400" b="1" dirty="0" err="1">
                <a:latin typeface="Aptos" panose="020B0004020202020204" pitchFamily="34" charset="0"/>
              </a:rPr>
              <a:t>nodered</a:t>
            </a:r>
            <a:r>
              <a:rPr altLang="en-US" sz="2400" b="1" dirty="0">
                <a:latin typeface="Aptos" panose="020B0004020202020204" pitchFamily="34" charset="0"/>
              </a:rPr>
              <a:t> </a:t>
            </a:r>
            <a:r>
              <a:rPr altLang="en-US" sz="2400" dirty="0">
                <a:latin typeface="Aptos" panose="020B0004020202020204" pitchFamily="34" charset="0"/>
              </a:rPr>
              <a:t>(el mismo que indicaste en </a:t>
            </a:r>
            <a:r>
              <a:rPr altLang="en-US" sz="2400" dirty="0" err="1">
                <a:latin typeface="Aptos" panose="020B0004020202020204" pitchFamily="34" charset="0"/>
              </a:rPr>
              <a:t>Node</a:t>
            </a:r>
            <a:r>
              <a:rPr altLang="en-US" sz="2400" dirty="0">
                <a:latin typeface="Aptos" panose="020B0004020202020204" pitchFamily="34" charset="0"/>
              </a:rPr>
              <a:t>-RED)</a:t>
            </a:r>
          </a:p>
          <a:p>
            <a:pPr lvl="2" eaLnBrk="1" hangingPunct="1">
              <a:lnSpc>
                <a:spcPct val="100000"/>
              </a:lnSpc>
            </a:pPr>
            <a:r>
              <a:rPr altLang="en-US" sz="2400" b="1" dirty="0" err="1">
                <a:latin typeface="Aptos" panose="020B0004020202020204" pitchFamily="34" charset="0"/>
              </a:rPr>
              <a:t>Start</a:t>
            </a:r>
            <a:r>
              <a:rPr altLang="en-US" sz="2400" b="1" dirty="0">
                <a:latin typeface="Aptos" panose="020B0004020202020204" pitchFamily="34" charset="0"/>
              </a:rPr>
              <a:t> </a:t>
            </a:r>
            <a:r>
              <a:rPr altLang="en-US" sz="2400" b="1" dirty="0" err="1">
                <a:latin typeface="Aptos" panose="020B0004020202020204" pitchFamily="34" charset="0"/>
              </a:rPr>
              <a:t>Listening</a:t>
            </a:r>
            <a:endParaRPr altLang="en-US" sz="2400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altLang="en-US" dirty="0">
                <a:latin typeface="Aptos" panose="020B0004020202020204" pitchFamily="34" charset="0"/>
              </a:rPr>
              <a:t>Desde la IU de </a:t>
            </a:r>
            <a:r>
              <a:rPr altLang="en-US" dirty="0" err="1">
                <a:latin typeface="Aptos" panose="020B0004020202020204" pitchFamily="34" charset="0"/>
              </a:rPr>
              <a:t>Node</a:t>
            </a:r>
            <a:r>
              <a:rPr altLang="en-US" dirty="0">
                <a:latin typeface="Aptos" panose="020B0004020202020204" pitchFamily="34" charset="0"/>
              </a:rPr>
              <a:t>-RED, </a:t>
            </a:r>
            <a:r>
              <a:rPr altLang="en-US" dirty="0" err="1">
                <a:latin typeface="Aptos" panose="020B0004020202020204" pitchFamily="34" charset="0"/>
              </a:rPr>
              <a:t>click</a:t>
            </a:r>
            <a:r>
              <a:rPr altLang="en-US" dirty="0">
                <a:latin typeface="Aptos" panose="020B0004020202020204" pitchFamily="34" charset="0"/>
              </a:rPr>
              <a:t> sobre “</a:t>
            </a:r>
            <a:r>
              <a:rPr altLang="en-US" dirty="0" err="1">
                <a:latin typeface="Aptos" panose="020B0004020202020204" pitchFamily="34" charset="0"/>
              </a:rPr>
              <a:t>timestamp</a:t>
            </a:r>
            <a:r>
              <a:rPr altLang="en-US" dirty="0">
                <a:latin typeface="Aptos" panose="020B0004020202020204" pitchFamily="34" charset="0"/>
              </a:rPr>
              <a:t>” para inyectar mensajes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endParaRPr altLang="en-US" sz="2200" dirty="0">
              <a:latin typeface="Aptos" panose="020B0004020202020204" pitchFamily="34" charset="0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151F8035-98DC-D318-8DE6-3C5C10EC3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6E6504-4F65-BB2A-61E1-FE1820B8804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4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ADC29EF-783F-1E0B-E14F-2423EAB15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6DCEE0-4B0A-3CD7-E142-902F2096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DBCD3C47-565C-A9F1-C25A-40F7ED13892C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Node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-RED</a:t>
            </a:r>
          </a:p>
        </p:txBody>
      </p:sp>
    </p:spTree>
    <p:extLst>
      <p:ext uri="{BB962C8B-B14F-4D97-AF65-F5344CB8AC3E}">
        <p14:creationId xmlns:p14="http://schemas.microsoft.com/office/powerpoint/2010/main" val="2779088840"/>
      </p:ext>
    </p:extLst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DF6A1-4F3D-49F3-641C-FD7D591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la misma automatización con </a:t>
            </a:r>
            <a:r>
              <a:rPr lang="es-ES" b="1" dirty="0" err="1"/>
              <a:t>Node</a:t>
            </a:r>
            <a:r>
              <a:rPr lang="es-ES" b="1" dirty="0"/>
              <a:t>-RED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712379-66A2-CACC-7D20-9A42E02C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6FB3E5D2-D050-0CFE-71CB-07EF6B3EF5C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Node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-RED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E1347F-2328-F47D-F095-252CF8FB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06563-05B5-EE89-3FC2-5C46E2F44F8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6EBCC1C-0A2C-B451-AB3D-DF311F1B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F3BE94-C2B7-8851-FE1D-89C08FD550AD}"/>
              </a:ext>
            </a:extLst>
          </p:cNvPr>
          <p:cNvSpPr txBox="1"/>
          <p:nvPr/>
        </p:nvSpPr>
        <p:spPr>
          <a:xfrm>
            <a:off x="-12701" y="1285875"/>
            <a:ext cx="12204701" cy="461665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70C0"/>
                </a:solidFill>
                <a:latin typeface="+mj-lt"/>
                <a:cs typeface="Aharoni" pitchFamily="2"/>
              </a:rPr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132577322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DF6A1-4F3D-49F3-641C-FD7D591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la misma automatización con </a:t>
            </a:r>
            <a:r>
              <a:rPr lang="es-ES" b="1" dirty="0" err="1"/>
              <a:t>Node</a:t>
            </a:r>
            <a:r>
              <a:rPr lang="es-ES" b="1" dirty="0"/>
              <a:t>-RED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712379-66A2-CACC-7D20-9A42E02C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6FB3E5D2-D050-0CFE-71CB-07EF6B3EF5C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Node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-RED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E1347F-2328-F47D-F095-252CF8FB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06563-05B5-EE89-3FC2-5C46E2F44F8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6EBCC1C-0A2C-B451-AB3D-DF311F1B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F3BE94-C2B7-8851-FE1D-89C08FD550AD}"/>
              </a:ext>
            </a:extLst>
          </p:cNvPr>
          <p:cNvSpPr txBox="1"/>
          <p:nvPr/>
        </p:nvSpPr>
        <p:spPr>
          <a:xfrm>
            <a:off x="-12701" y="1285875"/>
            <a:ext cx="12204701" cy="461665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70C0"/>
                </a:solidFill>
                <a:latin typeface="+mj-lt"/>
                <a:cs typeface="Aharoni" pitchFamily="2"/>
              </a:rPr>
              <a:t>Ejemplo práctico</a:t>
            </a: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BA7BC6AC-0587-99B0-4A3B-535C356F2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80" y="2443181"/>
            <a:ext cx="7391581" cy="1971638"/>
          </a:xfrm>
          <a:prstGeom prst="rect">
            <a:avLst/>
          </a:prstGeom>
        </p:spPr>
      </p:pic>
      <p:sp>
        <p:nvSpPr>
          <p:cNvPr id="2" name="CuadroTexto 12">
            <a:extLst>
              <a:ext uri="{FF2B5EF4-FFF2-40B4-BE49-F238E27FC236}">
                <a16:creationId xmlns:a16="http://schemas.microsoft.com/office/drawing/2014/main" id="{908E70FC-0AA0-096B-8F47-32C50018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1980" y="4222588"/>
            <a:ext cx="7125170" cy="49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Una automatización en </a:t>
            </a:r>
            <a:r>
              <a:rPr lang="es-ES" altLang="en-US" sz="1600" b="1" dirty="0" err="1">
                <a:solidFill>
                  <a:schemeClr val="tx1"/>
                </a:solidFill>
              </a:rPr>
              <a:t>Node</a:t>
            </a:r>
            <a:r>
              <a:rPr lang="es-ES" altLang="en-US" sz="1600" b="1" dirty="0">
                <a:solidFill>
                  <a:schemeClr val="tx1"/>
                </a:solidFill>
              </a:rPr>
              <a:t>-RED: se necesita conectar 3 nodos: 1) </a:t>
            </a:r>
            <a:r>
              <a:rPr lang="es-ES" altLang="en-US" sz="1600" b="1" dirty="0" err="1">
                <a:solidFill>
                  <a:schemeClr val="tx1"/>
                </a:solidFill>
              </a:rPr>
              <a:t>trigger</a:t>
            </a:r>
            <a:r>
              <a:rPr lang="es-ES" altLang="en-US" sz="1600" b="1" dirty="0">
                <a:solidFill>
                  <a:schemeClr val="tx1"/>
                </a:solidFill>
              </a:rPr>
              <a:t>; 2) </a:t>
            </a:r>
            <a:r>
              <a:rPr lang="es-ES" altLang="en-US" sz="1600" b="1" dirty="0" err="1">
                <a:solidFill>
                  <a:schemeClr val="tx1"/>
                </a:solidFill>
              </a:rPr>
              <a:t>function</a:t>
            </a:r>
            <a:r>
              <a:rPr lang="es-ES" altLang="en-US" sz="1600" b="1" dirty="0">
                <a:solidFill>
                  <a:schemeClr val="tx1"/>
                </a:solidFill>
              </a:rPr>
              <a:t>; 3) </a:t>
            </a:r>
            <a:r>
              <a:rPr lang="es-ES" altLang="en-US" sz="1600" b="1" dirty="0" err="1">
                <a:solidFill>
                  <a:schemeClr val="tx1"/>
                </a:solidFill>
              </a:rPr>
              <a:t>Telegram</a:t>
            </a:r>
            <a:r>
              <a:rPr lang="es-ES" altLang="en-US" sz="1600" b="1" dirty="0">
                <a:solidFill>
                  <a:schemeClr val="tx1"/>
                </a:solidFill>
              </a:rPr>
              <a:t> Sender</a:t>
            </a:r>
          </a:p>
        </p:txBody>
      </p:sp>
    </p:spTree>
    <p:extLst>
      <p:ext uri="{BB962C8B-B14F-4D97-AF65-F5344CB8AC3E}">
        <p14:creationId xmlns:p14="http://schemas.microsoft.com/office/powerpoint/2010/main" val="46767532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DF6A1-4F3D-49F3-641C-FD7D591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la misma automatización con </a:t>
            </a:r>
            <a:r>
              <a:rPr lang="es-ES" b="1" dirty="0" err="1"/>
              <a:t>Node</a:t>
            </a:r>
            <a:r>
              <a:rPr lang="es-ES" b="1" dirty="0"/>
              <a:t>-RED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712379-66A2-CACC-7D20-9A42E02C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6FB3E5D2-D050-0CFE-71CB-07EF6B3EF5C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Node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-RED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E1347F-2328-F47D-F095-252CF8FB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06563-05B5-EE89-3FC2-5C46E2F44F8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6EBCC1C-0A2C-B451-AB3D-DF311F1B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F3BE94-C2B7-8851-FE1D-89C08FD550AD}"/>
              </a:ext>
            </a:extLst>
          </p:cNvPr>
          <p:cNvSpPr txBox="1"/>
          <p:nvPr/>
        </p:nvSpPr>
        <p:spPr>
          <a:xfrm>
            <a:off x="-12701" y="1285875"/>
            <a:ext cx="12204701" cy="461665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70C0"/>
                </a:solidFill>
                <a:latin typeface="+mj-lt"/>
                <a:cs typeface="Aharoni" pitchFamily="2"/>
              </a:rPr>
              <a:t>Ejemplo práctico</a:t>
            </a: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BA7BC6AC-0587-99B0-4A3B-535C356F2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80" y="2443181"/>
            <a:ext cx="7391581" cy="1971638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33A1051-DA69-CF44-326B-71BE85112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" y="2466933"/>
            <a:ext cx="3990540" cy="3713205"/>
          </a:xfrm>
          <a:prstGeom prst="rect">
            <a:avLst/>
          </a:prstGeom>
        </p:spPr>
      </p:pic>
      <p:pic>
        <p:nvPicPr>
          <p:cNvPr id="15" name="Imagen 1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A31D15A-516B-768F-C559-685E5CDA4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80" y="3862539"/>
            <a:ext cx="3226471" cy="203055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B5E8596-408F-344C-EE64-E5FA6ECB1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0570" y="4211681"/>
            <a:ext cx="3726579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Configuración para </a:t>
            </a:r>
            <a:r>
              <a:rPr lang="es-ES" altLang="en-US" sz="1600" b="1" dirty="0" err="1">
                <a:solidFill>
                  <a:schemeClr val="tx1"/>
                </a:solidFill>
              </a:rPr>
              <a:t>trigger</a:t>
            </a:r>
            <a:r>
              <a:rPr lang="es-ES" altLang="en-US" sz="1600" b="1" dirty="0">
                <a:solidFill>
                  <a:schemeClr val="tx1"/>
                </a:solidFill>
              </a:rPr>
              <a:t>: se necesita especificar los bloques </a:t>
            </a:r>
            <a:r>
              <a:rPr lang="es-ES" altLang="en-US" sz="1600" b="1" dirty="0" err="1">
                <a:solidFill>
                  <a:schemeClr val="tx1"/>
                </a:solidFill>
              </a:rPr>
              <a:t>when</a:t>
            </a:r>
            <a:r>
              <a:rPr lang="es-ES" altLang="en-US" sz="1600" b="1" dirty="0">
                <a:solidFill>
                  <a:schemeClr val="tx1"/>
                </a:solidFill>
              </a:rPr>
              <a:t>, And </a:t>
            </a:r>
            <a:r>
              <a:rPr lang="es-ES" altLang="en-US" sz="1600" b="1" dirty="0" err="1">
                <a:solidFill>
                  <a:schemeClr val="tx1"/>
                </a:solidFill>
              </a:rPr>
              <a:t>If</a:t>
            </a:r>
            <a:r>
              <a:rPr lang="es-ES" altLang="en-US" sz="1600" b="1" dirty="0">
                <a:solidFill>
                  <a:schemeClr val="tx1"/>
                </a:solidFill>
              </a:rPr>
              <a:t> de una automatización</a:t>
            </a:r>
          </a:p>
        </p:txBody>
      </p:sp>
    </p:spTree>
    <p:extLst>
      <p:ext uri="{BB962C8B-B14F-4D97-AF65-F5344CB8AC3E}">
        <p14:creationId xmlns:p14="http://schemas.microsoft.com/office/powerpoint/2010/main" val="23171865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DF6A1-4F3D-49F3-641C-FD7D591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la misma automatización con </a:t>
            </a:r>
            <a:r>
              <a:rPr lang="es-ES" b="1" dirty="0" err="1"/>
              <a:t>Node</a:t>
            </a:r>
            <a:r>
              <a:rPr lang="es-ES" b="1" dirty="0"/>
              <a:t>-RED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712379-66A2-CACC-7D20-9A42E02C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6FB3E5D2-D050-0CFE-71CB-07EF6B3EF5C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Node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-RED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E1347F-2328-F47D-F095-252CF8FB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06563-05B5-EE89-3FC2-5C46E2F44F8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6EBCC1C-0A2C-B451-AB3D-DF311F1B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F3BE94-C2B7-8851-FE1D-89C08FD550AD}"/>
              </a:ext>
            </a:extLst>
          </p:cNvPr>
          <p:cNvSpPr txBox="1"/>
          <p:nvPr/>
        </p:nvSpPr>
        <p:spPr>
          <a:xfrm>
            <a:off x="-12701" y="1285875"/>
            <a:ext cx="12204701" cy="461665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70C0"/>
                </a:solidFill>
                <a:latin typeface="+mj-lt"/>
                <a:cs typeface="Aharoni" pitchFamily="2"/>
              </a:rPr>
              <a:t>Ejemplo práctico</a:t>
            </a: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BA7BC6AC-0587-99B0-4A3B-535C356F2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80" y="2443181"/>
            <a:ext cx="7391581" cy="1971638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33A1051-DA69-CF44-326B-71BE85112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2179893"/>
            <a:ext cx="3990540" cy="3713205"/>
          </a:xfrm>
          <a:prstGeom prst="rect">
            <a:avLst/>
          </a:prstGeom>
        </p:spPr>
      </p:pic>
      <p:pic>
        <p:nvPicPr>
          <p:cNvPr id="12" name="Imagen 1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0597AE6-F3F5-1508-8F64-CACB13FA1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67" y="3905306"/>
            <a:ext cx="4748809" cy="197163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00DB1BB-D970-C13D-152D-B72692ED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763" y="4397751"/>
            <a:ext cx="2239386" cy="128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Configuración para </a:t>
            </a:r>
            <a:r>
              <a:rPr lang="es-ES" altLang="en-US" sz="1600" b="1" dirty="0" err="1">
                <a:solidFill>
                  <a:schemeClr val="tx1"/>
                </a:solidFill>
              </a:rPr>
              <a:t>function</a:t>
            </a:r>
            <a:r>
              <a:rPr lang="es-ES" altLang="en-US" sz="1600" b="1" dirty="0">
                <a:solidFill>
                  <a:schemeClr val="tx1"/>
                </a:solidFill>
              </a:rPr>
              <a:t>: se necesita especificar un mensaje con los campos </a:t>
            </a:r>
            <a:r>
              <a:rPr lang="es-ES" altLang="en-US" sz="1600" b="1" dirty="0" err="1">
                <a:solidFill>
                  <a:schemeClr val="tx1"/>
                </a:solidFill>
              </a:rPr>
              <a:t>ChatId</a:t>
            </a:r>
            <a:r>
              <a:rPr lang="es-ES" altLang="en-US" sz="1600" b="1" dirty="0">
                <a:solidFill>
                  <a:schemeClr val="tx1"/>
                </a:solidFill>
              </a:rPr>
              <a:t>, </a:t>
            </a:r>
            <a:r>
              <a:rPr lang="es-ES" altLang="en-US" sz="1600" b="1" dirty="0" err="1">
                <a:solidFill>
                  <a:schemeClr val="tx1"/>
                </a:solidFill>
              </a:rPr>
              <a:t>type</a:t>
            </a:r>
            <a:r>
              <a:rPr lang="es-ES" altLang="en-US" sz="1600" b="1" dirty="0">
                <a:solidFill>
                  <a:schemeClr val="tx1"/>
                </a:solidFill>
              </a:rPr>
              <a:t>, y </a:t>
            </a:r>
            <a:r>
              <a:rPr lang="es-ES" altLang="en-US" sz="1600" b="1" dirty="0" err="1">
                <a:solidFill>
                  <a:schemeClr val="tx1"/>
                </a:solidFill>
              </a:rPr>
              <a:t>content</a:t>
            </a:r>
            <a:endParaRPr lang="es-ES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427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DF6A1-4F3D-49F3-641C-FD7D591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la misma automatización con </a:t>
            </a:r>
            <a:r>
              <a:rPr lang="es-ES" b="1" dirty="0" err="1"/>
              <a:t>Node</a:t>
            </a:r>
            <a:r>
              <a:rPr lang="es-ES" b="1" dirty="0"/>
              <a:t>-RED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712379-66A2-CACC-7D20-9A42E02C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6FB3E5D2-D050-0CFE-71CB-07EF6B3EF5C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Node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-RED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E1347F-2328-F47D-F095-252CF8FB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06563-05B5-EE89-3FC2-5C46E2F44F8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6EBCC1C-0A2C-B451-AB3D-DF311F1B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F3BE94-C2B7-8851-FE1D-89C08FD550AD}"/>
              </a:ext>
            </a:extLst>
          </p:cNvPr>
          <p:cNvSpPr txBox="1"/>
          <p:nvPr/>
        </p:nvSpPr>
        <p:spPr>
          <a:xfrm>
            <a:off x="-12701" y="1285875"/>
            <a:ext cx="12204701" cy="461665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70C0"/>
                </a:solidFill>
                <a:latin typeface="+mj-lt"/>
                <a:cs typeface="Aharoni" pitchFamily="2"/>
              </a:rPr>
              <a:t>Ejemplo práctico</a:t>
            </a: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BA7BC6AC-0587-99B0-4A3B-535C356F2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80" y="2443181"/>
            <a:ext cx="7391581" cy="1971638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33A1051-DA69-CF44-326B-71BE85112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2179893"/>
            <a:ext cx="3990540" cy="3713205"/>
          </a:xfrm>
          <a:prstGeom prst="rect">
            <a:avLst/>
          </a:prstGeom>
        </p:spPr>
      </p:pic>
      <p:pic>
        <p:nvPicPr>
          <p:cNvPr id="12" name="Imagen 1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0597AE6-F3F5-1508-8F64-CACB13FA1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68" y="3905306"/>
            <a:ext cx="3627304" cy="1506005"/>
          </a:xfrm>
          <a:prstGeom prst="rect">
            <a:avLst/>
          </a:prstGeom>
        </p:spPr>
      </p:pic>
      <p:pic>
        <p:nvPicPr>
          <p:cNvPr id="13" name="Imagen 1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C0B9C19-6604-54A6-C241-1C11D4E1E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09" y="3963511"/>
            <a:ext cx="3533775" cy="14478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23DCD0D-011B-13DB-8DA7-949780B95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205" y="5552021"/>
            <a:ext cx="3726579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Configuración para </a:t>
            </a:r>
            <a:r>
              <a:rPr lang="es-ES" altLang="en-US" sz="1600" b="1" dirty="0" err="1">
                <a:solidFill>
                  <a:schemeClr val="tx1"/>
                </a:solidFill>
              </a:rPr>
              <a:t>Telegram</a:t>
            </a:r>
            <a:r>
              <a:rPr lang="es-ES" altLang="en-US" sz="1600" b="1" dirty="0">
                <a:solidFill>
                  <a:schemeClr val="tx1"/>
                </a:solidFill>
              </a:rPr>
              <a:t> </a:t>
            </a:r>
            <a:r>
              <a:rPr lang="es-ES" altLang="en-US" sz="1600" b="1" dirty="0" err="1">
                <a:solidFill>
                  <a:schemeClr val="tx1"/>
                </a:solidFill>
              </a:rPr>
              <a:t>sender</a:t>
            </a:r>
            <a:r>
              <a:rPr lang="es-ES" altLang="en-US" sz="1600" b="1" dirty="0">
                <a:solidFill>
                  <a:schemeClr val="tx1"/>
                </a:solidFill>
              </a:rPr>
              <a:t>: se necesita especificar el </a:t>
            </a:r>
            <a:r>
              <a:rPr lang="es-ES" altLang="en-US" sz="1600" b="1" dirty="0" err="1">
                <a:solidFill>
                  <a:schemeClr val="tx1"/>
                </a:solidFill>
              </a:rPr>
              <a:t>bot</a:t>
            </a:r>
            <a:r>
              <a:rPr lang="es-ES" altLang="en-US" sz="1600" b="1" dirty="0">
                <a:solidFill>
                  <a:schemeClr val="tx1"/>
                </a:solidFill>
              </a:rPr>
              <a:t> y el token de acceso</a:t>
            </a:r>
          </a:p>
        </p:txBody>
      </p:sp>
    </p:spTree>
    <p:extLst>
      <p:ext uri="{BB962C8B-B14F-4D97-AF65-F5344CB8AC3E}">
        <p14:creationId xmlns:p14="http://schemas.microsoft.com/office/powerpoint/2010/main" val="26487525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D8CCC4F-C8F9-68F4-6D85-DEB3EC80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7" y="3582700"/>
            <a:ext cx="4524103" cy="276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DF6A1-4F3D-49F3-641C-FD7D591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Un </a:t>
            </a:r>
            <a:r>
              <a:rPr lang="es-ES" sz="2000" b="1" dirty="0">
                <a:solidFill>
                  <a:srgbClr val="0070C0"/>
                </a:solidFill>
              </a:rPr>
              <a:t>script</a:t>
            </a:r>
            <a:r>
              <a:rPr lang="es-ES" sz="2000" b="1" dirty="0"/>
              <a:t> </a:t>
            </a:r>
            <a:r>
              <a:rPr lang="es-ES" sz="2000" dirty="0"/>
              <a:t>es una </a:t>
            </a:r>
            <a:r>
              <a:rPr lang="es-ES" sz="2000" b="1" dirty="0"/>
              <a:t>secuencia de acciones </a:t>
            </a:r>
            <a:r>
              <a:rPr lang="es-ES" sz="2000" dirty="0"/>
              <a:t>que Home </a:t>
            </a:r>
            <a:r>
              <a:rPr lang="es-ES" sz="2000" dirty="0" err="1"/>
              <a:t>Assistant</a:t>
            </a:r>
            <a:r>
              <a:rPr lang="es-ES" sz="2000" dirty="0"/>
              <a:t> ejecutará</a:t>
            </a:r>
          </a:p>
          <a:p>
            <a:r>
              <a:rPr lang="es-ES" sz="2000" dirty="0"/>
              <a:t>Es similar a una </a:t>
            </a:r>
            <a:r>
              <a:rPr lang="es-ES" sz="2000" b="1" dirty="0">
                <a:solidFill>
                  <a:srgbClr val="0070C0"/>
                </a:solidFill>
              </a:rPr>
              <a:t>automatización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No tienen desencadenantes ni condiciones,</a:t>
            </a:r>
          </a:p>
          <a:p>
            <a:pPr lvl="1"/>
            <a:r>
              <a:rPr lang="es-ES" sz="2000" dirty="0"/>
              <a:t>Debe ser invocado manualmente o desde una automatización o asistente de voz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000" dirty="0"/>
              <a:t>Desde la IU de Home </a:t>
            </a:r>
            <a:r>
              <a:rPr lang="es-ES" sz="2000" dirty="0" err="1"/>
              <a:t>Assistant</a:t>
            </a:r>
            <a:r>
              <a:rPr lang="es-ES" sz="2000" dirty="0"/>
              <a:t> en </a:t>
            </a:r>
            <a:r>
              <a:rPr lang="es-ES" sz="2000" dirty="0">
                <a:hlinkClick r:id="rId4"/>
              </a:rPr>
              <a:t>http://127.0.0.1:8123</a:t>
            </a:r>
            <a:endParaRPr lang="es-ES" sz="20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000" b="1" dirty="0" err="1"/>
              <a:t>Settings</a:t>
            </a:r>
            <a:r>
              <a:rPr lang="es-ES" sz="2000" b="1" dirty="0"/>
              <a:t> </a:t>
            </a:r>
            <a:r>
              <a:rPr lang="es-ES" sz="2000" b="1" dirty="0">
                <a:sym typeface="Wingdings" panose="05000000000000000000" pitchFamily="2" charset="2"/>
              </a:rPr>
              <a:t> </a:t>
            </a:r>
            <a:r>
              <a:rPr lang="es-ES" sz="2000" b="1" dirty="0" err="1"/>
              <a:t>Automations</a:t>
            </a:r>
            <a:r>
              <a:rPr lang="es-ES" sz="2000" b="1" dirty="0"/>
              <a:t> &amp; </a:t>
            </a:r>
            <a:r>
              <a:rPr lang="es-ES" sz="2000" b="1" dirty="0" err="1"/>
              <a:t>Scenes</a:t>
            </a:r>
            <a:r>
              <a:rPr lang="es-ES" sz="2000" b="1" dirty="0"/>
              <a:t> </a:t>
            </a:r>
            <a:r>
              <a:rPr lang="es-ES" sz="2000" b="1" dirty="0">
                <a:sym typeface="Wingdings" panose="05000000000000000000" pitchFamily="2" charset="2"/>
              </a:rPr>
              <a:t> </a:t>
            </a:r>
            <a:r>
              <a:rPr lang="es-ES" sz="2000" b="1" dirty="0"/>
              <a:t>Scripts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rgbClr val="0070C0"/>
                </a:solidFill>
              </a:rPr>
              <a:t>ADD SCRIPT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000" dirty="0">
                <a:solidFill>
                  <a:schemeClr val="tx1"/>
                </a:solidFill>
              </a:rPr>
              <a:t>Proporcionar un </a:t>
            </a:r>
            <a:r>
              <a:rPr lang="es-ES" sz="2000" b="1" dirty="0">
                <a:solidFill>
                  <a:schemeClr val="tx1"/>
                </a:solidFill>
              </a:rPr>
              <a:t>nombre</a:t>
            </a:r>
            <a:r>
              <a:rPr lang="es-ES" sz="2000" dirty="0">
                <a:solidFill>
                  <a:schemeClr val="tx1"/>
                </a:solidFill>
              </a:rPr>
              <a:t>, un </a:t>
            </a:r>
            <a:r>
              <a:rPr lang="es-ES" sz="2000" b="1" dirty="0">
                <a:solidFill>
                  <a:schemeClr val="tx1"/>
                </a:solidFill>
              </a:rPr>
              <a:t>icono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000" b="1" dirty="0">
                <a:solidFill>
                  <a:srgbClr val="0070C0"/>
                </a:solidFill>
              </a:rPr>
              <a:t>Modo de ejecución</a:t>
            </a:r>
            <a:r>
              <a:rPr lang="es-ES" sz="2000" dirty="0">
                <a:solidFill>
                  <a:schemeClr val="tx1"/>
                </a:solidFill>
              </a:rPr>
              <a:t>: single, </a:t>
            </a:r>
            <a:r>
              <a:rPr lang="es-ES" sz="2000" dirty="0" err="1">
                <a:solidFill>
                  <a:schemeClr val="tx1"/>
                </a:solidFill>
              </a:rPr>
              <a:t>restart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queued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parallel</a:t>
            </a:r>
            <a:endParaRPr lang="es-ES" sz="2000" dirty="0">
              <a:solidFill>
                <a:schemeClr val="tx1"/>
              </a:solidFill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000" dirty="0">
                <a:solidFill>
                  <a:schemeClr val="tx1"/>
                </a:solidFill>
              </a:rPr>
              <a:t>Especificar el </a:t>
            </a:r>
            <a:r>
              <a:rPr lang="es-ES" sz="2000" b="1" dirty="0">
                <a:solidFill>
                  <a:schemeClr val="tx1"/>
                </a:solidFill>
              </a:rPr>
              <a:t>conjunto de acciones </a:t>
            </a:r>
            <a:r>
              <a:rPr lang="es-ES" sz="2000" dirty="0">
                <a:solidFill>
                  <a:schemeClr val="tx1"/>
                </a:solidFill>
              </a:rPr>
              <a:t>(idénticas a las </a:t>
            </a:r>
          </a:p>
          <a:p>
            <a:pPr marL="457200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chemeClr val="tx1"/>
                </a:solidFill>
              </a:rPr>
              <a:t>    de las automatizaciones)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lang="es-ES" sz="2000" dirty="0">
              <a:solidFill>
                <a:schemeClr val="tx1"/>
              </a:solidFill>
            </a:endParaRPr>
          </a:p>
          <a:p>
            <a:endParaRPr lang="es-ES" sz="2000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712379-66A2-CACC-7D20-9A42E02C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6FB3E5D2-D050-0CFE-71CB-07EF6B3EF5C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Scripts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E1347F-2328-F47D-F095-252CF8FB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06563-05B5-EE89-3FC2-5C46E2F44F8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6EBCC1C-0A2C-B451-AB3D-DF311F1B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74288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DF6A1-4F3D-49F3-641C-FD7D591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Crear un </a:t>
            </a:r>
            <a:r>
              <a:rPr lang="es-ES" sz="2400" b="1" dirty="0">
                <a:solidFill>
                  <a:srgbClr val="0070C0"/>
                </a:solidFill>
              </a:rPr>
              <a:t>script</a:t>
            </a:r>
            <a:r>
              <a:rPr lang="es-ES" sz="2400" b="1" dirty="0"/>
              <a:t> </a:t>
            </a:r>
            <a:r>
              <a:rPr lang="es-ES" sz="2400" dirty="0"/>
              <a:t>que …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712379-66A2-CACC-7D20-9A42E02C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6FB3E5D2-D050-0CFE-71CB-07EF6B3EF5C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Scripts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E1347F-2328-F47D-F095-252CF8FB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06563-05B5-EE89-3FC2-5C46E2F44F8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6EBCC1C-0A2C-B451-AB3D-DF311F1B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8776D4-AFAA-0EA4-46CF-12E876F161FE}"/>
              </a:ext>
            </a:extLst>
          </p:cNvPr>
          <p:cNvSpPr txBox="1"/>
          <p:nvPr/>
        </p:nvSpPr>
        <p:spPr>
          <a:xfrm>
            <a:off x="-12701" y="1285875"/>
            <a:ext cx="12204701" cy="461665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70C0"/>
                </a:solidFill>
                <a:latin typeface="+mj-lt"/>
                <a:cs typeface="Aharoni" pitchFamily="2"/>
              </a:rPr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12281263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>
            <a:extLst>
              <a:ext uri="{FF2B5EF4-FFF2-40B4-BE49-F238E27FC236}">
                <a16:creationId xmlns:a16="http://schemas.microsoft.com/office/drawing/2014/main" id="{2983DFA7-720E-D33D-2C62-85A35BF3C89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5C3AD-16B1-691A-5045-310EE3387D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5. </a:t>
            </a:r>
            <a:r>
              <a:rPr sz="2400" b="1" kern="0" dirty="0">
                <a:solidFill>
                  <a:srgbClr val="0070C0"/>
                </a:solidFill>
                <a:latin typeface="Aptos Display"/>
              </a:rPr>
              <a:t>Proyecto práctico 2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Integración de dos actuadores (botón y bombilla inteligente Shelly)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kern="0" dirty="0">
                <a:latin typeface="Aptos Display"/>
              </a:rPr>
              <a:t>Actualización del </a:t>
            </a:r>
            <a:r>
              <a:rPr lang="es-ES" sz="2200" kern="0" dirty="0" err="1">
                <a:latin typeface="Aptos Display"/>
              </a:rPr>
              <a:t>dashboard</a:t>
            </a:r>
            <a:endParaRPr lang="es-ES" sz="220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dirty="0">
                <a:solidFill>
                  <a:srgbClr val="0070C0"/>
                </a:solidFill>
                <a:latin typeface="Aptos Display"/>
              </a:rPr>
              <a:t>Unidad 6.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Automatizaciones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Básicas: escenas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Automatizaciones: eventos, condiciones, acciones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>
                <a:latin typeface="Aptos Display"/>
              </a:rPr>
              <a:t>Node</a:t>
            </a:r>
            <a:r>
              <a:rPr sz="2200" dirty="0">
                <a:latin typeface="Aptos Display"/>
              </a:rPr>
              <a:t>-RED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Avanzadas: programación de scripts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7. </a:t>
            </a:r>
            <a:r>
              <a:rPr sz="2400" b="1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Herramientas de desarrolladores</a:t>
            </a:r>
          </a:p>
          <a:p>
            <a:pPr marL="285750" indent="-28575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 err="1">
                <a:latin typeface="Aptos Display"/>
              </a:rPr>
              <a:t>Yaml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States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Services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Templates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Events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Statistics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Assist</a:t>
            </a:r>
            <a:endParaRPr sz="2200" kern="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8.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Aspectos de seguridad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Gestión de usuarios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>
                <a:latin typeface="Aptos Display"/>
              </a:rPr>
              <a:t>Backups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Acceso remoto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Actualizar versión de Home </a:t>
            </a:r>
            <a:r>
              <a:rPr lang="es-ES" sz="2200" dirty="0" err="1">
                <a:latin typeface="Aptos Display"/>
              </a:rPr>
              <a:t>Assistant</a:t>
            </a:r>
            <a:endParaRPr sz="2200" dirty="0"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68612" name="CuadroTexto 3">
            <a:extLst>
              <a:ext uri="{FF2B5EF4-FFF2-40B4-BE49-F238E27FC236}">
                <a16:creationId xmlns:a16="http://schemas.microsoft.com/office/drawing/2014/main" id="{96171F7A-9869-CC63-BF95-91F4C5B95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F745E869-C9A3-4334-6FE6-2321D1555D2D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2</a:t>
            </a:r>
          </a:p>
        </p:txBody>
      </p:sp>
      <p:sp>
        <p:nvSpPr>
          <p:cNvPr id="68614" name="CuadroTexto 5">
            <a:extLst>
              <a:ext uri="{FF2B5EF4-FFF2-40B4-BE49-F238E27FC236}">
                <a16:creationId xmlns:a16="http://schemas.microsoft.com/office/drawing/2014/main" id="{53987C09-F0C9-89D7-96CC-7361D8FA1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87D5E6-722E-5C5D-6DF9-6A58295A2CC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CA4C4FC-3ABC-DFCC-B167-4E0E76AAF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6">
            <a:extLst>
              <a:ext uri="{FF2B5EF4-FFF2-40B4-BE49-F238E27FC236}">
                <a16:creationId xmlns:a16="http://schemas.microsoft.com/office/drawing/2014/main" id="{19A9435F-F88E-232E-CAA8-81178964579A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2. Instalación y configuración</a:t>
            </a:r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C5E9E18D-0FA1-18AB-188C-AD07CECD417D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Tipos de instalaciones</a:t>
            </a:r>
          </a:p>
        </p:txBody>
      </p:sp>
      <p:sp>
        <p:nvSpPr>
          <p:cNvPr id="11268" name="CuadroTexto 7">
            <a:extLst>
              <a:ext uri="{FF2B5EF4-FFF2-40B4-BE49-F238E27FC236}">
                <a16:creationId xmlns:a16="http://schemas.microsoft.com/office/drawing/2014/main" id="{630C747B-7B56-434F-45F5-899F4C5E2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6350"/>
            <a:ext cx="12192000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269" name="CuadroTexto 8">
            <a:extLst>
              <a:ext uri="{FF2B5EF4-FFF2-40B4-BE49-F238E27FC236}">
                <a16:creationId xmlns:a16="http://schemas.microsoft.com/office/drawing/2014/main" id="{A7257F39-676F-73EF-2447-A3F0A9B10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6602" y="6234113"/>
            <a:ext cx="52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</a:p>
        </p:txBody>
      </p:sp>
      <p:pic>
        <p:nvPicPr>
          <p:cNvPr id="11270" name="Imagen 14" descr="Tabla&#10;&#10;Descripción generada automáticamente con confianza baja">
            <a:extLst>
              <a:ext uri="{FF2B5EF4-FFF2-40B4-BE49-F238E27FC236}">
                <a16:creationId xmlns:a16="http://schemas.microsoft.com/office/drawing/2014/main" id="{BFD844C7-161A-975A-9EF6-8EA18CC8D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08113"/>
            <a:ext cx="53022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CuadroTexto 16">
            <a:extLst>
              <a:ext uri="{FF2B5EF4-FFF2-40B4-BE49-F238E27FC236}">
                <a16:creationId xmlns:a16="http://schemas.microsoft.com/office/drawing/2014/main" id="{50C735BF-E0EE-000F-7AF9-D5CA0AEB5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63" y="4592638"/>
            <a:ext cx="6192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800" b="1" dirty="0" err="1"/>
              <a:t>add-ons</a:t>
            </a:r>
            <a:r>
              <a:rPr lang="es-ES" altLang="en-US" sz="1800" b="1" dirty="0"/>
              <a:t> </a:t>
            </a:r>
            <a:r>
              <a:rPr lang="es-ES" altLang="en-US" sz="1800" dirty="0"/>
              <a:t>(complementos) permiten al usuario ampliar la funcionalidad a través de aplicaciones adicionales (a menudo, disponibles a través de integraciones).</a:t>
            </a:r>
          </a:p>
        </p:txBody>
      </p:sp>
      <p:sp>
        <p:nvSpPr>
          <p:cNvPr id="11272" name="CuadroTexto 17">
            <a:extLst>
              <a:ext uri="{FF2B5EF4-FFF2-40B4-BE49-F238E27FC236}">
                <a16:creationId xmlns:a16="http://schemas.microsoft.com/office/drawing/2014/main" id="{7FA94FAF-61C9-10CB-5D06-443F0270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3843338"/>
            <a:ext cx="6192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800" b="1"/>
              <a:t>supervisor</a:t>
            </a:r>
            <a:r>
              <a:rPr lang="es-ES" altLang="en-US" sz="1800"/>
              <a:t> gestiona la instalación de Home Assistant, los complementos, y el propio Sistema Operativo</a:t>
            </a:r>
          </a:p>
        </p:txBody>
      </p:sp>
      <p:pic>
        <p:nvPicPr>
          <p:cNvPr id="4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427A758-FF6F-B248-228E-611BDCA8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67DE627-445B-5597-DD17-45CAD54D84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/>
              <a:t>La </a:t>
            </a:r>
            <a:r>
              <a:rPr sz="2600" b="1" dirty="0"/>
              <a:t>barra lateral</a:t>
            </a:r>
            <a:r>
              <a:rPr sz="2600" dirty="0"/>
              <a:t> de Home </a:t>
            </a:r>
            <a:r>
              <a:rPr sz="2600" dirty="0" err="1"/>
              <a:t>Assistant</a:t>
            </a:r>
            <a:r>
              <a:rPr sz="2600" dirty="0"/>
              <a:t> contiene </a:t>
            </a:r>
            <a:r>
              <a:rPr sz="2600" b="1" dirty="0" err="1"/>
              <a:t>Developer</a:t>
            </a:r>
            <a:r>
              <a:rPr sz="2600" b="1" dirty="0"/>
              <a:t> Tools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 err="1">
                <a:solidFill>
                  <a:srgbClr val="0070C0"/>
                </a:solidFill>
              </a:rPr>
              <a:t>Yaml</a:t>
            </a:r>
            <a:r>
              <a:rPr lang="es-ES" sz="2200" dirty="0"/>
              <a:t>: validar la configuración, cargar nueva configuración o reiniciar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 err="1">
                <a:solidFill>
                  <a:srgbClr val="0070C0"/>
                </a:solidFill>
              </a:rPr>
              <a:t>States</a:t>
            </a:r>
            <a:r>
              <a:rPr lang="es-ES" sz="2200" b="1" dirty="0"/>
              <a:t>: </a:t>
            </a:r>
            <a:r>
              <a:rPr lang="es-ES" sz="2200" dirty="0"/>
              <a:t>obtener o actualizar el estado en una entidad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 err="1">
                <a:solidFill>
                  <a:srgbClr val="0070C0"/>
                </a:solidFill>
              </a:rPr>
              <a:t>Services</a:t>
            </a:r>
            <a:r>
              <a:rPr lang="es-ES" sz="2200" b="1" dirty="0"/>
              <a:t>: </a:t>
            </a:r>
            <a:r>
              <a:rPr lang="es-ES" sz="2200" dirty="0"/>
              <a:t>invocar servicios 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 err="1">
                <a:solidFill>
                  <a:srgbClr val="0070C0"/>
                </a:solidFill>
              </a:rPr>
              <a:t>Template</a:t>
            </a:r>
            <a:r>
              <a:rPr lang="es-ES" sz="2200" dirty="0"/>
              <a:t>: crear plantillas 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 err="1">
                <a:solidFill>
                  <a:srgbClr val="0070C0"/>
                </a:solidFill>
              </a:rPr>
              <a:t>Events</a:t>
            </a:r>
            <a:r>
              <a:rPr lang="es-ES" sz="2200" dirty="0"/>
              <a:t>: disparar eventos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 err="1">
                <a:solidFill>
                  <a:srgbClr val="0070C0"/>
                </a:solidFill>
              </a:rPr>
              <a:t>Statistics</a:t>
            </a:r>
            <a:r>
              <a:rPr lang="es-ES" sz="2200" dirty="0"/>
              <a:t>: lista de entidades estadísticas de larga duración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 err="1">
                <a:solidFill>
                  <a:srgbClr val="0070C0"/>
                </a:solidFill>
              </a:rPr>
              <a:t>Assist</a:t>
            </a:r>
            <a:r>
              <a:rPr lang="es-ES" sz="2200" dirty="0"/>
              <a:t>: permite ver cómo una frase es </a:t>
            </a:r>
            <a:r>
              <a:rPr lang="es-ES" sz="2200" dirty="0" err="1"/>
              <a:t>parseada</a:t>
            </a:r>
            <a:r>
              <a:rPr lang="es-ES" sz="2200" dirty="0"/>
              <a:t> por Home </a:t>
            </a:r>
            <a:r>
              <a:rPr lang="es-ES" sz="2200" dirty="0" err="1"/>
              <a:t>Assistant</a:t>
            </a:r>
            <a:endParaRPr sz="2200"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8C9E3870-24D0-97AF-7831-E34BD9D5037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7. Herramientas de Desarrolladores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AB02BD56-881F-5A2F-B12B-17A2AE9A1C51}"/>
              </a:ext>
            </a:extLst>
          </p:cNvPr>
          <p:cNvSpPr txBox="1"/>
          <p:nvPr/>
        </p:nvSpPr>
        <p:spPr>
          <a:xfrm>
            <a:off x="-1588" y="639763"/>
            <a:ext cx="12204701" cy="584775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Yaml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Services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Template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Events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Statistics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Assist</a:t>
            </a:r>
            <a:endParaRPr lang="es-ES" sz="32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7349" name="CuadroTexto 7">
            <a:extLst>
              <a:ext uri="{FF2B5EF4-FFF2-40B4-BE49-F238E27FC236}">
                <a16:creationId xmlns:a16="http://schemas.microsoft.com/office/drawing/2014/main" id="{3010611C-E0EF-1E62-979C-CEAFBC25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0B1E0D9-CE8E-5901-3791-DE5E77108D7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194C5C0-DE49-EDC5-E5B2-0DAA7F0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C6DF9C0-2C57-7223-5EFC-95D122FD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07" y="5316168"/>
            <a:ext cx="10792686" cy="6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673785"/>
      </p:ext>
    </p:extLst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67DE627-445B-5597-DD17-45CAD54D84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b="1" dirty="0" err="1">
                <a:solidFill>
                  <a:srgbClr val="0070C0"/>
                </a:solidFill>
              </a:rPr>
              <a:t>Yaml</a:t>
            </a:r>
            <a:r>
              <a:rPr sz="2600" dirty="0"/>
              <a:t>: </a:t>
            </a:r>
            <a:endParaRPr sz="2600" b="1"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8C9E3870-24D0-97AF-7831-E34BD9D5037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7. Herramientas de Desarrolladores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AB02BD56-881F-5A2F-B12B-17A2AE9A1C51}"/>
              </a:ext>
            </a:extLst>
          </p:cNvPr>
          <p:cNvSpPr txBox="1"/>
          <p:nvPr/>
        </p:nvSpPr>
        <p:spPr>
          <a:xfrm>
            <a:off x="-1588" y="639763"/>
            <a:ext cx="12204701" cy="584775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Yaml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Services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Template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Events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Statistics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Assist</a:t>
            </a:r>
            <a:endParaRPr lang="es-ES" sz="32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7349" name="CuadroTexto 7">
            <a:extLst>
              <a:ext uri="{FF2B5EF4-FFF2-40B4-BE49-F238E27FC236}">
                <a16:creationId xmlns:a16="http://schemas.microsoft.com/office/drawing/2014/main" id="{3010611C-E0EF-1E62-979C-CEAFBC25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0B1E0D9-CE8E-5901-3791-DE5E77108D7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194C5C0-DE49-EDC5-E5B2-0DAA7F0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Vista previa de imagen">
            <a:extLst>
              <a:ext uri="{FF2B5EF4-FFF2-40B4-BE49-F238E27FC236}">
                <a16:creationId xmlns:a16="http://schemas.microsoft.com/office/drawing/2014/main" id="{631C6786-3944-F4FB-BEBD-E6734000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2" y="1199386"/>
            <a:ext cx="6988135" cy="514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B242E0-582C-420C-3DCD-8225772E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528" y="2197156"/>
            <a:ext cx="3370957" cy="305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YAML: Es posible validar la sintaxis del fichero de configuración de Home </a:t>
            </a:r>
            <a:r>
              <a:rPr lang="es-ES" altLang="en-US" sz="1600" b="1" dirty="0" err="1">
                <a:solidFill>
                  <a:schemeClr val="tx1"/>
                </a:solidFill>
              </a:rPr>
              <a:t>Assistant</a:t>
            </a:r>
            <a:r>
              <a:rPr lang="es-ES" altLang="en-US" sz="1600" b="1" dirty="0">
                <a:solidFill>
                  <a:schemeClr val="tx1"/>
                </a:solidFill>
              </a:rPr>
              <a:t> pulsando “</a:t>
            </a:r>
            <a:r>
              <a:rPr lang="es-ES" altLang="en-US" sz="1600" b="1" dirty="0" err="1">
                <a:solidFill>
                  <a:schemeClr val="tx1"/>
                </a:solidFill>
              </a:rPr>
              <a:t>Check</a:t>
            </a:r>
            <a:r>
              <a:rPr lang="es-ES" altLang="en-US" sz="1600" b="1" dirty="0">
                <a:solidFill>
                  <a:schemeClr val="tx1"/>
                </a:solidFill>
              </a:rPr>
              <a:t> </a:t>
            </a:r>
            <a:r>
              <a:rPr lang="es-ES" altLang="en-US" sz="1600" b="1" dirty="0" err="1">
                <a:solidFill>
                  <a:schemeClr val="tx1"/>
                </a:solidFill>
              </a:rPr>
              <a:t>Configuration</a:t>
            </a:r>
            <a:r>
              <a:rPr lang="es-ES" altLang="en-US" sz="1600" b="1" dirty="0">
                <a:solidFill>
                  <a:schemeClr val="tx1"/>
                </a:solidFill>
              </a:rPr>
              <a:t>” para en caso de error evitar el reinicio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es-ES" alt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Cuando los ficheros de configuración .</a:t>
            </a:r>
            <a:r>
              <a:rPr lang="es-ES" altLang="en-US" sz="1600" b="1" dirty="0" err="1">
                <a:solidFill>
                  <a:schemeClr val="tx1"/>
                </a:solidFill>
              </a:rPr>
              <a:t>yaml</a:t>
            </a:r>
            <a:r>
              <a:rPr lang="es-ES" altLang="en-US" sz="1600" b="1" dirty="0">
                <a:solidFill>
                  <a:schemeClr val="tx1"/>
                </a:solidFill>
              </a:rPr>
              <a:t> cambian es posible recargarlos de manera individual para aplicar los cambios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es-ES" alt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Es posible reiniciar Home </a:t>
            </a:r>
            <a:r>
              <a:rPr lang="es-ES" altLang="en-US" sz="1600" b="1" dirty="0" err="1">
                <a:solidFill>
                  <a:schemeClr val="tx1"/>
                </a:solidFill>
              </a:rPr>
              <a:t>Assistant</a:t>
            </a:r>
            <a:r>
              <a:rPr lang="es-ES" altLang="en-US" sz="1600" b="1" dirty="0">
                <a:solidFill>
                  <a:schemeClr val="tx1"/>
                </a:solidFill>
              </a:rPr>
              <a:t> pulsando “</a:t>
            </a:r>
            <a:r>
              <a:rPr lang="es-ES" altLang="en-US" sz="1600" b="1" dirty="0" err="1">
                <a:solidFill>
                  <a:schemeClr val="tx1"/>
                </a:solidFill>
              </a:rPr>
              <a:t>Restart</a:t>
            </a:r>
            <a:r>
              <a:rPr lang="es-ES" altLang="en-US" sz="1600" b="1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630515"/>
      </p:ext>
    </p:extLst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67DE627-445B-5597-DD17-45CAD54D84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b="1" dirty="0" err="1">
                <a:solidFill>
                  <a:srgbClr val="0070C0"/>
                </a:solidFill>
              </a:rPr>
              <a:t>States</a:t>
            </a:r>
            <a:r>
              <a:rPr sz="2600" dirty="0"/>
              <a:t>: </a:t>
            </a:r>
            <a:endParaRPr sz="2600" b="1"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8C9E3870-24D0-97AF-7831-E34BD9D5037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7. Herramientas de Desarrolladores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AB02BD56-881F-5A2F-B12B-17A2AE9A1C51}"/>
              </a:ext>
            </a:extLst>
          </p:cNvPr>
          <p:cNvSpPr txBox="1"/>
          <p:nvPr/>
        </p:nvSpPr>
        <p:spPr>
          <a:xfrm>
            <a:off x="-1588" y="639763"/>
            <a:ext cx="12204701" cy="584775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Yaml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Services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Template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Events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Statistics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Assist</a:t>
            </a:r>
            <a:endParaRPr lang="es-ES" sz="32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7349" name="CuadroTexto 7">
            <a:extLst>
              <a:ext uri="{FF2B5EF4-FFF2-40B4-BE49-F238E27FC236}">
                <a16:creationId xmlns:a16="http://schemas.microsoft.com/office/drawing/2014/main" id="{3010611C-E0EF-1E62-979C-CEAFBC25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0B1E0D9-CE8E-5901-3791-DE5E77108D7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194C5C0-DE49-EDC5-E5B2-0DAA7F0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Vista previa de imagen">
            <a:extLst>
              <a:ext uri="{FF2B5EF4-FFF2-40B4-BE49-F238E27FC236}">
                <a16:creationId xmlns:a16="http://schemas.microsoft.com/office/drawing/2014/main" id="{9FBDFB33-2331-BBDD-18F4-7B787FCF4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6" y="1224538"/>
            <a:ext cx="6721312" cy="49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DE68DAD-4D56-06B9-7F83-69DCF085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528" y="2197156"/>
            <a:ext cx="3370957" cy="128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Obtener el valor de todas las entidades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es-ES" alt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Es posible colocar un valor de estado de cualquier entidad mediante el botón “Set </a:t>
            </a:r>
            <a:r>
              <a:rPr lang="es-ES" altLang="en-US" sz="1600" b="1" dirty="0" err="1">
                <a:solidFill>
                  <a:schemeClr val="tx1"/>
                </a:solidFill>
              </a:rPr>
              <a:t>State</a:t>
            </a:r>
            <a:r>
              <a:rPr lang="es-ES" altLang="en-US" sz="1600" b="1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04156"/>
      </p:ext>
    </p:extLst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67DE627-445B-5597-DD17-45CAD54D84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b="1" dirty="0" err="1">
                <a:solidFill>
                  <a:srgbClr val="0070C0"/>
                </a:solidFill>
              </a:rPr>
              <a:t>States</a:t>
            </a:r>
            <a:r>
              <a:rPr sz="2600" dirty="0"/>
              <a:t>: </a:t>
            </a:r>
            <a:endParaRPr sz="2600" b="1"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8C9E3870-24D0-97AF-7831-E34BD9D5037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7. Herramientas de Desarrolladores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AB02BD56-881F-5A2F-B12B-17A2AE9A1C51}"/>
              </a:ext>
            </a:extLst>
          </p:cNvPr>
          <p:cNvSpPr txBox="1"/>
          <p:nvPr/>
        </p:nvSpPr>
        <p:spPr>
          <a:xfrm>
            <a:off x="-1588" y="639763"/>
            <a:ext cx="12204701" cy="584775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Yaml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Services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Template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Events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Statistics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Assist</a:t>
            </a:r>
            <a:endParaRPr lang="es-ES" sz="32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7349" name="CuadroTexto 7">
            <a:extLst>
              <a:ext uri="{FF2B5EF4-FFF2-40B4-BE49-F238E27FC236}">
                <a16:creationId xmlns:a16="http://schemas.microsoft.com/office/drawing/2014/main" id="{3010611C-E0EF-1E62-979C-CEAFBC25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0B1E0D9-CE8E-5901-3791-DE5E77108D7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194C5C0-DE49-EDC5-E5B2-0DAA7F0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DE68DAD-4D56-06B9-7F83-69DCF085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528" y="2197156"/>
            <a:ext cx="3370957" cy="128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Obtener el valor de todas las entidades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es-ES" alt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Es posible colocar un valor de estado de cualquier entidad mediante el botón “Set </a:t>
            </a:r>
            <a:r>
              <a:rPr lang="es-ES" altLang="en-US" sz="1600" b="1" dirty="0" err="1">
                <a:solidFill>
                  <a:schemeClr val="tx1"/>
                </a:solidFill>
              </a:rPr>
              <a:t>State</a:t>
            </a:r>
            <a:r>
              <a:rPr lang="es-ES" altLang="en-US" sz="1600" b="1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673527"/>
      </p:ext>
    </p:extLst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6">
            <a:extLst>
              <a:ext uri="{FF2B5EF4-FFF2-40B4-BE49-F238E27FC236}">
                <a16:creationId xmlns:a16="http://schemas.microsoft.com/office/drawing/2014/main" id="{8C9E3870-24D0-97AF-7831-E34BD9D5037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7. Herramientas de Desarrolladores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AB02BD56-881F-5A2F-B12B-17A2AE9A1C51}"/>
              </a:ext>
            </a:extLst>
          </p:cNvPr>
          <p:cNvSpPr txBox="1"/>
          <p:nvPr/>
        </p:nvSpPr>
        <p:spPr>
          <a:xfrm>
            <a:off x="-1588" y="639763"/>
            <a:ext cx="12204701" cy="584775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Yaml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Services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Template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Events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Statistics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Assist</a:t>
            </a:r>
            <a:endParaRPr lang="es-ES" sz="32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7349" name="CuadroTexto 7">
            <a:extLst>
              <a:ext uri="{FF2B5EF4-FFF2-40B4-BE49-F238E27FC236}">
                <a16:creationId xmlns:a16="http://schemas.microsoft.com/office/drawing/2014/main" id="{3010611C-E0EF-1E62-979C-CEAFBC25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0B1E0D9-CE8E-5901-3791-DE5E77108D7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194C5C0-DE49-EDC5-E5B2-0DAA7F0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A25B50-A0D9-F589-5935-43C043893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0" y="1343025"/>
            <a:ext cx="7840662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26675C9-7DEB-38AB-159C-477AFF9E4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130" y="2249408"/>
            <a:ext cx="3370957" cy="266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Editor de plantillas que se evalúan utilizando el motor de plantillas Jinja2 con extensiones de Home </a:t>
            </a:r>
            <a:r>
              <a:rPr lang="es-ES" altLang="en-US" sz="1600" b="1" dirty="0" err="1">
                <a:solidFill>
                  <a:schemeClr val="tx1"/>
                </a:solidFill>
              </a:rPr>
              <a:t>Assistant</a:t>
            </a:r>
            <a:endParaRPr lang="es-ES" alt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es-ES" alt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Útil cuando necesitamos </a:t>
            </a:r>
            <a:r>
              <a:rPr lang="es-ES" altLang="en-US" sz="1600" b="1" dirty="0" err="1">
                <a:solidFill>
                  <a:schemeClr val="tx1"/>
                </a:solidFill>
              </a:rPr>
              <a:t>parsear</a:t>
            </a:r>
            <a:r>
              <a:rPr lang="es-ES" altLang="en-US" sz="1600" b="1" dirty="0">
                <a:solidFill>
                  <a:schemeClr val="tx1"/>
                </a:solidFill>
              </a:rPr>
              <a:t> JSON (por ejemplo, de mensajes MQTT) y necesitamos extraer sus valores.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es-ES" alt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Ofrece una ventana de resultados para comprobar que la plantilla es correcta</a:t>
            </a:r>
          </a:p>
        </p:txBody>
      </p:sp>
    </p:spTree>
    <p:extLst>
      <p:ext uri="{BB962C8B-B14F-4D97-AF65-F5344CB8AC3E}">
        <p14:creationId xmlns:p14="http://schemas.microsoft.com/office/powerpoint/2010/main" val="1965280241"/>
      </p:ext>
    </p:extLst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67DE627-445B-5597-DD17-45CAD54D84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b="1" dirty="0" err="1">
                <a:solidFill>
                  <a:srgbClr val="0070C0"/>
                </a:solidFill>
              </a:rPr>
              <a:t>States</a:t>
            </a:r>
            <a:r>
              <a:rPr sz="2600" dirty="0"/>
              <a:t>: </a:t>
            </a:r>
            <a:endParaRPr sz="2600" b="1"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8C9E3870-24D0-97AF-7831-E34BD9D5037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7. Herramientas de Desarrolladores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AB02BD56-881F-5A2F-B12B-17A2AE9A1C51}"/>
              </a:ext>
            </a:extLst>
          </p:cNvPr>
          <p:cNvSpPr txBox="1"/>
          <p:nvPr/>
        </p:nvSpPr>
        <p:spPr>
          <a:xfrm>
            <a:off x="-1588" y="639763"/>
            <a:ext cx="12204701" cy="584775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Yaml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Services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Template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Events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Statistics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Assist</a:t>
            </a:r>
            <a:endParaRPr lang="es-ES" sz="32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7349" name="CuadroTexto 7">
            <a:extLst>
              <a:ext uri="{FF2B5EF4-FFF2-40B4-BE49-F238E27FC236}">
                <a16:creationId xmlns:a16="http://schemas.microsoft.com/office/drawing/2014/main" id="{3010611C-E0EF-1E62-979C-CEAFBC25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0B1E0D9-CE8E-5901-3791-DE5E77108D7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194C5C0-DE49-EDC5-E5B2-0DAA7F0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DE68DAD-4D56-06B9-7F83-69DCF085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528" y="2197156"/>
            <a:ext cx="3370957" cy="128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Obtener el valor de todas las entidades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es-ES" alt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Es posible colocar un valor de estado de cualquier entidad mediante el botón “Set </a:t>
            </a:r>
            <a:r>
              <a:rPr lang="es-ES" altLang="en-US" sz="1600" b="1" dirty="0" err="1">
                <a:solidFill>
                  <a:schemeClr val="tx1"/>
                </a:solidFill>
              </a:rPr>
              <a:t>State</a:t>
            </a:r>
            <a:r>
              <a:rPr lang="es-ES" altLang="en-US" sz="1600" b="1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017743"/>
      </p:ext>
    </p:extLst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67DE627-445B-5597-DD17-45CAD54D84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b="1" dirty="0" err="1">
                <a:solidFill>
                  <a:srgbClr val="0070C0"/>
                </a:solidFill>
              </a:rPr>
              <a:t>States</a:t>
            </a:r>
            <a:r>
              <a:rPr sz="2600" dirty="0"/>
              <a:t>: </a:t>
            </a:r>
            <a:endParaRPr sz="2600" b="1"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8C9E3870-24D0-97AF-7831-E34BD9D5037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7. Herramientas de Desarrolladores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AB02BD56-881F-5A2F-B12B-17A2AE9A1C51}"/>
              </a:ext>
            </a:extLst>
          </p:cNvPr>
          <p:cNvSpPr txBox="1"/>
          <p:nvPr/>
        </p:nvSpPr>
        <p:spPr>
          <a:xfrm>
            <a:off x="-1588" y="639763"/>
            <a:ext cx="12204701" cy="584775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Yaml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Services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Template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Events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Statistics</a:t>
            </a:r>
            <a:r>
              <a:rPr lang="es-ES" sz="32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</a:t>
            </a:r>
            <a:r>
              <a:rPr lang="es-ES" sz="32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Assist</a:t>
            </a:r>
            <a:endParaRPr lang="es-ES" sz="32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7349" name="CuadroTexto 7">
            <a:extLst>
              <a:ext uri="{FF2B5EF4-FFF2-40B4-BE49-F238E27FC236}">
                <a16:creationId xmlns:a16="http://schemas.microsoft.com/office/drawing/2014/main" id="{3010611C-E0EF-1E62-979C-CEAFBC25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0B1E0D9-CE8E-5901-3791-DE5E77108D7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194C5C0-DE49-EDC5-E5B2-0DAA7F0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DE68DAD-4D56-06B9-7F83-69DCF085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528" y="2197156"/>
            <a:ext cx="3370957" cy="24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Si se encuentra una intención coincidente, </a:t>
            </a:r>
            <a:r>
              <a:rPr lang="es-ES" altLang="en-US" sz="1600" b="1" dirty="0" err="1">
                <a:solidFill>
                  <a:schemeClr val="tx1"/>
                </a:solidFill>
              </a:rPr>
              <a:t>Assist</a:t>
            </a:r>
            <a:r>
              <a:rPr lang="es-ES" altLang="en-US" sz="1600" b="1" dirty="0">
                <a:solidFill>
                  <a:schemeClr val="tx1"/>
                </a:solidFill>
              </a:rPr>
              <a:t> no puede interpretar la frase.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es-ES" alt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Si se encuentra una intención coincidente, se proporciona información sobre la acción que se realizará sobre qué entidades.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es-ES" alt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Este ejemplo muestra cómo se analizó la frase: “qué luces hay encendidas en la oficina”</a:t>
            </a:r>
          </a:p>
        </p:txBody>
      </p:sp>
      <p:pic>
        <p:nvPicPr>
          <p:cNvPr id="5122" name="Picture 2" descr="Vista previa de imagen">
            <a:extLst>
              <a:ext uri="{FF2B5EF4-FFF2-40B4-BE49-F238E27FC236}">
                <a16:creationId xmlns:a16="http://schemas.microsoft.com/office/drawing/2014/main" id="{35570080-D61D-77D8-EA75-D60CB16CC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52" y="1264616"/>
            <a:ext cx="6847899" cy="50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111875"/>
      </p:ext>
    </p:extLst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>
            <a:extLst>
              <a:ext uri="{FF2B5EF4-FFF2-40B4-BE49-F238E27FC236}">
                <a16:creationId xmlns:a16="http://schemas.microsoft.com/office/drawing/2014/main" id="{5F3A9DE2-1BEC-5D9B-6431-D4D4E6C50ED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CCC92-6F90-BE75-B665-F1D989A49A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5. </a:t>
            </a:r>
            <a:r>
              <a:rPr sz="2400" b="1" kern="0" dirty="0">
                <a:solidFill>
                  <a:srgbClr val="0070C0"/>
                </a:solidFill>
                <a:latin typeface="Aptos Display"/>
              </a:rPr>
              <a:t>Proyecto práctico 2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Integración de dos actuadores (botón y bombilla inteligente Shelly)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kern="0" dirty="0">
                <a:latin typeface="Aptos Display"/>
              </a:rPr>
              <a:t>Actualización del </a:t>
            </a:r>
            <a:r>
              <a:rPr lang="es-ES" sz="2200" kern="0" dirty="0" err="1">
                <a:latin typeface="Aptos Display"/>
              </a:rPr>
              <a:t>dashboard</a:t>
            </a:r>
            <a:endParaRPr lang="es-ES" sz="220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dirty="0">
                <a:solidFill>
                  <a:srgbClr val="0070C0"/>
                </a:solidFill>
                <a:latin typeface="Aptos Display"/>
              </a:rPr>
              <a:t>Unidad 6.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Automatizaciones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Básicas: escenas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Automatizaciones: e</a:t>
            </a:r>
            <a:r>
              <a:rPr sz="2200" dirty="0">
                <a:latin typeface="Aptos Display"/>
              </a:rPr>
              <a:t>ventos, condiciones, acciones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>
                <a:latin typeface="Aptos Display"/>
              </a:rPr>
              <a:t>Node</a:t>
            </a:r>
            <a:r>
              <a:rPr sz="2200" dirty="0">
                <a:latin typeface="Aptos Display"/>
              </a:rPr>
              <a:t>-RED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Avanzadas: programación de scripts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dirty="0">
                <a:solidFill>
                  <a:srgbClr val="0070C0"/>
                </a:solidFill>
                <a:latin typeface="Aptos Display"/>
              </a:rPr>
              <a:t>Unidad 7.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Herramientas de desarrolladores</a:t>
            </a:r>
          </a:p>
          <a:p>
            <a:pPr marL="285750" indent="-28575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 err="1">
                <a:latin typeface="Aptos Display"/>
              </a:rPr>
              <a:t>Yaml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States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Services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Templates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Events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Statistics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Assist</a:t>
            </a:r>
            <a:endParaRPr sz="2200" kern="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8. </a:t>
            </a:r>
            <a:r>
              <a:rPr sz="2400" b="1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Aspectos de seguridad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Gestión de usuarios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>
                <a:latin typeface="Aptos Display"/>
              </a:rPr>
              <a:t>Backups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Acceso remoto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Actualizar versión de Home </a:t>
            </a:r>
            <a:r>
              <a:rPr lang="es-ES" sz="2200" dirty="0" err="1">
                <a:latin typeface="Aptos Display"/>
              </a:rPr>
              <a:t>Assistant</a:t>
            </a:r>
            <a:endParaRPr sz="2200" dirty="0"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69636" name="CuadroTexto 3">
            <a:extLst>
              <a:ext uri="{FF2B5EF4-FFF2-40B4-BE49-F238E27FC236}">
                <a16:creationId xmlns:a16="http://schemas.microsoft.com/office/drawing/2014/main" id="{15B3C1D1-B857-8FB8-13A9-1CD7B6B42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B2488422-0A38-A9BD-C58E-42295D889C6C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2</a:t>
            </a:r>
          </a:p>
        </p:txBody>
      </p:sp>
      <p:sp>
        <p:nvSpPr>
          <p:cNvPr id="69638" name="CuadroTexto 5">
            <a:extLst>
              <a:ext uri="{FF2B5EF4-FFF2-40B4-BE49-F238E27FC236}">
                <a16:creationId xmlns:a16="http://schemas.microsoft.com/office/drawing/2014/main" id="{8DA85E52-FC1B-FFD2-FA31-45238C16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EF99C3-B25B-D54C-A50F-7A606D2B6F8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85E6E34-729E-975C-66B2-666C48CE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67DE627-445B-5597-DD17-45CAD54D84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b="1"/>
              <a:t>Usuarios vs. Personas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b="1">
                <a:solidFill>
                  <a:srgbClr val="0070C0"/>
                </a:solidFill>
              </a:rPr>
              <a:t>Usuarios</a:t>
            </a:r>
            <a:r>
              <a:rPr sz="2200"/>
              <a:t>: pueden iniciar sesión en Home Assistant desde cualquier dispositivo </a:t>
            </a:r>
          </a:p>
          <a:p>
            <a:pPr lvl="2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 b="1"/>
              <a:t>Rol</a:t>
            </a:r>
            <a:r>
              <a:rPr sz="1900"/>
              <a:t>: administrador y no administrador (pueden o no editar la configuración) 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b="1">
                <a:solidFill>
                  <a:srgbClr val="0070C0"/>
                </a:solidFill>
              </a:rPr>
              <a:t>Personas</a:t>
            </a:r>
            <a:r>
              <a:rPr sz="2200"/>
              <a:t>: sensores de ubicación </a:t>
            </a:r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b="1"/>
              <a:t>Settings</a:t>
            </a:r>
            <a:r>
              <a:rPr sz="2600"/>
              <a:t> </a:t>
            </a:r>
            <a:r>
              <a:rPr sz="2600">
                <a:latin typeface="Wingdings" pitchFamily="2"/>
              </a:rPr>
              <a:t></a:t>
            </a:r>
            <a:r>
              <a:rPr sz="2600" b="1">
                <a:solidFill>
                  <a:srgbClr val="0070C0"/>
                </a:solidFill>
              </a:rPr>
              <a:t>People</a:t>
            </a:r>
            <a:r>
              <a:rPr sz="2600">
                <a:latin typeface="Wingdings" pitchFamily="2"/>
              </a:rPr>
              <a:t></a:t>
            </a:r>
            <a:r>
              <a:rPr sz="2600"/>
              <a:t> </a:t>
            </a:r>
            <a:r>
              <a:rPr sz="2600" b="1">
                <a:solidFill>
                  <a:srgbClr val="0070C0"/>
                </a:solidFill>
              </a:rPr>
              <a:t>Add Person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/>
              <a:t>Si esa persona queremos que sea además usuario </a:t>
            </a:r>
            <a:r>
              <a:rPr sz="2200">
                <a:latin typeface="Wingdings" pitchFamily="2"/>
              </a:rPr>
              <a:t></a:t>
            </a:r>
            <a:r>
              <a:rPr sz="2200"/>
              <a:t> </a:t>
            </a:r>
            <a:r>
              <a:rPr sz="2200" b="1">
                <a:solidFill>
                  <a:srgbClr val="0070C0"/>
                </a:solidFill>
              </a:rPr>
              <a:t>“Allow person to login”</a:t>
            </a:r>
          </a:p>
          <a:p>
            <a:pPr lvl="2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/>
              <a:t>Definir nombre, apellidos, password</a:t>
            </a:r>
          </a:p>
          <a:p>
            <a:pPr lvl="2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/>
              <a:t>Definir rol: si es o no administrador</a:t>
            </a:r>
          </a:p>
          <a:p>
            <a:pPr lvl="2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/>
              <a:t>Si puede loguearse sólo desde la red local</a:t>
            </a:r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/>
              <a:t>Borrar o modificar usuarios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/>
              <a:t>Sólo como administrador: </a:t>
            </a:r>
            <a:r>
              <a:rPr sz="2200" b="1"/>
              <a:t>Settings</a:t>
            </a:r>
            <a:r>
              <a:rPr sz="2200"/>
              <a:t> </a:t>
            </a:r>
            <a:r>
              <a:rPr sz="2200">
                <a:latin typeface="Wingdings" pitchFamily="2"/>
              </a:rPr>
              <a:t></a:t>
            </a:r>
            <a:r>
              <a:rPr sz="2200"/>
              <a:t> </a:t>
            </a:r>
            <a:r>
              <a:rPr sz="2200" b="1">
                <a:solidFill>
                  <a:srgbClr val="0070C0"/>
                </a:solidFill>
              </a:rPr>
              <a:t>People</a:t>
            </a:r>
          </a:p>
          <a:p>
            <a:pPr lvl="2" eaLnBrk="1" fontAlgn="auto" hangingPunct="1">
              <a:lnSpc>
                <a:spcPct val="6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1900"/>
          </a:p>
          <a:p>
            <a:pPr lvl="1" eaLnBrk="1" fontAlgn="auto" hangingPunct="1">
              <a:lnSpc>
                <a:spcPct val="6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/>
          </a:p>
          <a:p>
            <a:pPr marL="0" indent="0" eaLnBrk="1" fontAlgn="auto" hangingPunct="1">
              <a:lnSpc>
                <a:spcPct val="60000"/>
              </a:lnSpc>
              <a:spcAft>
                <a:spcPts val="0"/>
              </a:spcAft>
              <a:buFont typeface="Arial" pitchFamily="34"/>
              <a:buNone/>
              <a:defRPr/>
            </a:pPr>
            <a:endParaRPr sz="260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8C9E3870-24D0-97AF-7831-E34BD9D5037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AB02BD56-881F-5A2F-B12B-17A2AE9A1C5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Gestión de usuarios</a:t>
            </a:r>
          </a:p>
        </p:txBody>
      </p:sp>
      <p:sp>
        <p:nvSpPr>
          <p:cNvPr id="57349" name="CuadroTexto 7">
            <a:extLst>
              <a:ext uri="{FF2B5EF4-FFF2-40B4-BE49-F238E27FC236}">
                <a16:creationId xmlns:a16="http://schemas.microsoft.com/office/drawing/2014/main" id="{3010611C-E0EF-1E62-979C-CEAFBC25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0B1E0D9-CE8E-5901-3791-DE5E77108D7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194C5C0-DE49-EDC5-E5B2-0DAA7F0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59882"/>
      </p:ext>
    </p:extLst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F8592EC7-7B05-7907-2BDC-C7468E4ACE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/>
              <a:t>Configuración del </a:t>
            </a:r>
            <a:r>
              <a:rPr sz="2600" b="1" dirty="0">
                <a:solidFill>
                  <a:srgbClr val="0070C0"/>
                </a:solidFill>
              </a:rPr>
              <a:t>perfil de usuario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600" b="1" u="sng" dirty="0" err="1">
                <a:solidFill>
                  <a:srgbClr val="0070C0"/>
                </a:solidFill>
              </a:rPr>
              <a:t>User</a:t>
            </a:r>
            <a:r>
              <a:rPr lang="es-ES" sz="2600" b="1" u="sng" dirty="0">
                <a:solidFill>
                  <a:srgbClr val="0070C0"/>
                </a:solidFill>
              </a:rPr>
              <a:t> </a:t>
            </a:r>
            <a:r>
              <a:rPr lang="es-ES" sz="2600" b="1" u="sng" dirty="0" err="1">
                <a:solidFill>
                  <a:srgbClr val="0070C0"/>
                </a:solidFill>
              </a:rPr>
              <a:t>Settings</a:t>
            </a:r>
            <a:r>
              <a:rPr lang="es-ES" sz="2600" b="1" u="sng" dirty="0">
                <a:solidFill>
                  <a:srgbClr val="0070C0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s-ES" sz="2200" dirty="0"/>
              <a:t>Seleccionar el lenguaje</a:t>
            </a:r>
          </a:p>
          <a:p>
            <a:pPr lvl="1" eaLnBrk="1" hangingPunct="1">
              <a:lnSpc>
                <a:spcPct val="120000"/>
              </a:lnSpc>
            </a:pPr>
            <a:r>
              <a:rPr lang="es-ES" sz="2200" dirty="0"/>
              <a:t>Seleccionar el formato de números, fecha y hora, etc.</a:t>
            </a:r>
          </a:p>
          <a:p>
            <a:pPr lvl="1" eaLnBrk="1" hangingPunct="1">
              <a:lnSpc>
                <a:spcPct val="120000"/>
              </a:lnSpc>
            </a:pPr>
            <a:r>
              <a:rPr lang="es-ES" sz="2200" dirty="0"/>
              <a:t>Cambiar la contraseña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600" b="1" dirty="0">
                <a:solidFill>
                  <a:srgbClr val="0070C0"/>
                </a:solidFill>
              </a:rPr>
              <a:t>Browser </a:t>
            </a:r>
            <a:r>
              <a:rPr lang="es-ES" sz="2600" b="1" dirty="0" err="1">
                <a:solidFill>
                  <a:srgbClr val="0070C0"/>
                </a:solidFill>
              </a:rPr>
              <a:t>settings</a:t>
            </a:r>
            <a:r>
              <a:rPr lang="es-ES" sz="2600" b="1" dirty="0">
                <a:solidFill>
                  <a:srgbClr val="0070C0"/>
                </a:solidFill>
              </a:rPr>
              <a:t>:</a:t>
            </a:r>
            <a:endParaRPr sz="2600" b="1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es-E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El </a:t>
            </a:r>
            <a:r>
              <a:rPr lang="es-ES" altLang="en-US" sz="2000" dirty="0" err="1">
                <a:solidFill>
                  <a:schemeClr val="tx1"/>
                </a:solidFill>
                <a:latin typeface="Aptos" panose="020B0004020202020204" pitchFamily="34" charset="0"/>
              </a:rPr>
              <a:t>dashboard</a:t>
            </a:r>
            <a:r>
              <a:rPr lang="es-E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 principal</a:t>
            </a:r>
          </a:p>
          <a:p>
            <a:pPr lvl="1" eaLnBrk="1" hangingPunct="1">
              <a:lnSpc>
                <a:spcPct val="100000"/>
              </a:lnSpc>
            </a:pPr>
            <a:r>
              <a:rPr lang="es-E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Colores en los </a:t>
            </a:r>
            <a:r>
              <a:rPr lang="es-ES" altLang="en-US" sz="2000" dirty="0" err="1">
                <a:solidFill>
                  <a:schemeClr val="tx1"/>
                </a:solidFill>
                <a:latin typeface="Aptos" panose="020B0004020202020204" pitchFamily="34" charset="0"/>
              </a:rPr>
              <a:t>dashboards</a:t>
            </a:r>
            <a:endParaRPr lang="es-ES" altLang="en-US" sz="2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s-E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Seleccionar los </a:t>
            </a:r>
            <a:r>
              <a:rPr lang="es-ES" altLang="en-US" sz="2000" dirty="0" err="1">
                <a:solidFill>
                  <a:schemeClr val="tx1"/>
                </a:solidFill>
                <a:latin typeface="Aptos" panose="020B0004020202020204" pitchFamily="34" charset="0"/>
              </a:rPr>
              <a:t>dashboards</a:t>
            </a:r>
            <a:r>
              <a:rPr lang="es-E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 visibles y cambiar el orden</a:t>
            </a:r>
          </a:p>
          <a:p>
            <a:pPr lvl="1" eaLnBrk="1" hangingPunct="1">
              <a:lnSpc>
                <a:spcPct val="100000"/>
              </a:lnSpc>
            </a:pPr>
            <a:r>
              <a:rPr lang="es-E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Ocultar la barra lateral (</a:t>
            </a:r>
            <a:r>
              <a:rPr lang="es-ES" altLang="en-US" sz="2000" dirty="0" err="1">
                <a:solidFill>
                  <a:schemeClr val="tx1"/>
                </a:solidFill>
                <a:latin typeface="Aptos" panose="020B0004020202020204" pitchFamily="34" charset="0"/>
              </a:rPr>
              <a:t>sidebar</a:t>
            </a:r>
            <a:r>
              <a:rPr lang="es-E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  <a:endParaRPr sz="2200" dirty="0">
              <a:solidFill>
                <a:schemeClr val="tx1"/>
              </a:solidFill>
            </a:endParaRPr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1900"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 dirty="0"/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endParaRPr sz="2600" dirty="0"/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91288E7F-14F6-C495-D3FD-58E006EE98BD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Gestión de usuarios</a:t>
            </a:r>
          </a:p>
        </p:txBody>
      </p:sp>
      <p:sp>
        <p:nvSpPr>
          <p:cNvPr id="87045" name="CuadroTexto 7">
            <a:extLst>
              <a:ext uri="{FF2B5EF4-FFF2-40B4-BE49-F238E27FC236}">
                <a16:creationId xmlns:a16="http://schemas.microsoft.com/office/drawing/2014/main" id="{EF044FA5-9A3B-2ECA-9E9D-38933042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1E9DA4F6-9BC8-5DD6-4AC7-97EB2C257CF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8DD26BD-853B-6657-6D91-3DA5194F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95C3EC-E664-EDA9-87AD-3B7931EA9972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</p:spTree>
    <p:extLst>
      <p:ext uri="{BB962C8B-B14F-4D97-AF65-F5344CB8AC3E}">
        <p14:creationId xmlns:p14="http://schemas.microsoft.com/office/powerpoint/2010/main" val="103637560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contenido 2">
            <a:extLst>
              <a:ext uri="{FF2B5EF4-FFF2-40B4-BE49-F238E27FC236}">
                <a16:creationId xmlns:a16="http://schemas.microsoft.com/office/drawing/2014/main" id="{A41B4515-0B3A-E540-7FC8-1305A91B833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Desde un terminal en el servidor, descargar y ejecutar el script de instalación de </a:t>
            </a:r>
            <a:r>
              <a:rPr altLang="en-US" b="1" dirty="0">
                <a:latin typeface="Aptos" panose="020B0004020202020204" pitchFamily="34" charset="0"/>
              </a:rPr>
              <a:t>Docker</a:t>
            </a:r>
            <a:r>
              <a:rPr altLang="en-US" dirty="0">
                <a:latin typeface="Aptos" panose="020B0004020202020204" pitchFamily="34" charset="0"/>
              </a:rPr>
              <a:t>:</a:t>
            </a:r>
          </a:p>
        </p:txBody>
      </p:sp>
      <p:sp>
        <p:nvSpPr>
          <p:cNvPr id="12291" name="CuadroTexto 7">
            <a:extLst>
              <a:ext uri="{FF2B5EF4-FFF2-40B4-BE49-F238E27FC236}">
                <a16:creationId xmlns:a16="http://schemas.microsoft.com/office/drawing/2014/main" id="{4E27477C-496C-281A-170C-6AF2D2D25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6350"/>
            <a:ext cx="12192000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292" name="CuadroTexto 8">
            <a:extLst>
              <a:ext uri="{FF2B5EF4-FFF2-40B4-BE49-F238E27FC236}">
                <a16:creationId xmlns:a16="http://schemas.microsoft.com/office/drawing/2014/main" id="{18E54EBF-37FE-FA53-74E9-CE1731B5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150" y="6234113"/>
            <a:ext cx="52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</a:p>
        </p:txBody>
      </p:sp>
      <p:sp>
        <p:nvSpPr>
          <p:cNvPr id="12293" name="CuadroTexto 6">
            <a:extLst>
              <a:ext uri="{FF2B5EF4-FFF2-40B4-BE49-F238E27FC236}">
                <a16:creationId xmlns:a16="http://schemas.microsoft.com/office/drawing/2014/main" id="{DC9CE03B-A502-3B3F-5788-7DC07C904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2822575"/>
            <a:ext cx="10321925" cy="18827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curl –fsSL </a:t>
            </a:r>
            <a:r>
              <a:rPr lang="es-ES" altLang="en-US" sz="240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https://get.docker.com</a:t>
            </a:r>
            <a:r>
              <a:rPr lang="es-E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–o get-docker.sh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sh get-docker.sh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sudo usermod –aG docker $USER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docker container run hello-world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sudo apt-get update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sudo apt-get install docker-compose</a:t>
            </a:r>
            <a:endParaRPr lang="es-E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869F89E5-07A4-4B79-C938-6FC6506E00AC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2. Instalación y configuración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EF8010-F66D-22B2-081A-B67031DBDB6A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Instalación como contenedor Docker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886D38D-E850-7EEF-8DC2-D2A3BE33B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CuadroTexto 8">
            <a:extLst>
              <a:ext uri="{FF2B5EF4-FFF2-40B4-BE49-F238E27FC236}">
                <a16:creationId xmlns:a16="http://schemas.microsoft.com/office/drawing/2014/main" id="{C997E558-95DA-69EF-6C4E-810A3264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89E4F65-E49B-F678-B3CE-E93BBC3D4A32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D85ED73-A21F-A81A-80DC-B8A99DFB1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6">
            <a:extLst>
              <a:ext uri="{FF2B5EF4-FFF2-40B4-BE49-F238E27FC236}">
                <a16:creationId xmlns:a16="http://schemas.microsoft.com/office/drawing/2014/main" id="{782D6AA8-FCEC-74DA-C04C-9790482728B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Gestión de usuarios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C6D0E1-7FCF-36DB-3795-6CEEFC3ADB88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CDDC1D7-B9DE-AC99-DC55-34E1A6920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6" y="1428751"/>
            <a:ext cx="3238779" cy="492601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ACF7E0F-1654-61A2-61F7-F07CA87B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40" y="1341662"/>
            <a:ext cx="3295650" cy="501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12">
            <a:extLst>
              <a:ext uri="{FF2B5EF4-FFF2-40B4-BE49-F238E27FC236}">
                <a16:creationId xmlns:a16="http://schemas.microsoft.com/office/drawing/2014/main" id="{3FEAB9F2-45AD-54C1-57F9-6FD320B54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535113"/>
            <a:ext cx="2251075" cy="1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Usuario: curso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En la pestaña “General” se accede a dos grupos de configuración: de usuario y de navegador</a:t>
            </a:r>
          </a:p>
        </p:txBody>
      </p:sp>
      <p:sp>
        <p:nvSpPr>
          <p:cNvPr id="11" name="CuadroTexto 12">
            <a:extLst>
              <a:ext uri="{FF2B5EF4-FFF2-40B4-BE49-F238E27FC236}">
                <a16:creationId xmlns:a16="http://schemas.microsoft.com/office/drawing/2014/main" id="{E9B95DF4-E648-968D-DAC5-C00297A9B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99" y="3183311"/>
            <a:ext cx="2251075" cy="10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En la pestaña “Security” se puede cambiar la contraseña y configurar tokens de acceso</a:t>
            </a:r>
          </a:p>
        </p:txBody>
      </p:sp>
    </p:spTree>
    <p:extLst>
      <p:ext uri="{BB962C8B-B14F-4D97-AF65-F5344CB8AC3E}">
        <p14:creationId xmlns:p14="http://schemas.microsoft.com/office/powerpoint/2010/main" val="4228745132"/>
      </p:ext>
    </p:extLst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FBA46-8CE6-2F20-5C08-7110F1FC91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4500" y="1619250"/>
            <a:ext cx="10909300" cy="4557713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Existen distintas posibilidades: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Desde IU de Home </a:t>
            </a:r>
            <a:r>
              <a:rPr sz="2000" dirty="0" err="1"/>
              <a:t>Assistant</a:t>
            </a:r>
            <a:r>
              <a:rPr sz="2000" dirty="0"/>
              <a:t>: </a:t>
            </a:r>
            <a:r>
              <a:rPr sz="2000" b="1" dirty="0" err="1"/>
              <a:t>Settings</a:t>
            </a:r>
            <a:r>
              <a:rPr sz="2000" b="1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sz="2000" b="1" dirty="0" err="1">
                <a:solidFill>
                  <a:srgbClr val="0070C0"/>
                </a:solidFill>
              </a:rPr>
              <a:t>System</a:t>
            </a:r>
            <a:r>
              <a:rPr sz="2000" b="1" dirty="0">
                <a:solidFill>
                  <a:srgbClr val="0070C0"/>
                </a:solidFill>
              </a:rPr>
              <a:t> </a:t>
            </a:r>
            <a:r>
              <a:rPr lang="es-E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sz="2000" b="1" dirty="0">
                <a:solidFill>
                  <a:srgbClr val="0070C0"/>
                </a:solidFill>
              </a:rPr>
              <a:t> </a:t>
            </a:r>
            <a:r>
              <a:rPr sz="2000" b="1" dirty="0" err="1">
                <a:solidFill>
                  <a:srgbClr val="0070C0"/>
                </a:solidFill>
              </a:rPr>
              <a:t>Backups</a:t>
            </a:r>
            <a:endParaRPr sz="2000" b="1" dirty="0">
              <a:solidFill>
                <a:srgbClr val="0070C0"/>
              </a:solidFill>
            </a:endParaRP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Problema: </a:t>
            </a:r>
            <a:r>
              <a:rPr b="1" dirty="0"/>
              <a:t>no</a:t>
            </a:r>
            <a:r>
              <a:rPr dirty="0"/>
              <a:t> hace </a:t>
            </a:r>
            <a:r>
              <a:rPr dirty="0" err="1"/>
              <a:t>backup</a:t>
            </a:r>
            <a:r>
              <a:rPr dirty="0"/>
              <a:t> de una BD externa (ej. </a:t>
            </a:r>
            <a:r>
              <a:rPr dirty="0" err="1"/>
              <a:t>mariadb</a:t>
            </a:r>
            <a:r>
              <a:rPr dirty="0"/>
              <a:t> o </a:t>
            </a:r>
            <a:r>
              <a:rPr dirty="0" err="1"/>
              <a:t>influxdb</a:t>
            </a:r>
            <a:r>
              <a:rPr dirty="0"/>
              <a:t>)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Crea un </a:t>
            </a:r>
            <a:r>
              <a:rPr dirty="0" err="1"/>
              <a:t>backup</a:t>
            </a:r>
            <a:r>
              <a:rPr dirty="0"/>
              <a:t> de la configuración de Home </a:t>
            </a:r>
            <a:r>
              <a:rPr dirty="0" err="1"/>
              <a:t>Assistant</a:t>
            </a:r>
            <a:r>
              <a:rPr dirty="0"/>
              <a:t> 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Permite restaurarlo en otra instalación en modo supervisor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2173C10D-B203-1AF4-A21A-E4FBD7E8D8B9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Backups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57AB82-F317-E51E-6B14-091A86B4B631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084AA1A6-2647-348B-BBC2-27892508B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B00E61-B8FC-396C-EFF6-834DBE7DD14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5F7C19-AF39-1B55-822B-A44C12AC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FBA46-8CE6-2F20-5C08-7110F1FC91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4500" y="1619250"/>
            <a:ext cx="10909300" cy="4557713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Existen distintas posibilidades: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b="1" dirty="0" err="1">
                <a:solidFill>
                  <a:srgbClr val="0070C0"/>
                </a:solidFill>
              </a:rPr>
              <a:t>duplicati</a:t>
            </a:r>
            <a:r>
              <a:rPr sz="2000" dirty="0"/>
              <a:t>: software para crear </a:t>
            </a:r>
            <a:r>
              <a:rPr sz="2000" dirty="0" err="1"/>
              <a:t>backups</a:t>
            </a:r>
            <a:r>
              <a:rPr sz="2000" dirty="0"/>
              <a:t> de contenedores </a:t>
            </a:r>
            <a:r>
              <a:rPr sz="2000" b="1" dirty="0" err="1"/>
              <a:t>docker</a:t>
            </a:r>
            <a:endParaRPr sz="2000" b="1" dirty="0"/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Instalar </a:t>
            </a:r>
            <a:r>
              <a:rPr b="1" dirty="0" err="1">
                <a:solidFill>
                  <a:srgbClr val="0070C0"/>
                </a:solidFill>
              </a:rPr>
              <a:t>duplicati</a:t>
            </a:r>
            <a:r>
              <a:rPr dirty="0"/>
              <a:t> como contenedor </a:t>
            </a:r>
            <a:r>
              <a:rPr dirty="0" err="1"/>
              <a:t>docker</a:t>
            </a:r>
            <a:r>
              <a:rPr dirty="0"/>
              <a:t> vía </a:t>
            </a:r>
            <a:r>
              <a:rPr b="1" dirty="0" err="1"/>
              <a:t>docker-compose</a:t>
            </a:r>
            <a:endParaRPr b="1" dirty="0"/>
          </a:p>
          <a:p>
            <a:pPr lvl="3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Descargar </a:t>
            </a:r>
            <a:r>
              <a:rPr sz="2000" b="1" dirty="0" err="1"/>
              <a:t>docker-compose</a:t>
            </a:r>
            <a:r>
              <a:rPr sz="2000" b="1" dirty="0"/>
              <a:t> </a:t>
            </a:r>
            <a:r>
              <a:rPr sz="2000" dirty="0"/>
              <a:t>de </a:t>
            </a:r>
            <a:r>
              <a:rPr sz="2000" dirty="0">
                <a:hlinkClick r:id="rId2"/>
              </a:rPr>
              <a:t>https://hub.docker.com/r/linuxserver/duplicati</a:t>
            </a:r>
            <a:endParaRPr sz="2000" dirty="0"/>
          </a:p>
          <a:p>
            <a:pPr lvl="3" eaLnBrk="1" hangingPunct="1">
              <a:lnSpc>
                <a:spcPct val="110000"/>
              </a:lnSpc>
            </a:pPr>
            <a:r>
              <a:rPr lang="es-ES" altLang="en-US" sz="2000" dirty="0">
                <a:latin typeface="Aptos" panose="020B0004020202020204" pitchFamily="34" charset="0"/>
              </a:rPr>
              <a:t>Acceder a </a:t>
            </a:r>
            <a:r>
              <a:rPr lang="es-ES" altLang="en-US" sz="2000" b="1" dirty="0" err="1">
                <a:solidFill>
                  <a:srgbClr val="0070C0"/>
                </a:solidFill>
                <a:latin typeface="Aptos" panose="020B0004020202020204" pitchFamily="34" charset="0"/>
              </a:rPr>
              <a:t>Portainer</a:t>
            </a:r>
            <a:r>
              <a:rPr lang="es-ES" altLang="en-US" sz="2000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s-ES" altLang="en-US" sz="2000" dirty="0" err="1">
                <a:latin typeface="Aptos" panose="020B0004020202020204" pitchFamily="34" charset="0"/>
              </a:rPr>
              <a:t>via</a:t>
            </a:r>
            <a:r>
              <a:rPr lang="es-ES" altLang="en-US" sz="2000" dirty="0">
                <a:latin typeface="Aptos" panose="020B0004020202020204" pitchFamily="34" charset="0"/>
              </a:rPr>
              <a:t> la URL </a:t>
            </a:r>
            <a:r>
              <a:rPr lang="es-ES" altLang="en-US" sz="2000" dirty="0">
                <a:solidFill>
                  <a:srgbClr val="0070C0"/>
                </a:solidFill>
                <a:latin typeface="Aptos" panose="020B0004020202020204" pitchFamily="34" charset="0"/>
                <a:hlinkClick r:id="rId3"/>
              </a:rPr>
              <a:t>https://127.0.0.1:9443</a:t>
            </a:r>
            <a:endParaRPr lang="es-ES" altLang="en-US" sz="20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3" eaLnBrk="1" hangingPunct="1">
              <a:lnSpc>
                <a:spcPct val="110000"/>
              </a:lnSpc>
            </a:pPr>
            <a:r>
              <a:rPr lang="es-ES" altLang="en-US" sz="2000" dirty="0">
                <a:latin typeface="Aptos" panose="020B0004020202020204" pitchFamily="34" charset="0"/>
              </a:rPr>
              <a:t>Copiar el fichero </a:t>
            </a:r>
            <a:r>
              <a:rPr lang="es-ES" altLang="en-US" sz="2000" b="1" dirty="0" err="1">
                <a:solidFill>
                  <a:srgbClr val="0070C0"/>
                </a:solidFill>
                <a:latin typeface="Aptos" panose="020B0004020202020204" pitchFamily="34" charset="0"/>
              </a:rPr>
              <a:t>stack-duplicati.yaml</a:t>
            </a:r>
            <a:r>
              <a:rPr lang="es-ES" altLang="en-US" sz="2000" dirty="0">
                <a:latin typeface="Aptos" panose="020B0004020202020204" pitchFamily="34" charset="0"/>
              </a:rPr>
              <a:t> dentro del </a:t>
            </a:r>
            <a:r>
              <a:rPr lang="es-ES" altLang="en-US" sz="2000" dirty="0" err="1">
                <a:latin typeface="Aptos" panose="020B0004020202020204" pitchFamily="34" charset="0"/>
              </a:rPr>
              <a:t>stack</a:t>
            </a:r>
            <a:r>
              <a:rPr lang="es-ES" altLang="en-US" sz="2000" dirty="0">
                <a:latin typeface="Aptos" panose="020B0004020202020204" pitchFamily="34" charset="0"/>
              </a:rPr>
              <a:t> "</a:t>
            </a:r>
            <a:r>
              <a:rPr lang="es-ES" altLang="en-US" sz="2000" dirty="0" err="1">
                <a:latin typeface="Aptos" panose="020B0004020202020204" pitchFamily="34" charset="0"/>
              </a:rPr>
              <a:t>Stack</a:t>
            </a:r>
            <a:r>
              <a:rPr lang="es-ES" altLang="en-US" sz="2000" dirty="0">
                <a:latin typeface="Aptos" panose="020B0004020202020204" pitchFamily="34" charset="0"/>
              </a:rPr>
              <a:t> HA“</a:t>
            </a:r>
          </a:p>
          <a:p>
            <a:pPr lvl="3" eaLnBrk="1" hangingPunct="1">
              <a:lnSpc>
                <a:spcPct val="110000"/>
              </a:lnSpc>
            </a:pPr>
            <a:r>
              <a:rPr lang="es-ES" altLang="en-US" sz="2000" dirty="0">
                <a:latin typeface="Aptos" panose="020B0004020202020204" pitchFamily="34" charset="0"/>
              </a:rPr>
              <a:t>Crear el directorio </a:t>
            </a:r>
            <a:r>
              <a:rPr lang="es-ES" altLang="en-US" sz="2000" b="1" dirty="0">
                <a:latin typeface="Aptos" panose="020B0004020202020204" pitchFamily="34" charset="0"/>
              </a:rPr>
              <a:t>/</a:t>
            </a:r>
            <a:r>
              <a:rPr lang="es-ES" altLang="en-US" sz="2000" b="1" dirty="0" err="1">
                <a:latin typeface="Aptos" panose="020B0004020202020204" pitchFamily="34" charset="0"/>
              </a:rPr>
              <a:t>docker</a:t>
            </a:r>
            <a:r>
              <a:rPr lang="es-ES" altLang="en-US" sz="2000" b="1" dirty="0">
                <a:latin typeface="Aptos" panose="020B0004020202020204" pitchFamily="34" charset="0"/>
              </a:rPr>
              <a:t>/</a:t>
            </a:r>
            <a:r>
              <a:rPr lang="es-ES" altLang="en-US" sz="2000" b="1" dirty="0" err="1">
                <a:latin typeface="Aptos" panose="020B0004020202020204" pitchFamily="34" charset="0"/>
              </a:rPr>
              <a:t>duplicati</a:t>
            </a:r>
            <a:endParaRPr lang="es-ES" altLang="en-US" sz="2000" b="1" dirty="0">
              <a:latin typeface="Aptos" panose="020B0004020202020204" pitchFamily="34" charset="0"/>
            </a:endParaRPr>
          </a:p>
          <a:p>
            <a:pPr lvl="3" eaLnBrk="1" hangingPunct="1">
              <a:lnSpc>
                <a:spcPct val="110000"/>
              </a:lnSpc>
            </a:pPr>
            <a:endParaRPr lang="es-ES" altLang="en-US" sz="2000" dirty="0">
              <a:latin typeface="Aptos" panose="020B0004020202020204" pitchFamily="34" charset="0"/>
            </a:endParaRPr>
          </a:p>
          <a:p>
            <a:pPr lvl="3" eaLnBrk="1" hangingPunct="1">
              <a:lnSpc>
                <a:spcPct val="110000"/>
              </a:lnSpc>
            </a:pPr>
            <a:r>
              <a:rPr lang="es-ES" altLang="en-US" sz="2000" dirty="0">
                <a:latin typeface="Aptos" panose="020B0004020202020204" pitchFamily="34" charset="0"/>
              </a:rPr>
              <a:t>Modificar el </a:t>
            </a:r>
            <a:r>
              <a:rPr lang="es-ES" altLang="en-US" sz="2000" dirty="0" err="1">
                <a:latin typeface="Aptos" panose="020B0004020202020204" pitchFamily="34" charset="0"/>
              </a:rPr>
              <a:t>stack</a:t>
            </a:r>
            <a:r>
              <a:rPr lang="es-ES" altLang="en-US" sz="2000" dirty="0">
                <a:latin typeface="Aptos" panose="020B0004020202020204" pitchFamily="34" charset="0"/>
              </a:rPr>
              <a:t> </a:t>
            </a:r>
            <a:r>
              <a:rPr lang="es-ES" altLang="en-US" sz="2000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s-ES" altLang="en-US" sz="20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Deploy</a:t>
            </a:r>
            <a:r>
              <a:rPr lang="es-ES" altLang="en-US" sz="20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es-ES" altLang="en-US" sz="20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stack</a:t>
            </a:r>
            <a:endParaRPr lang="es-ES" altLang="en-US" sz="2000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3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Verificar logs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2173C10D-B203-1AF4-A21A-E4FBD7E8D8B9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Backups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57AB82-F317-E51E-6B14-091A86B4B631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084AA1A6-2647-348B-BBC2-27892508B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B00E61-B8FC-396C-EFF6-834DBE7DD14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5F7C19-AF39-1B55-822B-A44C12AC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0D7F2C6-3454-AD54-1640-4F92C12A5557}"/>
              </a:ext>
            </a:extLst>
          </p:cNvPr>
          <p:cNvSpPr txBox="1"/>
          <p:nvPr/>
        </p:nvSpPr>
        <p:spPr>
          <a:xfrm>
            <a:off x="2044700" y="4468812"/>
            <a:ext cx="9377362" cy="401638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$ sudo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mkdir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/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docker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duplicati</a:t>
            </a:r>
            <a:endParaRPr lang="es-ES" sz="2000" kern="0" dirty="0">
              <a:solidFill>
                <a:srgbClr val="0000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414225737"/>
      </p:ext>
    </p:extLst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C80C9-0B42-284C-FCB4-FFDE4C719A1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/>
              <a:t>Creación de </a:t>
            </a:r>
            <a:r>
              <a:rPr sz="2600" b="1" dirty="0">
                <a:solidFill>
                  <a:srgbClr val="0070C0"/>
                </a:solidFill>
              </a:rPr>
              <a:t>copias de seguridad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/>
              <a:t>Acceder al IU de </a:t>
            </a:r>
            <a:r>
              <a:rPr lang="es-ES" sz="2200" b="1" dirty="0" err="1">
                <a:solidFill>
                  <a:srgbClr val="0070C0"/>
                </a:solidFill>
              </a:rPr>
              <a:t>duplicati</a:t>
            </a:r>
            <a:r>
              <a:rPr lang="es-ES" sz="2200" dirty="0"/>
              <a:t> en: </a:t>
            </a:r>
            <a:r>
              <a:rPr lang="es-ES" sz="2200" dirty="0">
                <a:hlinkClick r:id="rId2"/>
              </a:rPr>
              <a:t>http://127.0.0.1:8200</a:t>
            </a:r>
            <a:endParaRPr lang="es-ES" sz="2200" dirty="0"/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dirty="0"/>
              <a:t>Configuración básica: multiusuario/sólo un usuario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/>
              <a:t>Add</a:t>
            </a:r>
            <a:r>
              <a:rPr sz="2200" dirty="0"/>
              <a:t> </a:t>
            </a:r>
            <a:r>
              <a:rPr sz="2200" dirty="0" err="1"/>
              <a:t>backup</a:t>
            </a:r>
            <a:r>
              <a:rPr sz="2200" dirty="0"/>
              <a:t> </a:t>
            </a:r>
            <a:r>
              <a:rPr lang="es-ES" sz="2200" dirty="0">
                <a:sym typeface="Wingdings" panose="05000000000000000000" pitchFamily="2" charset="2"/>
              </a:rPr>
              <a:t></a:t>
            </a:r>
            <a:r>
              <a:rPr sz="2200" dirty="0"/>
              <a:t> </a:t>
            </a:r>
            <a:r>
              <a:rPr sz="2200" b="1" dirty="0">
                <a:solidFill>
                  <a:srgbClr val="0070C0"/>
                </a:solidFill>
              </a:rPr>
              <a:t>Configure a new </a:t>
            </a:r>
            <a:r>
              <a:rPr sz="2200" b="1" dirty="0" err="1">
                <a:solidFill>
                  <a:srgbClr val="0070C0"/>
                </a:solidFill>
              </a:rPr>
              <a:t>backup</a:t>
            </a:r>
            <a:endParaRPr sz="2200" b="1" dirty="0">
              <a:solidFill>
                <a:srgbClr val="0070C0"/>
              </a:solidFill>
            </a:endParaRPr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 dirty="0" err="1"/>
              <a:t>Name</a:t>
            </a:r>
            <a:r>
              <a:rPr sz="1900" dirty="0"/>
              <a:t>: Home </a:t>
            </a:r>
            <a:r>
              <a:rPr sz="1900" dirty="0" err="1"/>
              <a:t>Assistant</a:t>
            </a:r>
            <a:endParaRPr sz="1900" dirty="0"/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 dirty="0" err="1"/>
              <a:t>Description</a:t>
            </a:r>
            <a:r>
              <a:rPr sz="1900" dirty="0"/>
              <a:t>: </a:t>
            </a:r>
            <a:r>
              <a:rPr sz="1900" dirty="0" err="1"/>
              <a:t>Backup</a:t>
            </a:r>
            <a:r>
              <a:rPr sz="1900" dirty="0"/>
              <a:t> de Home </a:t>
            </a:r>
            <a:r>
              <a:rPr sz="1900" dirty="0" err="1"/>
              <a:t>Assistant</a:t>
            </a:r>
            <a:endParaRPr sz="1900" dirty="0"/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 dirty="0"/>
              <a:t>Cifrado: AES-256 (opción por defecto)</a:t>
            </a:r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 dirty="0"/>
              <a:t>Contraseña: establecer la contraseña</a:t>
            </a:r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 dirty="0" err="1"/>
              <a:t>Backup</a:t>
            </a:r>
            <a:r>
              <a:rPr sz="1900" dirty="0"/>
              <a:t> </a:t>
            </a:r>
            <a:r>
              <a:rPr sz="1900" dirty="0" err="1"/>
              <a:t>Destination</a:t>
            </a:r>
            <a:r>
              <a:rPr sz="1900" dirty="0"/>
              <a:t>: Local, Google Drive, Dropbox, etc.</a:t>
            </a:r>
          </a:p>
          <a:p>
            <a:pPr lvl="3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700" dirty="0"/>
              <a:t>Google Drive </a:t>
            </a:r>
            <a:r>
              <a:rPr lang="es-ES" sz="1700" dirty="0">
                <a:sym typeface="Wingdings" panose="05000000000000000000" pitchFamily="2" charset="2"/>
              </a:rPr>
              <a:t> </a:t>
            </a:r>
            <a:r>
              <a:rPr sz="1700" dirty="0" err="1"/>
              <a:t>AuthID</a:t>
            </a:r>
            <a:r>
              <a:rPr sz="1700" dirty="0"/>
              <a:t> </a:t>
            </a:r>
          </a:p>
          <a:p>
            <a:pPr lvl="3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700" dirty="0"/>
              <a:t>Obtener un token de acceso para nuestra cuenta en Google Drive (seguir todos los pasos)</a:t>
            </a:r>
          </a:p>
          <a:p>
            <a:pPr lvl="3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700" dirty="0" err="1"/>
              <a:t>Path</a:t>
            </a:r>
            <a:r>
              <a:rPr sz="1700" dirty="0"/>
              <a:t> </a:t>
            </a:r>
            <a:r>
              <a:rPr sz="1700" dirty="0" err="1"/>
              <a:t>on</a:t>
            </a:r>
            <a:r>
              <a:rPr sz="1700" dirty="0"/>
              <a:t> Server: directorio donde se almacenarán los </a:t>
            </a:r>
            <a:r>
              <a:rPr sz="1700" dirty="0" err="1"/>
              <a:t>backups</a:t>
            </a:r>
            <a:r>
              <a:rPr sz="1700" dirty="0"/>
              <a:t> (si no existe, lo crea) ej. </a:t>
            </a:r>
            <a:r>
              <a:rPr sz="1700" dirty="0" err="1"/>
              <a:t>backups</a:t>
            </a:r>
            <a:endParaRPr sz="1700" dirty="0"/>
          </a:p>
          <a:p>
            <a:pPr lvl="3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700" dirty="0"/>
              <a:t>Test </a:t>
            </a:r>
            <a:r>
              <a:rPr sz="1700" dirty="0" err="1"/>
              <a:t>connection</a:t>
            </a:r>
            <a:r>
              <a:rPr sz="1700" dirty="0"/>
              <a:t> </a:t>
            </a:r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dirty="0"/>
              <a:t>Seleccionar los datos a guardar</a:t>
            </a:r>
          </a:p>
          <a:p>
            <a:pPr lvl="3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dirty="0"/>
              <a:t>En el directorio </a:t>
            </a:r>
            <a:r>
              <a:rPr lang="es-ES" b="1" dirty="0">
                <a:solidFill>
                  <a:srgbClr val="0070C0"/>
                </a:solidFill>
              </a:rPr>
              <a:t>/</a:t>
            </a:r>
            <a:r>
              <a:rPr lang="es-ES" b="1" dirty="0" err="1">
                <a:solidFill>
                  <a:srgbClr val="0070C0"/>
                </a:solidFill>
              </a:rPr>
              <a:t>source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seleccionar </a:t>
            </a:r>
            <a:r>
              <a:rPr lang="es-ES" b="1" dirty="0">
                <a:solidFill>
                  <a:srgbClr val="0070C0"/>
                </a:solidFill>
              </a:rPr>
              <a:t>las carpetas a guardar</a:t>
            </a:r>
          </a:p>
          <a:p>
            <a:pPr lvl="3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dirty="0"/>
              <a:t>Opciones de ejecución automática de manera periódica</a:t>
            </a:r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1900" dirty="0"/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190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600"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600" dirty="0"/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1900"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 dirty="0"/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endParaRPr sz="2600" dirty="0"/>
          </a:p>
        </p:txBody>
      </p:sp>
      <p:sp>
        <p:nvSpPr>
          <p:cNvPr id="2" name="CuadroTexto 8">
            <a:extLst>
              <a:ext uri="{FF2B5EF4-FFF2-40B4-BE49-F238E27FC236}">
                <a16:creationId xmlns:a16="http://schemas.microsoft.com/office/drawing/2014/main" id="{E0ECED9F-07ED-133D-9436-84EF3E4FB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2B1BBA-21B1-E11F-E40B-0FEDE0FD94B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C711A8D-6AC4-F076-C6F3-F54D0BB9C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6">
            <a:extLst>
              <a:ext uri="{FF2B5EF4-FFF2-40B4-BE49-F238E27FC236}">
                <a16:creationId xmlns:a16="http://schemas.microsoft.com/office/drawing/2014/main" id="{36B3166D-FD47-D69D-4F2A-A9DACBDCED9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Backups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DE58B2-F695-35EC-2129-0D43ADD69F0B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</p:spTree>
  </p:cSld>
  <p:clrMapOvr>
    <a:masterClrMapping/>
  </p:clrMapOvr>
  <p:transition spd="slow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FDE1C-E699-45E9-DC0A-8EE9ADB728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5298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b="1" dirty="0">
                <a:solidFill>
                  <a:srgbClr val="0070C0"/>
                </a:solidFill>
              </a:rPr>
              <a:t>Lanzar</a:t>
            </a:r>
            <a:r>
              <a:rPr sz="2400" dirty="0"/>
              <a:t> la ejecución del </a:t>
            </a:r>
            <a:r>
              <a:rPr sz="2400" dirty="0" err="1"/>
              <a:t>backup</a:t>
            </a:r>
            <a:r>
              <a:rPr sz="2400" dirty="0"/>
              <a:t> de manera manual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Home </a:t>
            </a:r>
            <a:r>
              <a:rPr lang="es-ES" sz="2000" dirty="0">
                <a:sym typeface="Wingdings" panose="05000000000000000000" pitchFamily="2" charset="2"/>
              </a:rPr>
              <a:t></a:t>
            </a:r>
            <a:r>
              <a:rPr sz="2000" dirty="0"/>
              <a:t> Seleccionar </a:t>
            </a:r>
            <a:r>
              <a:rPr sz="2000" dirty="0" err="1"/>
              <a:t>backup</a:t>
            </a:r>
            <a:r>
              <a:rPr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sz="2000" b="1" dirty="0"/>
              <a:t>Home </a:t>
            </a:r>
            <a:r>
              <a:rPr sz="2000" b="1" dirty="0" err="1"/>
              <a:t>Assistant</a:t>
            </a:r>
            <a:r>
              <a:rPr sz="2000" b="1" dirty="0"/>
              <a:t> </a:t>
            </a:r>
            <a:r>
              <a:rPr lang="es-ES" sz="2000" b="1" dirty="0">
                <a:sym typeface="Wingdings" panose="05000000000000000000" pitchFamily="2" charset="2"/>
              </a:rPr>
              <a:t> </a:t>
            </a:r>
            <a:r>
              <a:rPr sz="2000" b="1" dirty="0">
                <a:solidFill>
                  <a:srgbClr val="0070C0"/>
                </a:solidFill>
              </a:rPr>
              <a:t>Run </a:t>
            </a:r>
            <a:r>
              <a:rPr sz="2000" b="1" dirty="0" err="1">
                <a:solidFill>
                  <a:srgbClr val="0070C0"/>
                </a:solidFill>
              </a:rPr>
              <a:t>now</a:t>
            </a:r>
            <a:endParaRPr sz="2000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Comprobar que se ha hecho en el directorio destino/verificar logs</a:t>
            </a:r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180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b="1" dirty="0">
                <a:solidFill>
                  <a:srgbClr val="0070C0"/>
                </a:solidFill>
              </a:rPr>
              <a:t>Restaurar</a:t>
            </a:r>
            <a:r>
              <a:rPr sz="2400" dirty="0"/>
              <a:t> un </a:t>
            </a:r>
            <a:r>
              <a:rPr sz="2400" dirty="0" err="1"/>
              <a:t>backup</a:t>
            </a:r>
            <a:endParaRPr sz="2400"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 err="1"/>
              <a:t>Restore</a:t>
            </a:r>
            <a:r>
              <a:rPr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sz="2000" dirty="0"/>
              <a:t>Seleccionar </a:t>
            </a:r>
            <a:r>
              <a:rPr sz="2000" b="1" dirty="0"/>
              <a:t>Home </a:t>
            </a:r>
            <a:r>
              <a:rPr sz="2000" b="1" dirty="0" err="1"/>
              <a:t>Assistant</a:t>
            </a:r>
            <a:r>
              <a:rPr sz="2000" b="1" dirty="0"/>
              <a:t> (si se quiere restaurar todo)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000" dirty="0"/>
              <a:t>                     </a:t>
            </a:r>
            <a:r>
              <a:rPr lang="es-ES" sz="2000" dirty="0">
                <a:sym typeface="Wingdings" panose="05000000000000000000" pitchFamily="2" charset="2"/>
              </a:rPr>
              <a:t></a:t>
            </a:r>
            <a:r>
              <a:rPr sz="2000" dirty="0"/>
              <a:t> Seleccionar </a:t>
            </a:r>
            <a:r>
              <a:rPr sz="2000" b="1" dirty="0"/>
              <a:t>Direct </a:t>
            </a:r>
            <a:r>
              <a:rPr sz="2000" b="1" dirty="0" err="1"/>
              <a:t>Restore</a:t>
            </a:r>
            <a:r>
              <a:rPr sz="2000" b="1" dirty="0"/>
              <a:t> </a:t>
            </a:r>
            <a:r>
              <a:rPr sz="2000" b="1" dirty="0" err="1"/>
              <a:t>from</a:t>
            </a:r>
            <a:r>
              <a:rPr sz="2000" b="1" dirty="0"/>
              <a:t> </a:t>
            </a:r>
            <a:r>
              <a:rPr sz="2000" b="1" dirty="0" err="1"/>
              <a:t>backup</a:t>
            </a:r>
            <a:r>
              <a:rPr sz="2000" b="1" dirty="0"/>
              <a:t> files</a:t>
            </a:r>
            <a:r>
              <a:rPr sz="2000" dirty="0"/>
              <a:t> (recomendado)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Storage </a:t>
            </a:r>
            <a:r>
              <a:rPr sz="2000" dirty="0" err="1"/>
              <a:t>Type</a:t>
            </a:r>
            <a:r>
              <a:rPr sz="2000" dirty="0"/>
              <a:t>: es el medio que indicaste en </a:t>
            </a:r>
            <a:r>
              <a:rPr sz="2000" b="1" dirty="0" err="1"/>
              <a:t>Backup</a:t>
            </a:r>
            <a:r>
              <a:rPr sz="2000" b="1" dirty="0"/>
              <a:t> </a:t>
            </a:r>
            <a:r>
              <a:rPr sz="2000" b="1" dirty="0" err="1"/>
              <a:t>Destination</a:t>
            </a:r>
            <a:endParaRPr sz="2000" b="1"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 err="1"/>
              <a:t>Backup</a:t>
            </a:r>
            <a:r>
              <a:rPr sz="2000" dirty="0"/>
              <a:t> </a:t>
            </a:r>
            <a:r>
              <a:rPr sz="2000" dirty="0" err="1"/>
              <a:t>Location</a:t>
            </a:r>
            <a:r>
              <a:rPr sz="2000" dirty="0"/>
              <a:t>: directorio de donde se recuperan los ficheros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Contraseña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Indicar los ficheros a restaurar y seleccionar ubicación en local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</p:txBody>
      </p:sp>
      <p:sp>
        <p:nvSpPr>
          <p:cNvPr id="2" name="CuadroTexto 6">
            <a:extLst>
              <a:ext uri="{FF2B5EF4-FFF2-40B4-BE49-F238E27FC236}">
                <a16:creationId xmlns:a16="http://schemas.microsoft.com/office/drawing/2014/main" id="{8DCA7D8D-EA3C-D742-77EE-CF1B94FC93D2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Backups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AFF40E-8053-5809-79D9-58D40384F6D0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921AAECC-02A2-5C24-E773-61AFE2179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A5E9E6-C31B-397A-4039-461C996C3B68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7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8834692-9307-68F7-58A1-5487D2C7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8CBF9-8031-7315-116C-3CB012A17A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35125"/>
            <a:ext cx="10515600" cy="485298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Acceder a tu instancia de Home </a:t>
            </a:r>
            <a:r>
              <a:rPr sz="2400" dirty="0" err="1"/>
              <a:t>Assistant</a:t>
            </a:r>
            <a:r>
              <a:rPr sz="2400" dirty="0"/>
              <a:t> </a:t>
            </a:r>
            <a:r>
              <a:rPr sz="2400" b="1" dirty="0">
                <a:solidFill>
                  <a:srgbClr val="0070C0"/>
                </a:solidFill>
              </a:rPr>
              <a:t>desde fuera de la red </a:t>
            </a:r>
            <a:r>
              <a:rPr sz="2400" dirty="0"/>
              <a:t>dónde está instalado desde cualquier dispositivo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Varias posibilidades: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No necesitamos </a:t>
            </a:r>
            <a:r>
              <a:rPr sz="2000" b="1" dirty="0">
                <a:solidFill>
                  <a:srgbClr val="0070C0"/>
                </a:solidFill>
              </a:rPr>
              <a:t>acceso remoto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Abrir puertos en el </a:t>
            </a:r>
            <a:r>
              <a:rPr sz="2000" dirty="0" err="1"/>
              <a:t>router</a:t>
            </a:r>
            <a:r>
              <a:rPr sz="2000" dirty="0"/>
              <a:t> para configurar el acceso desde una red externa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b="1" dirty="0"/>
              <a:t>Home </a:t>
            </a:r>
            <a:r>
              <a:rPr sz="2000" b="1" dirty="0" err="1"/>
              <a:t>Assistant</a:t>
            </a:r>
            <a:r>
              <a:rPr sz="2000" b="1" dirty="0"/>
              <a:t> Cloud </a:t>
            </a:r>
            <a:r>
              <a:rPr sz="2000" dirty="0"/>
              <a:t>(</a:t>
            </a:r>
            <a:r>
              <a:rPr sz="2000" b="1" dirty="0" err="1">
                <a:solidFill>
                  <a:srgbClr val="0070C0"/>
                </a:solidFill>
              </a:rPr>
              <a:t>Nabu</a:t>
            </a:r>
            <a:r>
              <a:rPr sz="2000" b="1" dirty="0">
                <a:solidFill>
                  <a:srgbClr val="0070C0"/>
                </a:solidFill>
              </a:rPr>
              <a:t> Casa</a:t>
            </a:r>
            <a:r>
              <a:rPr sz="2000" dirty="0"/>
              <a:t>)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b="1" dirty="0" err="1">
                <a:solidFill>
                  <a:srgbClr val="0070C0"/>
                </a:solidFill>
              </a:rPr>
              <a:t>VPNs</a:t>
            </a:r>
            <a:r>
              <a:rPr sz="2000" b="1" dirty="0">
                <a:solidFill>
                  <a:srgbClr val="0070C0"/>
                </a:solidFill>
              </a:rPr>
              <a:t> Zero </a:t>
            </a:r>
            <a:r>
              <a:rPr sz="2000" b="1" dirty="0" err="1">
                <a:solidFill>
                  <a:srgbClr val="0070C0"/>
                </a:solidFill>
              </a:rPr>
              <a:t>Config</a:t>
            </a:r>
            <a:r>
              <a:rPr sz="2000" b="1" dirty="0">
                <a:solidFill>
                  <a:srgbClr val="0070C0"/>
                </a:solidFill>
              </a:rPr>
              <a:t> </a:t>
            </a:r>
            <a:r>
              <a:rPr sz="2000" dirty="0"/>
              <a:t>(ej. </a:t>
            </a:r>
            <a:r>
              <a:rPr sz="2000" b="1" dirty="0" err="1"/>
              <a:t>TailScale</a:t>
            </a:r>
            <a:r>
              <a:rPr sz="2000" dirty="0"/>
              <a:t>, </a:t>
            </a:r>
            <a:r>
              <a:rPr sz="2000" dirty="0" err="1"/>
              <a:t>OpenVPN</a:t>
            </a:r>
            <a:r>
              <a:rPr sz="2000" dirty="0"/>
              <a:t>, </a:t>
            </a:r>
            <a:r>
              <a:rPr sz="2000" dirty="0" err="1"/>
              <a:t>Wireguard</a:t>
            </a:r>
            <a:r>
              <a:rPr sz="2000" dirty="0"/>
              <a:t>)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Utilizan una </a:t>
            </a:r>
            <a:r>
              <a:rPr b="1" dirty="0"/>
              <a:t>infraestructura de un tercero </a:t>
            </a:r>
            <a:r>
              <a:rPr dirty="0"/>
              <a:t>para crear una VPN sin apenas configuración en el </a:t>
            </a:r>
            <a:r>
              <a:rPr dirty="0" err="1"/>
              <a:t>router</a:t>
            </a:r>
            <a:r>
              <a:rPr dirty="0"/>
              <a:t> ni necesidad de abrir puertos al exterior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Puedes acceder a la VPN desde cualquier ubicación y dispositivo 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Suelen tener planes gratuitos y planes de pago: </a:t>
            </a:r>
            <a:r>
              <a:rPr dirty="0" err="1"/>
              <a:t>TailScale</a:t>
            </a:r>
            <a:r>
              <a:rPr dirty="0"/>
              <a:t> soporta hasta </a:t>
            </a:r>
            <a:r>
              <a:rPr b="1" dirty="0"/>
              <a:t>20 máquinas </a:t>
            </a:r>
            <a:r>
              <a:rPr dirty="0"/>
              <a:t>en su plan gratuito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None/>
              <a:defRPr/>
            </a:pPr>
            <a:endParaRPr b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</p:txBody>
      </p:sp>
      <p:sp>
        <p:nvSpPr>
          <p:cNvPr id="2" name="CuadroTexto 6">
            <a:extLst>
              <a:ext uri="{FF2B5EF4-FFF2-40B4-BE49-F238E27FC236}">
                <a16:creationId xmlns:a16="http://schemas.microsoft.com/office/drawing/2014/main" id="{422149A2-A74D-D360-1F3A-B9861520C0FD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Acceso remoto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7B51DF-2E73-C28F-B4EC-C70BF2C6DF9F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5DD27425-8037-40EA-550B-BC2C4BE22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E4FE26-91E6-5B82-2375-5864D7E8368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D64F36C-5197-728E-AFDE-34EC03CD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6">
            <a:extLst>
              <a:ext uri="{FF2B5EF4-FFF2-40B4-BE49-F238E27FC236}">
                <a16:creationId xmlns:a16="http://schemas.microsoft.com/office/drawing/2014/main" id="{F8363A20-931E-2523-7C33-AA107A1A035D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Acceso remoto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18294-F961-3FB2-A74E-8A3CFB36D2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09725"/>
            <a:ext cx="10515600" cy="5273675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Registrarnos</a:t>
            </a:r>
            <a:r>
              <a:rPr sz="2400" b="1" dirty="0"/>
              <a:t> </a:t>
            </a:r>
            <a:r>
              <a:rPr sz="2400" dirty="0"/>
              <a:t>en</a:t>
            </a:r>
            <a:r>
              <a:rPr sz="2400" b="1" dirty="0"/>
              <a:t> </a:t>
            </a:r>
            <a:r>
              <a:rPr sz="2400" b="1" dirty="0" err="1">
                <a:solidFill>
                  <a:srgbClr val="0070C0"/>
                </a:solidFill>
              </a:rPr>
              <a:t>TailScale</a:t>
            </a:r>
            <a:r>
              <a:rPr sz="2400" dirty="0"/>
              <a:t> con una cuenta de </a:t>
            </a:r>
            <a:r>
              <a:rPr sz="2400" b="1" dirty="0"/>
              <a:t>Google/GitHub </a:t>
            </a:r>
            <a:r>
              <a:rPr sz="2400" dirty="0"/>
              <a:t>(</a:t>
            </a:r>
            <a:r>
              <a:rPr sz="2400" dirty="0">
                <a:hlinkClick r:id="rId2"/>
              </a:rPr>
              <a:t>https://tailscale.com</a:t>
            </a:r>
            <a:r>
              <a:rPr sz="2400" dirty="0"/>
              <a:t>)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Añadir como </a:t>
            </a:r>
            <a:r>
              <a:rPr sz="2400" b="1" dirty="0"/>
              <a:t>primer dispositivo </a:t>
            </a:r>
            <a:r>
              <a:rPr sz="2400" dirty="0"/>
              <a:t>de la VPN el </a:t>
            </a:r>
            <a:r>
              <a:rPr sz="2400" b="1" dirty="0">
                <a:solidFill>
                  <a:srgbClr val="0070C0"/>
                </a:solidFill>
              </a:rPr>
              <a:t>servidor</a:t>
            </a:r>
            <a:r>
              <a:rPr sz="2400" dirty="0"/>
              <a:t> de Home </a:t>
            </a:r>
            <a:r>
              <a:rPr sz="2400" dirty="0" err="1"/>
              <a:t>Assistant</a:t>
            </a:r>
            <a:r>
              <a:rPr sz="2400" dirty="0"/>
              <a:t> 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Ejecutar el script de instalación para Linux que se proporciona: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  <a:p>
            <a:pPr marL="457200" lvl="1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000" dirty="0"/>
              <a:t> </a:t>
            </a:r>
            <a:endParaRPr sz="2000" b="1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Desde el terminal de Linux, </a:t>
            </a:r>
            <a:r>
              <a:rPr sz="2400" dirty="0" err="1"/>
              <a:t>loguearte</a:t>
            </a:r>
            <a:r>
              <a:rPr sz="2400" dirty="0"/>
              <a:t> y acceder a la URL: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lang="es-ES" sz="240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Añadir </a:t>
            </a:r>
            <a:r>
              <a:rPr sz="2400" b="1" dirty="0"/>
              <a:t>más dispositivos </a:t>
            </a:r>
            <a:r>
              <a:rPr sz="2400" dirty="0"/>
              <a:t>a la VPN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Mismo proceso para cada máquina Linux (similar para Windows o Mac)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000" dirty="0"/>
              <a:t>Instalar la app </a:t>
            </a:r>
            <a:r>
              <a:rPr sz="2000" dirty="0" err="1"/>
              <a:t>TailScale</a:t>
            </a:r>
            <a:r>
              <a:rPr sz="2000" dirty="0"/>
              <a:t> en dispositivos móviles desde Play Store y seguir instrucciones</a:t>
            </a:r>
          </a:p>
          <a:p>
            <a:pPr marL="457200" lvl="1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000" dirty="0"/>
              <a:t> 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1700"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endParaRPr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D6474B-8A48-B4CF-A3AD-9B853DAEDB3D}"/>
              </a:ext>
            </a:extLst>
          </p:cNvPr>
          <p:cNvSpPr txBox="1"/>
          <p:nvPr/>
        </p:nvSpPr>
        <p:spPr>
          <a:xfrm>
            <a:off x="1592263" y="3173412"/>
            <a:ext cx="9377362" cy="401638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$ curl –fsSL </a:t>
            </a:r>
            <a:r>
              <a:rPr lang="es-ES" sz="2000" kern="0">
                <a:solidFill>
                  <a:srgbClr val="000000"/>
                </a:solidFill>
                <a:latin typeface="Courier New" pitchFamily="49"/>
                <a:cs typeface="Courier New" pitchFamily="49"/>
                <a:hlinkClick r:id="rId3"/>
              </a:rPr>
              <a:t>https://tailscale.com/install.sh</a:t>
            </a:r>
            <a:r>
              <a:rPr lang="es-ES" sz="2000" ker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| sh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DD784E-4265-FF10-25F4-D90422E92C22}"/>
              </a:ext>
            </a:extLst>
          </p:cNvPr>
          <p:cNvSpPr txBox="1"/>
          <p:nvPr/>
        </p:nvSpPr>
        <p:spPr>
          <a:xfrm>
            <a:off x="1592263" y="4021138"/>
            <a:ext cx="9377362" cy="1016000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$ sudo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tailscale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up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authenticate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visit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  <a:hlinkClick r:id="rId4"/>
              </a:rPr>
              <a:t>https://login.tailscale.com/a/157a329e010875</a:t>
            </a:r>
            <a:endParaRPr lang="es-ES" sz="2000" kern="0" dirty="0">
              <a:solidFill>
                <a:srgbClr val="0000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2" name="CuadroTexto 8">
            <a:extLst>
              <a:ext uri="{FF2B5EF4-FFF2-40B4-BE49-F238E27FC236}">
                <a16:creationId xmlns:a16="http://schemas.microsoft.com/office/drawing/2014/main" id="{A91D34C3-9BDA-314C-EBC8-C02662FF4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69AD7E-2750-1D6E-616F-3DB42FE02FCD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7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1D6C95D-9133-6523-5055-D761A69B5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B30EE5B-F8E5-2C72-6A4F-6FDF0EA7129D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</p:spTree>
  </p:cSld>
  <p:clrMapOvr>
    <a:masterClrMapping/>
  </p:clrMapOvr>
  <p:transition spd="slow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998FB7-0FE6-327D-3CBC-6F9AAA3EDD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527382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Acceder a la consola de </a:t>
            </a:r>
            <a:r>
              <a:rPr sz="2400" b="1" dirty="0" err="1">
                <a:solidFill>
                  <a:srgbClr val="0070C0"/>
                </a:solidFill>
              </a:rPr>
              <a:t>TailScale</a:t>
            </a:r>
            <a:r>
              <a:rPr sz="2400" dirty="0"/>
              <a:t> y verificar máquinas añadidas:</a:t>
            </a:r>
          </a:p>
          <a:p>
            <a:pPr marL="457200" lvl="1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dirty="0"/>
              <a:t> 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Abrir un navegador en el dispositivo móvil conectado y acceder a la instancia de </a:t>
            </a:r>
            <a:r>
              <a:rPr sz="2400" b="1" dirty="0"/>
              <a:t>Home </a:t>
            </a:r>
            <a:r>
              <a:rPr sz="2400" b="1" dirty="0" err="1"/>
              <a:t>Assistant</a:t>
            </a:r>
            <a:r>
              <a:rPr sz="2400" b="1" dirty="0"/>
              <a:t> </a:t>
            </a:r>
            <a:r>
              <a:rPr sz="2400" dirty="0"/>
              <a:t>usando la dirección IP proporcionada por </a:t>
            </a:r>
            <a:r>
              <a:rPr sz="2400" dirty="0" err="1"/>
              <a:t>Tailscale</a:t>
            </a:r>
            <a:r>
              <a:rPr sz="2400" dirty="0"/>
              <a:t>: </a:t>
            </a:r>
            <a:r>
              <a:rPr sz="2400" dirty="0">
                <a:hlinkClick r:id="rId2"/>
              </a:rPr>
              <a:t>http://100.80.227.92:8123</a:t>
            </a:r>
            <a:endParaRPr sz="240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Es posible añadir un DNS a la VPN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 err="1"/>
              <a:t>MagicDNS</a:t>
            </a:r>
            <a:r>
              <a:rPr dirty="0"/>
              <a:t> es el servidor DNS que reside en la red del servidor Home </a:t>
            </a:r>
            <a:r>
              <a:rPr dirty="0" err="1">
                <a:highlight>
                  <a:srgbClr val="FFFF00"/>
                </a:highlight>
              </a:rPr>
              <a:t>Assistant</a:t>
            </a:r>
            <a:r>
              <a:rPr dirty="0">
                <a:highlight>
                  <a:srgbClr val="FFFF00"/>
                </a:highlight>
              </a:rPr>
              <a:t>????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</p:txBody>
      </p:sp>
      <p:pic>
        <p:nvPicPr>
          <p:cNvPr id="79876" name="Picture 2" descr="Vista previa de imagen">
            <a:extLst>
              <a:ext uri="{FF2B5EF4-FFF2-40B4-BE49-F238E27FC236}">
                <a16:creationId xmlns:a16="http://schemas.microsoft.com/office/drawing/2014/main" id="{F5D28E25-28A3-9125-4703-D524FF45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23294"/>
            <a:ext cx="848995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8">
            <a:extLst>
              <a:ext uri="{FF2B5EF4-FFF2-40B4-BE49-F238E27FC236}">
                <a16:creationId xmlns:a16="http://schemas.microsoft.com/office/drawing/2014/main" id="{E887A3CD-D157-FC70-E1D3-5C1FFC71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B63609-528B-3843-02B5-73AACB70F77E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3429295-7063-3AF5-898A-1ED24703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B084E46-AC9A-208D-AB6A-6FFAC50F51B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Acceso remoto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C1950B-B6E0-3E6C-2DD4-6FA0A4AF36D5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</p:spTree>
  </p:cSld>
  <p:clrMapOvr>
    <a:masterClrMapping/>
  </p:clrMapOvr>
  <p:transition spd="slow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859A1-F5B1-FCA1-3653-2244691D8E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814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/>
              <a:t>Añadir la integración </a:t>
            </a:r>
            <a:r>
              <a:rPr sz="2200" b="1" dirty="0" err="1">
                <a:solidFill>
                  <a:srgbClr val="0070C0"/>
                </a:solidFill>
              </a:rPr>
              <a:t>TailScale</a:t>
            </a:r>
            <a:r>
              <a:rPr sz="2200" dirty="0"/>
              <a:t> a Home </a:t>
            </a:r>
            <a:r>
              <a:rPr sz="2200" dirty="0" err="1"/>
              <a:t>Assistant</a:t>
            </a:r>
            <a:r>
              <a:rPr sz="2200" dirty="0"/>
              <a:t> 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b="1" dirty="0" err="1"/>
              <a:t>Settings</a:t>
            </a:r>
            <a:r>
              <a:rPr sz="2200" b="1" dirty="0"/>
              <a:t> </a:t>
            </a:r>
            <a:r>
              <a:rPr lang="es-ES" sz="2200" b="1" dirty="0">
                <a:sym typeface="Wingdings" panose="05000000000000000000" pitchFamily="2" charset="2"/>
              </a:rPr>
              <a:t></a:t>
            </a:r>
            <a:r>
              <a:rPr sz="2200" b="1" dirty="0"/>
              <a:t> </a:t>
            </a:r>
            <a:r>
              <a:rPr sz="2200" b="1" dirty="0" err="1"/>
              <a:t>Devices</a:t>
            </a:r>
            <a:r>
              <a:rPr sz="2200" b="1" dirty="0"/>
              <a:t> &amp; </a:t>
            </a:r>
            <a:r>
              <a:rPr sz="2200" b="1" dirty="0" err="1"/>
              <a:t>Services</a:t>
            </a:r>
            <a:r>
              <a:rPr sz="2200" b="1" dirty="0"/>
              <a:t> </a:t>
            </a:r>
            <a:r>
              <a:rPr lang="es-ES" sz="2200" b="1" dirty="0">
                <a:sym typeface="Wingdings" panose="05000000000000000000" pitchFamily="2" charset="2"/>
              </a:rPr>
              <a:t></a:t>
            </a:r>
            <a:r>
              <a:rPr sz="2200" b="1" dirty="0"/>
              <a:t>ADD INTEGRATION </a:t>
            </a:r>
            <a:r>
              <a:rPr lang="es-ES" sz="2200" dirty="0">
                <a:sym typeface="Wingdings" panose="05000000000000000000" pitchFamily="2" charset="2"/>
              </a:rPr>
              <a:t> </a:t>
            </a:r>
            <a:r>
              <a:rPr lang="es-ES" sz="22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TailScale</a:t>
            </a:r>
            <a:endParaRPr sz="2200" b="1" dirty="0">
              <a:solidFill>
                <a:srgbClr val="0070C0"/>
              </a:solidFill>
            </a:endParaRP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/>
              <a:t>Tailnet</a:t>
            </a:r>
            <a:r>
              <a:rPr sz="2200" dirty="0"/>
              <a:t>: por defecto, la cuenta de usuario con que hiciste </a:t>
            </a:r>
            <a:r>
              <a:rPr sz="2200" dirty="0" err="1"/>
              <a:t>login</a:t>
            </a:r>
            <a:r>
              <a:rPr sz="2200" dirty="0"/>
              <a:t> en </a:t>
            </a:r>
            <a:r>
              <a:rPr sz="2200" dirty="0" err="1"/>
              <a:t>TailScale</a:t>
            </a:r>
            <a:endParaRPr sz="2200" dirty="0"/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/>
              <a:t>En </a:t>
            </a:r>
            <a:r>
              <a:rPr sz="2200" dirty="0">
                <a:hlinkClick r:id="rId2"/>
              </a:rPr>
              <a:t>https://login.tailscale.com/admin/settings/authkeys</a:t>
            </a:r>
            <a:r>
              <a:rPr sz="2200" dirty="0"/>
              <a:t> </a:t>
            </a:r>
            <a:r>
              <a:rPr lang="es-ES" sz="2200" dirty="0"/>
              <a:t>generar una API Key en </a:t>
            </a:r>
            <a:r>
              <a:rPr lang="es-ES" sz="2200" dirty="0" err="1"/>
              <a:t>Settings</a:t>
            </a:r>
            <a:r>
              <a:rPr lang="es-ES" sz="2200" dirty="0"/>
              <a:t> </a:t>
            </a:r>
            <a:r>
              <a:rPr lang="es-ES" sz="2200" dirty="0">
                <a:sym typeface="Wingdings" panose="05000000000000000000" pitchFamily="2" charset="2"/>
              </a:rPr>
              <a:t> </a:t>
            </a:r>
            <a:r>
              <a:rPr lang="es-ES" sz="2200" dirty="0"/>
              <a:t>API Key </a:t>
            </a:r>
            <a:endParaRPr sz="2200" dirty="0"/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 dirty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/>
              <a:t>En el </a:t>
            </a:r>
            <a:r>
              <a:rPr sz="2200" dirty="0" err="1"/>
              <a:t>Dashboard</a:t>
            </a:r>
            <a:r>
              <a:rPr sz="2200" dirty="0"/>
              <a:t> principal (</a:t>
            </a:r>
            <a:r>
              <a:rPr sz="2200" b="1" dirty="0" err="1"/>
              <a:t>Overview</a:t>
            </a:r>
            <a:r>
              <a:rPr sz="2200" b="1" dirty="0"/>
              <a:t>)</a:t>
            </a:r>
            <a:r>
              <a:rPr sz="2200" dirty="0"/>
              <a:t> puedes ver los dispositivos de la VPN de </a:t>
            </a:r>
            <a:r>
              <a:rPr sz="2200" dirty="0" err="1"/>
              <a:t>TailScale</a:t>
            </a:r>
            <a:r>
              <a:rPr sz="2200" dirty="0"/>
              <a:t>, su configuración, añadir automatizaciones, etc.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</p:txBody>
      </p:sp>
      <p:sp>
        <p:nvSpPr>
          <p:cNvPr id="2" name="CuadroTexto 8">
            <a:extLst>
              <a:ext uri="{FF2B5EF4-FFF2-40B4-BE49-F238E27FC236}">
                <a16:creationId xmlns:a16="http://schemas.microsoft.com/office/drawing/2014/main" id="{CBA0D5F7-17C1-6C0D-6818-214D9633C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F1B709-8309-E157-0121-0813DFA0C4D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29E1672-083D-AE75-3608-18048635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D66F8B-7C44-10C0-FC4C-E2FFA4755080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Acceso remoto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F544CF-5398-04EC-7699-E3CA9AC36BDF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2" descr="Vista previa de imagen">
            <a:extLst>
              <a:ext uri="{FF2B5EF4-FFF2-40B4-BE49-F238E27FC236}">
                <a16:creationId xmlns:a16="http://schemas.microsoft.com/office/drawing/2014/main" id="{BF401372-72C5-34C4-DCE1-62BAE167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1516063"/>
            <a:ext cx="6465887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D1C3E28-ECF7-62AB-7896-ED3FBDF6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1670844"/>
            <a:ext cx="2062162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8">
            <a:extLst>
              <a:ext uri="{FF2B5EF4-FFF2-40B4-BE49-F238E27FC236}">
                <a16:creationId xmlns:a16="http://schemas.microsoft.com/office/drawing/2014/main" id="{18D6A58A-97F7-F4A7-13BE-55F425178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29A4E2-CBA2-93C5-7BF1-649D482830F3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4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6ABE6AB-9B96-CAD0-0605-DC953FF3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6">
            <a:extLst>
              <a:ext uri="{FF2B5EF4-FFF2-40B4-BE49-F238E27FC236}">
                <a16:creationId xmlns:a16="http://schemas.microsoft.com/office/drawing/2014/main" id="{EFEE3BA2-CFF6-30F7-3D31-AC3E79347EAD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Acceso remoto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2B2926-74D4-A6BA-F711-57660AA4507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BEF82C62-EDC3-49B8-5FA1-86700F79B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2445918"/>
            <a:ext cx="2251075" cy="187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Desde el dispositivo móvil añadido, en cualquier ubicación, y desde un navegador accedes a la instancia de Home </a:t>
            </a:r>
            <a:r>
              <a:rPr lang="es-ES" altLang="en-US" sz="1600" b="1" dirty="0" err="1">
                <a:solidFill>
                  <a:schemeClr val="tx1"/>
                </a:solidFill>
              </a:rPr>
              <a:t>Assistant</a:t>
            </a:r>
            <a:r>
              <a:rPr lang="es-ES" altLang="en-US" sz="1600" b="1" dirty="0">
                <a:solidFill>
                  <a:schemeClr val="tx1"/>
                </a:solidFill>
              </a:rPr>
              <a:t> a través de la dirección IP proporcionada por </a:t>
            </a:r>
            <a:r>
              <a:rPr lang="es-ES" altLang="en-US" sz="1600" b="1" dirty="0" err="1">
                <a:solidFill>
                  <a:schemeClr val="tx1"/>
                </a:solidFill>
              </a:rPr>
              <a:t>TailScale</a:t>
            </a:r>
            <a:endParaRPr lang="es-ES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Marcador de contenido 2">
            <a:extLst>
              <a:ext uri="{FF2B5EF4-FFF2-40B4-BE49-F238E27FC236}">
                <a16:creationId xmlns:a16="http://schemas.microsoft.com/office/drawing/2014/main" id="{7E402C7F-BCA5-1F84-8FBA-51D5CE7FD6F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" panose="020B0004020202020204" pitchFamily="34" charset="0"/>
              </a:rPr>
              <a:t>Desde el terminal, instalar </a:t>
            </a:r>
            <a:r>
              <a:rPr altLang="en-US" b="1">
                <a:solidFill>
                  <a:srgbClr val="0070C0"/>
                </a:solidFill>
                <a:latin typeface="Aptos" panose="020B0004020202020204" pitchFamily="34" charset="0"/>
              </a:rPr>
              <a:t>docker-compose </a:t>
            </a:r>
            <a:r>
              <a:rPr altLang="en-US">
                <a:latin typeface="Aptos" panose="020B0004020202020204" pitchFamily="34" charset="0"/>
              </a:rPr>
              <a:t>y </a:t>
            </a:r>
            <a:r>
              <a:rPr altLang="en-US" b="1">
                <a:solidFill>
                  <a:srgbClr val="0070C0"/>
                </a:solidFill>
                <a:latin typeface="Aptos" panose="020B0004020202020204" pitchFamily="34" charset="0"/>
              </a:rPr>
              <a:t>Portainer</a:t>
            </a:r>
          </a:p>
          <a:p>
            <a:pPr eaLnBrk="1" hangingPunct="1"/>
            <a:endParaRPr altLang="en-US">
              <a:latin typeface="Aptos" panose="020B0004020202020204" pitchFamily="34" charset="0"/>
            </a:endParaRPr>
          </a:p>
        </p:txBody>
      </p:sp>
      <p:sp>
        <p:nvSpPr>
          <p:cNvPr id="14339" name="CuadroTexto 9">
            <a:extLst>
              <a:ext uri="{FF2B5EF4-FFF2-40B4-BE49-F238E27FC236}">
                <a16:creationId xmlns:a16="http://schemas.microsoft.com/office/drawing/2014/main" id="{71D278DA-E885-A9A5-D1B4-806B312B2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2822575"/>
            <a:ext cx="10321925" cy="282416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s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udo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endParaRPr lang="es-E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volumen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portainer</a:t>
            </a:r>
            <a:endParaRPr lang="es-E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run –d –p 8000:8000 –p 9443:9443 –-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portainer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--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restart-always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–v /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/run/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docker.sock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/run/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docker.sock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–v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portainer_data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:/data \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portainer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portainer-ce:latest</a:t>
            </a:r>
            <a:endParaRPr lang="es-E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E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s-E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es-E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40" name="CuadroTexto 7">
            <a:extLst>
              <a:ext uri="{FF2B5EF4-FFF2-40B4-BE49-F238E27FC236}">
                <a16:creationId xmlns:a16="http://schemas.microsoft.com/office/drawing/2014/main" id="{69F092E6-2FB9-7AF1-490F-E54D7AC4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6350"/>
            <a:ext cx="12192000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341" name="CuadroTexto 8">
            <a:extLst>
              <a:ext uri="{FF2B5EF4-FFF2-40B4-BE49-F238E27FC236}">
                <a16:creationId xmlns:a16="http://schemas.microsoft.com/office/drawing/2014/main" id="{5EDBC382-7873-F4ED-EBEB-BEC0E8692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150" y="6234113"/>
            <a:ext cx="52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40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4868DB4D-4F51-46CE-2BFF-5BDF340C4312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2. Instalación y configuración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1FFC0F-95FF-0AF2-599E-98CF94624FAE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Instalación como contenedor Docker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83B3E8E-D7DD-48D2-3E50-B98C7EDE4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90AFC-DC3D-7333-1E92-A45C145A6C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66899"/>
            <a:ext cx="10515600" cy="435133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b="1" dirty="0" err="1">
                <a:solidFill>
                  <a:srgbClr val="0070C0"/>
                </a:solidFill>
              </a:rPr>
              <a:t>Nabu</a:t>
            </a:r>
            <a:r>
              <a:rPr sz="2600" b="1" dirty="0">
                <a:solidFill>
                  <a:srgbClr val="0070C0"/>
                </a:solidFill>
              </a:rPr>
              <a:t> Casa </a:t>
            </a:r>
            <a:r>
              <a:rPr sz="2600" dirty="0"/>
              <a:t>es la compañía que lidera el proyecto Home </a:t>
            </a:r>
            <a:r>
              <a:rPr sz="2600" dirty="0" err="1"/>
              <a:t>Assistant</a:t>
            </a:r>
            <a:endParaRPr sz="26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b="1" dirty="0">
                <a:solidFill>
                  <a:srgbClr val="0070C0"/>
                </a:solidFill>
              </a:rPr>
              <a:t>Home </a:t>
            </a:r>
            <a:r>
              <a:rPr sz="2600" b="1" dirty="0" err="1">
                <a:solidFill>
                  <a:srgbClr val="0070C0"/>
                </a:solidFill>
              </a:rPr>
              <a:t>Assistant</a:t>
            </a:r>
            <a:r>
              <a:rPr sz="2600" b="1" dirty="0">
                <a:solidFill>
                  <a:srgbClr val="0070C0"/>
                </a:solidFill>
              </a:rPr>
              <a:t> Cloud </a:t>
            </a:r>
            <a:r>
              <a:rPr sz="2600" dirty="0"/>
              <a:t>es el único servicio de Home </a:t>
            </a:r>
            <a:r>
              <a:rPr sz="2600" dirty="0" err="1"/>
              <a:t>Assistant</a:t>
            </a:r>
            <a:r>
              <a:rPr sz="2600" dirty="0"/>
              <a:t> que se basa </a:t>
            </a:r>
            <a:r>
              <a:rPr sz="2600" b="1" dirty="0">
                <a:solidFill>
                  <a:srgbClr val="0070C0"/>
                </a:solidFill>
              </a:rPr>
              <a:t>en suscripción </a:t>
            </a:r>
            <a:r>
              <a:rPr sz="2600" dirty="0"/>
              <a:t>(5 dólares/mes)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/>
              <a:t>Acceso </a:t>
            </a:r>
            <a:r>
              <a:rPr sz="2200" dirty="0" err="1"/>
              <a:t>securizado</a:t>
            </a:r>
            <a:r>
              <a:rPr sz="2200" dirty="0"/>
              <a:t> a tu instancia de Home </a:t>
            </a:r>
            <a:r>
              <a:rPr sz="2200" dirty="0" err="1"/>
              <a:t>Assistant</a:t>
            </a:r>
            <a:r>
              <a:rPr sz="2200" dirty="0"/>
              <a:t> desde Internet sin ninguna configuración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/>
              <a:t>Sincronización automática con Amazon Alexa y Google Home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/>
              <a:t>Webhooks</a:t>
            </a:r>
            <a:r>
              <a:rPr sz="2200" dirty="0"/>
              <a:t> para IFTTT (“</a:t>
            </a:r>
            <a:r>
              <a:rPr sz="2200" dirty="0" err="1"/>
              <a:t>If</a:t>
            </a:r>
            <a:r>
              <a:rPr sz="2200" dirty="0"/>
              <a:t> </a:t>
            </a:r>
            <a:r>
              <a:rPr sz="2200" dirty="0" err="1"/>
              <a:t>This</a:t>
            </a:r>
            <a:r>
              <a:rPr sz="2200" dirty="0"/>
              <a:t>, </a:t>
            </a:r>
            <a:r>
              <a:rPr sz="2200" dirty="0" err="1"/>
              <a:t>Then</a:t>
            </a:r>
            <a:r>
              <a:rPr sz="2200" dirty="0"/>
              <a:t> </a:t>
            </a:r>
            <a:r>
              <a:rPr sz="2200" dirty="0" err="1"/>
              <a:t>That</a:t>
            </a:r>
            <a:r>
              <a:rPr sz="2200" dirty="0"/>
              <a:t>”)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/>
              <a:t>Servicio de TTS (Text </a:t>
            </a:r>
            <a:r>
              <a:rPr sz="2200" dirty="0" err="1"/>
              <a:t>To</a:t>
            </a:r>
            <a:r>
              <a:rPr sz="2200" dirty="0"/>
              <a:t> </a:t>
            </a:r>
            <a:r>
              <a:rPr sz="2200" dirty="0" err="1"/>
              <a:t>Speech</a:t>
            </a:r>
            <a:r>
              <a:rPr sz="2200" dirty="0"/>
              <a:t>)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/>
              <a:t>Las suscripciones financian el proyecto Home </a:t>
            </a:r>
            <a:r>
              <a:rPr sz="2200" dirty="0" err="1"/>
              <a:t>Assistant</a:t>
            </a:r>
            <a:r>
              <a:rPr sz="2200" dirty="0"/>
              <a:t> y garantizan su continuidad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/>
              <a:t>Contratación del servicio o prueba de 30 días desde </a:t>
            </a:r>
            <a:r>
              <a:rPr sz="2600" dirty="0" err="1"/>
              <a:t>Settings</a:t>
            </a:r>
            <a:r>
              <a:rPr sz="2600" dirty="0"/>
              <a:t> </a:t>
            </a:r>
            <a:r>
              <a:rPr lang="es-ES" sz="2600" dirty="0">
                <a:sym typeface="Wingdings" panose="05000000000000000000" pitchFamily="2" charset="2"/>
              </a:rPr>
              <a:t></a:t>
            </a:r>
            <a:r>
              <a:rPr sz="2600" dirty="0"/>
              <a:t> Home </a:t>
            </a:r>
            <a:r>
              <a:rPr sz="2600" dirty="0" err="1"/>
              <a:t>Assistant</a:t>
            </a:r>
            <a:r>
              <a:rPr sz="2600" dirty="0"/>
              <a:t> Cloud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None/>
              <a:defRPr/>
            </a:pPr>
            <a:endParaRPr sz="2200" dirty="0"/>
          </a:p>
        </p:txBody>
      </p:sp>
      <p:sp>
        <p:nvSpPr>
          <p:cNvPr id="2" name="CuadroTexto 8">
            <a:extLst>
              <a:ext uri="{FF2B5EF4-FFF2-40B4-BE49-F238E27FC236}">
                <a16:creationId xmlns:a16="http://schemas.microsoft.com/office/drawing/2014/main" id="{9694DB98-2D53-94EF-5AC0-9C734B01A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0E597-1600-6073-5C3A-855F153317A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D86A857-303F-19D6-28DD-A93A9713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406D0D6-1EF1-4A9D-B773-47764528CFCB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Acceso remoto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6FBA57-E8D4-B72A-F558-661FDD74553C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8. Aspectos de seguridad</a:t>
            </a:r>
          </a:p>
        </p:txBody>
      </p:sp>
    </p:spTree>
  </p:cSld>
  <p:clrMapOvr>
    <a:masterClrMapping/>
  </p:clrMapOvr>
  <p:transition spd="slow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ítulo 1">
            <a:extLst>
              <a:ext uri="{FF2B5EF4-FFF2-40B4-BE49-F238E27FC236}">
                <a16:creationId xmlns:a16="http://schemas.microsoft.com/office/drawing/2014/main" id="{480AE4F6-9C38-6F1C-3BB6-DE0ACE546B8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26810-D266-FD74-50C2-AA1C6139E5D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>
                <a:solidFill>
                  <a:srgbClr val="0070C0"/>
                </a:solidFill>
                <a:latin typeface="Aptos Display"/>
              </a:rPr>
              <a:t>Unidad 9. </a:t>
            </a:r>
            <a:r>
              <a:rPr sz="2400" b="1">
                <a:solidFill>
                  <a:srgbClr val="0070C0"/>
                </a:solidFill>
                <a:latin typeface="Aptos Display"/>
              </a:rPr>
              <a:t>Introducción a LoRa (Long Range Communication)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Conceptos básicos sobre LoRa</a:t>
            </a:r>
            <a:endParaRPr sz="2200" b="1">
              <a:solidFill>
                <a:srgbClr val="0070C0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>
                <a:solidFill>
                  <a:srgbClr val="0070C0"/>
                </a:solidFill>
                <a:latin typeface="Aptos Display"/>
              </a:rPr>
              <a:t>Unidad 10. </a:t>
            </a:r>
            <a:r>
              <a:rPr sz="2400" b="1">
                <a:solidFill>
                  <a:srgbClr val="0070C0"/>
                </a:solidFill>
                <a:latin typeface="Aptos Display"/>
              </a:rPr>
              <a:t>Instalación y configuración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Arquitectura de red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Instalación y configuración de la antena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Instalación de un servidor LoRa (ChirpStack)</a:t>
            </a:r>
            <a:endParaRPr sz="2200">
              <a:solidFill>
                <a:srgbClr val="FFFFFF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b="1" kern="0">
                <a:solidFill>
                  <a:srgbClr val="0070C0"/>
                </a:solidFill>
                <a:latin typeface="Aptos Display"/>
              </a:rPr>
              <a:t>Unidad 11. Proyecto práctico 3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Configuración de un dispositivo LoRa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Adición del dispositivo a la antena </a:t>
            </a:r>
            <a:endParaRPr sz="2200">
              <a:latin typeface="Aptos Display"/>
            </a:endParaRP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Integración de un </a:t>
            </a:r>
            <a:r>
              <a:rPr sz="2200" kern="0">
                <a:latin typeface="Aptos Display"/>
              </a:rPr>
              <a:t>sensor</a:t>
            </a:r>
            <a:r>
              <a:rPr sz="2200">
                <a:latin typeface="Aptos Display"/>
              </a:rPr>
              <a:t> LoRa en HA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Personalización del dashboard</a:t>
            </a:r>
            <a:endParaRPr sz="220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60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60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200">
              <a:solidFill>
                <a:srgbClr val="FFFFFF"/>
              </a:solidFill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/>
          </a:p>
        </p:txBody>
      </p:sp>
      <p:sp>
        <p:nvSpPr>
          <p:cNvPr id="90116" name="CuadroTexto 3">
            <a:extLst>
              <a:ext uri="{FF2B5EF4-FFF2-40B4-BE49-F238E27FC236}">
                <a16:creationId xmlns:a16="http://schemas.microsoft.com/office/drawing/2014/main" id="{4BBF7D7B-DA72-6AAE-029A-AD11B341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BD3CE683-52E4-5BFB-0F66-6806E7FAC1D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3</a:t>
            </a:r>
          </a:p>
        </p:txBody>
      </p:sp>
      <p:sp>
        <p:nvSpPr>
          <p:cNvPr id="90118" name="CuadroTexto 5">
            <a:extLst>
              <a:ext uri="{FF2B5EF4-FFF2-40B4-BE49-F238E27FC236}">
                <a16:creationId xmlns:a16="http://schemas.microsoft.com/office/drawing/2014/main" id="{0082C3CE-34E5-CD6C-23CD-045ACD427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3A572F5-4888-4A5C-E005-B250CF8B369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8BCA8B9-A42D-750E-CD31-628501654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ítulo 1">
            <a:extLst>
              <a:ext uri="{FF2B5EF4-FFF2-40B4-BE49-F238E27FC236}">
                <a16:creationId xmlns:a16="http://schemas.microsoft.com/office/drawing/2014/main" id="{26DC4923-E838-4B31-6178-7D5871A583F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BFC1D-763B-6C8B-B56D-67B69063F2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9. </a:t>
            </a:r>
            <a:r>
              <a:rPr sz="2400" b="1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Introducción a LoRa (Long Range Communication)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Conceptos básicos sobre LoRa</a:t>
            </a:r>
            <a:endParaRPr sz="2200" b="1">
              <a:solidFill>
                <a:srgbClr val="0070C0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>
                <a:solidFill>
                  <a:srgbClr val="0070C0"/>
                </a:solidFill>
                <a:latin typeface="Aptos Display"/>
              </a:rPr>
              <a:t>Unidad 10. </a:t>
            </a:r>
            <a:r>
              <a:rPr sz="2400" b="1">
                <a:solidFill>
                  <a:srgbClr val="0070C0"/>
                </a:solidFill>
                <a:latin typeface="Aptos Display"/>
              </a:rPr>
              <a:t>Instalación y configuración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Arquitectura de red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Instalación y configuración de la antena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Instalación de un servidor LoRa (ChirpStack)</a:t>
            </a:r>
            <a:endParaRPr sz="2200">
              <a:solidFill>
                <a:srgbClr val="FFFFFF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b="1" kern="0">
                <a:solidFill>
                  <a:srgbClr val="0070C0"/>
                </a:solidFill>
                <a:latin typeface="Aptos Display"/>
              </a:rPr>
              <a:t>Unidad 11. Proyecto práctico 3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Configuración de un dispositivo LoRa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Adición del dispositivo a la antena </a:t>
            </a:r>
            <a:endParaRPr sz="2200">
              <a:latin typeface="Aptos Display"/>
            </a:endParaRP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Integración de un </a:t>
            </a:r>
            <a:r>
              <a:rPr sz="2200" kern="0">
                <a:latin typeface="Aptos Display"/>
              </a:rPr>
              <a:t>sensor</a:t>
            </a:r>
            <a:r>
              <a:rPr sz="2200">
                <a:latin typeface="Aptos Display"/>
              </a:rPr>
              <a:t> LoRa en HA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Personalización del dashboard</a:t>
            </a:r>
            <a:endParaRPr sz="220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60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60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200">
              <a:solidFill>
                <a:srgbClr val="FFFFFF"/>
              </a:solidFill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/>
          </a:p>
        </p:txBody>
      </p:sp>
      <p:sp>
        <p:nvSpPr>
          <p:cNvPr id="91140" name="CuadroTexto 3">
            <a:extLst>
              <a:ext uri="{FF2B5EF4-FFF2-40B4-BE49-F238E27FC236}">
                <a16:creationId xmlns:a16="http://schemas.microsoft.com/office/drawing/2014/main" id="{A21A31E5-DB55-D398-4D4F-5EA239F05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57D3309F-9064-2482-6B01-96DE6BBA3DD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3</a:t>
            </a:r>
          </a:p>
        </p:txBody>
      </p:sp>
      <p:sp>
        <p:nvSpPr>
          <p:cNvPr id="91142" name="CuadroTexto 5">
            <a:extLst>
              <a:ext uri="{FF2B5EF4-FFF2-40B4-BE49-F238E27FC236}">
                <a16:creationId xmlns:a16="http://schemas.microsoft.com/office/drawing/2014/main" id="{184E6391-1506-5A64-3708-631A1C9B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356D28-823E-469B-1A98-E1B9FB0BF92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4F2C81F-A9DD-F714-6844-CB1E5EE9C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ítulo 1">
            <a:extLst>
              <a:ext uri="{FF2B5EF4-FFF2-40B4-BE49-F238E27FC236}">
                <a16:creationId xmlns:a16="http://schemas.microsoft.com/office/drawing/2014/main" id="{5AE0C2FB-67F9-BBB1-0987-772211ECC04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81823-C7D3-8CDD-2220-22F3D12D9D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>
                <a:solidFill>
                  <a:srgbClr val="0070C0"/>
                </a:solidFill>
                <a:latin typeface="Aptos Display"/>
              </a:rPr>
              <a:t>Unidad 9. </a:t>
            </a:r>
            <a:r>
              <a:rPr sz="2400" b="1">
                <a:solidFill>
                  <a:srgbClr val="0070C0"/>
                </a:solidFill>
                <a:latin typeface="Aptos Display"/>
              </a:rPr>
              <a:t>Introducción a LoRa (Long Range Communication)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Conceptos básicos sobre LoRa</a:t>
            </a:r>
            <a:endParaRPr sz="2200" b="1">
              <a:solidFill>
                <a:srgbClr val="0070C0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10. </a:t>
            </a:r>
            <a:r>
              <a:rPr sz="2400" b="1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Instalación y configuración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Arquitectura de red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Instalación y configuración de la antena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Instalación de un servidor LoRa (ChirpStack)</a:t>
            </a:r>
            <a:endParaRPr sz="2200">
              <a:solidFill>
                <a:srgbClr val="FFFFFF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b="1" kern="0">
                <a:solidFill>
                  <a:srgbClr val="0070C0"/>
                </a:solidFill>
                <a:latin typeface="Aptos Display"/>
              </a:rPr>
              <a:t>Unidad 11. Proyecto práctico 3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Configuración de un dispositivo LoRa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Adición del dispositivo a la antena </a:t>
            </a:r>
            <a:endParaRPr sz="2200">
              <a:latin typeface="Aptos Display"/>
            </a:endParaRP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Integración de un </a:t>
            </a:r>
            <a:r>
              <a:rPr sz="2200" kern="0">
                <a:latin typeface="Aptos Display"/>
              </a:rPr>
              <a:t>sensor</a:t>
            </a:r>
            <a:r>
              <a:rPr sz="2200">
                <a:latin typeface="Aptos Display"/>
              </a:rPr>
              <a:t> LoRa en HA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Personalización del dashboard</a:t>
            </a:r>
            <a:endParaRPr sz="220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60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60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200">
              <a:solidFill>
                <a:srgbClr val="FFFFFF"/>
              </a:solidFill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/>
          </a:p>
        </p:txBody>
      </p:sp>
      <p:sp>
        <p:nvSpPr>
          <p:cNvPr id="92164" name="CuadroTexto 3">
            <a:extLst>
              <a:ext uri="{FF2B5EF4-FFF2-40B4-BE49-F238E27FC236}">
                <a16:creationId xmlns:a16="http://schemas.microsoft.com/office/drawing/2014/main" id="{27DEDF07-4036-C092-9668-9E2B1A57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BD55E6FB-8893-21B4-B9A6-6FC0E137C13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3</a:t>
            </a:r>
          </a:p>
        </p:txBody>
      </p:sp>
      <p:sp>
        <p:nvSpPr>
          <p:cNvPr id="92166" name="CuadroTexto 5">
            <a:extLst>
              <a:ext uri="{FF2B5EF4-FFF2-40B4-BE49-F238E27FC236}">
                <a16:creationId xmlns:a16="http://schemas.microsoft.com/office/drawing/2014/main" id="{5A63050D-CFC9-D862-579E-5D4F3BBDA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4E9F9E-9857-6A88-149E-61F0FFD766E2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22B83A5-B73E-4E50-CDB4-20A7AC2F6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ítulo 1">
            <a:extLst>
              <a:ext uri="{FF2B5EF4-FFF2-40B4-BE49-F238E27FC236}">
                <a16:creationId xmlns:a16="http://schemas.microsoft.com/office/drawing/2014/main" id="{C3C7A279-D723-013E-88FC-FDEC0C91A9B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2B48C-D905-6521-2EEE-632AAF9DB2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>
                <a:solidFill>
                  <a:srgbClr val="0070C0"/>
                </a:solidFill>
                <a:latin typeface="Aptos Display"/>
              </a:rPr>
              <a:t>Unidad 9. </a:t>
            </a:r>
            <a:r>
              <a:rPr sz="2400" b="1">
                <a:solidFill>
                  <a:srgbClr val="0070C0"/>
                </a:solidFill>
                <a:latin typeface="Aptos Display"/>
              </a:rPr>
              <a:t>Introducción a LoRa (Long Range Communication)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Conceptos básicos sobre LoRa</a:t>
            </a:r>
            <a:endParaRPr sz="2200" b="1">
              <a:solidFill>
                <a:srgbClr val="0070C0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>
                <a:solidFill>
                  <a:srgbClr val="0070C0"/>
                </a:solidFill>
                <a:latin typeface="Aptos Display"/>
              </a:rPr>
              <a:t>Unidad 10. </a:t>
            </a:r>
            <a:r>
              <a:rPr sz="2400" b="1">
                <a:solidFill>
                  <a:srgbClr val="0070C0"/>
                </a:solidFill>
                <a:latin typeface="Aptos Display"/>
              </a:rPr>
              <a:t>Instalación y configuración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Arquitectura de red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Instalación y configuración de la antena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Instalación de un servidor LoRa (ChirpStack)</a:t>
            </a:r>
            <a:endParaRPr sz="2200">
              <a:solidFill>
                <a:srgbClr val="FFFFFF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b="1" kern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11. Proyecto práctico 3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Configuración de un dispositivo LoRa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Adición del dispositivo a la antena </a:t>
            </a:r>
            <a:endParaRPr sz="2200">
              <a:latin typeface="Aptos Display"/>
            </a:endParaRP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>
                <a:latin typeface="Aptos Display"/>
              </a:rPr>
              <a:t>Integración de un </a:t>
            </a:r>
            <a:r>
              <a:rPr sz="2200" kern="0">
                <a:latin typeface="Aptos Display"/>
              </a:rPr>
              <a:t>sensor</a:t>
            </a:r>
            <a:r>
              <a:rPr sz="2200">
                <a:latin typeface="Aptos Display"/>
              </a:rPr>
              <a:t> LoRa en HA</a:t>
            </a:r>
          </a:p>
          <a:p>
            <a:pPr marL="285750" indent="-28575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>
                <a:latin typeface="Aptos Display"/>
              </a:rPr>
              <a:t>Personalización del dashboard</a:t>
            </a:r>
            <a:endParaRPr sz="220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60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60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200">
              <a:solidFill>
                <a:srgbClr val="FFFFFF"/>
              </a:solidFill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/>
          </a:p>
        </p:txBody>
      </p:sp>
      <p:sp>
        <p:nvSpPr>
          <p:cNvPr id="93188" name="CuadroTexto 3">
            <a:extLst>
              <a:ext uri="{FF2B5EF4-FFF2-40B4-BE49-F238E27FC236}">
                <a16:creationId xmlns:a16="http://schemas.microsoft.com/office/drawing/2014/main" id="{52AF03BA-428A-8D82-F585-4C565B453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2C1ED037-5FD1-1D89-49BC-C304B9AD332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3</a:t>
            </a:r>
          </a:p>
        </p:txBody>
      </p:sp>
      <p:sp>
        <p:nvSpPr>
          <p:cNvPr id="93190" name="CuadroTexto 5">
            <a:extLst>
              <a:ext uri="{FF2B5EF4-FFF2-40B4-BE49-F238E27FC236}">
                <a16:creationId xmlns:a16="http://schemas.microsoft.com/office/drawing/2014/main" id="{4C5D302D-B72B-ABDB-451A-891C06890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71C318-6E9F-5168-A807-0EFC528098E8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0AF389F-1943-D644-BA9E-A7505AFDA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ítulo 1">
            <a:extLst>
              <a:ext uri="{FF2B5EF4-FFF2-40B4-BE49-F238E27FC236}">
                <a16:creationId xmlns:a16="http://schemas.microsoft.com/office/drawing/2014/main" id="{1744F0A9-B336-4FAA-583B-BDBBD610303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Ejemplo con NodeRed (una vez tengamos sensor)</a:t>
            </a:r>
          </a:p>
        </p:txBody>
      </p:sp>
      <p:sp>
        <p:nvSpPr>
          <p:cNvPr id="94211" name="Marcador de contenido 2">
            <a:extLst>
              <a:ext uri="{FF2B5EF4-FFF2-40B4-BE49-F238E27FC236}">
                <a16:creationId xmlns:a16="http://schemas.microsoft.com/office/drawing/2014/main" id="{024155E5-7F8A-9F19-E801-0FAF49C9AE0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ítulo 1">
            <a:extLst>
              <a:ext uri="{FF2B5EF4-FFF2-40B4-BE49-F238E27FC236}">
                <a16:creationId xmlns:a16="http://schemas.microsoft.com/office/drawing/2014/main" id="{DF7E56AA-221F-4789-1F5C-ABC393D4070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Guías de usuario</a:t>
            </a:r>
          </a:p>
        </p:txBody>
      </p:sp>
      <p:sp>
        <p:nvSpPr>
          <p:cNvPr id="95235" name="Marcador de contenido 2">
            <a:extLst>
              <a:ext uri="{FF2B5EF4-FFF2-40B4-BE49-F238E27FC236}">
                <a16:creationId xmlns:a16="http://schemas.microsoft.com/office/drawing/2014/main" id="{0A366FBD-EEE7-656C-D3B6-50CCF589D1A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s-ES">
                <a:latin typeface="Aptos" panose="020B0004020202020204" pitchFamily="34" charset="0"/>
                <a:hlinkClick r:id="rId2"/>
              </a:rPr>
              <a:t>Shelly Plus H&amp;T web interface guide</a:t>
            </a:r>
            <a:endParaRPr altLang="es-ES">
              <a:latin typeface="Aptos" panose="020B0004020202020204" pitchFamily="34" charset="0"/>
            </a:endParaRPr>
          </a:p>
          <a:p>
            <a:pPr eaLnBrk="1" hangingPunct="1"/>
            <a:r>
              <a:rPr altLang="es-ES">
                <a:latin typeface="Aptos" panose="020B0004020202020204" pitchFamily="34" charset="0"/>
                <a:hlinkClick r:id="rId3"/>
              </a:rPr>
              <a:t>https://jsonformatter.org/yaml-formatter</a:t>
            </a:r>
            <a:endParaRPr altLang="es-ES">
              <a:latin typeface="Aptos" panose="020B0004020202020204" pitchFamily="34" charset="0"/>
            </a:endParaRPr>
          </a:p>
          <a:p>
            <a:pPr eaLnBrk="1" hangingPunct="1"/>
            <a:r>
              <a:rPr altLang="es-ES">
                <a:latin typeface="Aptos" panose="020B0004020202020204" pitchFamily="34" charset="0"/>
                <a:hlinkClick r:id="rId4"/>
              </a:rPr>
              <a:t>Minimalistic graph card for Home Assistant Lovelace UI (github.com)</a:t>
            </a:r>
            <a:endParaRPr altLang="es-ES">
              <a:latin typeface="Aptos" panose="020B0004020202020204" pitchFamily="34" charset="0"/>
            </a:endParaRPr>
          </a:p>
          <a:p>
            <a:pPr eaLnBrk="1" hangingPunct="1"/>
            <a:endParaRPr altLang="es-ES">
              <a:latin typeface="Aptos" panose="020B0004020202020204" pitchFamily="34" charset="0"/>
            </a:endParaRPr>
          </a:p>
          <a:p>
            <a:pPr eaLnBrk="1" hangingPunct="1"/>
            <a:endParaRPr altLang="es-ES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FEBF5C2C-961D-E38F-FA17-4C5F31915B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Acceder a </a:t>
            </a:r>
            <a:r>
              <a:rPr b="1" dirty="0" err="1">
                <a:solidFill>
                  <a:srgbClr val="0070C0"/>
                </a:solidFill>
              </a:rPr>
              <a:t>Portainer</a:t>
            </a:r>
            <a:r>
              <a:rPr dirty="0"/>
              <a:t> vía su interfaz web</a:t>
            </a:r>
            <a:r>
              <a:rPr dirty="0">
                <a:hlinkClick r:id="rId2"/>
              </a:rPr>
              <a:t> </a:t>
            </a:r>
            <a:r>
              <a:rPr lang="es-ES" dirty="0">
                <a:solidFill>
                  <a:srgbClr val="0070C0"/>
                </a:solidFill>
                <a:hlinkClick r:id="rId2"/>
              </a:rPr>
              <a:t>https://127.0.0.1:9443</a:t>
            </a:r>
            <a:endParaRPr dirty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Crear un usuario administrador y proporcionar una </a:t>
            </a:r>
            <a:r>
              <a:rPr dirty="0" err="1"/>
              <a:t>password</a:t>
            </a:r>
            <a:endParaRPr dirty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Decir a </a:t>
            </a:r>
            <a:r>
              <a:rPr dirty="0" err="1"/>
              <a:t>Portainer</a:t>
            </a:r>
            <a:r>
              <a:rPr dirty="0"/>
              <a:t> que controle nuestra instalación local de Docker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Environments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  <a:latin typeface="Wingdings" pitchFamily="2"/>
              </a:rPr>
              <a:t></a:t>
            </a:r>
            <a:r>
              <a:rPr b="1" dirty="0">
                <a:solidFill>
                  <a:srgbClr val="0070C0"/>
                </a:solidFill>
              </a:rPr>
              <a:t> Docker </a:t>
            </a:r>
            <a:r>
              <a:rPr b="1" dirty="0">
                <a:solidFill>
                  <a:srgbClr val="0070C0"/>
                </a:solidFill>
                <a:latin typeface="Wingdings" pitchFamily="2"/>
              </a:rPr>
              <a:t></a:t>
            </a:r>
            <a:r>
              <a:rPr b="1" dirty="0">
                <a:solidFill>
                  <a:srgbClr val="0070C0"/>
                </a:solidFill>
              </a:rPr>
              <a:t> Live </a:t>
            </a:r>
            <a:r>
              <a:rPr b="1" dirty="0" err="1">
                <a:solidFill>
                  <a:srgbClr val="0070C0"/>
                </a:solidFill>
              </a:rPr>
              <a:t>Connect</a:t>
            </a:r>
            <a:r>
              <a:rPr b="1" dirty="0">
                <a:solidFill>
                  <a:srgbClr val="0070C0"/>
                </a:solidFill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</p:txBody>
      </p:sp>
      <p:sp>
        <p:nvSpPr>
          <p:cNvPr id="15363" name="CuadroTexto 7">
            <a:extLst>
              <a:ext uri="{FF2B5EF4-FFF2-40B4-BE49-F238E27FC236}">
                <a16:creationId xmlns:a16="http://schemas.microsoft.com/office/drawing/2014/main" id="{ED048768-59A7-557D-2685-A8DA5C2AA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6350"/>
            <a:ext cx="12192000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E19915EF-3FC8-53A7-E771-45967916F365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7</a:t>
            </a:r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4CE7751F-C4E4-5E53-3D17-759195AFE492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2. Instalación y configuración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7BD1119A-A5CA-F7D3-1F34-B0E10A0B32CA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Instalación como contenedor Docker</a:t>
            </a:r>
          </a:p>
        </p:txBody>
      </p:sp>
      <p:pic>
        <p:nvPicPr>
          <p:cNvPr id="3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35F0A85-498F-91D7-9A6F-57A7B45A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36B07F3-AD0B-F88E-8FBA-8692883858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71613"/>
            <a:ext cx="10515600" cy="4802187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Crear el directorio </a:t>
            </a:r>
            <a:r>
              <a:rPr sz="2400" b="1" dirty="0">
                <a:solidFill>
                  <a:srgbClr val="0070C0"/>
                </a:solidFill>
              </a:rPr>
              <a:t>/</a:t>
            </a:r>
            <a:r>
              <a:rPr sz="2400" b="1" dirty="0" err="1">
                <a:solidFill>
                  <a:srgbClr val="0070C0"/>
                </a:solidFill>
              </a:rPr>
              <a:t>docker</a:t>
            </a:r>
            <a:r>
              <a:rPr sz="2400" b="1" dirty="0">
                <a:solidFill>
                  <a:srgbClr val="0070C0"/>
                </a:solidFill>
              </a:rPr>
              <a:t>/</a:t>
            </a:r>
            <a:r>
              <a:rPr sz="2400" b="1" dirty="0" err="1">
                <a:solidFill>
                  <a:srgbClr val="0070C0"/>
                </a:solidFill>
              </a:rPr>
              <a:t>homeassistant</a:t>
            </a:r>
            <a:r>
              <a:rPr sz="2400" dirty="0"/>
              <a:t> donde guardaremos la configuración</a:t>
            </a:r>
          </a:p>
          <a:p>
            <a:pPr eaLnBrk="1" fontAlgn="auto" hangingPunct="1">
              <a:lnSpc>
                <a:spcPct val="5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  <a:p>
            <a:pPr eaLnBrk="1" fontAlgn="auto" hangingPunct="1">
              <a:lnSpc>
                <a:spcPct val="5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  <a:p>
            <a:pPr eaLnBrk="1" fontAlgn="auto" hangingPunct="1">
              <a:lnSpc>
                <a:spcPct val="5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Crear un </a:t>
            </a:r>
            <a:r>
              <a:rPr sz="2400" dirty="0" err="1"/>
              <a:t>stack</a:t>
            </a:r>
            <a:r>
              <a:rPr sz="2400" dirty="0"/>
              <a:t> en </a:t>
            </a:r>
            <a:r>
              <a:rPr sz="2400" b="1" dirty="0" err="1">
                <a:solidFill>
                  <a:srgbClr val="0070C0"/>
                </a:solidFill>
              </a:rPr>
              <a:t>Portainer</a:t>
            </a:r>
            <a:endParaRPr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Acceder a </a:t>
            </a:r>
            <a:r>
              <a:rPr b="1" dirty="0" err="1">
                <a:solidFill>
                  <a:srgbClr val="0070C0"/>
                </a:solidFill>
              </a:rPr>
              <a:t>Portainer</a:t>
            </a:r>
            <a:r>
              <a:rPr dirty="0"/>
              <a:t> vía su interfaz web</a:t>
            </a:r>
            <a:r>
              <a:rPr dirty="0">
                <a:hlinkClick r:id="rId2"/>
              </a:rPr>
              <a:t> </a:t>
            </a:r>
            <a:r>
              <a:rPr lang="es-ES" dirty="0">
                <a:solidFill>
                  <a:srgbClr val="0070C0"/>
                </a:solidFill>
                <a:hlinkClick r:id="rId2"/>
              </a:rPr>
              <a:t>https://127.0.0.1:9443</a:t>
            </a:r>
            <a:endParaRPr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 err="1"/>
              <a:t>Stack</a:t>
            </a:r>
            <a:r>
              <a:rPr dirty="0"/>
              <a:t> </a:t>
            </a:r>
            <a:r>
              <a:rPr dirty="0">
                <a:latin typeface="Wingdings" pitchFamily="2"/>
              </a:rPr>
              <a:t></a:t>
            </a:r>
            <a:r>
              <a:rPr dirty="0"/>
              <a:t> </a:t>
            </a:r>
            <a:r>
              <a:rPr b="1" dirty="0" err="1">
                <a:solidFill>
                  <a:srgbClr val="0070C0"/>
                </a:solidFill>
              </a:rPr>
              <a:t>Add-Stack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  <a:latin typeface="Wingdings" pitchFamily="2"/>
              </a:rPr>
              <a:t></a:t>
            </a:r>
            <a:r>
              <a:rPr dirty="0"/>
              <a:t>Proporcionar el nombre del </a:t>
            </a:r>
            <a:r>
              <a:rPr dirty="0" err="1"/>
              <a:t>stack</a:t>
            </a:r>
            <a:r>
              <a:rPr dirty="0"/>
              <a:t> “</a:t>
            </a:r>
            <a:r>
              <a:rPr dirty="0" err="1"/>
              <a:t>Stack</a:t>
            </a:r>
            <a:r>
              <a:rPr dirty="0"/>
              <a:t> HA”</a:t>
            </a:r>
            <a:endParaRPr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Acceder al </a:t>
            </a:r>
            <a:r>
              <a:rPr dirty="0" err="1"/>
              <a:t>stack</a:t>
            </a:r>
            <a:r>
              <a:rPr dirty="0"/>
              <a:t> </a:t>
            </a:r>
            <a:r>
              <a:rPr dirty="0">
                <a:latin typeface="Wingdings" pitchFamily="2"/>
              </a:rPr>
              <a:t></a:t>
            </a:r>
            <a:r>
              <a:rPr dirty="0"/>
              <a:t> “</a:t>
            </a:r>
            <a:r>
              <a:rPr dirty="0" err="1"/>
              <a:t>Stack</a:t>
            </a:r>
            <a:r>
              <a:rPr dirty="0"/>
              <a:t> HA” </a:t>
            </a:r>
            <a:r>
              <a:rPr dirty="0">
                <a:latin typeface="Wingdings" pitchFamily="2"/>
              </a:rPr>
              <a:t></a:t>
            </a:r>
            <a:r>
              <a:rPr dirty="0"/>
              <a:t> </a:t>
            </a:r>
            <a:r>
              <a:rPr b="1" dirty="0">
                <a:solidFill>
                  <a:srgbClr val="0070C0"/>
                </a:solidFill>
              </a:rPr>
              <a:t>Web Editor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Acceder a </a:t>
            </a:r>
            <a:r>
              <a:rPr sz="2400" dirty="0">
                <a:solidFill>
                  <a:srgbClr val="0070C0"/>
                </a:solidFill>
                <a:hlinkClick r:id="rId3"/>
              </a:rPr>
              <a:t>http://home-assistant.io/installation/alternative/</a:t>
            </a:r>
            <a:endParaRPr sz="2400" dirty="0">
              <a:solidFill>
                <a:srgbClr val="0070C0"/>
              </a:solidFill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Copiar la sección </a:t>
            </a:r>
            <a:r>
              <a:rPr sz="2400" b="1" dirty="0" err="1">
                <a:solidFill>
                  <a:srgbClr val="0070C0"/>
                </a:solidFill>
              </a:rPr>
              <a:t>docker-compose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dirty="0"/>
              <a:t>y pegarlo en el editor del </a:t>
            </a:r>
            <a:r>
              <a:rPr sz="2400" dirty="0" err="1"/>
              <a:t>stack</a:t>
            </a:r>
            <a:r>
              <a:rPr sz="2400" dirty="0"/>
              <a:t> (</a:t>
            </a:r>
            <a:r>
              <a:rPr sz="2400" dirty="0" err="1"/>
              <a:t>stack-homeassistant.yaml</a:t>
            </a:r>
            <a:r>
              <a:rPr sz="2400" dirty="0"/>
              <a:t>)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Sustituir </a:t>
            </a:r>
            <a:r>
              <a:rPr sz="2400" b="1" dirty="0">
                <a:solidFill>
                  <a:srgbClr val="0070C0"/>
                </a:solidFill>
              </a:rPr>
              <a:t>PATH_YOUR_CONFIG</a:t>
            </a:r>
            <a:r>
              <a:rPr sz="2400" dirty="0">
                <a:solidFill>
                  <a:srgbClr val="0070C0"/>
                </a:solidFill>
              </a:rPr>
              <a:t> </a:t>
            </a:r>
            <a:r>
              <a:rPr sz="2400" dirty="0"/>
              <a:t>por </a:t>
            </a:r>
            <a:r>
              <a:rPr sz="2400" b="1" dirty="0">
                <a:solidFill>
                  <a:srgbClr val="0070C0"/>
                </a:solidFill>
              </a:rPr>
              <a:t>/</a:t>
            </a:r>
            <a:r>
              <a:rPr sz="2400" b="1" dirty="0" err="1">
                <a:solidFill>
                  <a:srgbClr val="0070C0"/>
                </a:solidFill>
              </a:rPr>
              <a:t>docker</a:t>
            </a:r>
            <a:r>
              <a:rPr sz="2400" b="1" dirty="0">
                <a:solidFill>
                  <a:srgbClr val="0070C0"/>
                </a:solidFill>
              </a:rPr>
              <a:t>/</a:t>
            </a:r>
            <a:r>
              <a:rPr sz="2400" b="1" dirty="0" err="1">
                <a:solidFill>
                  <a:srgbClr val="0070C0"/>
                </a:solidFill>
              </a:rPr>
              <a:t>homeassistant</a:t>
            </a:r>
            <a:endParaRPr sz="2400" b="1" dirty="0">
              <a:solidFill>
                <a:srgbClr val="0070C0"/>
              </a:solidFill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Desplegar el contenedor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sz="2400" b="1" dirty="0" err="1">
                <a:solidFill>
                  <a:srgbClr val="0070C0"/>
                </a:solidFill>
              </a:rPr>
              <a:t>Deploy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the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stack</a:t>
            </a:r>
            <a:endParaRPr sz="2400" dirty="0"/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Comprobar que el contenedor Home </a:t>
            </a:r>
            <a:r>
              <a:rPr sz="2400" dirty="0" err="1"/>
              <a:t>Assistant</a:t>
            </a:r>
            <a:r>
              <a:rPr sz="2400" dirty="0"/>
              <a:t> esté ejecutando</a:t>
            </a:r>
            <a:endParaRPr sz="2200" dirty="0"/>
          </a:p>
        </p:txBody>
      </p:sp>
      <p:sp>
        <p:nvSpPr>
          <p:cNvPr id="16387" name="CuadroTexto 7">
            <a:extLst>
              <a:ext uri="{FF2B5EF4-FFF2-40B4-BE49-F238E27FC236}">
                <a16:creationId xmlns:a16="http://schemas.microsoft.com/office/drawing/2014/main" id="{4E2F1B71-AA27-20D1-DC1C-4FF92967B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6350"/>
            <a:ext cx="12192000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AD25D99B-6A77-C38E-CB69-32DABA9824E8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8</a:t>
            </a:r>
          </a:p>
        </p:txBody>
      </p:sp>
      <p:sp>
        <p:nvSpPr>
          <p:cNvPr id="16389" name="CuadroTexto 11">
            <a:extLst>
              <a:ext uri="{FF2B5EF4-FFF2-40B4-BE49-F238E27FC236}">
                <a16:creationId xmlns:a16="http://schemas.microsoft.com/office/drawing/2014/main" id="{4464F973-BDB7-6EF9-5149-EA8FACAEC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1811338"/>
            <a:ext cx="10321925" cy="977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lvl="1"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$ mkdir /docker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$ sudo chown root.docker /docker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$ sudo chmod 774 /docker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$ mkdir /docker/homeassistant</a:t>
            </a:r>
            <a:endParaRPr lang="es-E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170A774A-2C93-726A-9ACF-2A90FA07E056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2. Instalación y configuración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024F83-4204-E4A6-BF23-EC86910AFA0B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Instalación de Home Assistant</a:t>
            </a:r>
          </a:p>
        </p:txBody>
      </p:sp>
      <p:pic>
        <p:nvPicPr>
          <p:cNvPr id="3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6C3DF92-A9A7-F2B4-0BF6-383A1BA4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7787108-7259-C4B5-505A-AEE8780929A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Acceder a </a:t>
            </a:r>
            <a:r>
              <a:rPr b="1" dirty="0">
                <a:solidFill>
                  <a:srgbClr val="0070C0"/>
                </a:solidFill>
              </a:rPr>
              <a:t>Home </a:t>
            </a:r>
            <a:r>
              <a:rPr b="1" dirty="0" err="1">
                <a:solidFill>
                  <a:srgbClr val="0070C0"/>
                </a:solidFill>
              </a:rPr>
              <a:t>Assistant</a:t>
            </a:r>
            <a:r>
              <a:rPr dirty="0"/>
              <a:t> desde la URL </a:t>
            </a:r>
            <a:r>
              <a:rPr dirty="0">
                <a:solidFill>
                  <a:srgbClr val="0070C0"/>
                </a:solidFill>
                <a:hlinkClick r:id="rId2"/>
              </a:rPr>
              <a:t>http://127.0.0.1:8123</a:t>
            </a:r>
            <a:endParaRPr dirty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Crear una cuenta de usuario en Home </a:t>
            </a:r>
            <a:r>
              <a:rPr dirty="0" err="1"/>
              <a:t>Assistant</a:t>
            </a:r>
            <a:r>
              <a:rPr dirty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Proporcionar un nombre de usuario y </a:t>
            </a:r>
            <a:r>
              <a:rPr dirty="0" err="1"/>
              <a:t>password</a:t>
            </a:r>
            <a:r>
              <a:rPr dirty="0"/>
              <a:t> </a:t>
            </a:r>
            <a:r>
              <a:rPr b="1" dirty="0"/>
              <a:t>[</a:t>
            </a:r>
            <a:r>
              <a:rPr b="1" dirty="0" err="1"/>
              <a:t>user</a:t>
            </a:r>
            <a:r>
              <a:rPr b="1" dirty="0"/>
              <a:t>/</a:t>
            </a:r>
            <a:r>
              <a:rPr b="1" dirty="0" err="1"/>
              <a:t>pwd</a:t>
            </a:r>
            <a:r>
              <a:rPr b="1" dirty="0"/>
              <a:t>: curso]</a:t>
            </a:r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Introducir la ubicación del servidor de Home </a:t>
            </a:r>
            <a:r>
              <a:rPr dirty="0" err="1"/>
              <a:t>Assistant</a:t>
            </a:r>
            <a:endParaRPr dirty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Home </a:t>
            </a:r>
            <a:r>
              <a:rPr dirty="0" err="1"/>
              <a:t>Assistant</a:t>
            </a:r>
            <a:r>
              <a:rPr dirty="0"/>
              <a:t> [puede] detectar dispositivos compatibles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Smart </a:t>
            </a:r>
            <a:r>
              <a:rPr dirty="0" err="1"/>
              <a:t>TVs</a:t>
            </a:r>
            <a:r>
              <a:rPr dirty="0"/>
              <a:t>, dispositivos inteligentes, móviles, etc.  </a:t>
            </a:r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Configuración de Home </a:t>
            </a:r>
            <a:r>
              <a:rPr dirty="0" err="1"/>
              <a:t>Assistant</a:t>
            </a:r>
            <a:r>
              <a:rPr dirty="0"/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solidFill>
                  <a:schemeClr val="tx1"/>
                </a:solidFill>
              </a:rPr>
              <a:t>Desde la IU en </a:t>
            </a:r>
            <a:r>
              <a:rPr b="1" dirty="0" err="1">
                <a:solidFill>
                  <a:srgbClr val="0070C0"/>
                </a:solidFill>
              </a:rPr>
              <a:t>Settings</a:t>
            </a:r>
            <a:r>
              <a:rPr dirty="0">
                <a:solidFill>
                  <a:schemeClr val="tx1"/>
                </a:solidFill>
              </a:rPr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dirty="0">
                <a:solidFill>
                  <a:schemeClr val="tx1"/>
                </a:solidFill>
              </a:rPr>
              <a:t>Desde el fichero de configuración </a:t>
            </a:r>
            <a:r>
              <a:rPr b="1" dirty="0">
                <a:solidFill>
                  <a:srgbClr val="0070C0"/>
                </a:solidFill>
              </a:rPr>
              <a:t>/</a:t>
            </a:r>
            <a:r>
              <a:rPr b="1" dirty="0" err="1">
                <a:solidFill>
                  <a:srgbClr val="0070C0"/>
                </a:solidFill>
              </a:rPr>
              <a:t>docker</a:t>
            </a:r>
            <a:r>
              <a:rPr b="1" dirty="0">
                <a:solidFill>
                  <a:srgbClr val="0070C0"/>
                </a:solidFill>
              </a:rPr>
              <a:t>/</a:t>
            </a:r>
            <a:r>
              <a:rPr b="1" dirty="0" err="1">
                <a:solidFill>
                  <a:srgbClr val="0070C0"/>
                </a:solidFill>
              </a:rPr>
              <a:t>homeassistant</a:t>
            </a:r>
            <a:r>
              <a:rPr b="1" dirty="0">
                <a:solidFill>
                  <a:srgbClr val="0070C0"/>
                </a:solidFill>
              </a:rPr>
              <a:t>/</a:t>
            </a:r>
            <a:r>
              <a:rPr b="1" dirty="0" err="1">
                <a:solidFill>
                  <a:srgbClr val="0070C0"/>
                </a:solidFill>
              </a:rPr>
              <a:t>configuration.yaml</a:t>
            </a:r>
            <a:endParaRPr b="1" dirty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C2254AFF-6F20-DAD9-B91C-7086017AAA64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2. Instalación y configuración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A8D5BA2C-36CE-34EE-D6C0-BB741A7EEACD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Primeros pasos con Home Assistant</a:t>
            </a:r>
          </a:p>
        </p:txBody>
      </p:sp>
      <p:sp>
        <p:nvSpPr>
          <p:cNvPr id="17413" name="CuadroTexto 9">
            <a:extLst>
              <a:ext uri="{FF2B5EF4-FFF2-40B4-BE49-F238E27FC236}">
                <a16:creationId xmlns:a16="http://schemas.microsoft.com/office/drawing/2014/main" id="{AB04B2DA-4CB8-45CF-FE83-EB6933096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6350"/>
            <a:ext cx="12192000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10">
            <a:extLst>
              <a:ext uri="{FF2B5EF4-FFF2-40B4-BE49-F238E27FC236}">
                <a16:creationId xmlns:a16="http://schemas.microsoft.com/office/drawing/2014/main" id="{9202892A-A1A9-D01A-F230-0757CD00C23E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8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7C6D5A0-B2F2-55BC-BD4D-C5E9BC03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E4A56D7B-DE1A-D9EE-A3AD-6B7A8ABB935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E8824-DC40-644F-E261-EAC787B005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1.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Introducción a Home </a:t>
            </a:r>
            <a:r>
              <a:rPr sz="2400" b="1" dirty="0" err="1">
                <a:solidFill>
                  <a:srgbClr val="0070C0"/>
                </a:solidFill>
                <a:latin typeface="Aptos Display"/>
              </a:rPr>
              <a:t>Assistant</a:t>
            </a:r>
            <a:endParaRPr sz="2400" b="1" dirty="0">
              <a:solidFill>
                <a:srgbClr val="0070C0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2.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Instalación y configuración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Tipos de instalaciones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Instalación como contenedor Docker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Primeros pasos con Home </a:t>
            </a:r>
            <a:r>
              <a:rPr sz="2200" kern="0" dirty="0" err="1">
                <a:latin typeface="Aptos Display"/>
              </a:rPr>
              <a:t>Assistant</a:t>
            </a:r>
            <a:endParaRPr sz="2200" kern="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3. </a:t>
            </a:r>
            <a:r>
              <a:rPr sz="2400" b="1" kern="0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Proyecto práctico 1</a:t>
            </a:r>
            <a:endParaRPr sz="2400" b="1" dirty="0">
              <a:solidFill>
                <a:srgbClr val="FFFFFF"/>
              </a:solidFill>
              <a:highlight>
                <a:srgbClr val="FFFF00"/>
              </a:highlight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Integración de un sensor (Shelly H&amp;T)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Integración del servicio AEMET</a:t>
            </a:r>
            <a:endParaRPr sz="220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4.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Elementos básicos de Home </a:t>
            </a:r>
            <a:r>
              <a:rPr sz="2400" b="1" dirty="0" err="1">
                <a:solidFill>
                  <a:srgbClr val="0070C0"/>
                </a:solidFill>
                <a:latin typeface="Aptos Display"/>
              </a:rPr>
              <a:t>Assistant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</a:t>
            </a:r>
            <a:r>
              <a:rPr sz="2200" dirty="0">
                <a:latin typeface="Aptos Display"/>
              </a:rPr>
              <a:t>ntegraciones: </a:t>
            </a:r>
            <a:r>
              <a:rPr sz="2200" dirty="0" err="1">
                <a:latin typeface="Aptos Display"/>
              </a:rPr>
              <a:t>add-ons</a:t>
            </a:r>
            <a:r>
              <a:rPr sz="2200" dirty="0">
                <a:latin typeface="Aptos Display"/>
              </a:rPr>
              <a:t> (complementos), oficiales, no-oficiales, HACS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i="1" kern="0" dirty="0" err="1">
                <a:latin typeface="Aptos Display"/>
              </a:rPr>
              <a:t>D</a:t>
            </a:r>
            <a:r>
              <a:rPr lang="es-ES" sz="2200" i="1" dirty="0" err="1">
                <a:latin typeface="Aptos Display"/>
              </a:rPr>
              <a:t>ashboards</a:t>
            </a:r>
            <a:r>
              <a:rPr lang="es-ES" sz="2200" dirty="0">
                <a:latin typeface="Aptos Display"/>
              </a:rPr>
              <a:t>, vistas, y tarjetas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Áreas, etiquetas y zonas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kern="0" dirty="0">
                <a:latin typeface="Aptos Display"/>
              </a:rPr>
              <a:t>D</a:t>
            </a:r>
            <a:r>
              <a:rPr lang="es-ES" sz="2200" dirty="0">
                <a:latin typeface="Aptos Display"/>
              </a:rPr>
              <a:t>ispositivos, entidades  y ayudantes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400" dirty="0">
              <a:solidFill>
                <a:srgbClr val="FFFFFF"/>
              </a:solidFill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7172" name="CuadroTexto 3">
            <a:extLst>
              <a:ext uri="{FF2B5EF4-FFF2-40B4-BE49-F238E27FC236}">
                <a16:creationId xmlns:a16="http://schemas.microsoft.com/office/drawing/2014/main" id="{B6C0D94A-AD72-8A49-63C1-D36C3594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9FA2450E-E47B-657E-1F88-EBF9C039FC65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1</a:t>
            </a:r>
          </a:p>
        </p:txBody>
      </p:sp>
      <p:sp>
        <p:nvSpPr>
          <p:cNvPr id="7174" name="CuadroTexto 5">
            <a:extLst>
              <a:ext uri="{FF2B5EF4-FFF2-40B4-BE49-F238E27FC236}">
                <a16:creationId xmlns:a16="http://schemas.microsoft.com/office/drawing/2014/main" id="{B6883933-114C-11FB-A945-41C19E76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0FE0FA-85E5-9036-6FB3-401E41E71AD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4</a:t>
            </a:r>
          </a:p>
        </p:txBody>
      </p:sp>
      <p:pic>
        <p:nvPicPr>
          <p:cNvPr id="7176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1817659-87FC-F501-2041-B2DBB957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1761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60D863D7-ED5B-0EDF-94C3-4327604E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33413"/>
            <a:ext cx="4606925" cy="595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24E1E-AC00-4112-042A-252624CC360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3000" kern="0"/>
              <a:t>Sensor</a:t>
            </a:r>
            <a:r>
              <a:rPr sz="3000" b="1" kern="0"/>
              <a:t> </a:t>
            </a:r>
            <a:r>
              <a:rPr sz="3000" b="1" kern="0">
                <a:solidFill>
                  <a:srgbClr val="0070C0"/>
                </a:solidFill>
              </a:rPr>
              <a:t>Shelly Plus H&amp;T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Temperatura y humedad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Conectividad Wi-Fi 2.4Ghz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USB tipo C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4 pilas AA de 1,5 V (no incluidas)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Bajo consumo de batería (hasta 1 año)</a:t>
            </a:r>
            <a:r>
              <a:rPr sz="2600" kern="0">
                <a:solidFill>
                  <a:srgbClr val="333333"/>
                </a:solidFill>
                <a:latin typeface="Open Sans" pitchFamily="34"/>
                <a:cs typeface="Open Sans" pitchFamily="34"/>
              </a:rPr>
              <a:t>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Inclusión de Bluetooth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Montaje en pared o superficie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Compatible con Alexa, Google Home, Android</a:t>
            </a:r>
            <a:endParaRPr sz="2200" kern="0">
              <a:solidFill>
                <a:srgbClr val="484848"/>
              </a:solidFill>
              <a:latin typeface="Open Sans" pitchFamily="34"/>
              <a:cs typeface="Open Sans" pitchFamily="34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kern="0"/>
              <a:t>Almacenamiento de datos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n-US" sz="2600" kern="0">
                <a:hlinkClick r:id="rId4"/>
              </a:rPr>
              <a:t>Shelly Plus H&amp;T (shellyspain.com)</a:t>
            </a:r>
            <a:endParaRPr sz="2600" kern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600" ker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600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E8146A2-A1CF-51AD-AF48-78AAFBBD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18415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BF1EB865-EE0E-4340-8D0A-DEA50CCF4155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E3E94100-C6E3-334B-7499-F6DEF718A770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BD8BFA74-5B7D-B317-3976-BAA64B3108B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11">
            <a:extLst>
              <a:ext uri="{FF2B5EF4-FFF2-40B4-BE49-F238E27FC236}">
                <a16:creationId xmlns:a16="http://schemas.microsoft.com/office/drawing/2014/main" id="{06010766-4EC5-68BB-CA25-D52B6AE29D60}"/>
              </a:ext>
            </a:extLst>
          </p:cNvPr>
          <p:cNvSpPr txBox="1"/>
          <p:nvPr/>
        </p:nvSpPr>
        <p:spPr>
          <a:xfrm>
            <a:off x="8483600" y="5032377"/>
            <a:ext cx="3000375" cy="738187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kern="0" dirty="0">
                <a:solidFill>
                  <a:srgbClr val="000000"/>
                </a:solidFill>
                <a:latin typeface="Aptos"/>
              </a:rPr>
              <a:t>En modo cliente, el dispositivo visualiza la Temperatura, humedad, % batería, Conectividad </a:t>
            </a:r>
            <a:r>
              <a:rPr lang="es-ES" sz="1400" kern="0" dirty="0" err="1">
                <a:solidFill>
                  <a:srgbClr val="000000"/>
                </a:solidFill>
                <a:latin typeface="Aptos"/>
              </a:rPr>
              <a:t>WiFi</a:t>
            </a:r>
            <a:r>
              <a:rPr lang="es-ES" sz="1400" kern="0" dirty="0">
                <a:solidFill>
                  <a:srgbClr val="000000"/>
                </a:solidFill>
                <a:latin typeface="Aptos"/>
              </a:rPr>
              <a:t>, Cloud</a:t>
            </a:r>
          </a:p>
        </p:txBody>
      </p:sp>
      <p:sp>
        <p:nvSpPr>
          <p:cNvPr id="19465" name="CuadroTexto 8">
            <a:extLst>
              <a:ext uri="{FF2B5EF4-FFF2-40B4-BE49-F238E27FC236}">
                <a16:creationId xmlns:a16="http://schemas.microsoft.com/office/drawing/2014/main" id="{BC907E48-EA5D-D935-8416-2DA6316C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6365875"/>
            <a:ext cx="12192001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52D59D-90A0-7AC0-2469-906F0A659508}"/>
              </a:ext>
            </a:extLst>
          </p:cNvPr>
          <p:cNvSpPr txBox="1"/>
          <p:nvPr/>
        </p:nvSpPr>
        <p:spPr>
          <a:xfrm>
            <a:off x="11483975" y="6243638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E2D8889-B0CB-375D-DAEF-952DC8C0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Wiring a Shelly 1 PM for Home Automation Smart Light Switch - YouTube">
            <a:extLst>
              <a:ext uri="{FF2B5EF4-FFF2-40B4-BE49-F238E27FC236}">
                <a16:creationId xmlns:a16="http://schemas.microsoft.com/office/drawing/2014/main" id="{B5C43245-8703-65B6-8608-6EBB5F17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38" y="411163"/>
            <a:ext cx="4889500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57BEB-74A5-EFB3-B5B1-CF4A840A47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8288" y="1558925"/>
            <a:ext cx="10515600" cy="4351338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400" b="1" kern="0"/>
          </a:p>
          <a:p>
            <a:pPr marL="285750" indent="-2857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b="1" kern="0"/>
              <a:t>Configuración</a:t>
            </a:r>
            <a:r>
              <a:rPr sz="2400" kern="0"/>
              <a:t> del sensor </a:t>
            </a:r>
            <a:r>
              <a:rPr sz="2400" b="1" kern="0">
                <a:solidFill>
                  <a:srgbClr val="0070C0"/>
                </a:solidFill>
              </a:rPr>
              <a:t>Shelly Plus H&amp;T 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/>
              <a:t>Abrir la cubierta del dispositivo 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/>
              <a:t>Colocar las 4 pilas en las ranuras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>
                <a:solidFill>
                  <a:srgbClr val="333333"/>
                </a:solidFill>
                <a:cs typeface="Arial" pitchFamily="34"/>
              </a:rPr>
              <a:t>Presionar el botón </a:t>
            </a:r>
            <a:r>
              <a:rPr b="1" kern="0">
                <a:solidFill>
                  <a:srgbClr val="333333"/>
                </a:solidFill>
                <a:cs typeface="Arial" pitchFamily="34"/>
              </a:rPr>
              <a:t>Reset</a:t>
            </a:r>
            <a:r>
              <a:rPr kern="0">
                <a:solidFill>
                  <a:srgbClr val="333333"/>
                </a:solidFill>
                <a:cs typeface="Arial" pitchFamily="34"/>
              </a:rPr>
              <a:t> para poner el dispositivo en </a:t>
            </a: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kern="0">
                <a:solidFill>
                  <a:srgbClr val="333333"/>
                </a:solidFill>
                <a:cs typeface="Arial" pitchFamily="34"/>
              </a:rPr>
              <a:t>        modo </a:t>
            </a:r>
            <a:r>
              <a:rPr b="1" kern="0">
                <a:solidFill>
                  <a:srgbClr val="0070C0"/>
                </a:solidFill>
                <a:cs typeface="Arial" pitchFamily="34"/>
              </a:rPr>
              <a:t>Access Point (AP)</a:t>
            </a:r>
          </a:p>
          <a:p>
            <a:pPr marL="914400" lvl="1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r>
              <a:rPr kern="0"/>
              <a:t>Desde otro dispositivo WiFi (por ejemplo, un móvil) conéctate al AP </a:t>
            </a: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kern="0"/>
              <a:t>	</a:t>
            </a:r>
            <a:r>
              <a:rPr kern="0">
                <a:latin typeface="Wingdings" pitchFamily="2"/>
              </a:rPr>
              <a:t></a:t>
            </a:r>
            <a:r>
              <a:rPr kern="0"/>
              <a:t> Escanear las redes WiFi y conectar al </a:t>
            </a:r>
            <a:r>
              <a:rPr b="1" kern="0">
                <a:solidFill>
                  <a:srgbClr val="0070C0"/>
                </a:solidFill>
              </a:rPr>
              <a:t>SSID=Shelly-HTGT-&lt;dir MAC&gt;</a:t>
            </a:r>
          </a:p>
          <a:p>
            <a:pPr marL="914400" lvl="1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r>
              <a:rPr kern="0"/>
              <a:t>Abrir un navegador desde el dispositivo y escribir la URL </a:t>
            </a:r>
            <a:r>
              <a:rPr kern="0">
                <a:solidFill>
                  <a:srgbClr val="0070C0"/>
                </a:solidFill>
                <a:hlinkClick r:id="rId4"/>
              </a:rPr>
              <a:t>http://192.168.33.1</a:t>
            </a:r>
            <a:endParaRPr kern="0">
              <a:solidFill>
                <a:srgbClr val="0070C0"/>
              </a:solidFill>
            </a:endParaRPr>
          </a:p>
          <a:p>
            <a:pPr marL="971550" lvl="1" indent="-5143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r>
              <a:rPr kern="0"/>
              <a:t>Actualizar el firmware del dispositivo a la última versión en Settings </a:t>
            </a:r>
            <a:r>
              <a:rPr kern="0">
                <a:latin typeface="Wingdings" pitchFamily="2"/>
              </a:rPr>
              <a:t></a:t>
            </a:r>
            <a:r>
              <a:rPr kern="0"/>
              <a:t> Firmware</a:t>
            </a:r>
          </a:p>
          <a:p>
            <a:pPr marL="457200" lvl="1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kern="0"/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endParaRPr kern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b="1" kern="0">
              <a:solidFill>
                <a:srgbClr val="0070C0"/>
              </a:solidFill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kern="0">
              <a:solidFill>
                <a:srgbClr val="333333"/>
              </a:solidFill>
              <a:latin typeface="Arial" pitchFamily="34"/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1168F28-3EBA-42F7-A203-11D506A5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18415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F58704ED-9305-0666-B022-14317F0D608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EEEF9B5B-B6F5-5E13-214C-FEFCB41CB2A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20487" name="CuadroTexto 8">
            <a:extLst>
              <a:ext uri="{FF2B5EF4-FFF2-40B4-BE49-F238E27FC236}">
                <a16:creationId xmlns:a16="http://schemas.microsoft.com/office/drawing/2014/main" id="{41598F49-F281-B84B-D90A-9E6ECB5F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C8588498-E652-313A-BD62-8DD22ABF3018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F938A6C-B9D1-0705-14F9-D18BE4CA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4E8C8161-2D08-73A0-1F3B-DD48F764B57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Prerrequisitos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2C8D7-F192-0ADF-0F23-495F1B8B19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6957" y="1565174"/>
            <a:ext cx="10515600" cy="4351336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Servidor </a:t>
            </a:r>
            <a:r>
              <a:rPr b="1" dirty="0">
                <a:solidFill>
                  <a:srgbClr val="0070C0"/>
                </a:solidFill>
              </a:rPr>
              <a:t>Ubuntu/Linux </a:t>
            </a:r>
            <a:r>
              <a:rPr dirty="0"/>
              <a:t>(o similar) con conectividad </a:t>
            </a:r>
            <a:r>
              <a:rPr dirty="0" err="1"/>
              <a:t>WiFi</a:t>
            </a:r>
            <a:endParaRPr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Gestionar (abrir/cerrar) puertos de red 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En el servidor 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En el </a:t>
            </a:r>
            <a:r>
              <a:rPr dirty="0" err="1"/>
              <a:t>router</a:t>
            </a:r>
            <a:r>
              <a:rPr dirty="0"/>
              <a:t>, para permitir acceso remoto desde casa (en su caso) o desde otras subredes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highlight>
                  <a:srgbClr val="FFFFFF"/>
                </a:highlight>
                <a:cs typeface="Times New Roman" pitchFamily="18"/>
              </a:rPr>
              <a:t>Cuentas de usuario: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highlight>
                  <a:srgbClr val="FFFFFF"/>
                </a:highlight>
                <a:cs typeface="Times New Roman" pitchFamily="18"/>
              </a:rPr>
              <a:t>GitHub (HACS), Google (</a:t>
            </a:r>
            <a:r>
              <a:rPr dirty="0" err="1">
                <a:highlight>
                  <a:srgbClr val="FFFFFF"/>
                </a:highlight>
                <a:cs typeface="Times New Roman" pitchFamily="18"/>
              </a:rPr>
              <a:t>TailScale</a:t>
            </a:r>
            <a:r>
              <a:rPr dirty="0">
                <a:highlight>
                  <a:srgbClr val="FFFFFF"/>
                </a:highlight>
                <a:cs typeface="Times New Roman" pitchFamily="18"/>
              </a:rPr>
              <a:t>)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highlight>
                  <a:srgbClr val="FFFFFF"/>
                </a:highlight>
                <a:cs typeface="Times New Roman" pitchFamily="18"/>
              </a:rPr>
              <a:t>Descargar el material del curso de: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highlight>
                  <a:srgbClr val="FFFFFF"/>
                </a:highlight>
                <a:cs typeface="Times New Roman" pitchFamily="18"/>
                <a:hlinkClick r:id="rId2"/>
              </a:rPr>
              <a:t>http://git</a:t>
            </a:r>
            <a:endParaRPr dirty="0">
              <a:highlight>
                <a:srgbClr val="FFFFFF"/>
              </a:highlight>
              <a:cs typeface="Times New Roman" pitchFamily="18"/>
            </a:endParaRP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highlight>
                  <a:srgbClr val="FFFFFF"/>
                </a:highlight>
                <a:cs typeface="Times New Roman" pitchFamily="18"/>
              </a:rPr>
              <a:t>Lista de dispositivos para el proyecto: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highlight>
                  <a:srgbClr val="FFFFFF"/>
                </a:highlight>
                <a:cs typeface="Times New Roman" pitchFamily="18"/>
              </a:rPr>
              <a:t>Enlace a la lista de la compra (</a:t>
            </a:r>
            <a:r>
              <a:rPr dirty="0" err="1">
                <a:highlight>
                  <a:srgbClr val="FFFFFF"/>
                </a:highlight>
                <a:cs typeface="Times New Roman" pitchFamily="18"/>
              </a:rPr>
              <a:t>shelly</a:t>
            </a:r>
            <a:r>
              <a:rPr dirty="0">
                <a:highlight>
                  <a:srgbClr val="FFFFFF"/>
                </a:highlight>
                <a:cs typeface="Times New Roman" pitchFamily="18"/>
              </a:rPr>
              <a:t>, altavoces Google Alexa)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>
              <a:highlight>
                <a:srgbClr val="FFFFFF"/>
              </a:highlight>
              <a:cs typeface="Times New Roman" pitchFamily="18"/>
            </a:endParaRP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4100" name="CuadroTexto 3">
            <a:extLst>
              <a:ext uri="{FF2B5EF4-FFF2-40B4-BE49-F238E27FC236}">
                <a16:creationId xmlns:a16="http://schemas.microsoft.com/office/drawing/2014/main" id="{61E590A5-5F89-6761-32F6-67E3CAE1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12204700" cy="647700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Instalación de Home Assistant</a:t>
            </a:r>
          </a:p>
        </p:txBody>
      </p:sp>
      <p:sp>
        <p:nvSpPr>
          <p:cNvPr id="4101" name="CuadroTexto 4">
            <a:extLst>
              <a:ext uri="{FF2B5EF4-FFF2-40B4-BE49-F238E27FC236}">
                <a16:creationId xmlns:a16="http://schemas.microsoft.com/office/drawing/2014/main" id="{21D86361-E8D7-C18A-76EF-2B3BBFE50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Prerrequisitos</a:t>
            </a:r>
          </a:p>
        </p:txBody>
      </p:sp>
      <p:sp>
        <p:nvSpPr>
          <p:cNvPr id="4102" name="CuadroTexto 5">
            <a:extLst>
              <a:ext uri="{FF2B5EF4-FFF2-40B4-BE49-F238E27FC236}">
                <a16:creationId xmlns:a16="http://schemas.microsoft.com/office/drawing/2014/main" id="{19860245-4060-1B81-A70B-CD6833F8A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03" name="CuadroTexto 6">
            <a:extLst>
              <a:ext uri="{FF2B5EF4-FFF2-40B4-BE49-F238E27FC236}">
                <a16:creationId xmlns:a16="http://schemas.microsoft.com/office/drawing/2014/main" id="{AB51BE82-FCBB-AF8F-487F-F2AD2E4A4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150" y="6234113"/>
            <a:ext cx="52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40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4104" name="AutoShape 2" descr="InWire Technologies">
            <a:extLst>
              <a:ext uri="{FF2B5EF4-FFF2-40B4-BE49-F238E27FC236}">
                <a16:creationId xmlns:a16="http://schemas.microsoft.com/office/drawing/2014/main" id="{313F6164-85EA-D806-4EC3-4728CBCCF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pic>
        <p:nvPicPr>
          <p:cNvPr id="410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E6F163A-F94A-4BEF-7FF1-91F0AEED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A0E3690-3BDD-A154-8710-6B623672EE3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3200" kern="0"/>
              <a:t>Existen dos posibilidades: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8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la </a:t>
            </a:r>
            <a:r>
              <a:rPr sz="2800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integración oficial </a:t>
            </a:r>
            <a:r>
              <a:rPr sz="28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del fabricante Shelly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800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</a:t>
            </a:r>
            <a:r>
              <a:rPr sz="2800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MQTT (Message Queue Telemetry Transport)</a:t>
            </a: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800" kern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8DFDFD3-AB33-9EFB-F289-08D0FD990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18415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0BF75D4B-A436-98AD-9F8D-87D061E218B3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8D282753-A372-6F50-49BC-626D874CF43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22534" name="CuadroTexto 8">
            <a:extLst>
              <a:ext uri="{FF2B5EF4-FFF2-40B4-BE49-F238E27FC236}">
                <a16:creationId xmlns:a16="http://schemas.microsoft.com/office/drawing/2014/main" id="{5A61A448-F4F5-357C-8FDE-20A5A675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1E6F4F38-CA5A-D169-7CAB-5545318FC5C3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3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4DE79A6-31A7-6DAB-1016-A79936E2F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3CF4FA7-342D-9171-3612-64093CDF7F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2288" y="1531938"/>
            <a:ext cx="10831512" cy="4645025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1800" kern="0"/>
              <a:t>Desde otro dispositivo en la red WiFi (por ejemplo, un móvil) conéctate al AP Shelly</a:t>
            </a: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1800" kern="0">
                <a:latin typeface="Wingdings" pitchFamily="2"/>
              </a:rPr>
              <a:t></a:t>
            </a:r>
            <a:r>
              <a:rPr sz="1800" kern="0"/>
              <a:t> Escanear las redes WiFi y conectar al </a:t>
            </a:r>
            <a:r>
              <a:rPr sz="1800" b="1" kern="0">
                <a:solidFill>
                  <a:srgbClr val="0070C0"/>
                </a:solidFill>
              </a:rPr>
              <a:t>SSID Shelly-HTGT-&lt;dir MAC&gt;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1800" kern="0"/>
              <a:t>Abrir un navegador y escribir la URL </a:t>
            </a:r>
            <a:r>
              <a:rPr sz="1800" kern="0">
                <a:solidFill>
                  <a:srgbClr val="0070C0"/>
                </a:solidFill>
                <a:hlinkClick r:id="rId2"/>
              </a:rPr>
              <a:t>http://192.168.33.1</a:t>
            </a:r>
            <a:endParaRPr sz="1800" kern="0">
              <a:solidFill>
                <a:srgbClr val="0070C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>
              <a:solidFill>
                <a:srgbClr val="0070C0"/>
              </a:solidFill>
            </a:endParaRP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3"/>
              <a:defRPr/>
            </a:pPr>
            <a:r>
              <a:rPr sz="1800" b="1" kern="0"/>
              <a:t>Configurar la WiFi del dispositivo: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1800" kern="0"/>
              <a:t>Settings </a:t>
            </a:r>
            <a:r>
              <a:rPr sz="1800" kern="0">
                <a:latin typeface="Wingdings" pitchFamily="2"/>
              </a:rPr>
              <a:t></a:t>
            </a:r>
            <a:r>
              <a:rPr sz="1800" kern="0"/>
              <a:t> Network Settings </a:t>
            </a:r>
            <a:r>
              <a:rPr sz="1800" kern="0">
                <a:latin typeface="Wingdings" pitchFamily="2"/>
              </a:rPr>
              <a:t></a:t>
            </a:r>
            <a:r>
              <a:rPr sz="1800" kern="0"/>
              <a:t> WiFi </a:t>
            </a:r>
            <a:r>
              <a:rPr sz="1800" kern="0">
                <a:latin typeface="Wingdings" pitchFamily="2"/>
              </a:rPr>
              <a:t></a:t>
            </a:r>
            <a:r>
              <a:rPr sz="1800" kern="0"/>
              <a:t> WiFi Settings 1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1800" kern="0"/>
              <a:t>Enable WiFi Network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1800" kern="0"/>
              <a:t>Manual type SSID </a:t>
            </a:r>
            <a:r>
              <a:rPr sz="1800" kern="0">
                <a:latin typeface="Wingdings" pitchFamily="2"/>
              </a:rPr>
              <a:t></a:t>
            </a:r>
            <a:r>
              <a:rPr sz="1800" kern="0"/>
              <a:t> Escribir el SSID de la red WiFi del servidor Smart ESI y el password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1800" kern="0"/>
              <a:t>Save Settings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1800" b="1" kern="0"/>
              <a:t>IMPORTANTE: </a:t>
            </a:r>
            <a:r>
              <a:rPr sz="1800" kern="0"/>
              <a:t>Al conectarnos a la red WiFi obtendremos una dirección IP por DHCP</a:t>
            </a:r>
          </a:p>
          <a:p>
            <a:pPr marL="914400" lvl="1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3"/>
              <a:defRPr/>
            </a:pPr>
            <a:endParaRPr sz="1800" b="1" kern="0"/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3"/>
              <a:defRPr/>
            </a:pPr>
            <a:r>
              <a:rPr sz="1800" b="1" kern="0"/>
              <a:t>Configurar el envío de datos a Home Assistant: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1800" kern="0"/>
              <a:t>Settings </a:t>
            </a:r>
            <a:r>
              <a:rPr sz="1800" kern="0">
                <a:latin typeface="Wingdings" pitchFamily="2"/>
              </a:rPr>
              <a:t></a:t>
            </a:r>
            <a:r>
              <a:rPr sz="1800" kern="0"/>
              <a:t> Outbound websocket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1800" kern="0"/>
              <a:t>Enable Outbound websocket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1800" kern="0"/>
              <a:t>URL de acceso al servidor ws://&lt;dir_IP_HA&gt;:8123/api/shelly/ws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1800" kern="0"/>
              <a:t>Save Settings</a:t>
            </a:r>
          </a:p>
        </p:txBody>
      </p:sp>
      <p:sp>
        <p:nvSpPr>
          <p:cNvPr id="24579" name="CuadroTexto 8">
            <a:extLst>
              <a:ext uri="{FF2B5EF4-FFF2-40B4-BE49-F238E27FC236}">
                <a16:creationId xmlns:a16="http://schemas.microsoft.com/office/drawing/2014/main" id="{A09ADE09-36A3-14D2-F623-5F78C5F7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8A71213D-7944-7BD3-6537-39A011D5350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26FAC4C5-21B4-0F9D-89C8-ED54FFA5023A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CEBC6DA0-785E-453F-677A-C4C89A4E56D6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DC6987BD-4016-0D6F-C3B5-4D6B482919A4}"/>
              </a:ext>
            </a:extLst>
          </p:cNvPr>
          <p:cNvSpPr txBox="1"/>
          <p:nvPr/>
        </p:nvSpPr>
        <p:spPr>
          <a:xfrm>
            <a:off x="10215563" y="1292225"/>
            <a:ext cx="1976437" cy="1477963"/>
          </a:xfrm>
          <a:prstGeom prst="rect">
            <a:avLst/>
          </a:prstGeom>
          <a:solidFill>
            <a:srgbClr val="FFFF00"/>
          </a:solidFill>
          <a:ln cap="flat">
            <a:noFill/>
          </a:ln>
        </p:spPr>
        <p:txBody>
          <a:bodyPr anchorCtr="1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la </a:t>
            </a:r>
            <a:r>
              <a:rPr lang="es-ES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integración oficial </a:t>
            </a: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del fabricante Shelly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3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D6DCC9D-6F3A-4580-9BA1-0B663844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44C1EB48-2442-E2B0-803A-271687DC04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5925" y="1555750"/>
            <a:ext cx="10937875" cy="462121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3200" kern="0" dirty="0"/>
              <a:t>Desde la IU de Home </a:t>
            </a:r>
            <a:r>
              <a:rPr sz="3200" kern="0" dirty="0" err="1"/>
              <a:t>Assistant</a:t>
            </a:r>
            <a:endParaRPr sz="3200" kern="0" dirty="0"/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200" b="1" kern="0" dirty="0" err="1"/>
              <a:t>Devices</a:t>
            </a:r>
            <a:r>
              <a:rPr sz="2200" b="1" kern="0" dirty="0"/>
              <a:t> &amp; </a:t>
            </a:r>
            <a:r>
              <a:rPr sz="2200" b="1" kern="0" dirty="0" err="1"/>
              <a:t>Services</a:t>
            </a:r>
            <a:r>
              <a:rPr sz="2200" b="1" kern="0" dirty="0"/>
              <a:t> </a:t>
            </a:r>
            <a:r>
              <a:rPr sz="2200" b="1" kern="0" dirty="0">
                <a:latin typeface="Wingdings" pitchFamily="2"/>
              </a:rPr>
              <a:t></a:t>
            </a:r>
            <a:r>
              <a:rPr sz="2200" b="1" kern="0" dirty="0"/>
              <a:t> </a:t>
            </a:r>
            <a:r>
              <a:rPr sz="2200" b="1" kern="0" dirty="0" err="1"/>
              <a:t>Integrations</a:t>
            </a:r>
            <a:r>
              <a:rPr sz="2200" b="1" kern="0" dirty="0"/>
              <a:t> </a:t>
            </a:r>
            <a:r>
              <a:rPr sz="2200" kern="0" dirty="0">
                <a:latin typeface="Wingdings" pitchFamily="2"/>
              </a:rPr>
              <a:t></a:t>
            </a:r>
            <a:r>
              <a:rPr sz="2200" kern="0" dirty="0"/>
              <a:t> </a:t>
            </a:r>
            <a:r>
              <a:rPr sz="2200" b="1" kern="0" dirty="0">
                <a:solidFill>
                  <a:srgbClr val="0070C0"/>
                </a:solidFill>
              </a:rPr>
              <a:t>ADD INTEGRATION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200" kern="0" dirty="0"/>
              <a:t>Escribir “Shelly” 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200" kern="0" dirty="0"/>
              <a:t>Escribir la IP del dispositivo Shelly y dejar el puerto por defecto 80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200" kern="0" dirty="0"/>
              <a:t>Si Home </a:t>
            </a:r>
            <a:r>
              <a:rPr sz="2200" kern="0" dirty="0" err="1"/>
              <a:t>Assistant</a:t>
            </a:r>
            <a:r>
              <a:rPr sz="2200" kern="0" dirty="0"/>
              <a:t> es capaz de comunicar con el dispositivo, la integración se ha realizado con éxito y el dispositivo se añade a Home </a:t>
            </a:r>
            <a:r>
              <a:rPr sz="2200" kern="0" dirty="0" err="1"/>
              <a:t>Assistant</a:t>
            </a:r>
            <a:endParaRPr sz="2200" kern="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kern="0" dirty="0"/>
              <a:t>En </a:t>
            </a:r>
            <a:r>
              <a:rPr b="1" kern="0" dirty="0" err="1">
                <a:solidFill>
                  <a:srgbClr val="0070C0"/>
                </a:solidFill>
              </a:rPr>
              <a:t>Devices</a:t>
            </a:r>
            <a:r>
              <a:rPr b="1" kern="0" dirty="0">
                <a:solidFill>
                  <a:srgbClr val="0070C0"/>
                </a:solidFill>
              </a:rPr>
              <a:t> </a:t>
            </a:r>
            <a:r>
              <a:rPr b="1" kern="0" dirty="0">
                <a:solidFill>
                  <a:srgbClr val="0070C0"/>
                </a:solidFill>
                <a:latin typeface="Wingdings" pitchFamily="2"/>
              </a:rPr>
              <a:t></a:t>
            </a:r>
            <a:r>
              <a:rPr b="1" kern="0" dirty="0">
                <a:solidFill>
                  <a:srgbClr val="0070C0"/>
                </a:solidFill>
              </a:rPr>
              <a:t> </a:t>
            </a:r>
            <a:r>
              <a:rPr b="1" kern="0" dirty="0" err="1">
                <a:solidFill>
                  <a:srgbClr val="0070C0"/>
                </a:solidFill>
              </a:rPr>
              <a:t>Settings</a:t>
            </a:r>
            <a:r>
              <a:rPr b="1" kern="0" dirty="0">
                <a:solidFill>
                  <a:srgbClr val="0070C0"/>
                </a:solidFill>
              </a:rPr>
              <a:t> </a:t>
            </a:r>
            <a:r>
              <a:rPr kern="0" dirty="0"/>
              <a:t>aparecerá el dispositivo y entidades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kern="0" dirty="0"/>
              <a:t>En el </a:t>
            </a:r>
            <a:r>
              <a:rPr kern="0" dirty="0" err="1"/>
              <a:t>Dashboard</a:t>
            </a:r>
            <a:r>
              <a:rPr kern="0" dirty="0"/>
              <a:t> principal (</a:t>
            </a:r>
            <a:r>
              <a:rPr b="1" kern="0" dirty="0" err="1">
                <a:solidFill>
                  <a:srgbClr val="0070C0"/>
                </a:solidFill>
              </a:rPr>
              <a:t>Overview</a:t>
            </a:r>
            <a:r>
              <a:rPr kern="0" dirty="0"/>
              <a:t>) se muestran los valores de las entidades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endParaRPr sz="3200" kern="0" dirty="0"/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endParaRPr sz="2800" kern="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05CA7E5F-5AAB-0687-D7B5-0E8613067609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8E5F6DF4-A51E-C56F-B58B-034501666EA8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25605" name="CuadroTexto 8">
            <a:extLst>
              <a:ext uri="{FF2B5EF4-FFF2-40B4-BE49-F238E27FC236}">
                <a16:creationId xmlns:a16="http://schemas.microsoft.com/office/drawing/2014/main" id="{8B687D3F-152C-7BAC-CDBF-AB7B7F7B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F7CD3A24-3A44-8DA8-B93D-6C954D9F2B62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ECDFC891-35E3-4950-AB50-710AED891EF5}"/>
              </a:ext>
            </a:extLst>
          </p:cNvPr>
          <p:cNvSpPr txBox="1"/>
          <p:nvPr/>
        </p:nvSpPr>
        <p:spPr>
          <a:xfrm>
            <a:off x="10215563" y="1292225"/>
            <a:ext cx="1976437" cy="1477963"/>
          </a:xfrm>
          <a:prstGeom prst="rect">
            <a:avLst/>
          </a:prstGeom>
          <a:solidFill>
            <a:srgbClr val="FFFF00"/>
          </a:solidFill>
          <a:ln cap="flat">
            <a:noFill/>
          </a:ln>
        </p:spPr>
        <p:txBody>
          <a:bodyPr anchorCtr="1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la </a:t>
            </a:r>
            <a:r>
              <a:rPr lang="es-ES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integración oficial </a:t>
            </a: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del fabricante Shelly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469413A-EB12-5DAD-6C28-B8A610D45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4708DF9-96D6-4D23-F3A8-5EC4284BCF8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2"/>
              <a:defRPr/>
            </a:pPr>
            <a:r>
              <a:rPr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</a:t>
            </a:r>
            <a:r>
              <a:rPr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MQTT (Message Queue Telemetry Transport)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800" kern="0"/>
              <a:t>Instalar </a:t>
            </a:r>
            <a:r>
              <a:rPr sz="2800" b="1" kern="0">
                <a:solidFill>
                  <a:srgbClr val="0070C0"/>
                </a:solidFill>
              </a:rPr>
              <a:t>mosquitto</a:t>
            </a:r>
            <a:r>
              <a:rPr sz="2800" kern="0"/>
              <a:t> en el servidor de Home Assistant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800" kern="0"/>
              <a:t>Vincular </a:t>
            </a:r>
            <a:r>
              <a:rPr sz="2800" b="1" kern="0">
                <a:solidFill>
                  <a:srgbClr val="0070C0"/>
                </a:solidFill>
              </a:rPr>
              <a:t>MQTT</a:t>
            </a:r>
            <a:r>
              <a:rPr sz="2800" kern="0"/>
              <a:t> a Home Assistant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800" kern="0"/>
              <a:t>Configurar el dispositivo Shelly para enviar mensajes MQTT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800" kern="0"/>
              <a:t>Configurar Home Assistant</a:t>
            </a:r>
          </a:p>
          <a:p>
            <a:pPr marL="800100" lvl="1" indent="-3429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endParaRPr sz="1300" kern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0E777AD7-BA42-818E-2204-999477C89CC8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8DAE5C6E-E05F-428E-2A68-FAA13195BD2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26629" name="CuadroTexto 8">
            <a:extLst>
              <a:ext uri="{FF2B5EF4-FFF2-40B4-BE49-F238E27FC236}">
                <a16:creationId xmlns:a16="http://schemas.microsoft.com/office/drawing/2014/main" id="{EF5C5146-1C42-0DFF-64AF-BC71983D8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8D22BB34-5DD4-DD6D-1A58-2F9107B9F6DE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D85DD4F-702D-A0CC-E242-BBFE496E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52D74581-47C1-8BB0-E80C-97C8420449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752975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Instalar </a:t>
            </a:r>
            <a:r>
              <a:rPr b="1" dirty="0" err="1">
                <a:solidFill>
                  <a:srgbClr val="0070C0"/>
                </a:solidFill>
              </a:rPr>
              <a:t>mosquitto</a:t>
            </a:r>
            <a:r>
              <a:rPr dirty="0"/>
              <a:t> vía </a:t>
            </a:r>
            <a:r>
              <a:rPr b="1" dirty="0" err="1"/>
              <a:t>docker-compose</a:t>
            </a:r>
            <a:r>
              <a:rPr b="1" dirty="0"/>
              <a:t>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Acceder a </a:t>
            </a:r>
            <a:r>
              <a:rPr b="1" dirty="0" err="1">
                <a:solidFill>
                  <a:srgbClr val="0070C0"/>
                </a:solidFill>
              </a:rPr>
              <a:t>Portainer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dirty="0" err="1"/>
              <a:t>via</a:t>
            </a:r>
            <a:r>
              <a:rPr dirty="0"/>
              <a:t> la URL </a:t>
            </a:r>
            <a:r>
              <a:rPr lang="es-ES" dirty="0">
                <a:solidFill>
                  <a:srgbClr val="0070C0"/>
                </a:solidFill>
                <a:hlinkClick r:id="rId2"/>
              </a:rPr>
              <a:t>https://127.0.0.1:9443</a:t>
            </a:r>
            <a:endParaRPr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Copiar el fichero </a:t>
            </a:r>
            <a:r>
              <a:rPr b="1" dirty="0" err="1">
                <a:solidFill>
                  <a:srgbClr val="0070C0"/>
                </a:solidFill>
              </a:rPr>
              <a:t>stack-mosquitto.yaml</a:t>
            </a:r>
            <a:r>
              <a:rPr dirty="0"/>
              <a:t> dentro del </a:t>
            </a:r>
            <a:r>
              <a:rPr dirty="0" err="1"/>
              <a:t>stack</a:t>
            </a:r>
            <a:r>
              <a:rPr dirty="0"/>
              <a:t> “</a:t>
            </a:r>
            <a:r>
              <a:rPr dirty="0" err="1"/>
              <a:t>Stack</a:t>
            </a:r>
            <a:r>
              <a:rPr dirty="0"/>
              <a:t> HA”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Crear un fichero de configuración </a:t>
            </a:r>
            <a:r>
              <a:rPr b="1" dirty="0" err="1">
                <a:solidFill>
                  <a:srgbClr val="0070C0"/>
                </a:solidFill>
              </a:rPr>
              <a:t>mosquitto.conf</a:t>
            </a:r>
            <a:endParaRPr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kern="0" dirty="0"/>
              <a:t>Instalar utilidades para publicar/suscribir mensajes MQTT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kern="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Modificar el </a:t>
            </a:r>
            <a:r>
              <a:rPr dirty="0" err="1"/>
              <a:t>stack</a:t>
            </a:r>
            <a:r>
              <a:rPr dirty="0"/>
              <a:t> </a:t>
            </a:r>
            <a:r>
              <a:rPr dirty="0">
                <a:latin typeface="Wingdings" pitchFamily="2"/>
              </a:rPr>
              <a:t></a:t>
            </a:r>
            <a:r>
              <a:rPr dirty="0"/>
              <a:t> </a:t>
            </a:r>
            <a:r>
              <a:rPr b="1" dirty="0" err="1">
                <a:solidFill>
                  <a:srgbClr val="0070C0"/>
                </a:solidFill>
              </a:rPr>
              <a:t>Deploy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Stack</a:t>
            </a:r>
            <a:endParaRPr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Verificar los logs</a:t>
            </a:r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84EFE1D6-CDCB-00EC-5638-FC88EB3F2AB9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54E9DE78-4323-D6D4-09DC-FEC408F99C1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27653" name="CuadroTexto 8">
            <a:extLst>
              <a:ext uri="{FF2B5EF4-FFF2-40B4-BE49-F238E27FC236}">
                <a16:creationId xmlns:a16="http://schemas.microsoft.com/office/drawing/2014/main" id="{C8AF31E9-8748-1979-3F54-90E19872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EC9FD7A8-CE7F-BD81-1D15-1B74E0EFF9C3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27655" name="CuadroTexto 9">
            <a:extLst>
              <a:ext uri="{FF2B5EF4-FFF2-40B4-BE49-F238E27FC236}">
                <a16:creationId xmlns:a16="http://schemas.microsoft.com/office/drawing/2014/main" id="{4D3BB54D-18E4-3DCA-5DEC-B098ACF36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429000"/>
            <a:ext cx="10321925" cy="83026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sudo mkdir –p /docker/mosquitto/config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sudo cp mosquitto.confg /docker/mosquitto/config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3F1B0BFE-2D1D-C9F3-8DBE-B9ED180FBF16}"/>
              </a:ext>
            </a:extLst>
          </p:cNvPr>
          <p:cNvSpPr txBox="1"/>
          <p:nvPr/>
        </p:nvSpPr>
        <p:spPr>
          <a:xfrm>
            <a:off x="10215563" y="1292225"/>
            <a:ext cx="1976437" cy="923925"/>
          </a:xfrm>
          <a:prstGeom prst="rect">
            <a:avLst/>
          </a:prstGeom>
          <a:solidFill>
            <a:srgbClr val="FFFF00"/>
          </a:solidFill>
          <a:ln cap="flat">
            <a:noFill/>
          </a:ln>
        </p:spPr>
        <p:txBody>
          <a:bodyPr anchorCtr="1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el protocolo </a:t>
            </a:r>
            <a:r>
              <a:rPr lang="es-ES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MQTT  </a:t>
            </a:r>
            <a:r>
              <a:rPr lang="es-ES" kern="0">
                <a:solidFill>
                  <a:srgbClr val="000000"/>
                </a:solidFill>
                <a:latin typeface="Arial" pitchFamily="34"/>
                <a:cs typeface="Arial" pitchFamily="34"/>
              </a:rPr>
              <a:t>para integrar el </a:t>
            </a: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Shelly</a:t>
            </a: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BB707D95-4597-4D89-1F94-8AC3C1BF6370}"/>
              </a:ext>
            </a:extLst>
          </p:cNvPr>
          <p:cNvSpPr txBox="1"/>
          <p:nvPr/>
        </p:nvSpPr>
        <p:spPr>
          <a:xfrm>
            <a:off x="1427163" y="4808538"/>
            <a:ext cx="10321925" cy="461962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$ sudo sudo apt-get install mosquitto-clients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C153C2B-1633-AE88-D3A5-8BDAFD58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Marcador de contenido 2">
            <a:extLst>
              <a:ext uri="{FF2B5EF4-FFF2-40B4-BE49-F238E27FC236}">
                <a16:creationId xmlns:a16="http://schemas.microsoft.com/office/drawing/2014/main" id="{B8C8B79B-E58E-2675-A914-E9FAE5856A06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altLang="en-US">
                <a:latin typeface="Aptos" panose="020B0004020202020204" pitchFamily="34" charset="0"/>
              </a:rPr>
              <a:t>Vincular</a:t>
            </a:r>
            <a:r>
              <a:rPr altLang="en-US" b="1">
                <a:latin typeface="Aptos" panose="020B0004020202020204" pitchFamily="34" charset="0"/>
              </a:rPr>
              <a:t> </a:t>
            </a:r>
            <a:r>
              <a:rPr altLang="en-US" b="1">
                <a:solidFill>
                  <a:srgbClr val="0070C0"/>
                </a:solidFill>
                <a:latin typeface="Aptos" panose="020B0004020202020204" pitchFamily="34" charset="0"/>
              </a:rPr>
              <a:t>MQTT</a:t>
            </a:r>
            <a:r>
              <a:rPr altLang="en-US" b="1">
                <a:latin typeface="Aptos" panose="020B0004020202020204" pitchFamily="34" charset="0"/>
              </a:rPr>
              <a:t> a Home Assistant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>
                <a:latin typeface="Aptos" panose="020B0004020202020204" pitchFamily="34" charset="0"/>
              </a:rPr>
              <a:t>Settings </a:t>
            </a:r>
            <a:r>
              <a:rPr altLang="en-US">
                <a:latin typeface="Wingdings" panose="05000000000000000000" pitchFamily="2" charset="2"/>
              </a:rPr>
              <a:t></a:t>
            </a:r>
            <a:r>
              <a:rPr altLang="en-US">
                <a:latin typeface="Aptos" panose="020B0004020202020204" pitchFamily="34" charset="0"/>
              </a:rPr>
              <a:t> Devices &amp; Services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>
                <a:latin typeface="Aptos" panose="020B0004020202020204" pitchFamily="34" charset="0"/>
              </a:rPr>
              <a:t>Integrations </a:t>
            </a:r>
            <a:r>
              <a:rPr altLang="en-US">
                <a:latin typeface="Wingdings" panose="05000000000000000000" pitchFamily="2" charset="2"/>
              </a:rPr>
              <a:t></a:t>
            </a:r>
            <a:r>
              <a:rPr altLang="en-US">
                <a:latin typeface="Aptos" panose="020B0004020202020204" pitchFamily="34" charset="0"/>
              </a:rPr>
              <a:t> Add integration </a:t>
            </a:r>
            <a:r>
              <a:rPr altLang="en-US" b="1">
                <a:latin typeface="Wingdings" panose="05000000000000000000" pitchFamily="2" charset="2"/>
              </a:rPr>
              <a:t></a:t>
            </a:r>
            <a:r>
              <a:rPr altLang="en-US" b="1">
                <a:solidFill>
                  <a:srgbClr val="0070C0"/>
                </a:solidFill>
                <a:latin typeface="Aptos" panose="020B0004020202020204" pitchFamily="34" charset="0"/>
              </a:rPr>
              <a:t>MQTT</a:t>
            </a:r>
          </a:p>
          <a:p>
            <a:pPr lvl="2" eaLnBrk="1" hangingPunct="1">
              <a:lnSpc>
                <a:spcPct val="80000"/>
              </a:lnSpc>
            </a:pPr>
            <a:r>
              <a:rPr altLang="en-US" sz="2400">
                <a:latin typeface="Aptos" panose="020B0004020202020204" pitchFamily="34" charset="0"/>
              </a:rPr>
              <a:t>Configurar dirección IP del servidor MQTT y proporcionar usuario/contraseña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>
                <a:latin typeface="Aptos" panose="020B0004020202020204" pitchFamily="34" charset="0"/>
              </a:rPr>
              <a:t>Validar que funciona:</a:t>
            </a:r>
          </a:p>
          <a:p>
            <a:pPr lvl="2" eaLnBrk="1" hangingPunct="1">
              <a:lnSpc>
                <a:spcPct val="80000"/>
              </a:lnSpc>
            </a:pPr>
            <a:r>
              <a:rPr altLang="en-US" sz="2400">
                <a:latin typeface="Aptos" panose="020B0004020202020204" pitchFamily="34" charset="0"/>
              </a:rPr>
              <a:t>Escuchar en el topic “</a:t>
            </a:r>
            <a:r>
              <a:rPr altLang="en-US" sz="2400" b="1">
                <a:latin typeface="Aptos" panose="020B0004020202020204" pitchFamily="34" charset="0"/>
              </a:rPr>
              <a:t>/topic/prueba”</a:t>
            </a:r>
            <a:r>
              <a:rPr altLang="en-US" sz="2400">
                <a:latin typeface="Aptos" panose="020B0004020202020204" pitchFamily="34" charset="0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altLang="en-US" sz="2400">
                <a:latin typeface="Aptos" panose="020B0004020202020204" pitchFamily="34" charset="0"/>
              </a:rPr>
              <a:t>Publicar en el topic “</a:t>
            </a:r>
            <a:r>
              <a:rPr altLang="en-US" sz="2400" b="1">
                <a:latin typeface="Aptos" panose="020B0004020202020204" pitchFamily="34" charset="0"/>
              </a:rPr>
              <a:t>/topic/prueba”</a:t>
            </a:r>
            <a:r>
              <a:rPr altLang="en-US" sz="2400">
                <a:latin typeface="Aptos" panose="020B0004020202020204" pitchFamily="34" charset="0"/>
              </a:rPr>
              <a:t> el mensaje </a:t>
            </a:r>
            <a:r>
              <a:rPr altLang="en-US" sz="2400" b="1">
                <a:latin typeface="Aptos" panose="020B0004020202020204" pitchFamily="34" charset="0"/>
              </a:rPr>
              <a:t>“hola”</a:t>
            </a:r>
          </a:p>
          <a:p>
            <a:pPr eaLnBrk="1" hangingPunct="1"/>
            <a:endParaRPr altLang="en-US">
              <a:latin typeface="Aptos" panose="020B0004020202020204" pitchFamily="34" charset="0"/>
            </a:endParaRPr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8DDB7B4D-3A71-C139-5742-AF465656C0A3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448CAC5D-5665-EC76-7AF8-593EA9FB2588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28677" name="CuadroTexto 8">
            <a:extLst>
              <a:ext uri="{FF2B5EF4-FFF2-40B4-BE49-F238E27FC236}">
                <a16:creationId xmlns:a16="http://schemas.microsoft.com/office/drawing/2014/main" id="{0414ABA8-9A4A-A76F-4835-89C80E896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E0AD2E29-B9DB-2BD1-AFE3-5F596285E40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A005E541-592F-BCAB-59F8-31E52DDDB6D0}"/>
              </a:ext>
            </a:extLst>
          </p:cNvPr>
          <p:cNvSpPr txBox="1"/>
          <p:nvPr/>
        </p:nvSpPr>
        <p:spPr>
          <a:xfrm>
            <a:off x="10215563" y="1292225"/>
            <a:ext cx="1976437" cy="923925"/>
          </a:xfrm>
          <a:prstGeom prst="rect">
            <a:avLst/>
          </a:prstGeom>
          <a:solidFill>
            <a:srgbClr val="FFFF00"/>
          </a:solidFill>
          <a:ln cap="flat">
            <a:noFill/>
          </a:ln>
        </p:spPr>
        <p:txBody>
          <a:bodyPr anchorCtr="1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el protocolo </a:t>
            </a:r>
            <a:r>
              <a:rPr lang="es-ES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MQTT  </a:t>
            </a:r>
            <a:r>
              <a:rPr lang="es-ES" kern="0">
                <a:solidFill>
                  <a:srgbClr val="000000"/>
                </a:solidFill>
                <a:latin typeface="Arial" pitchFamily="34"/>
                <a:cs typeface="Arial" pitchFamily="34"/>
              </a:rPr>
              <a:t>para integrar el </a:t>
            </a: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Shelly</a:t>
            </a: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B8A40D7-60E4-413D-F41F-8D56DDE5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2F85486-AA49-EA2E-1593-4B898E06A7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3200" kern="0" dirty="0"/>
              <a:t>Configurar el </a:t>
            </a:r>
            <a:r>
              <a:rPr sz="3200" b="1" kern="0" dirty="0">
                <a:solidFill>
                  <a:srgbClr val="0070C0"/>
                </a:solidFill>
              </a:rPr>
              <a:t>Shelly</a:t>
            </a:r>
            <a:r>
              <a:rPr sz="3200" kern="0" dirty="0"/>
              <a:t> para enviar mensajes </a:t>
            </a:r>
            <a:r>
              <a:rPr sz="3200" b="1" kern="0" dirty="0">
                <a:solidFill>
                  <a:srgbClr val="0070C0"/>
                </a:solidFill>
              </a:rPr>
              <a:t>MQTT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000" kern="0" dirty="0"/>
              <a:t>Pulsar el botón de </a:t>
            </a:r>
            <a:r>
              <a:rPr sz="2000" b="1" kern="0" dirty="0" err="1">
                <a:solidFill>
                  <a:srgbClr val="0070C0"/>
                </a:solidFill>
              </a:rPr>
              <a:t>Reset</a:t>
            </a:r>
            <a:r>
              <a:rPr sz="2000" kern="0" dirty="0"/>
              <a:t> para activar el modo AP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000" kern="0" dirty="0"/>
              <a:t>Desde otro dispositivo en la red </a:t>
            </a:r>
            <a:r>
              <a:rPr sz="2000" kern="0" dirty="0" err="1"/>
              <a:t>WiFi</a:t>
            </a:r>
            <a:r>
              <a:rPr sz="2000" kern="0" dirty="0"/>
              <a:t> conéctate al AP</a:t>
            </a: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000" kern="0" dirty="0"/>
              <a:t>	</a:t>
            </a:r>
            <a:r>
              <a:rPr sz="2000" kern="0" dirty="0">
                <a:latin typeface="Wingdings" pitchFamily="2"/>
              </a:rPr>
              <a:t></a:t>
            </a:r>
            <a:r>
              <a:rPr sz="2000" kern="0" dirty="0"/>
              <a:t> Escanear las redes </a:t>
            </a:r>
            <a:r>
              <a:rPr sz="2000" kern="0" dirty="0" err="1"/>
              <a:t>WiFi</a:t>
            </a:r>
            <a:r>
              <a:rPr sz="2000" kern="0" dirty="0"/>
              <a:t> y conectar al </a:t>
            </a:r>
            <a:r>
              <a:rPr sz="2000" b="1" kern="0" dirty="0">
                <a:solidFill>
                  <a:srgbClr val="0070C0"/>
                </a:solidFill>
              </a:rPr>
              <a:t>SSID=Shelly-HTGT-&lt;</a:t>
            </a:r>
            <a:r>
              <a:rPr sz="2000" b="1" kern="0" dirty="0" err="1">
                <a:solidFill>
                  <a:srgbClr val="0070C0"/>
                </a:solidFill>
              </a:rPr>
              <a:t>dir</a:t>
            </a:r>
            <a:r>
              <a:rPr sz="2000" b="1" kern="0" dirty="0">
                <a:solidFill>
                  <a:srgbClr val="0070C0"/>
                </a:solidFill>
              </a:rPr>
              <a:t> MAC&gt;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3"/>
              <a:defRPr/>
            </a:pPr>
            <a:r>
              <a:rPr sz="2000" kern="0" dirty="0"/>
              <a:t>Abrir un navegador desde el dispositivo y escribir la URL </a:t>
            </a:r>
            <a:r>
              <a:rPr sz="2000" b="1" kern="0" dirty="0">
                <a:solidFill>
                  <a:srgbClr val="0070C0"/>
                </a:solidFill>
                <a:hlinkClick r:id="rId2"/>
              </a:rPr>
              <a:t>http://192.168.33.1</a:t>
            </a:r>
            <a:endParaRPr sz="2000" b="1" kern="0" dirty="0">
              <a:solidFill>
                <a:srgbClr val="0070C0"/>
              </a:solidFill>
            </a:endParaRP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3"/>
              <a:defRPr/>
            </a:pPr>
            <a:r>
              <a:rPr sz="2000" kern="0" dirty="0"/>
              <a:t>Configurar el cliente MQTT (</a:t>
            </a:r>
            <a:r>
              <a:rPr sz="2000" b="1" kern="0" dirty="0" err="1"/>
              <a:t>publisher</a:t>
            </a:r>
            <a:r>
              <a:rPr sz="2000" kern="0" dirty="0"/>
              <a:t>)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kern="0" dirty="0" err="1"/>
              <a:t>Settings</a:t>
            </a:r>
            <a:r>
              <a:rPr kern="0" dirty="0"/>
              <a:t> </a:t>
            </a:r>
            <a:r>
              <a:rPr kern="0" dirty="0">
                <a:latin typeface="Wingdings" pitchFamily="2"/>
              </a:rPr>
              <a:t></a:t>
            </a:r>
            <a:r>
              <a:rPr kern="0" dirty="0"/>
              <a:t> </a:t>
            </a:r>
            <a:r>
              <a:rPr kern="0" dirty="0" err="1"/>
              <a:t>Connectivity</a:t>
            </a:r>
            <a:r>
              <a:rPr kern="0" dirty="0"/>
              <a:t> </a:t>
            </a:r>
            <a:r>
              <a:rPr kern="0" dirty="0" err="1"/>
              <a:t>Settings</a:t>
            </a:r>
            <a:r>
              <a:rPr kern="0" dirty="0"/>
              <a:t> </a:t>
            </a:r>
            <a:r>
              <a:rPr kern="0" dirty="0">
                <a:latin typeface="Wingdings" pitchFamily="2"/>
              </a:rPr>
              <a:t></a:t>
            </a:r>
            <a:r>
              <a:rPr kern="0" dirty="0"/>
              <a:t>MQTT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kern="0" dirty="0" err="1"/>
              <a:t>Enable</a:t>
            </a:r>
            <a:r>
              <a:rPr kern="0" dirty="0"/>
              <a:t> MQTT </a:t>
            </a:r>
            <a:r>
              <a:rPr kern="0" dirty="0" err="1"/>
              <a:t>network</a:t>
            </a:r>
            <a:endParaRPr kern="0" dirty="0"/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kern="0" dirty="0"/>
              <a:t>No SSL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kern="0" dirty="0"/>
              <a:t>MQTT </a:t>
            </a:r>
            <a:r>
              <a:rPr kern="0" dirty="0" err="1"/>
              <a:t>prefix</a:t>
            </a:r>
            <a:r>
              <a:rPr kern="0" dirty="0"/>
              <a:t>: </a:t>
            </a:r>
            <a:r>
              <a:rPr b="1" kern="0" dirty="0" err="1"/>
              <a:t>topic</a:t>
            </a:r>
            <a:r>
              <a:rPr kern="0" dirty="0"/>
              <a:t> en el mensaje, por ejemplo “shellyh&amp;t1”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kern="0" dirty="0"/>
              <a:t>Dirección IP y puerto 1883 del servidor MQTT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kern="0" dirty="0"/>
              <a:t>Nombre de usuario y </a:t>
            </a:r>
            <a:r>
              <a:rPr kern="0" dirty="0" err="1"/>
              <a:t>password</a:t>
            </a:r>
            <a:r>
              <a:rPr kern="0" dirty="0"/>
              <a:t> que escribiste cuando instalaste MQTT (opcional)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kern="0" dirty="0" err="1"/>
              <a:t>Save</a:t>
            </a:r>
            <a:r>
              <a:rPr kern="0" dirty="0"/>
              <a:t> </a:t>
            </a:r>
            <a:r>
              <a:rPr kern="0" dirty="0" err="1"/>
              <a:t>Settings</a:t>
            </a:r>
            <a:endParaRPr kern="0" dirty="0"/>
          </a:p>
          <a:p>
            <a:pPr marL="457200" lvl="1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000" kern="0" dirty="0"/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000" kern="0" dirty="0"/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E98D7453-701B-EF6B-E5BE-025F056AA8D5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F824412E-8DA9-887F-1B41-0D0E5A265582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29701" name="CuadroTexto 8">
            <a:extLst>
              <a:ext uri="{FF2B5EF4-FFF2-40B4-BE49-F238E27FC236}">
                <a16:creationId xmlns:a16="http://schemas.microsoft.com/office/drawing/2014/main" id="{E1ED8997-08BB-307C-C02E-363FB4A4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48B9CD5E-936D-87BA-2BF3-4CBFB320A185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7" name="CuadroTexto 1">
            <a:extLst>
              <a:ext uri="{FF2B5EF4-FFF2-40B4-BE49-F238E27FC236}">
                <a16:creationId xmlns:a16="http://schemas.microsoft.com/office/drawing/2014/main" id="{4EA3FC3F-41ED-4DF3-510F-48C0921225F7}"/>
              </a:ext>
            </a:extLst>
          </p:cNvPr>
          <p:cNvSpPr txBox="1"/>
          <p:nvPr/>
        </p:nvSpPr>
        <p:spPr>
          <a:xfrm>
            <a:off x="10215563" y="1292225"/>
            <a:ext cx="1976437" cy="923925"/>
          </a:xfrm>
          <a:prstGeom prst="rect">
            <a:avLst/>
          </a:prstGeom>
          <a:solidFill>
            <a:srgbClr val="FFFF00"/>
          </a:solidFill>
          <a:ln cap="flat">
            <a:noFill/>
          </a:ln>
        </p:spPr>
        <p:txBody>
          <a:bodyPr anchorCtr="1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el protocolo </a:t>
            </a:r>
            <a:r>
              <a:rPr lang="es-ES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MQTT  </a:t>
            </a:r>
            <a:r>
              <a:rPr lang="es-ES" kern="0">
                <a:solidFill>
                  <a:srgbClr val="000000"/>
                </a:solidFill>
                <a:latin typeface="Arial" pitchFamily="34"/>
                <a:cs typeface="Arial" pitchFamily="34"/>
              </a:rPr>
              <a:t>para integrar el </a:t>
            </a: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Shelly</a:t>
            </a: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106F171-7DFA-7731-B76C-9F64B1CB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34B1709-C793-8AAA-61ED-5EE10944EE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3200" kern="0" dirty="0"/>
              <a:t>Obtener un mensaje </a:t>
            </a:r>
            <a:r>
              <a:rPr sz="3200" b="1" kern="0" dirty="0">
                <a:solidFill>
                  <a:srgbClr val="0070C0"/>
                </a:solidFill>
              </a:rPr>
              <a:t>MQTT</a:t>
            </a:r>
            <a:r>
              <a:rPr sz="3200" kern="0" dirty="0"/>
              <a:t> del dispositivo Shelly 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800" kern="0" dirty="0"/>
              <a:t>Abrir un terminal en el servidor de Home </a:t>
            </a:r>
            <a:r>
              <a:rPr sz="2800" kern="0" dirty="0" err="1"/>
              <a:t>Assistant</a:t>
            </a:r>
            <a:endParaRPr sz="2800" kern="0" dirty="0"/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800" kern="0" dirty="0"/>
              <a:t>Ejecutar un subscriptor MQTT de cualquier </a:t>
            </a:r>
            <a:r>
              <a:rPr sz="2800" kern="0" dirty="0" err="1"/>
              <a:t>topic</a:t>
            </a:r>
            <a:r>
              <a:rPr sz="2800" kern="0" dirty="0"/>
              <a:t> “#”</a:t>
            </a:r>
          </a:p>
          <a:p>
            <a:pPr marL="1028700" lvl="1" indent="-5715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3"/>
              <a:defRPr/>
            </a:pPr>
            <a:endParaRPr sz="2800" kern="0" dirty="0"/>
          </a:p>
          <a:p>
            <a:pPr marL="1028700" lvl="1" indent="-5715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3"/>
              <a:defRPr/>
            </a:pPr>
            <a:endParaRPr sz="2800" kern="0" dirty="0"/>
          </a:p>
          <a:p>
            <a:pPr marL="1028700" lvl="1" indent="-5715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3"/>
              <a:defRPr/>
            </a:pPr>
            <a:r>
              <a:rPr sz="2800" kern="0" dirty="0"/>
              <a:t>Esperar a recibir un mensaje del dispositivo</a:t>
            </a: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800" kern="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1E0D271F-FEBA-BAE3-3BBB-8AAB4DF687E9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4AA56316-4C08-E2F1-454E-97EE7EDF620C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55229A44-1616-0A90-9CFD-9F7076F723F4}"/>
              </a:ext>
            </a:extLst>
          </p:cNvPr>
          <p:cNvSpPr txBox="1"/>
          <p:nvPr/>
        </p:nvSpPr>
        <p:spPr>
          <a:xfrm>
            <a:off x="10215563" y="1292225"/>
            <a:ext cx="1976437" cy="923925"/>
          </a:xfrm>
          <a:prstGeom prst="rect">
            <a:avLst/>
          </a:prstGeom>
          <a:solidFill>
            <a:srgbClr val="FFFF00"/>
          </a:solidFill>
          <a:ln cap="flat">
            <a:noFill/>
          </a:ln>
        </p:spPr>
        <p:txBody>
          <a:bodyPr anchorCtr="1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el protocolo </a:t>
            </a:r>
            <a:r>
              <a:rPr lang="es-ES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MQTT  </a:t>
            </a:r>
            <a:r>
              <a:rPr lang="es-ES" kern="0">
                <a:solidFill>
                  <a:srgbClr val="000000"/>
                </a:solidFill>
                <a:latin typeface="Arial" pitchFamily="34"/>
                <a:cs typeface="Arial" pitchFamily="34"/>
              </a:rPr>
              <a:t>para integrar el </a:t>
            </a: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Shelly</a:t>
            </a: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2A2C30CA-2526-564A-0848-9B4B539F2AF1}"/>
              </a:ext>
            </a:extLst>
          </p:cNvPr>
          <p:cNvSpPr txBox="1"/>
          <p:nvPr/>
        </p:nvSpPr>
        <p:spPr>
          <a:xfrm>
            <a:off x="1343025" y="3438525"/>
            <a:ext cx="10321925" cy="400050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$ </a:t>
            </a:r>
            <a:r>
              <a:rPr lang="pt-BR" sz="2000" ker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mosquitto_sub -v -h localhost -p 1883 -t '#’ </a:t>
            </a:r>
            <a:endParaRPr lang="es-ES" sz="2000" kern="0">
              <a:solidFill>
                <a:srgbClr val="0000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0727" name="CuadroTexto 8">
            <a:extLst>
              <a:ext uri="{FF2B5EF4-FFF2-40B4-BE49-F238E27FC236}">
                <a16:creationId xmlns:a16="http://schemas.microsoft.com/office/drawing/2014/main" id="{9035283B-E678-041B-AC00-466DE26A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EA694AB4-45EB-521E-CA5B-A08413D88662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7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C4A049B-D742-B503-A8D9-E0205F5E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ángulo 18">
            <a:extLst>
              <a:ext uri="{FF2B5EF4-FFF2-40B4-BE49-F238E27FC236}">
                <a16:creationId xmlns:a16="http://schemas.microsoft.com/office/drawing/2014/main" id="{5519AE43-3FBC-E736-4681-57DA66840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800" y="2589213"/>
            <a:ext cx="1962150" cy="246062"/>
          </a:xfrm>
          <a:prstGeom prst="rect">
            <a:avLst/>
          </a:prstGeom>
          <a:solidFill>
            <a:srgbClr val="FFFF00"/>
          </a:solidFill>
          <a:ln w="19046">
            <a:solidFill>
              <a:srgbClr val="042433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A895E511-0C1D-78BE-0C54-6CC9B13AE53B}"/>
              </a:ext>
            </a:extLst>
          </p:cNvPr>
          <p:cNvSpPr txBox="1"/>
          <p:nvPr/>
        </p:nvSpPr>
        <p:spPr>
          <a:xfrm>
            <a:off x="928688" y="2462213"/>
            <a:ext cx="10334625" cy="3694112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$ shellyhtg3/events/rpc {"src":"shellyhtg3-ecda3bc36848","dst":"shellyhtg3/events","method":"NotifyFullStatus","params":{"ts":1714019822.12,"ble":{},"cloud":{"connected":false},"devicepower:0":{"id": 0,"battery":{"V":5.01, "percent":50},"external":{"present":false}},"ht_ui":{},"humidity:0":{"id": 0,"rh":36.2},"mqtt":{"connected":true},"sys":{"mac":"ECDA3BC36848","restart_required":false,"time":"06:37","unixtime":1714019822,"uptime":2,"ram_size":255516,"ram_free":111856,"fs_size":1048576,"fs_free":757760,"cfg_rev":9,"kvs_rev":0,"webhook_rev":0,"available_updates":{},"wakeup_reason":{"boot":"deepsleep_wake","cause":"status_update"},"wakeu p_period":7200,"reset_reason":8},"temperature:0":{"id": 0,"tC":23.6, "tF":74.6},"wifi":{"sta_ip":"192.168.1.50","status":"got ip","ssid":"MOVISTAR_AC3A","rssi":-60},"ws":{"connected":false}}}</a:t>
            </a:r>
          </a:p>
        </p:txBody>
      </p:sp>
      <p:sp>
        <p:nvSpPr>
          <p:cNvPr id="31748" name="CuadroTexto 17">
            <a:extLst>
              <a:ext uri="{FF2B5EF4-FFF2-40B4-BE49-F238E27FC236}">
                <a16:creationId xmlns:a16="http://schemas.microsoft.com/office/drawing/2014/main" id="{F5DA3846-F923-52DD-2CE6-C2A665F73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1817688"/>
            <a:ext cx="10274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800" b="1">
                <a:solidFill>
                  <a:srgbClr val="0070C0"/>
                </a:solidFill>
              </a:rPr>
              <a:t>Es necesario extraer los atributos de interés desde el mensaje MQTT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800" b="1">
                <a:solidFill>
                  <a:srgbClr val="0070C0"/>
                </a:solidFill>
              </a:rPr>
              <a:t>cuyo contenido es un JSON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BFDE0834-7CCA-C8B3-AC56-9EC7CE77C093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8E977CEF-A240-88B0-1FE0-478009D27CF5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31751" name="CuadroTexto 8">
            <a:extLst>
              <a:ext uri="{FF2B5EF4-FFF2-40B4-BE49-F238E27FC236}">
                <a16:creationId xmlns:a16="http://schemas.microsoft.com/office/drawing/2014/main" id="{0B239059-94B9-BA1F-58FB-53D999C8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CF8350EE-8B48-B51E-B60A-C6E1F066280E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9" name="CuadroTexto 14">
            <a:extLst>
              <a:ext uri="{FF2B5EF4-FFF2-40B4-BE49-F238E27FC236}">
                <a16:creationId xmlns:a16="http://schemas.microsoft.com/office/drawing/2014/main" id="{C93140F7-66AA-A865-5678-CDC6A272DF41}"/>
              </a:ext>
            </a:extLst>
          </p:cNvPr>
          <p:cNvSpPr txBox="1"/>
          <p:nvPr/>
        </p:nvSpPr>
        <p:spPr>
          <a:xfrm>
            <a:off x="10215563" y="1292225"/>
            <a:ext cx="1976437" cy="923925"/>
          </a:xfrm>
          <a:prstGeom prst="rect">
            <a:avLst/>
          </a:prstGeom>
          <a:solidFill>
            <a:srgbClr val="FFFF00"/>
          </a:solidFill>
          <a:ln cap="flat">
            <a:noFill/>
          </a:ln>
        </p:spPr>
        <p:txBody>
          <a:bodyPr anchorCtr="1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el protocolo </a:t>
            </a:r>
            <a:r>
              <a:rPr lang="es-ES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MQTT  </a:t>
            </a:r>
            <a:r>
              <a:rPr lang="es-ES" kern="0">
                <a:solidFill>
                  <a:srgbClr val="000000"/>
                </a:solidFill>
                <a:latin typeface="Arial" pitchFamily="34"/>
                <a:cs typeface="Arial" pitchFamily="34"/>
              </a:rPr>
              <a:t>para integrar el </a:t>
            </a: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Shelly</a:t>
            </a: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41EAB4B-C022-30AD-D7CF-CD8BABA08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CDBC7E76-9845-BC2E-041B-BDB259BF3B8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3000" b="1" kern="0" dirty="0">
                <a:solidFill>
                  <a:srgbClr val="0070C0"/>
                </a:solidFill>
              </a:rPr>
              <a:t>Herramientas del desarrollador </a:t>
            </a:r>
            <a:r>
              <a:rPr sz="3000" kern="0" dirty="0"/>
              <a:t>de Home </a:t>
            </a:r>
            <a:r>
              <a:rPr sz="3000" kern="0" dirty="0" err="1"/>
              <a:t>Assistant</a:t>
            </a:r>
            <a:endParaRPr sz="3000" kern="0" dirty="0"/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 dirty="0"/>
              <a:t>Copiar el JSON del mensaje MQTT en el editor de plantillas de Home </a:t>
            </a:r>
            <a:r>
              <a:rPr kern="0" dirty="0" err="1"/>
              <a:t>Assistant</a:t>
            </a:r>
            <a:r>
              <a:rPr kern="0" dirty="0"/>
              <a:t>: </a:t>
            </a:r>
            <a:r>
              <a:rPr b="1" kern="0" dirty="0" err="1">
                <a:solidFill>
                  <a:srgbClr val="0070C0"/>
                </a:solidFill>
              </a:rPr>
              <a:t>Developer</a:t>
            </a:r>
            <a:r>
              <a:rPr b="1" kern="0" dirty="0">
                <a:solidFill>
                  <a:srgbClr val="0070C0"/>
                </a:solidFill>
              </a:rPr>
              <a:t> Tools </a:t>
            </a:r>
            <a:r>
              <a:rPr b="1" kern="0" dirty="0">
                <a:solidFill>
                  <a:srgbClr val="0070C0"/>
                </a:solidFill>
                <a:latin typeface="Wingdings" pitchFamily="2"/>
              </a:rPr>
              <a:t></a:t>
            </a:r>
            <a:r>
              <a:rPr b="1" kern="0" dirty="0" err="1">
                <a:solidFill>
                  <a:srgbClr val="0070C0"/>
                </a:solidFill>
              </a:rPr>
              <a:t>Template</a:t>
            </a:r>
            <a:endParaRPr b="1" kern="0" dirty="0">
              <a:solidFill>
                <a:srgbClr val="0070C0"/>
              </a:solidFill>
            </a:endParaRPr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kern="0" dirty="0"/>
              <a:t>         (mantener el nombre de la variable </a:t>
            </a:r>
            <a:r>
              <a:rPr b="1" kern="0" dirty="0" err="1"/>
              <a:t>value_json</a:t>
            </a:r>
            <a:r>
              <a:rPr kern="0" dirty="0"/>
              <a:t>)</a:t>
            </a: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2"/>
              <a:defRPr/>
            </a:pPr>
            <a:r>
              <a:rPr kern="0" dirty="0"/>
              <a:t>Por cada &lt;atributo&gt; de interés a extraer desde </a:t>
            </a:r>
            <a:r>
              <a:rPr b="1" kern="0" dirty="0" err="1"/>
              <a:t>value_json</a:t>
            </a:r>
            <a:endParaRPr b="1" kern="0" dirty="0"/>
          </a:p>
          <a:p>
            <a:pPr marL="1428750" lvl="2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400" kern="0" dirty="0"/>
              <a:t>Escribir </a:t>
            </a:r>
            <a:r>
              <a:rPr sz="2400" b="1" kern="0" dirty="0"/>
              <a:t>“{{</a:t>
            </a:r>
            <a:r>
              <a:rPr sz="2400" b="1" kern="0" dirty="0" err="1"/>
              <a:t>value_json</a:t>
            </a:r>
            <a:r>
              <a:rPr sz="2400" b="1" kern="0" dirty="0"/>
              <a:t>.&lt;atributo&gt;}}”</a:t>
            </a:r>
          </a:p>
          <a:p>
            <a:pPr marL="1428750" lvl="2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400" kern="0" dirty="0"/>
              <a:t>Si el atributo es un conjunto de atributos (diccionario), debes escribirlo de esta forma </a:t>
            </a:r>
            <a:r>
              <a:rPr sz="2400" b="1" kern="0" dirty="0"/>
              <a:t>[‘atributo’] </a:t>
            </a:r>
          </a:p>
          <a:p>
            <a:pPr marL="1428750" lvl="2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400" kern="0" dirty="0"/>
              <a:t>Es posible anidar atributos: </a:t>
            </a:r>
            <a:r>
              <a:rPr sz="2400" b="1" kern="0" dirty="0"/>
              <a:t>“{{</a:t>
            </a:r>
            <a:r>
              <a:rPr sz="2400" b="1" kern="0" dirty="0" err="1"/>
              <a:t>value_json</a:t>
            </a:r>
            <a:r>
              <a:rPr sz="2400" b="1" kern="0" dirty="0"/>
              <a:t>.&lt;atributo1&gt;.&lt;atributo2&gt;…&lt;</a:t>
            </a:r>
            <a:r>
              <a:rPr sz="2400" b="1" kern="0" dirty="0" err="1"/>
              <a:t>atributon</a:t>
            </a:r>
            <a:r>
              <a:rPr sz="2400" b="1" kern="0" dirty="0"/>
              <a:t>&gt;}}”</a:t>
            </a: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2"/>
              <a:defRPr/>
            </a:pPr>
            <a:r>
              <a:rPr kern="0" dirty="0"/>
              <a:t>Verificar que los resultados en la ventana </a:t>
            </a:r>
            <a:r>
              <a:rPr b="1" kern="0" dirty="0" err="1">
                <a:solidFill>
                  <a:srgbClr val="0070C0"/>
                </a:solidFill>
              </a:rPr>
              <a:t>Result</a:t>
            </a:r>
            <a:r>
              <a:rPr b="1" kern="0" dirty="0">
                <a:solidFill>
                  <a:srgbClr val="0070C0"/>
                </a:solidFill>
              </a:rPr>
              <a:t> </a:t>
            </a:r>
            <a:r>
              <a:rPr b="1" kern="0" dirty="0" err="1">
                <a:solidFill>
                  <a:srgbClr val="0070C0"/>
                </a:solidFill>
              </a:rPr>
              <a:t>type</a:t>
            </a:r>
            <a:r>
              <a:rPr b="1" kern="0" dirty="0">
                <a:solidFill>
                  <a:srgbClr val="0070C0"/>
                </a:solidFill>
              </a:rPr>
              <a:t> </a:t>
            </a:r>
            <a:r>
              <a:rPr kern="0" dirty="0"/>
              <a:t>(derecha)</a:t>
            </a: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2"/>
              <a:defRPr/>
            </a:pPr>
            <a:r>
              <a:rPr kern="0" dirty="0"/>
              <a:t>Trasladar el valor correcto de </a:t>
            </a:r>
            <a:r>
              <a:rPr b="1" kern="0" dirty="0" err="1"/>
              <a:t>value_json</a:t>
            </a:r>
            <a:r>
              <a:rPr kern="0" dirty="0"/>
              <a:t> al fichero </a:t>
            </a:r>
            <a:r>
              <a:rPr b="1" kern="0" dirty="0" err="1">
                <a:solidFill>
                  <a:srgbClr val="0070C0"/>
                </a:solidFill>
              </a:rPr>
              <a:t>configuration.yaml</a:t>
            </a:r>
            <a:r>
              <a:rPr b="1" kern="0" dirty="0">
                <a:solidFill>
                  <a:srgbClr val="0070C0"/>
                </a:solidFill>
              </a:rPr>
              <a:t> </a:t>
            </a: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2"/>
              <a:defRPr/>
            </a:pPr>
            <a:endParaRPr sz="2600" kern="0" dirty="0"/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600" kern="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600" kern="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600"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1CE0A581-36C2-5B7D-C8C1-08A761C8479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C552CF78-76C2-DD10-FCED-D9C5A2F6827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32773" name="CuadroTexto 8">
            <a:extLst>
              <a:ext uri="{FF2B5EF4-FFF2-40B4-BE49-F238E27FC236}">
                <a16:creationId xmlns:a16="http://schemas.microsoft.com/office/drawing/2014/main" id="{58ED31E6-4C35-4A22-EE0B-764D209C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F9D49C8C-324A-171A-F284-84F48FF47CB3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7E9438D3-FD59-9601-43FD-EB7AA703F7F5}"/>
              </a:ext>
            </a:extLst>
          </p:cNvPr>
          <p:cNvSpPr txBox="1"/>
          <p:nvPr/>
        </p:nvSpPr>
        <p:spPr>
          <a:xfrm>
            <a:off x="10215563" y="1292225"/>
            <a:ext cx="1976437" cy="923925"/>
          </a:xfrm>
          <a:prstGeom prst="rect">
            <a:avLst/>
          </a:prstGeom>
          <a:solidFill>
            <a:srgbClr val="FFFF00"/>
          </a:solidFill>
          <a:ln cap="flat">
            <a:noFill/>
          </a:ln>
        </p:spPr>
        <p:txBody>
          <a:bodyPr anchorCtr="1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el protocolo </a:t>
            </a:r>
            <a:r>
              <a:rPr lang="es-ES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MQTT  </a:t>
            </a:r>
            <a:r>
              <a:rPr lang="es-ES" kern="0">
                <a:solidFill>
                  <a:srgbClr val="000000"/>
                </a:solidFill>
                <a:latin typeface="Arial" pitchFamily="34"/>
                <a:cs typeface="Arial" pitchFamily="34"/>
              </a:rPr>
              <a:t>para integrar el </a:t>
            </a: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Shelly</a:t>
            </a: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462B0B2-44EA-98B7-C2BF-0E699707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6">
            <a:extLst>
              <a:ext uri="{FF2B5EF4-FFF2-40B4-BE49-F238E27FC236}">
                <a16:creationId xmlns:a16="http://schemas.microsoft.com/office/drawing/2014/main" id="{39902CD0-24E9-320D-56D7-450FF8FA4C65}"/>
              </a:ext>
            </a:extLst>
          </p:cNvPr>
          <p:cNvSpPr txBox="1"/>
          <p:nvPr/>
        </p:nvSpPr>
        <p:spPr>
          <a:xfrm>
            <a:off x="0" y="1251694"/>
            <a:ext cx="4015487" cy="5355312"/>
          </a:xfrm>
          <a:prstGeom prst="rect">
            <a:avLst/>
          </a:prstGeom>
          <a:solidFill>
            <a:srgbClr val="BFBFBF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b="1" kern="0" dirty="0">
              <a:solidFill>
                <a:srgbClr val="0070C0"/>
              </a:solidFill>
              <a:highlight>
                <a:srgbClr val="FFFF00"/>
              </a:highlight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70C0"/>
                </a:solidFill>
                <a:latin typeface="Aptos Display"/>
              </a:rPr>
              <a:t>Unidad 1. Introducción a Home </a:t>
            </a:r>
            <a:r>
              <a:rPr lang="es-ES" b="1" kern="0" dirty="0" err="1">
                <a:solidFill>
                  <a:srgbClr val="0070C0"/>
                </a:solidFill>
                <a:latin typeface="Aptos Display"/>
              </a:rPr>
              <a:t>Assistant</a:t>
            </a:r>
            <a:endParaRPr lang="es-ES" b="1" kern="0" dirty="0">
              <a:solidFill>
                <a:srgbClr val="0070C0"/>
              </a:solidFill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70C0"/>
                </a:solidFill>
                <a:latin typeface="Aptos Display"/>
              </a:rPr>
              <a:t>Unidad 2. Instalación y configuración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Tipos de instalaciones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Instalación como contenedor Docker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Primeros pasos con Home </a:t>
            </a: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Assistant</a:t>
            </a:r>
            <a:endParaRPr lang="es-ES" kern="0" dirty="0">
              <a:solidFill>
                <a:srgbClr val="FFFFFF"/>
              </a:solidFill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70C0"/>
                </a:solidFill>
                <a:latin typeface="Aptos Display"/>
              </a:rPr>
              <a:t>Unidad 3. Proyecto práctico 1</a:t>
            </a:r>
            <a:endParaRPr lang="es-ES" b="1" kern="0" dirty="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Integración de un sensor (Shelly H&amp;T)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Integración del servicio AEMET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70C0"/>
                </a:solidFill>
                <a:latin typeface="Aptos Display"/>
              </a:rPr>
              <a:t>Unidad 4. Elementos básicos de Home </a:t>
            </a:r>
            <a:r>
              <a:rPr lang="es-ES" b="1" kern="0" dirty="0" err="1">
                <a:solidFill>
                  <a:srgbClr val="0070C0"/>
                </a:solidFill>
                <a:latin typeface="Aptos Display"/>
              </a:rPr>
              <a:t>Assistant</a:t>
            </a:r>
            <a:r>
              <a:rPr lang="es-ES" b="1" kern="0" dirty="0">
                <a:solidFill>
                  <a:srgbClr val="0070C0"/>
                </a:solidFill>
                <a:latin typeface="Aptos Display"/>
              </a:rPr>
              <a:t>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Integraciones: </a:t>
            </a: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add-ons</a:t>
            </a:r>
            <a:r>
              <a:rPr lang="es-ES" kern="0" dirty="0">
                <a:solidFill>
                  <a:srgbClr val="FFFFFF"/>
                </a:solidFill>
                <a:latin typeface="Aptos Display"/>
              </a:rPr>
              <a:t> (complementos), (no-)oficiales, HACS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i="1" kern="0" dirty="0" err="1">
                <a:solidFill>
                  <a:srgbClr val="FFFFFF"/>
                </a:solidFill>
                <a:latin typeface="Aptos Display"/>
              </a:rPr>
              <a:t>Dashboards</a:t>
            </a:r>
            <a:r>
              <a:rPr lang="es-ES" kern="0" dirty="0">
                <a:solidFill>
                  <a:srgbClr val="FFFFFF"/>
                </a:solidFill>
                <a:latin typeface="Aptos Display"/>
              </a:rPr>
              <a:t>, vistas, y tarjetas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Áreas, etiquetas y zonas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Dispositivos, entidades  y ayudantes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kern="0" dirty="0">
              <a:solidFill>
                <a:srgbClr val="FFFFFF"/>
              </a:solidFill>
              <a:latin typeface="Aptos Display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b="1" kern="0" dirty="0">
              <a:solidFill>
                <a:srgbClr val="FFFFFF"/>
              </a:solidFill>
              <a:latin typeface="Aptos Display"/>
            </a:endParaRPr>
          </a:p>
        </p:txBody>
      </p:sp>
      <p:sp>
        <p:nvSpPr>
          <p:cNvPr id="3" name="CuadroTexto 9">
            <a:extLst>
              <a:ext uri="{FF2B5EF4-FFF2-40B4-BE49-F238E27FC236}">
                <a16:creationId xmlns:a16="http://schemas.microsoft.com/office/drawing/2014/main" id="{567A6DB1-1FC2-EEBB-21D3-D9EBE248976C}"/>
              </a:ext>
            </a:extLst>
          </p:cNvPr>
          <p:cNvSpPr txBox="1"/>
          <p:nvPr/>
        </p:nvSpPr>
        <p:spPr>
          <a:xfrm>
            <a:off x="4048125" y="1250950"/>
            <a:ext cx="4014788" cy="5632311"/>
          </a:xfrm>
          <a:prstGeom prst="rect">
            <a:avLst/>
          </a:prstGeom>
          <a:solidFill>
            <a:srgbClr val="BFBFBF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b="1" kern="0" dirty="0">
              <a:solidFill>
                <a:srgbClr val="0070C0"/>
              </a:solidFill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70C0"/>
                </a:solidFill>
                <a:latin typeface="Aptos Display"/>
              </a:rPr>
              <a:t>Unidad 5. Proyecto práctico 2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Integración de dos actuadores (botón y bombilla inteligente Shelly)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Actualización del </a:t>
            </a: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dashboard</a:t>
            </a:r>
            <a:endParaRPr lang="es-ES" kern="0" dirty="0">
              <a:solidFill>
                <a:srgbClr val="FFFFFF"/>
              </a:solidFill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70C0"/>
                </a:solidFill>
                <a:latin typeface="Aptos Display"/>
              </a:rPr>
              <a:t>Unidad 6. Automatizaciones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Básicas: escenas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Automatizaciones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Node</a:t>
            </a:r>
            <a:r>
              <a:rPr lang="es-ES" kern="0" dirty="0">
                <a:solidFill>
                  <a:srgbClr val="FFFFFF"/>
                </a:solidFill>
                <a:latin typeface="Aptos Display"/>
              </a:rPr>
              <a:t>-RED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Avanzadas: programación de scripts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70C0"/>
                </a:solidFill>
                <a:latin typeface="Aptos Display"/>
              </a:rPr>
              <a:t>Unidad 7. Herramientas de desarrolladores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Yaml</a:t>
            </a:r>
            <a:r>
              <a:rPr lang="es-ES" kern="0" dirty="0">
                <a:solidFill>
                  <a:srgbClr val="FFFFFF"/>
                </a:solidFill>
                <a:latin typeface="Aptos Display"/>
              </a:rPr>
              <a:t>, </a:t>
            </a: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States</a:t>
            </a:r>
            <a:r>
              <a:rPr lang="es-ES" kern="0" dirty="0">
                <a:solidFill>
                  <a:srgbClr val="FFFFFF"/>
                </a:solidFill>
                <a:latin typeface="Aptos Display"/>
              </a:rPr>
              <a:t>, </a:t>
            </a: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Services</a:t>
            </a:r>
            <a:r>
              <a:rPr lang="es-ES" kern="0" dirty="0">
                <a:solidFill>
                  <a:srgbClr val="FFFFFF"/>
                </a:solidFill>
                <a:latin typeface="Aptos Display"/>
              </a:rPr>
              <a:t>, </a:t>
            </a: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Templates</a:t>
            </a:r>
            <a:r>
              <a:rPr lang="es-ES" kern="0" dirty="0">
                <a:solidFill>
                  <a:srgbClr val="FFFFFF"/>
                </a:solidFill>
                <a:latin typeface="Aptos Display"/>
              </a:rPr>
              <a:t>, </a:t>
            </a: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Events</a:t>
            </a:r>
            <a:r>
              <a:rPr lang="es-ES" kern="0" dirty="0">
                <a:solidFill>
                  <a:srgbClr val="FFFFFF"/>
                </a:solidFill>
                <a:latin typeface="Aptos Display"/>
              </a:rPr>
              <a:t>, </a:t>
            </a: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Statistics</a:t>
            </a:r>
            <a:r>
              <a:rPr lang="es-ES" kern="0" dirty="0">
                <a:solidFill>
                  <a:srgbClr val="FFFFFF"/>
                </a:solidFill>
                <a:latin typeface="Aptos Display"/>
              </a:rPr>
              <a:t>, </a:t>
            </a: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Assist</a:t>
            </a:r>
            <a:endParaRPr lang="es-ES" kern="0" dirty="0">
              <a:solidFill>
                <a:srgbClr val="FFFFFF"/>
              </a:solidFill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70C0"/>
                </a:solidFill>
                <a:latin typeface="Aptos Display"/>
              </a:rPr>
              <a:t>Unidad 8. Aspectos de seguridad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Gestión de usuarios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 err="1">
                <a:solidFill>
                  <a:srgbClr val="FFFFFF"/>
                </a:solidFill>
                <a:latin typeface="Aptos Display"/>
              </a:rPr>
              <a:t>Backups</a:t>
            </a:r>
            <a:endParaRPr lang="es-ES" kern="0" dirty="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FFFFFF"/>
                </a:solidFill>
                <a:latin typeface="Aptos Display"/>
              </a:rPr>
              <a:t>Acceso remoto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i="1" kern="0" dirty="0">
              <a:solidFill>
                <a:srgbClr val="FFFFFF"/>
              </a:solidFill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i="1" kern="0" dirty="0">
              <a:solidFill>
                <a:srgbClr val="FFFFFF"/>
              </a:solidFill>
              <a:latin typeface="Aptos Display"/>
            </a:endParaRPr>
          </a:p>
        </p:txBody>
      </p:sp>
      <p:sp>
        <p:nvSpPr>
          <p:cNvPr id="4" name="CuadroTexto 10">
            <a:extLst>
              <a:ext uri="{FF2B5EF4-FFF2-40B4-BE49-F238E27FC236}">
                <a16:creationId xmlns:a16="http://schemas.microsoft.com/office/drawing/2014/main" id="{A90A588F-7C72-58FC-AF4B-9697367B7AE9}"/>
              </a:ext>
            </a:extLst>
          </p:cNvPr>
          <p:cNvSpPr txBox="1"/>
          <p:nvPr/>
        </p:nvSpPr>
        <p:spPr>
          <a:xfrm>
            <a:off x="8096250" y="1250950"/>
            <a:ext cx="4095750" cy="5632450"/>
          </a:xfrm>
          <a:prstGeom prst="rect">
            <a:avLst/>
          </a:prstGeom>
          <a:solidFill>
            <a:srgbClr val="BFBFBF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b="1" kern="0">
              <a:solidFill>
                <a:srgbClr val="FFFFFF"/>
              </a:solidFill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>
                <a:solidFill>
                  <a:srgbClr val="0070C0"/>
                </a:solidFill>
                <a:latin typeface="Aptos Display"/>
              </a:rPr>
              <a:t>Unidad 9. Introducción a LoRa (Long Range Communication)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FFFFFF"/>
                </a:solidFill>
                <a:latin typeface="Aptos Display"/>
              </a:rPr>
              <a:t>Conceptos básicos sobre LoRa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b="1" kern="0">
              <a:solidFill>
                <a:srgbClr val="0070C0"/>
              </a:solidFill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>
                <a:solidFill>
                  <a:srgbClr val="0070C0"/>
                </a:solidFill>
                <a:latin typeface="Aptos Display"/>
              </a:rPr>
              <a:t>Unidad 10. Instalación y configuración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FFFFFF"/>
                </a:solidFill>
                <a:latin typeface="Aptos Display"/>
              </a:rPr>
              <a:t>Arquitectura de red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FFFFFF"/>
                </a:solidFill>
                <a:latin typeface="Aptos Display"/>
              </a:rPr>
              <a:t>Instalación y configuración de la antena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FFFFFF"/>
                </a:solidFill>
                <a:latin typeface="Aptos Display"/>
              </a:rPr>
              <a:t>Instalación de ChirpStack en servidor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kern="0">
              <a:solidFill>
                <a:srgbClr val="FFFFFF"/>
              </a:solidFill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>
                <a:solidFill>
                  <a:srgbClr val="0070C0"/>
                </a:solidFill>
                <a:latin typeface="Aptos Display"/>
              </a:rPr>
              <a:t>Unidad 11. Proyecto práctico 3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FFFFFF"/>
                </a:solidFill>
                <a:latin typeface="Aptos Display"/>
              </a:rPr>
              <a:t>Configuración de un dispositivo LoRa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FFFFFF"/>
                </a:solidFill>
                <a:latin typeface="Aptos Display"/>
              </a:rPr>
              <a:t>Adición del dispositivo a la antena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FFFFFF"/>
                </a:solidFill>
                <a:latin typeface="Aptos Display"/>
              </a:rPr>
              <a:t>Integración de un sensor LoRa en HA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FFFFFF"/>
                </a:solidFill>
                <a:latin typeface="Aptos Display"/>
              </a:rPr>
              <a:t>Personalización del dashboard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kern="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kern="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kern="0">
              <a:solidFill>
                <a:srgbClr val="FFFFFF"/>
              </a:solidFill>
              <a:latin typeface="Aptos Display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kern="0">
              <a:solidFill>
                <a:srgbClr val="FFFFFF"/>
              </a:solidFill>
              <a:latin typeface="Aptos Display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25" name="AutoShape 2" descr="InWire Technologies">
            <a:extLst>
              <a:ext uri="{FF2B5EF4-FFF2-40B4-BE49-F238E27FC236}">
                <a16:creationId xmlns:a16="http://schemas.microsoft.com/office/drawing/2014/main" id="{E0FC8F3B-BFD9-2BE9-D35D-DB0869C72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5126" name="AutoShape 4" descr="InWire Technologies">
            <a:extLst>
              <a:ext uri="{FF2B5EF4-FFF2-40B4-BE49-F238E27FC236}">
                <a16:creationId xmlns:a16="http://schemas.microsoft.com/office/drawing/2014/main" id="{51C9E508-43BB-43EE-9337-D699E84D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5127" name="CuadroTexto 18">
            <a:extLst>
              <a:ext uri="{FF2B5EF4-FFF2-40B4-BE49-F238E27FC236}">
                <a16:creationId xmlns:a16="http://schemas.microsoft.com/office/drawing/2014/main" id="{8792B49E-9D64-231F-FC0B-B7EE46D1A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938"/>
            <a:ext cx="12192000" cy="646112"/>
          </a:xfrm>
          <a:prstGeom prst="rect">
            <a:avLst/>
          </a:prstGeom>
          <a:solidFill>
            <a:srgbClr val="215F9A"/>
          </a:solidFill>
          <a:ln w="9528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128" name="CuadroTexto 3">
            <a:extLst>
              <a:ext uri="{FF2B5EF4-FFF2-40B4-BE49-F238E27FC236}">
                <a16:creationId xmlns:a16="http://schemas.microsoft.com/office/drawing/2014/main" id="{66D635D7-F75F-AF92-FD8B-A6753CC80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9763"/>
            <a:ext cx="4014788" cy="611187"/>
          </a:xfrm>
          <a:prstGeom prst="rect">
            <a:avLst/>
          </a:prstGeom>
          <a:solidFill>
            <a:srgbClr val="00FFFF"/>
          </a:solidFill>
          <a:ln w="9528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sesión 1</a:t>
            </a:r>
          </a:p>
        </p:txBody>
      </p:sp>
      <p:sp>
        <p:nvSpPr>
          <p:cNvPr id="5129" name="CuadroTexto 10">
            <a:extLst>
              <a:ext uri="{FF2B5EF4-FFF2-40B4-BE49-F238E27FC236}">
                <a16:creationId xmlns:a16="http://schemas.microsoft.com/office/drawing/2014/main" id="{32319798-73C7-B961-3191-AEC178CEA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0163"/>
            <a:ext cx="12192000" cy="503237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30" name="CuadroTexto 11">
            <a:extLst>
              <a:ext uri="{FF2B5EF4-FFF2-40B4-BE49-F238E27FC236}">
                <a16:creationId xmlns:a16="http://schemas.microsoft.com/office/drawing/2014/main" id="{B659BA98-861E-544A-626A-60253579B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150" y="6234113"/>
            <a:ext cx="52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5131" name="CuadroTexto 3">
            <a:extLst>
              <a:ext uri="{FF2B5EF4-FFF2-40B4-BE49-F238E27FC236}">
                <a16:creationId xmlns:a16="http://schemas.microsoft.com/office/drawing/2014/main" id="{36744BA8-5F6D-A181-A57C-48703ED6F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639763"/>
            <a:ext cx="4014788" cy="611187"/>
          </a:xfrm>
          <a:prstGeom prst="rect">
            <a:avLst/>
          </a:prstGeom>
          <a:solidFill>
            <a:srgbClr val="00FFFF"/>
          </a:solidFill>
          <a:ln w="9528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sesión 2</a:t>
            </a:r>
          </a:p>
        </p:txBody>
      </p:sp>
      <p:sp>
        <p:nvSpPr>
          <p:cNvPr id="5132" name="CuadroTexto 3">
            <a:extLst>
              <a:ext uri="{FF2B5EF4-FFF2-40B4-BE49-F238E27FC236}">
                <a16:creationId xmlns:a16="http://schemas.microsoft.com/office/drawing/2014/main" id="{370EDCDA-5DBB-6EDD-96B1-3F5A3778E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639763"/>
            <a:ext cx="4095750" cy="611187"/>
          </a:xfrm>
          <a:prstGeom prst="rect">
            <a:avLst/>
          </a:prstGeom>
          <a:solidFill>
            <a:srgbClr val="00FFFF"/>
          </a:solidFill>
          <a:ln w="9528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sesión 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6E0CD5B-ECD0-96F7-9C82-2A5701781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7775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AA15F08-7EB7-CF86-5EC1-7C4F094EE56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774825"/>
            <a:ext cx="10515600" cy="4351338"/>
          </a:xfrm>
        </p:spPr>
        <p:txBody>
          <a:bodyPr>
            <a:normAutofit/>
          </a:bodyPr>
          <a:lstStyle/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800" kern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/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48BD17AE-E064-3FD8-8B80-C16F1572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285875"/>
            <a:ext cx="7840662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CuadroTexto 3">
            <a:extLst>
              <a:ext uri="{FF2B5EF4-FFF2-40B4-BE49-F238E27FC236}">
                <a16:creationId xmlns:a16="http://schemas.microsoft.com/office/drawing/2014/main" id="{C046AD7C-3893-BFBF-52F1-D5DC9C69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3346450"/>
            <a:ext cx="6754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 b="1">
                <a:latin typeface="Aptos Display" panose="020B0004020202020204" pitchFamily="34" charset="0"/>
              </a:rPr>
              <a:t>Cuerpo del mensaje MQTT,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2000" b="1">
                <a:latin typeface="Aptos Display" panose="020B0004020202020204" pitchFamily="34" charset="0"/>
              </a:rPr>
              <a:t>en formato JSON</a:t>
            </a:r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161329EE-DE24-F54C-5935-F8CFD150C958}"/>
              </a:ext>
            </a:extLst>
          </p:cNvPr>
          <p:cNvSpPr txBox="1"/>
          <p:nvPr/>
        </p:nvSpPr>
        <p:spPr>
          <a:xfrm>
            <a:off x="5140325" y="5207000"/>
            <a:ext cx="7051675" cy="1016000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kern="0">
                <a:solidFill>
                  <a:srgbClr val="000000"/>
                </a:solidFill>
                <a:latin typeface="Aptos Display"/>
              </a:rPr>
              <a:t>Atributos extraídos del JSON en la  forma value_json.&lt;atributo&gt;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kern="0">
                <a:solidFill>
                  <a:srgbClr val="000000"/>
                </a:solidFill>
                <a:latin typeface="Aptos Display"/>
              </a:rPr>
              <a:t>Si &lt;atributo&gt; es un diccionario, escribir como [‘atributo]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kern="0">
                <a:solidFill>
                  <a:srgbClr val="000000"/>
                </a:solidFill>
                <a:latin typeface="Aptos Display"/>
              </a:rPr>
              <a:t>Se pueden concatenar atributos</a:t>
            </a:r>
          </a:p>
        </p:txBody>
      </p:sp>
      <p:sp>
        <p:nvSpPr>
          <p:cNvPr id="33798" name="CuadroTexto 6">
            <a:extLst>
              <a:ext uri="{FF2B5EF4-FFF2-40B4-BE49-F238E27FC236}">
                <a16:creationId xmlns:a16="http://schemas.microsoft.com/office/drawing/2014/main" id="{C53A34A6-6F49-1CB4-66BF-B01FF1DC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2138363"/>
            <a:ext cx="2405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800" b="1">
                <a:latin typeface="Aptos Display" panose="020B0004020202020204" pitchFamily="34" charset="0"/>
              </a:rPr>
              <a:t>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D4C500-2D60-DE33-F6F8-9E8ECDD4808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8" name="CuadroTexto 11">
            <a:extLst>
              <a:ext uri="{FF2B5EF4-FFF2-40B4-BE49-F238E27FC236}">
                <a16:creationId xmlns:a16="http://schemas.microsoft.com/office/drawing/2014/main" id="{69EA9D21-9283-5556-4DEE-CD70FFCF23EC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33801" name="CuadroTexto 8">
            <a:extLst>
              <a:ext uri="{FF2B5EF4-FFF2-40B4-BE49-F238E27FC236}">
                <a16:creationId xmlns:a16="http://schemas.microsoft.com/office/drawing/2014/main" id="{E6391789-93CA-ACAA-CE39-31B4D831A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BF9D64-F433-86C2-529B-4F4FDAB8C86E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0A3524B3-E7D7-457D-2742-75708317F563}"/>
              </a:ext>
            </a:extLst>
          </p:cNvPr>
          <p:cNvSpPr txBox="1"/>
          <p:nvPr/>
        </p:nvSpPr>
        <p:spPr>
          <a:xfrm>
            <a:off x="10215563" y="1292225"/>
            <a:ext cx="1976437" cy="923925"/>
          </a:xfrm>
          <a:prstGeom prst="rect">
            <a:avLst/>
          </a:prstGeom>
          <a:solidFill>
            <a:srgbClr val="FFFF00"/>
          </a:solidFill>
          <a:ln cap="flat">
            <a:noFill/>
          </a:ln>
        </p:spPr>
        <p:txBody>
          <a:bodyPr anchorCtr="1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el protocolo </a:t>
            </a:r>
            <a:r>
              <a:rPr lang="es-ES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MQTT  </a:t>
            </a:r>
            <a:r>
              <a:rPr lang="es-ES" kern="0">
                <a:solidFill>
                  <a:srgbClr val="000000"/>
                </a:solidFill>
                <a:latin typeface="Arial" pitchFamily="34"/>
                <a:cs typeface="Arial" pitchFamily="34"/>
              </a:rPr>
              <a:t>para integrar el </a:t>
            </a: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Shelly</a:t>
            </a: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3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74E7AEE-7B95-DE8A-4BD7-2CE33CF88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841C71D0-097D-401A-A853-9CA5C2B4EEB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Instalar vscode </a:t>
            </a:r>
          </a:p>
        </p:txBody>
      </p:sp>
      <p:sp>
        <p:nvSpPr>
          <p:cNvPr id="34819" name="Marcador de contenido 2">
            <a:extLst>
              <a:ext uri="{FF2B5EF4-FFF2-40B4-BE49-F238E27FC236}">
                <a16:creationId xmlns:a16="http://schemas.microsoft.com/office/drawing/2014/main" id="{6BBA2928-7D04-471B-0E04-CF3CC772751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Instalar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vscode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dirty="0">
                <a:latin typeface="Aptos" panose="020B0004020202020204" pitchFamily="34" charset="0"/>
              </a:rPr>
              <a:t>vía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b="1" dirty="0" err="1">
                <a:latin typeface="Aptos" panose="020B0004020202020204" pitchFamily="34" charset="0"/>
              </a:rPr>
              <a:t>docker-compose</a:t>
            </a:r>
            <a:endParaRPr altLang="en-US" b="1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Acceder a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Portainer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via</a:t>
            </a:r>
            <a:r>
              <a:rPr altLang="en-US" dirty="0">
                <a:latin typeface="Aptos" panose="020B0004020202020204" pitchFamily="34" charset="0"/>
              </a:rPr>
              <a:t> la URL </a:t>
            </a:r>
            <a:r>
              <a:rPr lang="es-ES" altLang="en-US" dirty="0">
                <a:solidFill>
                  <a:srgbClr val="0070C0"/>
                </a:solidFill>
                <a:latin typeface="Aptos" panose="020B0004020202020204" pitchFamily="34" charset="0"/>
                <a:hlinkClick r:id="rId3"/>
              </a:rPr>
              <a:t>https://127.0.0.1:9443</a:t>
            </a:r>
            <a:endParaRPr altLang="en-US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Copiar el fichero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stack-codeserver.yaml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dirty="0">
                <a:latin typeface="Aptos" panose="020B0004020202020204" pitchFamily="34" charset="0"/>
              </a:rPr>
              <a:t>dentro del </a:t>
            </a:r>
            <a:r>
              <a:rPr altLang="en-US" dirty="0" err="1">
                <a:latin typeface="Aptos" panose="020B0004020202020204" pitchFamily="34" charset="0"/>
              </a:rPr>
              <a:t>stack</a:t>
            </a:r>
            <a:r>
              <a:rPr altLang="en-US" dirty="0">
                <a:latin typeface="Aptos" panose="020B0004020202020204" pitchFamily="34" charset="0"/>
              </a:rPr>
              <a:t> “</a:t>
            </a:r>
            <a:r>
              <a:rPr altLang="en-US" dirty="0" err="1">
                <a:latin typeface="Aptos" panose="020B0004020202020204" pitchFamily="34" charset="0"/>
              </a:rPr>
              <a:t>Stack</a:t>
            </a:r>
            <a:r>
              <a:rPr altLang="en-US" dirty="0">
                <a:latin typeface="Aptos" panose="020B0004020202020204" pitchFamily="34" charset="0"/>
              </a:rPr>
              <a:t> HA”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Modificar el </a:t>
            </a:r>
            <a:r>
              <a:rPr altLang="en-US" dirty="0" err="1">
                <a:latin typeface="Aptos" panose="020B0004020202020204" pitchFamily="34" charset="0"/>
              </a:rPr>
              <a:t>stack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latin typeface="Aptos" panose="020B0004020202020204" pitchFamily="34" charset="0"/>
              </a:rPr>
              <a:t>Deploy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latin typeface="Aptos" panose="020B0004020202020204" pitchFamily="34" charset="0"/>
              </a:rPr>
              <a:t>stack</a:t>
            </a:r>
            <a:endParaRPr altLang="en-US" b="1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Verificar los logs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Acceder a 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Home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Assistant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via</a:t>
            </a:r>
            <a:r>
              <a:rPr altLang="en-US" dirty="0">
                <a:latin typeface="Aptos" panose="020B0004020202020204" pitchFamily="34" charset="0"/>
              </a:rPr>
              <a:t> la URL </a:t>
            </a:r>
            <a:r>
              <a:rPr altLang="en-US" dirty="0">
                <a:solidFill>
                  <a:srgbClr val="0070C0"/>
                </a:solidFill>
                <a:latin typeface="Aptos" panose="020B0004020202020204" pitchFamily="34" charset="0"/>
                <a:hlinkClick r:id="rId4"/>
              </a:rPr>
              <a:t>https://127.0.0.1:8123</a:t>
            </a:r>
            <a:endParaRPr altLang="en-US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En el menú de la izquierda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Visual Studio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Code</a:t>
            </a:r>
            <a:endParaRPr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Instalar extensión para Home </a:t>
            </a:r>
            <a:r>
              <a:rPr altLang="en-US" dirty="0" err="1">
                <a:latin typeface="Aptos" panose="020B0004020202020204" pitchFamily="34" charset="0"/>
              </a:rPr>
              <a:t>Assistant</a:t>
            </a:r>
            <a:endParaRPr altLang="en-US" dirty="0">
              <a:latin typeface="Aptos" panose="020B0004020202020204" pitchFamily="34" charset="0"/>
            </a:endParaRPr>
          </a:p>
          <a:p>
            <a:pPr lvl="3" eaLnBrk="1" hangingPunct="1">
              <a:lnSpc>
                <a:spcPct val="80000"/>
              </a:lnSpc>
            </a:pPr>
            <a:r>
              <a:rPr altLang="en-US" sz="2200" dirty="0">
                <a:latin typeface="Aptos" panose="020B0004020202020204" pitchFamily="34" charset="0"/>
              </a:rPr>
              <a:t>Extensiones </a:t>
            </a:r>
            <a:r>
              <a:rPr altLang="en-US" sz="2200" dirty="0">
                <a:latin typeface="Wingdings" panose="05000000000000000000" pitchFamily="2" charset="2"/>
              </a:rPr>
              <a:t></a:t>
            </a:r>
            <a:r>
              <a:rPr altLang="en-US" sz="2200" dirty="0">
                <a:latin typeface="Aptos" panose="020B0004020202020204" pitchFamily="34" charset="0"/>
              </a:rPr>
              <a:t> Home </a:t>
            </a:r>
            <a:r>
              <a:rPr altLang="en-US" sz="2200" dirty="0" err="1">
                <a:latin typeface="Aptos" panose="020B0004020202020204" pitchFamily="34" charset="0"/>
              </a:rPr>
              <a:t>Assistant</a:t>
            </a:r>
            <a:endParaRPr altLang="en-US" sz="2200" dirty="0">
              <a:latin typeface="Aptos" panose="020B0004020202020204" pitchFamily="34" charset="0"/>
            </a:endParaRP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CCBE0B31-8703-68D0-DF8B-29CEDA3BABFB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AABC27-CA81-BD04-7439-E2941E8EF77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34822" name="CuadroTexto 8">
            <a:extLst>
              <a:ext uri="{FF2B5EF4-FFF2-40B4-BE49-F238E27FC236}">
                <a16:creationId xmlns:a16="http://schemas.microsoft.com/office/drawing/2014/main" id="{7BD6D8E9-AA01-E12B-6A04-72F73373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BDAD2C54-C895-8A2F-4B8A-2146777BCB5D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7CAE1F1-47EF-4878-F567-6FD495C4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6794A69D-D823-3F22-9887-9ABE5554F7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3200" kern="0" dirty="0"/>
              <a:t>Obtener los datos del mensaje en Home </a:t>
            </a:r>
            <a:r>
              <a:rPr sz="3200" kern="0" dirty="0" err="1"/>
              <a:t>Assistant</a:t>
            </a:r>
            <a:endParaRPr sz="3200" kern="0" dirty="0"/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 dirty="0"/>
              <a:t>Visual Studio </a:t>
            </a:r>
            <a:r>
              <a:rPr kern="0" dirty="0" err="1"/>
              <a:t>Code</a:t>
            </a:r>
            <a:r>
              <a:rPr kern="0" dirty="0"/>
              <a:t> </a:t>
            </a:r>
            <a:r>
              <a:rPr kern="0" dirty="0">
                <a:latin typeface="Wingdings" pitchFamily="2"/>
              </a:rPr>
              <a:t></a:t>
            </a:r>
            <a:r>
              <a:rPr b="1" kern="0" dirty="0" err="1">
                <a:solidFill>
                  <a:srgbClr val="0070C0"/>
                </a:solidFill>
              </a:rPr>
              <a:t>configuration.yaml</a:t>
            </a:r>
            <a:endParaRPr b="1" kern="0" dirty="0">
              <a:solidFill>
                <a:srgbClr val="0070C0"/>
              </a:solidFill>
            </a:endParaRP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 dirty="0"/>
              <a:t>Copiar el contenido del fichero </a:t>
            </a:r>
            <a:r>
              <a:rPr b="1" kern="0" dirty="0" err="1">
                <a:solidFill>
                  <a:srgbClr val="0070C0"/>
                </a:solidFill>
              </a:rPr>
              <a:t>shellyHT.yaml</a:t>
            </a:r>
            <a:r>
              <a:rPr b="1" kern="0" dirty="0">
                <a:solidFill>
                  <a:srgbClr val="0070C0"/>
                </a:solidFill>
              </a:rPr>
              <a:t> </a:t>
            </a:r>
            <a:r>
              <a:rPr kern="0" dirty="0"/>
              <a:t>al fichero </a:t>
            </a:r>
            <a:r>
              <a:rPr b="1" kern="0" dirty="0" err="1">
                <a:solidFill>
                  <a:srgbClr val="0070C0"/>
                </a:solidFill>
              </a:rPr>
              <a:t>configuration.yaml</a:t>
            </a:r>
            <a:r>
              <a:rPr b="1" kern="0" dirty="0">
                <a:solidFill>
                  <a:srgbClr val="0070C0"/>
                </a:solidFill>
              </a:rPr>
              <a:t> </a:t>
            </a: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 dirty="0"/>
              <a:t>Modificar los campos:</a:t>
            </a:r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kern="0" dirty="0"/>
              <a:t>	</a:t>
            </a:r>
            <a:r>
              <a:rPr b="1" kern="0" dirty="0"/>
              <a:t>“</a:t>
            </a:r>
            <a:r>
              <a:rPr b="1" kern="0" dirty="0" err="1"/>
              <a:t>state_topic</a:t>
            </a:r>
            <a:r>
              <a:rPr b="1" kern="0" dirty="0"/>
              <a:t>” </a:t>
            </a:r>
            <a:r>
              <a:rPr kern="0" dirty="0"/>
              <a:t>y </a:t>
            </a:r>
            <a:r>
              <a:rPr b="1" kern="0" dirty="0"/>
              <a:t>“</a:t>
            </a:r>
            <a:r>
              <a:rPr b="1" kern="0" dirty="0" err="1"/>
              <a:t>value_template</a:t>
            </a:r>
            <a:r>
              <a:rPr b="1" kern="0" dirty="0"/>
              <a:t>” </a:t>
            </a:r>
            <a:r>
              <a:rPr kern="0" dirty="0"/>
              <a:t>con los valores correspondientes 	    </a:t>
            </a:r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lang="es-ES" kern="0" dirty="0"/>
              <a:t>        </a:t>
            </a:r>
            <a:r>
              <a:rPr kern="0" dirty="0"/>
              <a:t>en el mensaje</a:t>
            </a: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r>
              <a:rPr kern="0" dirty="0"/>
              <a:t>Comprobar que </a:t>
            </a:r>
            <a:r>
              <a:rPr b="1" kern="0" dirty="0" err="1">
                <a:solidFill>
                  <a:srgbClr val="0070C0"/>
                </a:solidFill>
              </a:rPr>
              <a:t>configuration.yaml</a:t>
            </a:r>
            <a:r>
              <a:rPr kern="0" dirty="0"/>
              <a:t> es correcto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b="1" kern="0" dirty="0" err="1"/>
              <a:t>Developer</a:t>
            </a:r>
            <a:r>
              <a:rPr sz="2400" b="1" kern="0" dirty="0"/>
              <a:t> Tools </a:t>
            </a:r>
            <a:r>
              <a:rPr sz="2400" b="1" kern="0" dirty="0">
                <a:latin typeface="Wingdings" pitchFamily="2"/>
              </a:rPr>
              <a:t></a:t>
            </a:r>
            <a:r>
              <a:rPr sz="2400" b="1" kern="0" dirty="0"/>
              <a:t>YAML </a:t>
            </a:r>
            <a:r>
              <a:rPr sz="2400" kern="0" dirty="0">
                <a:latin typeface="Wingdings" pitchFamily="2"/>
              </a:rPr>
              <a:t></a:t>
            </a:r>
            <a:r>
              <a:rPr sz="2400" kern="0" dirty="0"/>
              <a:t> </a:t>
            </a:r>
            <a:r>
              <a:rPr sz="2400" b="1" kern="0" dirty="0" err="1">
                <a:solidFill>
                  <a:srgbClr val="0070C0"/>
                </a:solidFill>
              </a:rPr>
              <a:t>Check</a:t>
            </a:r>
            <a:r>
              <a:rPr sz="2400" kern="0" dirty="0"/>
              <a:t> </a:t>
            </a: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r>
              <a:rPr kern="0" dirty="0"/>
              <a:t>Reiniciar Home </a:t>
            </a:r>
            <a:r>
              <a:rPr kern="0" dirty="0" err="1"/>
              <a:t>Assistant</a:t>
            </a:r>
            <a:endParaRPr kern="0" dirty="0"/>
          </a:p>
          <a:p>
            <a:pPr lvl="2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kern="0" dirty="0"/>
              <a:t>En </a:t>
            </a:r>
            <a:r>
              <a:rPr sz="2400" b="1" kern="0" dirty="0" err="1">
                <a:solidFill>
                  <a:srgbClr val="0070C0"/>
                </a:solidFill>
              </a:rPr>
              <a:t>Devices</a:t>
            </a:r>
            <a:r>
              <a:rPr sz="2400" b="1" kern="0" dirty="0">
                <a:solidFill>
                  <a:srgbClr val="0070C0"/>
                </a:solidFill>
              </a:rPr>
              <a:t> </a:t>
            </a:r>
            <a:r>
              <a:rPr sz="2400" b="1" kern="0" dirty="0">
                <a:solidFill>
                  <a:srgbClr val="0070C0"/>
                </a:solidFill>
                <a:latin typeface="Wingdings" pitchFamily="2"/>
              </a:rPr>
              <a:t></a:t>
            </a:r>
            <a:r>
              <a:rPr sz="2400" b="1" kern="0" dirty="0">
                <a:solidFill>
                  <a:srgbClr val="0070C0"/>
                </a:solidFill>
              </a:rPr>
              <a:t> </a:t>
            </a:r>
            <a:r>
              <a:rPr sz="2400" b="1" kern="0" dirty="0" err="1">
                <a:solidFill>
                  <a:srgbClr val="0070C0"/>
                </a:solidFill>
              </a:rPr>
              <a:t>Settings</a:t>
            </a:r>
            <a:r>
              <a:rPr sz="2400" b="1" kern="0" dirty="0">
                <a:solidFill>
                  <a:srgbClr val="0070C0"/>
                </a:solidFill>
              </a:rPr>
              <a:t> </a:t>
            </a:r>
            <a:r>
              <a:rPr sz="2400" kern="0" dirty="0"/>
              <a:t>aparece el dispositivo y entidades</a:t>
            </a:r>
          </a:p>
          <a:p>
            <a:pPr lvl="2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kern="0" dirty="0"/>
              <a:t>En el </a:t>
            </a:r>
            <a:r>
              <a:rPr sz="2400" kern="0" dirty="0" err="1"/>
              <a:t>Dashboard</a:t>
            </a:r>
            <a:r>
              <a:rPr sz="2400" kern="0" dirty="0"/>
              <a:t> principal (</a:t>
            </a:r>
            <a:r>
              <a:rPr sz="2400" b="1" kern="0" dirty="0" err="1">
                <a:solidFill>
                  <a:srgbClr val="0070C0"/>
                </a:solidFill>
              </a:rPr>
              <a:t>Overview</a:t>
            </a:r>
            <a:r>
              <a:rPr sz="2400" kern="0" dirty="0"/>
              <a:t>) se muestran los valores de las entidades</a:t>
            </a: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endParaRPr kern="0" dirty="0"/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800" kern="0" dirty="0"/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800" kern="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C1BEFD26-A2EB-8D3B-5742-A7460EEB353F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E84B3503-92DF-B426-08BB-E04AB588020B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sensor (Shelly H&amp;T)</a:t>
            </a:r>
          </a:p>
        </p:txBody>
      </p:sp>
      <p:sp>
        <p:nvSpPr>
          <p:cNvPr id="36869" name="CuadroTexto 8">
            <a:extLst>
              <a:ext uri="{FF2B5EF4-FFF2-40B4-BE49-F238E27FC236}">
                <a16:creationId xmlns:a16="http://schemas.microsoft.com/office/drawing/2014/main" id="{CF95702F-82D1-C044-E8CF-AFA3F5341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9DD7BDD4-3FD6-9482-9A80-8AAEDCC884F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24A01C19-484D-6DD8-9FC5-A32BF42EA158}"/>
              </a:ext>
            </a:extLst>
          </p:cNvPr>
          <p:cNvSpPr txBox="1"/>
          <p:nvPr/>
        </p:nvSpPr>
        <p:spPr>
          <a:xfrm>
            <a:off x="10215563" y="1292225"/>
            <a:ext cx="1976437" cy="923925"/>
          </a:xfrm>
          <a:prstGeom prst="rect">
            <a:avLst/>
          </a:prstGeom>
          <a:solidFill>
            <a:srgbClr val="FFFF00"/>
          </a:solidFill>
          <a:ln cap="flat">
            <a:noFill/>
          </a:ln>
        </p:spPr>
        <p:txBody>
          <a:bodyPr anchorCtr="1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Usar el protocolo </a:t>
            </a:r>
            <a:r>
              <a:rPr lang="es-ES" b="1" kern="0">
                <a:solidFill>
                  <a:srgbClr val="0070C0"/>
                </a:solidFill>
                <a:latin typeface="Arial" pitchFamily="34"/>
                <a:cs typeface="Arial" pitchFamily="34"/>
              </a:rPr>
              <a:t>MQTT  </a:t>
            </a:r>
            <a:r>
              <a:rPr lang="es-ES" kern="0">
                <a:solidFill>
                  <a:srgbClr val="000000"/>
                </a:solidFill>
                <a:latin typeface="Arial" pitchFamily="34"/>
                <a:cs typeface="Arial" pitchFamily="34"/>
              </a:rPr>
              <a:t>para integrar el </a:t>
            </a:r>
            <a:r>
              <a:rPr lang="es-ES" kern="0">
                <a:solidFill>
                  <a:srgbClr val="333333"/>
                </a:solidFill>
                <a:latin typeface="Arial" pitchFamily="34"/>
                <a:cs typeface="Arial" pitchFamily="34"/>
              </a:rPr>
              <a:t>Shelly</a:t>
            </a:r>
            <a:endParaRPr lang="es-ES" kern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A125F26-21E5-EC43-12E0-3B9AB28AF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Marcador de contenido 2">
            <a:extLst>
              <a:ext uri="{FF2B5EF4-FFF2-40B4-BE49-F238E27FC236}">
                <a16:creationId xmlns:a16="http://schemas.microsoft.com/office/drawing/2014/main" id="{4F333248-C8AF-46E5-CC04-3BC737815544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>
                <a:latin typeface="Aptos" panose="020B0004020202020204" pitchFamily="34" charset="0"/>
              </a:rPr>
              <a:t>Desde la IU de Home </a:t>
            </a:r>
            <a:r>
              <a:rPr altLang="en-US" dirty="0" err="1">
                <a:latin typeface="Aptos" panose="020B0004020202020204" pitchFamily="34" charset="0"/>
              </a:rPr>
              <a:t>Assistant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Aptos" panose="020B0004020202020204" pitchFamily="34" charset="0"/>
                <a:hlinkClick r:id="rId2"/>
              </a:rPr>
              <a:t>http://127.0.0.1:8123</a:t>
            </a:r>
            <a:endParaRPr altLang="en-US" dirty="0">
              <a:latin typeface="Aptos" panose="020B0004020202020204" pitchFamily="34" charset="0"/>
            </a:endParaRPr>
          </a:p>
          <a:p>
            <a:pPr eaLnBrk="1" hangingPunct="1"/>
            <a:r>
              <a:rPr altLang="en-US" b="1" dirty="0" err="1">
                <a:latin typeface="Aptos" panose="020B0004020202020204" pitchFamily="34" charset="0"/>
              </a:rPr>
              <a:t>Settings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Devices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&amp;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Services</a:t>
            </a:r>
            <a:endParaRPr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eaLnBrk="1" hangingPunct="1"/>
            <a:r>
              <a:rPr altLang="en-US" b="1" dirty="0" err="1">
                <a:latin typeface="Aptos" panose="020B0004020202020204" pitchFamily="34" charset="0"/>
              </a:rPr>
              <a:t>Integrations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b="1" dirty="0">
                <a:latin typeface="Wingdings" panose="05000000000000000000" pitchFamily="2" charset="2"/>
              </a:rPr>
              <a:t></a:t>
            </a:r>
            <a:r>
              <a:rPr altLang="en-US" b="1" dirty="0">
                <a:latin typeface="Aptos" panose="020B0004020202020204" pitchFamily="34" charset="0"/>
              </a:rPr>
              <a:t> ADD INTEGRATION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AEMET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OpenData</a:t>
            </a:r>
            <a:endParaRPr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1" eaLnBrk="1" hangingPunct="1"/>
            <a:r>
              <a:rPr altLang="en-US" dirty="0">
                <a:latin typeface="Aptos" panose="020B0004020202020204" pitchFamily="34" charset="0"/>
              </a:rPr>
              <a:t>Generar un 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API Key </a:t>
            </a:r>
            <a:r>
              <a:rPr altLang="en-US" dirty="0">
                <a:latin typeface="Aptos" panose="020B0004020202020204" pitchFamily="34" charset="0"/>
              </a:rPr>
              <a:t>o token de acceso: </a:t>
            </a:r>
          </a:p>
          <a:p>
            <a:pPr lvl="2" eaLnBrk="1" hangingPunct="1"/>
            <a:r>
              <a:rPr altLang="en-US" dirty="0" err="1">
                <a:latin typeface="Aptos" panose="020B0004020202020204" pitchFamily="34" charset="0"/>
              </a:rPr>
              <a:t>Click</a:t>
            </a:r>
            <a:r>
              <a:rPr altLang="en-US" dirty="0">
                <a:latin typeface="Aptos" panose="020B0004020202020204" pitchFamily="34" charset="0"/>
              </a:rPr>
              <a:t> sobre la URL y proporcionar correo electrónico</a:t>
            </a:r>
          </a:p>
          <a:p>
            <a:pPr lvl="2" eaLnBrk="1" hangingPunct="1"/>
            <a:r>
              <a:rPr altLang="en-US" dirty="0">
                <a:latin typeface="Aptos" panose="020B0004020202020204" pitchFamily="34" charset="0"/>
              </a:rPr>
              <a:t>Confirmar el enlace y obtener de un segundo correo con el token</a:t>
            </a:r>
          </a:p>
          <a:p>
            <a:pPr lvl="2" eaLnBrk="1" hangingPunct="1"/>
            <a:r>
              <a:rPr altLang="en-US" dirty="0">
                <a:latin typeface="Aptos" panose="020B0004020202020204" pitchFamily="34" charset="0"/>
              </a:rPr>
              <a:t>Copiar el token y llévalo a Home </a:t>
            </a:r>
            <a:r>
              <a:rPr altLang="en-US" dirty="0" err="1">
                <a:latin typeface="Aptos" panose="020B0004020202020204" pitchFamily="34" charset="0"/>
              </a:rPr>
              <a:t>Assistant</a:t>
            </a:r>
            <a:r>
              <a:rPr altLang="en-US" dirty="0">
                <a:latin typeface="Aptos" panose="020B0004020202020204" pitchFamily="34" charset="0"/>
              </a:rPr>
              <a:t>  </a:t>
            </a:r>
          </a:p>
          <a:p>
            <a:pPr lvl="2" eaLnBrk="1" hangingPunct="1"/>
            <a:r>
              <a:rPr altLang="en-US" dirty="0">
                <a:latin typeface="Aptos" panose="020B0004020202020204" pitchFamily="34" charset="0"/>
              </a:rPr>
              <a:t>Establecer las coordenadas geográficas de tu zona</a:t>
            </a:r>
          </a:p>
          <a:p>
            <a:pPr eaLnBrk="1" hangingPunct="1"/>
            <a:r>
              <a:rPr altLang="en-US" dirty="0">
                <a:latin typeface="Aptos" panose="020B0004020202020204" pitchFamily="34" charset="0"/>
              </a:rPr>
              <a:t>Verificar Entidades</a:t>
            </a:r>
          </a:p>
          <a:p>
            <a:pPr lvl="1" eaLnBrk="1" hangingPunct="1"/>
            <a:r>
              <a:rPr altLang="en-US" b="1" dirty="0" err="1">
                <a:latin typeface="Aptos" panose="020B0004020202020204" pitchFamily="34" charset="0"/>
              </a:rPr>
              <a:t>Developer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latin typeface="Aptos" panose="020B0004020202020204" pitchFamily="34" charset="0"/>
              </a:rPr>
              <a:t>tools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b="1" dirty="0">
                <a:latin typeface="Wingdings" panose="05000000000000000000" pitchFamily="2" charset="2"/>
              </a:rPr>
              <a:t>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latin typeface="Aptos" panose="020B0004020202020204" pitchFamily="34" charset="0"/>
              </a:rPr>
              <a:t>States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weather.aemet</a:t>
            </a:r>
            <a:endParaRPr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7891" name="CuadroTexto 8">
            <a:extLst>
              <a:ext uri="{FF2B5EF4-FFF2-40B4-BE49-F238E27FC236}">
                <a16:creationId xmlns:a16="http://schemas.microsoft.com/office/drawing/2014/main" id="{68A3F0C5-E685-F981-F3D9-29D28D5C8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67284E6F-A1B0-AFA5-812C-E7B35EDFEADC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E566687B-8BD7-98AD-14A7-88A2CDBD3792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3. Proyecto Práctico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CC2A7FBA-EACE-9983-A198-0144ECB36C4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del servicio AEMET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0D62289-AE80-7939-78C8-B24B592F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E4A56D7B-DE1A-D9EE-A3AD-6B7A8ABB935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E8824-DC40-644F-E261-EAC787B005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1.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Introducción a Home </a:t>
            </a:r>
            <a:r>
              <a:rPr sz="2400" b="1" dirty="0" err="1">
                <a:solidFill>
                  <a:srgbClr val="0070C0"/>
                </a:solidFill>
                <a:latin typeface="Aptos Display"/>
              </a:rPr>
              <a:t>Assistant</a:t>
            </a:r>
            <a:endParaRPr sz="2400" b="1" dirty="0">
              <a:solidFill>
                <a:srgbClr val="0070C0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2.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Instalación y configuración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Tipos de instalaciones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Instalación como contenedor Docker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Primeros pasos con Home </a:t>
            </a:r>
            <a:r>
              <a:rPr sz="2200" kern="0" dirty="0" err="1">
                <a:latin typeface="Aptos Display"/>
              </a:rPr>
              <a:t>Assistant</a:t>
            </a:r>
            <a:endParaRPr sz="2200" kern="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3. </a:t>
            </a:r>
            <a:r>
              <a:rPr sz="2400" b="1" kern="0" dirty="0">
                <a:solidFill>
                  <a:srgbClr val="0070C0"/>
                </a:solidFill>
                <a:latin typeface="Aptos Display"/>
              </a:rPr>
              <a:t>Proyecto práctico 1</a:t>
            </a:r>
            <a:endParaRPr sz="2400" b="1" dirty="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Integración de un sensor (Shelly H&amp;T)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Integración del servicio AEMET</a:t>
            </a:r>
            <a:endParaRPr sz="220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4. </a:t>
            </a:r>
            <a:r>
              <a:rPr sz="2400" b="1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Elementos básicos de Home </a:t>
            </a:r>
            <a:r>
              <a:rPr sz="2400" b="1" dirty="0" err="1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Assistant</a:t>
            </a:r>
            <a:r>
              <a:rPr sz="2400" b="1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</a:t>
            </a:r>
            <a:r>
              <a:rPr sz="2200" dirty="0">
                <a:latin typeface="Aptos Display"/>
              </a:rPr>
              <a:t>ntegraciones: </a:t>
            </a:r>
            <a:r>
              <a:rPr sz="2200" dirty="0" err="1">
                <a:latin typeface="Aptos Display"/>
              </a:rPr>
              <a:t>add-ons</a:t>
            </a:r>
            <a:r>
              <a:rPr sz="2200" dirty="0">
                <a:latin typeface="Aptos Display"/>
              </a:rPr>
              <a:t> (complementos), oficiales, no-oficiales, HACS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i="1" kern="0" dirty="0" err="1">
                <a:latin typeface="Aptos Display"/>
              </a:rPr>
              <a:t>D</a:t>
            </a:r>
            <a:r>
              <a:rPr lang="es-ES" sz="2200" i="1" dirty="0" err="1">
                <a:latin typeface="Aptos Display"/>
              </a:rPr>
              <a:t>ashboards</a:t>
            </a:r>
            <a:r>
              <a:rPr lang="es-ES" sz="2200" dirty="0">
                <a:latin typeface="Aptos Display"/>
              </a:rPr>
              <a:t>, vistas, y tarjetas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Áreas, etiquetas y zonas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kern="0" dirty="0">
                <a:latin typeface="Aptos Display"/>
              </a:rPr>
              <a:t>D</a:t>
            </a:r>
            <a:r>
              <a:rPr lang="es-ES" sz="2200" dirty="0">
                <a:latin typeface="Aptos Display"/>
              </a:rPr>
              <a:t>ispositivos, entidades  y ayudantes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400" dirty="0">
              <a:solidFill>
                <a:srgbClr val="FFFFFF"/>
              </a:solidFill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7172" name="CuadroTexto 3">
            <a:extLst>
              <a:ext uri="{FF2B5EF4-FFF2-40B4-BE49-F238E27FC236}">
                <a16:creationId xmlns:a16="http://schemas.microsoft.com/office/drawing/2014/main" id="{B6C0D94A-AD72-8A49-63C1-D36C3594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9FA2450E-E47B-657E-1F88-EBF9C039FC65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1</a:t>
            </a:r>
          </a:p>
        </p:txBody>
      </p:sp>
      <p:sp>
        <p:nvSpPr>
          <p:cNvPr id="7174" name="CuadroTexto 5">
            <a:extLst>
              <a:ext uri="{FF2B5EF4-FFF2-40B4-BE49-F238E27FC236}">
                <a16:creationId xmlns:a16="http://schemas.microsoft.com/office/drawing/2014/main" id="{B6883933-114C-11FB-A945-41C19E76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0FE0FA-85E5-9036-6FB3-401E41E71AD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4</a:t>
            </a:r>
          </a:p>
        </p:txBody>
      </p:sp>
      <p:pic>
        <p:nvPicPr>
          <p:cNvPr id="7176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1817659-87FC-F501-2041-B2DBB957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813326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385DF81-6DD1-2D1A-3E15-6129B0B5301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Una </a:t>
            </a:r>
            <a:r>
              <a:rPr b="1" dirty="0">
                <a:solidFill>
                  <a:srgbClr val="0070C0"/>
                </a:solidFill>
              </a:rPr>
              <a:t>integración </a:t>
            </a:r>
            <a:r>
              <a:rPr dirty="0"/>
              <a:t>es una pieza de software escrita en Python que permite la instalación de un dispositivo en Home </a:t>
            </a:r>
            <a:r>
              <a:rPr dirty="0" err="1"/>
              <a:t>Assistant</a:t>
            </a:r>
            <a:endParaRPr dirty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Tipos de integraciones en </a:t>
            </a:r>
            <a:r>
              <a:rPr b="1" dirty="0"/>
              <a:t>Home </a:t>
            </a:r>
            <a:r>
              <a:rPr b="1" dirty="0" err="1"/>
              <a:t>Assistant</a:t>
            </a:r>
            <a:r>
              <a:rPr dirty="0"/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Core </a:t>
            </a:r>
            <a:r>
              <a:rPr b="1" dirty="0" err="1">
                <a:solidFill>
                  <a:srgbClr val="0070C0"/>
                </a:solidFill>
              </a:rPr>
              <a:t>integrations</a:t>
            </a:r>
            <a:r>
              <a:rPr b="1" dirty="0">
                <a:solidFill>
                  <a:srgbClr val="0070C0"/>
                </a:solidFill>
              </a:rPr>
              <a:t>: </a:t>
            </a:r>
            <a:r>
              <a:rPr dirty="0"/>
              <a:t>integraciones </a:t>
            </a:r>
            <a:r>
              <a:rPr b="1" dirty="0"/>
              <a:t>oficiales</a:t>
            </a:r>
            <a:r>
              <a:rPr dirty="0"/>
              <a:t> creadas y desarrolladas por el equipo de desarrolladores de Home </a:t>
            </a:r>
            <a:r>
              <a:rPr dirty="0" err="1"/>
              <a:t>Assistant</a:t>
            </a:r>
            <a:endParaRPr dirty="0"/>
          </a:p>
          <a:p>
            <a:pPr lvl="2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>
                <a:solidFill>
                  <a:srgbClr val="0070C0"/>
                </a:solidFill>
                <a:hlinkClick r:id="rId2"/>
              </a:rPr>
              <a:t>https://www.home-assistant.io/integrations</a:t>
            </a:r>
            <a:endParaRPr sz="2400" dirty="0">
              <a:solidFill>
                <a:srgbClr val="0070C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Custom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integrations</a:t>
            </a:r>
            <a:r>
              <a:rPr dirty="0"/>
              <a:t>: integraciones </a:t>
            </a:r>
            <a:r>
              <a:rPr b="1" dirty="0"/>
              <a:t>no-oficiales</a:t>
            </a:r>
            <a:r>
              <a:rPr dirty="0"/>
              <a:t> creadas y desarrolladas por fabricantes, usuarios o terceros</a:t>
            </a:r>
          </a:p>
          <a:p>
            <a:pPr lvl="2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b="1" dirty="0"/>
              <a:t>Home </a:t>
            </a:r>
            <a:r>
              <a:rPr sz="2400" b="1" dirty="0" err="1"/>
              <a:t>Assistant</a:t>
            </a:r>
            <a:r>
              <a:rPr sz="2400" b="1" dirty="0"/>
              <a:t> </a:t>
            </a:r>
            <a:r>
              <a:rPr sz="2400" b="1" dirty="0" err="1"/>
              <a:t>Community</a:t>
            </a:r>
            <a:r>
              <a:rPr sz="2400" b="1" dirty="0"/>
              <a:t> Store (HACS): </a:t>
            </a:r>
            <a:r>
              <a:rPr sz="2400" dirty="0"/>
              <a:t>t</a:t>
            </a:r>
            <a:r>
              <a:rPr sz="2400" dirty="0">
                <a:solidFill>
                  <a:srgbClr val="3A3A3A"/>
                </a:solidFill>
                <a:highlight>
                  <a:srgbClr val="FFFFFF"/>
                </a:highlight>
                <a:latin typeface="Arial" pitchFamily="34"/>
              </a:rPr>
              <a:t>ienda de componentes de terceros con complementos personalizados (</a:t>
            </a:r>
            <a:r>
              <a:rPr sz="2400" dirty="0" err="1">
                <a:solidFill>
                  <a:srgbClr val="3A3A3A"/>
                </a:solidFill>
                <a:highlight>
                  <a:srgbClr val="FFFFFF"/>
                </a:highlight>
                <a:latin typeface="Arial" pitchFamily="34"/>
              </a:rPr>
              <a:t>add-ons</a:t>
            </a:r>
            <a:r>
              <a:rPr sz="2400" dirty="0">
                <a:solidFill>
                  <a:srgbClr val="3A3A3A"/>
                </a:solidFill>
                <a:highlight>
                  <a:srgbClr val="FFFFFF"/>
                </a:highlight>
                <a:latin typeface="Arial" pitchFamily="34"/>
              </a:rPr>
              <a:t>), tarjetas o plantillas </a:t>
            </a:r>
            <a:endParaRPr sz="2400" dirty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09EFFCEC-BDF2-9EE5-AA0C-801FD5AFF26C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Assistant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0EAF4878-2D68-18F3-D8A6-E82DC7AFC56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Integraciones</a:t>
            </a:r>
          </a:p>
        </p:txBody>
      </p:sp>
      <p:sp>
        <p:nvSpPr>
          <p:cNvPr id="59397" name="CuadroTexto 3">
            <a:extLst>
              <a:ext uri="{FF2B5EF4-FFF2-40B4-BE49-F238E27FC236}">
                <a16:creationId xmlns:a16="http://schemas.microsoft.com/office/drawing/2014/main" id="{E01C6130-0246-A908-8AC9-32DEE1BD6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18F02509-4B5C-3256-A0F0-6C45A4F25A73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3C4181C-DF8E-1412-5287-0F19AD9D0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184106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6">
            <a:extLst>
              <a:ext uri="{FF2B5EF4-FFF2-40B4-BE49-F238E27FC236}">
                <a16:creationId xmlns:a16="http://schemas.microsoft.com/office/drawing/2014/main" id="{83791ED8-FDD8-1118-4A87-E13D248218F3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Assistant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2FA2728C-7142-A2FB-A5D7-F4ED819E304A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Integraciones</a:t>
            </a:r>
          </a:p>
        </p:txBody>
      </p:sp>
      <p:sp>
        <p:nvSpPr>
          <p:cNvPr id="60420" name="CuadroTexto 8">
            <a:extLst>
              <a:ext uri="{FF2B5EF4-FFF2-40B4-BE49-F238E27FC236}">
                <a16:creationId xmlns:a16="http://schemas.microsoft.com/office/drawing/2014/main" id="{11F6BF1E-4BFD-AC87-5F4E-4875FEDDE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6944D692-2D71-3CF2-D9AB-F92CD53DD99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60422" name="Picture 2">
            <a:extLst>
              <a:ext uri="{FF2B5EF4-FFF2-40B4-BE49-F238E27FC236}">
                <a16:creationId xmlns:a16="http://schemas.microsoft.com/office/drawing/2014/main" id="{2FFE0D44-4C65-8E5D-8AB0-61C19EC06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850"/>
            <a:ext cx="64579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6">
            <a:extLst>
              <a:ext uri="{FF2B5EF4-FFF2-40B4-BE49-F238E27FC236}">
                <a16:creationId xmlns:a16="http://schemas.microsoft.com/office/drawing/2014/main" id="{8BF6F41E-2426-3143-B09C-85F38121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1847850"/>
            <a:ext cx="4454525" cy="128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ES" altLang="en-US" sz="1600" b="1" dirty="0"/>
              <a:t>Desde el punto de vista del soporte proporcionado por Home </a:t>
            </a:r>
            <a:r>
              <a:rPr lang="es-ES" altLang="en-US" sz="1600" b="1" dirty="0" err="1"/>
              <a:t>Assistant</a:t>
            </a:r>
            <a:r>
              <a:rPr lang="es-ES" altLang="en-US" sz="1600" b="1" dirty="0"/>
              <a:t>, las integraciones se pueden dividir en dos grupos: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arenR"/>
              <a:defRPr/>
            </a:pPr>
            <a:r>
              <a:rPr lang="es-ES" altLang="en-US" sz="1600" b="1" dirty="0"/>
              <a:t>Oficiales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arenR"/>
              <a:defRPr/>
            </a:pPr>
            <a:r>
              <a:rPr lang="es-ES" altLang="en-US" sz="1600" b="1" dirty="0"/>
              <a:t>No-oficiales y HACS (tienda de complementos equivalente a </a:t>
            </a:r>
            <a:r>
              <a:rPr lang="es-ES" altLang="en-US" sz="1600" b="1" dirty="0" err="1"/>
              <a:t>add-ons</a:t>
            </a:r>
            <a:r>
              <a:rPr lang="es-ES" altLang="en-US" sz="1600" b="1" dirty="0"/>
              <a:t>) 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699CEAA6-7F30-5D63-68E4-820E9686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3355975"/>
            <a:ext cx="4454525" cy="16764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ES" altLang="en-US" sz="1600" b="1" dirty="0"/>
              <a:t>Desde el punto de vista del modo de instalación, las instalaciones se pueden dividir en tres grupos: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arenR"/>
              <a:defRPr/>
            </a:pPr>
            <a:r>
              <a:rPr lang="es-ES" altLang="en-US" sz="1600" b="1" dirty="0"/>
              <a:t>Instalación a través del IU</a:t>
            </a:r>
          </a:p>
          <a:p>
            <a:pPr marL="540000" lvl="1" indent="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s-ES" altLang="en-US" sz="1600" b="1" dirty="0"/>
              <a:t>Detección automática</a:t>
            </a:r>
          </a:p>
          <a:p>
            <a:pPr marL="540000" lvl="1" indent="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s-ES" altLang="en-US" sz="1600" b="1" dirty="0"/>
              <a:t>Detección manual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arenR"/>
              <a:defRPr/>
            </a:pPr>
            <a:r>
              <a:rPr lang="es-ES" altLang="en-US" sz="1600" b="1" dirty="0"/>
              <a:t>Instalación a través de YAML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arenR"/>
              <a:defRPr/>
            </a:pPr>
            <a:r>
              <a:rPr lang="es-ES" altLang="en-US" sz="1600" b="1" dirty="0"/>
              <a:t>Instalación personalizada</a:t>
            </a:r>
          </a:p>
        </p:txBody>
      </p:sp>
      <p:pic>
        <p:nvPicPr>
          <p:cNvPr id="7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058F0D5-FC72-BEF6-7C1E-E9E62F5E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798860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Marcador de contenido 2">
            <a:extLst>
              <a:ext uri="{FF2B5EF4-FFF2-40B4-BE49-F238E27FC236}">
                <a16:creationId xmlns:a16="http://schemas.microsoft.com/office/drawing/2014/main" id="{8FA41E53-F245-1F49-507F-ABAFFE02767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altLang="en-US" sz="2400" b="1" dirty="0">
                <a:latin typeface="Aptos" panose="020B0004020202020204" pitchFamily="34" charset="0"/>
              </a:rPr>
              <a:t>Instalar Home </a:t>
            </a:r>
            <a:r>
              <a:rPr altLang="en-US" sz="2400" b="1" dirty="0" err="1">
                <a:latin typeface="Aptos" panose="020B0004020202020204" pitchFamily="34" charset="0"/>
              </a:rPr>
              <a:t>Assistant</a:t>
            </a:r>
            <a:r>
              <a:rPr altLang="en-US" sz="2400" b="1" dirty="0">
                <a:latin typeface="Aptos" panose="020B0004020202020204" pitchFamily="34" charset="0"/>
              </a:rPr>
              <a:t> </a:t>
            </a:r>
            <a:r>
              <a:rPr altLang="en-US" sz="2400" b="1" dirty="0" err="1">
                <a:latin typeface="Aptos" panose="020B0004020202020204" pitchFamily="34" charset="0"/>
              </a:rPr>
              <a:t>Community</a:t>
            </a:r>
            <a:r>
              <a:rPr altLang="en-US" sz="2400" b="1" dirty="0">
                <a:latin typeface="Aptos" panose="020B0004020202020204" pitchFamily="34" charset="0"/>
              </a:rPr>
              <a:t> Store (HACS)</a:t>
            </a:r>
          </a:p>
          <a:p>
            <a:pPr eaLnBrk="1" hangingPunct="1">
              <a:lnSpc>
                <a:spcPct val="100000"/>
              </a:lnSpc>
            </a:pPr>
            <a:r>
              <a:rPr altLang="en-US" sz="2400" dirty="0">
                <a:latin typeface="Aptos" panose="020B0004020202020204" pitchFamily="34" charset="0"/>
              </a:rPr>
              <a:t>Acceder a </a:t>
            </a:r>
            <a:r>
              <a:rPr altLang="en-US" sz="2400" dirty="0">
                <a:latin typeface="Aptos" panose="020B0004020202020204" pitchFamily="34" charset="0"/>
                <a:hlinkClick r:id="rId2"/>
              </a:rPr>
              <a:t>https://hacs.xyz/docs/setup/download</a:t>
            </a:r>
            <a:endParaRPr altLang="en-US" sz="2400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altLang="en-US" sz="2000" dirty="0">
                <a:latin typeface="Aptos" panose="020B0004020202020204" pitchFamily="34" charset="0"/>
              </a:rPr>
              <a:t>Seleccionar “</a:t>
            </a:r>
            <a:r>
              <a:rPr altLang="en-US" sz="2000" b="1" dirty="0">
                <a:latin typeface="Aptos" panose="020B0004020202020204" pitchFamily="34" charset="0"/>
              </a:rPr>
              <a:t>Container</a:t>
            </a:r>
            <a:r>
              <a:rPr altLang="en-US" sz="2000" dirty="0">
                <a:latin typeface="Aptos" panose="020B0004020202020204" pitchFamily="34" charset="0"/>
              </a:rPr>
              <a:t>” y seguir las instrucciones de instalación</a:t>
            </a:r>
          </a:p>
          <a:p>
            <a:pPr lvl="1" eaLnBrk="1" hangingPunct="1">
              <a:lnSpc>
                <a:spcPct val="100000"/>
              </a:lnSpc>
            </a:pPr>
            <a:endParaRPr altLang="en-US" sz="2000" dirty="0">
              <a:latin typeface="Aptos" panose="020B00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altLang="en-US" sz="2400" dirty="0">
                <a:latin typeface="Aptos" panose="020B0004020202020204" pitchFamily="34" charset="0"/>
              </a:rPr>
              <a:t>La instalación creará una carpeta </a:t>
            </a:r>
            <a:r>
              <a:rPr altLang="en-US" sz="2400" b="1" dirty="0" err="1">
                <a:latin typeface="Aptos" panose="020B0004020202020204" pitchFamily="34" charset="0"/>
              </a:rPr>
              <a:t>custom_components</a:t>
            </a:r>
            <a:r>
              <a:rPr altLang="en-US" sz="2400" b="1" dirty="0">
                <a:latin typeface="Aptos" panose="020B0004020202020204" pitchFamily="34" charset="0"/>
              </a:rPr>
              <a:t>/</a:t>
            </a:r>
            <a:r>
              <a:rPr altLang="en-US" sz="2400" b="1" dirty="0" err="1">
                <a:latin typeface="Aptos" panose="020B0004020202020204" pitchFamily="34" charset="0"/>
              </a:rPr>
              <a:t>hacs</a:t>
            </a:r>
            <a:r>
              <a:rPr altLang="en-US" sz="2400" b="1" dirty="0">
                <a:latin typeface="Aptos" panose="020B0004020202020204" pitchFamily="34" charset="0"/>
              </a:rPr>
              <a:t> </a:t>
            </a:r>
            <a:r>
              <a:rPr altLang="en-US" sz="2400" dirty="0">
                <a:latin typeface="Aptos" panose="020B0004020202020204" pitchFamily="34" charset="0"/>
              </a:rPr>
              <a:t>en</a:t>
            </a:r>
            <a:r>
              <a:rPr altLang="en-US" sz="2400" b="1" dirty="0">
                <a:latin typeface="Aptos" panose="020B0004020202020204" pitchFamily="34" charset="0"/>
              </a:rPr>
              <a:t> /</a:t>
            </a:r>
            <a:r>
              <a:rPr altLang="en-US" sz="2400" b="1" dirty="0" err="1">
                <a:latin typeface="Aptos" panose="020B0004020202020204" pitchFamily="34" charset="0"/>
              </a:rPr>
              <a:t>docker</a:t>
            </a:r>
            <a:r>
              <a:rPr altLang="en-US" sz="2400" b="1" dirty="0">
                <a:latin typeface="Aptos" panose="020B0004020202020204" pitchFamily="34" charset="0"/>
              </a:rPr>
              <a:t>/</a:t>
            </a:r>
            <a:r>
              <a:rPr altLang="en-US" sz="2400" b="1" dirty="0" err="1">
                <a:latin typeface="Aptos" panose="020B0004020202020204" pitchFamily="34" charset="0"/>
              </a:rPr>
              <a:t>homeassistant</a:t>
            </a:r>
            <a:endParaRPr altLang="en-US" sz="2400" dirty="0">
              <a:latin typeface="Aptos" panose="020B00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altLang="en-US" sz="2400" dirty="0">
                <a:latin typeface="Aptos" panose="020B0004020202020204" pitchFamily="34" charset="0"/>
              </a:rPr>
              <a:t>Reiniciar</a:t>
            </a:r>
            <a:r>
              <a:rPr altLang="en-US" sz="2400" b="1" dirty="0">
                <a:latin typeface="Aptos" panose="020B0004020202020204" pitchFamily="34" charset="0"/>
              </a:rPr>
              <a:t> Home </a:t>
            </a:r>
            <a:r>
              <a:rPr altLang="en-US" sz="2400" b="1" dirty="0" err="1">
                <a:latin typeface="Aptos" panose="020B0004020202020204" pitchFamily="34" charset="0"/>
              </a:rPr>
              <a:t>Assistant</a:t>
            </a:r>
            <a:r>
              <a:rPr altLang="en-US" sz="2400" b="1" dirty="0">
                <a:latin typeface="Aptos" panose="020B0004020202020204" pitchFamily="34" charset="0"/>
              </a:rPr>
              <a:t> </a:t>
            </a:r>
            <a:r>
              <a:rPr altLang="en-US" sz="2400" dirty="0">
                <a:latin typeface="Aptos" panose="020B0004020202020204" pitchFamily="34" charset="0"/>
              </a:rPr>
              <a:t>y borrar la caché del navegador (</a:t>
            </a:r>
            <a:r>
              <a:rPr altLang="en-US" sz="2400" b="1" dirty="0">
                <a:solidFill>
                  <a:srgbClr val="0070C0"/>
                </a:solidFill>
                <a:latin typeface="Aptos" panose="020B0004020202020204" pitchFamily="34" charset="0"/>
              </a:rPr>
              <a:t>obligatorio</a:t>
            </a:r>
            <a:r>
              <a:rPr altLang="en-US" sz="2400" dirty="0">
                <a:latin typeface="Aptos" panose="020B0004020202020204" pitchFamily="34" charset="0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altLang="en-US" sz="2400" dirty="0">
                <a:latin typeface="Aptos" panose="020B0004020202020204" pitchFamily="34" charset="0"/>
              </a:rPr>
              <a:t>En</a:t>
            </a:r>
            <a:r>
              <a:rPr altLang="en-US" sz="2400" b="1" dirty="0">
                <a:latin typeface="Aptos" panose="020B0004020202020204" pitchFamily="34" charset="0"/>
              </a:rPr>
              <a:t> Home </a:t>
            </a:r>
            <a:r>
              <a:rPr altLang="en-US" sz="2400" b="1" dirty="0" err="1">
                <a:latin typeface="Aptos" panose="020B0004020202020204" pitchFamily="34" charset="0"/>
              </a:rPr>
              <a:t>Assistant</a:t>
            </a:r>
            <a:r>
              <a:rPr altLang="en-US" sz="2400" b="1" dirty="0">
                <a:latin typeface="Aptos" panose="020B0004020202020204" pitchFamily="34" charset="0"/>
              </a:rPr>
              <a:t> </a:t>
            </a:r>
            <a:r>
              <a:rPr altLang="en-US" sz="2400" dirty="0">
                <a:latin typeface="Aptos" panose="020B0004020202020204" pitchFamily="34" charset="0"/>
              </a:rPr>
              <a:t>añadir la</a:t>
            </a:r>
            <a:r>
              <a:rPr altLang="en-US" sz="2400" b="1" dirty="0">
                <a:latin typeface="Aptos" panose="020B0004020202020204" pitchFamily="34" charset="0"/>
              </a:rPr>
              <a:t> integración HACS</a:t>
            </a:r>
          </a:p>
          <a:p>
            <a:pPr lvl="1" eaLnBrk="1" hangingPunct="1">
              <a:lnSpc>
                <a:spcPct val="100000"/>
              </a:lnSpc>
            </a:pPr>
            <a:r>
              <a:rPr altLang="en-US" sz="2000" dirty="0" err="1">
                <a:latin typeface="Aptos" panose="020B0004020202020204" pitchFamily="34" charset="0"/>
              </a:rPr>
              <a:t>Settings</a:t>
            </a:r>
            <a:r>
              <a:rPr altLang="en-US" sz="2000" dirty="0">
                <a:latin typeface="Aptos" panose="020B0004020202020204" pitchFamily="34" charset="0"/>
              </a:rPr>
              <a:t> </a:t>
            </a:r>
            <a:r>
              <a:rPr altLang="en-US" sz="2000" dirty="0">
                <a:latin typeface="Wingdings" panose="05000000000000000000" pitchFamily="2" charset="2"/>
              </a:rPr>
              <a:t></a:t>
            </a:r>
            <a:r>
              <a:rPr altLang="en-US" sz="2000" dirty="0">
                <a:latin typeface="Aptos" panose="020B0004020202020204" pitchFamily="34" charset="0"/>
              </a:rPr>
              <a:t> </a:t>
            </a:r>
            <a:r>
              <a:rPr altLang="en-US" sz="2000" dirty="0" err="1">
                <a:latin typeface="Aptos" panose="020B0004020202020204" pitchFamily="34" charset="0"/>
              </a:rPr>
              <a:t>Devices</a:t>
            </a:r>
            <a:r>
              <a:rPr altLang="en-US" sz="2000" dirty="0">
                <a:latin typeface="Aptos" panose="020B0004020202020204" pitchFamily="34" charset="0"/>
              </a:rPr>
              <a:t> &amp; </a:t>
            </a:r>
            <a:r>
              <a:rPr altLang="en-US" sz="2000" dirty="0" err="1">
                <a:latin typeface="Aptos" panose="020B0004020202020204" pitchFamily="34" charset="0"/>
              </a:rPr>
              <a:t>Services</a:t>
            </a:r>
            <a:r>
              <a:rPr altLang="en-US" sz="2000" dirty="0">
                <a:latin typeface="Aptos" panose="020B0004020202020204" pitchFamily="34" charset="0"/>
              </a:rPr>
              <a:t> </a:t>
            </a:r>
            <a:r>
              <a:rPr altLang="en-US" sz="2000" dirty="0">
                <a:latin typeface="Wingdings" panose="05000000000000000000" pitchFamily="2" charset="2"/>
              </a:rPr>
              <a:t></a:t>
            </a:r>
            <a:r>
              <a:rPr altLang="en-US" sz="2000" dirty="0">
                <a:latin typeface="Aptos" panose="020B0004020202020204" pitchFamily="34" charset="0"/>
              </a:rPr>
              <a:t> </a:t>
            </a:r>
            <a:r>
              <a:rPr altLang="en-US" sz="2000" b="1" dirty="0">
                <a:solidFill>
                  <a:srgbClr val="0070C0"/>
                </a:solidFill>
                <a:latin typeface="Aptos" panose="020B0004020202020204" pitchFamily="34" charset="0"/>
              </a:rPr>
              <a:t>ADD INTEGRATION</a:t>
            </a:r>
            <a:r>
              <a:rPr altLang="en-US" sz="2000" dirty="0">
                <a:latin typeface="Aptos" panose="020B0004020202020204" pitchFamily="34" charset="0"/>
              </a:rPr>
              <a:t> y buscar HACS</a:t>
            </a:r>
          </a:p>
          <a:p>
            <a:pPr lvl="1" eaLnBrk="1" hangingPunct="1">
              <a:lnSpc>
                <a:spcPct val="100000"/>
              </a:lnSpc>
            </a:pPr>
            <a:r>
              <a:rPr altLang="en-US" sz="2000" dirty="0">
                <a:latin typeface="Aptos" panose="020B0004020202020204" pitchFamily="34" charset="0"/>
              </a:rPr>
              <a:t>Dejar opciones por defecto</a:t>
            </a:r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63EE9A0C-E594-E873-41B9-BBC92A602D99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Assistant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2EB21022-C6D9-DDD3-1E8F-AF69790DA0BC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Integraciones</a:t>
            </a:r>
          </a:p>
        </p:txBody>
      </p:sp>
      <p:sp>
        <p:nvSpPr>
          <p:cNvPr id="63493" name="CuadroTexto 7">
            <a:extLst>
              <a:ext uri="{FF2B5EF4-FFF2-40B4-BE49-F238E27FC236}">
                <a16:creationId xmlns:a16="http://schemas.microsoft.com/office/drawing/2014/main" id="{F4846AA2-273B-4D8B-8768-9CBD709DB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8D8E38FE-0C74-40C3-9C87-888FB348CEEC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7" name="CuadroTexto 10">
            <a:extLst>
              <a:ext uri="{FF2B5EF4-FFF2-40B4-BE49-F238E27FC236}">
                <a16:creationId xmlns:a16="http://schemas.microsoft.com/office/drawing/2014/main" id="{A543C6C2-4DA4-EE09-782B-86FCF085FB6D}"/>
              </a:ext>
            </a:extLst>
          </p:cNvPr>
          <p:cNvSpPr txBox="1"/>
          <p:nvPr/>
        </p:nvSpPr>
        <p:spPr>
          <a:xfrm>
            <a:off x="1571625" y="3103563"/>
            <a:ext cx="9915525" cy="477837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$ sudo wget -0 – </a:t>
            </a:r>
            <a:r>
              <a:rPr lang="es-ES" sz="2400" kern="0">
                <a:solidFill>
                  <a:srgbClr val="000000"/>
                </a:solidFill>
                <a:latin typeface="Courier New" pitchFamily="49"/>
                <a:cs typeface="Courier New" pitchFamily="49"/>
                <a:hlinkClick r:id="rId3"/>
              </a:rPr>
              <a:t>https://get.hacs.xyz</a:t>
            </a:r>
            <a:r>
              <a:rPr lang="es-ES" sz="2400" ker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| bash – 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8C52ED1-E599-25F1-C550-A9A5B477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00391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Marcador de contenido 2">
            <a:extLst>
              <a:ext uri="{FF2B5EF4-FFF2-40B4-BE49-F238E27FC236}">
                <a16:creationId xmlns:a16="http://schemas.microsoft.com/office/drawing/2014/main" id="{DD888A87-4CA2-A87E-6E99-B6ACBD521FA8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>
                <a:latin typeface="Aptos" panose="020B0004020202020204" pitchFamily="34" charset="0"/>
              </a:rPr>
              <a:t>Activación de 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GitHub</a:t>
            </a:r>
          </a:p>
          <a:p>
            <a:pPr lvl="1" eaLnBrk="1" hangingPunct="1"/>
            <a:r>
              <a:rPr altLang="en-US" dirty="0">
                <a:latin typeface="Aptos" panose="020B0004020202020204" pitchFamily="34" charset="0"/>
              </a:rPr>
              <a:t>Para usar 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HACS</a:t>
            </a:r>
            <a:r>
              <a:rPr altLang="en-US" dirty="0">
                <a:latin typeface="Aptos" panose="020B0004020202020204" pitchFamily="34" charset="0"/>
              </a:rPr>
              <a:t>, se necesita una </a:t>
            </a:r>
            <a:r>
              <a:rPr altLang="en-US" b="1" dirty="0">
                <a:latin typeface="Aptos" panose="020B0004020202020204" pitchFamily="34" charset="0"/>
              </a:rPr>
              <a:t>cuenta en GitHub, </a:t>
            </a:r>
            <a:r>
              <a:rPr altLang="en-US" dirty="0">
                <a:latin typeface="Aptos" panose="020B0004020202020204" pitchFamily="34" charset="0"/>
              </a:rPr>
              <a:t>dado que todas las integraciones HACS se basan en repositorios GitHub</a:t>
            </a:r>
          </a:p>
          <a:p>
            <a:pPr lvl="2" eaLnBrk="1" hangingPunct="1"/>
            <a:r>
              <a:rPr altLang="en-US" dirty="0">
                <a:latin typeface="Aptos" panose="020B0004020202020204" pitchFamily="34" charset="0"/>
              </a:rPr>
              <a:t>Seguir los pasos para acceder a la cuenta de GitHub: acceder a la página y pegar el token para autorizar HACS en GitHub</a:t>
            </a:r>
          </a:p>
          <a:p>
            <a:pPr lvl="2" eaLnBrk="1" hangingPunct="1"/>
            <a:r>
              <a:rPr altLang="en-US" dirty="0">
                <a:latin typeface="Aptos" panose="020B0004020202020204" pitchFamily="34" charset="0"/>
              </a:rPr>
              <a:t>Reiniciar </a:t>
            </a:r>
            <a:r>
              <a:rPr altLang="en-US" dirty="0" err="1">
                <a:latin typeface="Aptos" panose="020B0004020202020204" pitchFamily="34" charset="0"/>
              </a:rPr>
              <a:t>HomeAssistant</a:t>
            </a:r>
            <a:endParaRPr altLang="en-US" dirty="0">
              <a:latin typeface="Aptos" panose="020B0004020202020204" pitchFamily="34" charset="0"/>
            </a:endParaRPr>
          </a:p>
          <a:p>
            <a:pPr eaLnBrk="1" hangingPunct="1"/>
            <a:r>
              <a:rPr altLang="en-US" dirty="0">
                <a:latin typeface="Aptos" panose="020B0004020202020204" pitchFamily="34" charset="0"/>
              </a:rPr>
              <a:t>Configurar 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HACS</a:t>
            </a:r>
          </a:p>
          <a:p>
            <a:pPr lvl="1" eaLnBrk="1" hangingPunct="1"/>
            <a:r>
              <a:rPr altLang="en-US" dirty="0" err="1">
                <a:latin typeface="Aptos" panose="020B0004020202020204" pitchFamily="34" charset="0"/>
              </a:rPr>
              <a:t>Settings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Devices</a:t>
            </a:r>
            <a:r>
              <a:rPr altLang="en-US" dirty="0">
                <a:latin typeface="Aptos" panose="020B0004020202020204" pitchFamily="34" charset="0"/>
              </a:rPr>
              <a:t> &amp; </a:t>
            </a:r>
            <a:r>
              <a:rPr altLang="en-US" dirty="0" err="1">
                <a:latin typeface="Aptos" panose="020B0004020202020204" pitchFamily="34" charset="0"/>
              </a:rPr>
              <a:t>Services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HACS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 err="1">
                <a:latin typeface="Aptos" panose="020B0004020202020204" pitchFamily="34" charset="0"/>
              </a:rPr>
              <a:t>Integration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entries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Configure</a:t>
            </a:r>
          </a:p>
          <a:p>
            <a:pPr lvl="1" eaLnBrk="1" hangingPunct="1"/>
            <a:r>
              <a:rPr altLang="en-US" dirty="0">
                <a:latin typeface="Aptos" panose="020B0004020202020204" pitchFamily="34" charset="0"/>
              </a:rPr>
              <a:t>Deshabilitar “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Enable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experimental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Features</a:t>
            </a:r>
            <a:r>
              <a:rPr altLang="en-US" dirty="0">
                <a:latin typeface="Aptos" panose="020B0004020202020204" pitchFamily="34" charset="0"/>
              </a:rPr>
              <a:t>”</a:t>
            </a:r>
          </a:p>
        </p:txBody>
      </p:sp>
      <p:sp>
        <p:nvSpPr>
          <p:cNvPr id="64515" name="CuadroTexto 3">
            <a:extLst>
              <a:ext uri="{FF2B5EF4-FFF2-40B4-BE49-F238E27FC236}">
                <a16:creationId xmlns:a16="http://schemas.microsoft.com/office/drawing/2014/main" id="{8CC84F66-124B-5C66-BE2B-CC850A563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7F94E58B-6DD5-CA74-9FB1-0604015389E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BC978A42-E646-14F3-B744-DD714408D2EC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Assistant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687BE1F9-3C56-CFBE-4B15-8CE826B14BC2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Integraciones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61DCDC9-AE19-6C37-04C3-D016A596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061878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09EDE-A6FA-F41B-A669-CDC72E6065F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Home </a:t>
            </a:r>
            <a:r>
              <a:rPr dirty="0" err="1"/>
              <a:t>Assistant</a:t>
            </a:r>
            <a:r>
              <a:rPr dirty="0"/>
              <a:t> guarda los datos en una </a:t>
            </a:r>
            <a:r>
              <a:rPr b="1" dirty="0"/>
              <a:t>Base de Datos </a:t>
            </a:r>
            <a:r>
              <a:rPr b="1" dirty="0">
                <a:solidFill>
                  <a:srgbClr val="0070C0"/>
                </a:solidFill>
              </a:rPr>
              <a:t>SQLite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Problemas</a:t>
            </a:r>
            <a:r>
              <a:rPr dirty="0"/>
              <a:t>: lenta y propensa a errores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Ventaja</a:t>
            </a:r>
            <a:r>
              <a:rPr dirty="0"/>
              <a:t>: fácil configuración (BD por defecto </a:t>
            </a:r>
            <a:r>
              <a:rPr b="1" dirty="0"/>
              <a:t>no se necesita hacer nada</a:t>
            </a:r>
            <a:r>
              <a:rPr dirty="0"/>
              <a:t>)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Conceptos básicos: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Recorder</a:t>
            </a:r>
            <a:r>
              <a:rPr dirty="0"/>
              <a:t>: integración que se encarga de gestionar la BD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History</a:t>
            </a:r>
            <a:r>
              <a:rPr dirty="0"/>
              <a:t>: integración que se encarga de monitorizar Home </a:t>
            </a:r>
            <a:r>
              <a:rPr dirty="0" err="1"/>
              <a:t>Assistant</a:t>
            </a:r>
            <a:r>
              <a:rPr dirty="0"/>
              <a:t> para almacenar históricos de datos en BD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mariadb</a:t>
            </a:r>
            <a:r>
              <a:rPr dirty="0"/>
              <a:t>: motor de base de datos relacional open </a:t>
            </a:r>
            <a:r>
              <a:rPr dirty="0" err="1"/>
              <a:t>source</a:t>
            </a:r>
            <a:r>
              <a:rPr dirty="0"/>
              <a:t> compatible con MySQL soportado por Home </a:t>
            </a:r>
            <a:r>
              <a:rPr dirty="0" err="1"/>
              <a:t>Assistant</a:t>
            </a:r>
            <a:endParaRPr dirty="0"/>
          </a:p>
          <a:p>
            <a:pPr marL="457200" lvl="1" indent="0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9796C2FB-F950-E6C2-9F4F-D43AEF7EC0CF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Assistant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288306BA-372E-18E4-1A12-8FC0A165525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Integraciones</a:t>
            </a:r>
          </a:p>
        </p:txBody>
      </p:sp>
      <p:sp>
        <p:nvSpPr>
          <p:cNvPr id="61445" name="CuadroTexto 8">
            <a:extLst>
              <a:ext uri="{FF2B5EF4-FFF2-40B4-BE49-F238E27FC236}">
                <a16:creationId xmlns:a16="http://schemas.microsoft.com/office/drawing/2014/main" id="{1BDDD774-DDC5-613C-C1C7-C1720688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884B61C0-6A5D-B4A4-F918-69AC4E75F1A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E10B576-F589-5B7D-68E8-AE38E08C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57092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E4A56D7B-DE1A-D9EE-A3AD-6B7A8ABB935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E8824-DC40-644F-E261-EAC787B005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1.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Introducción a Home </a:t>
            </a:r>
            <a:r>
              <a:rPr sz="2400" b="1" dirty="0" err="1">
                <a:solidFill>
                  <a:srgbClr val="0070C0"/>
                </a:solidFill>
                <a:latin typeface="Aptos Display"/>
              </a:rPr>
              <a:t>Assistant</a:t>
            </a:r>
            <a:endParaRPr sz="2400" b="1" dirty="0">
              <a:solidFill>
                <a:srgbClr val="0070C0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2.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Instalación y configuración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Tipos de instalaciones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Instalación como contenedor Docker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Primeros pasos con Home </a:t>
            </a:r>
            <a:r>
              <a:rPr sz="2200" kern="0" dirty="0" err="1">
                <a:latin typeface="Aptos Display"/>
              </a:rPr>
              <a:t>Assistant</a:t>
            </a:r>
            <a:endParaRPr sz="2200" kern="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3. </a:t>
            </a:r>
            <a:r>
              <a:rPr sz="2400" b="1" kern="0" dirty="0">
                <a:solidFill>
                  <a:srgbClr val="0070C0"/>
                </a:solidFill>
                <a:latin typeface="Aptos Display"/>
              </a:rPr>
              <a:t>Proyecto práctico 1</a:t>
            </a:r>
            <a:endParaRPr sz="2400" b="1" dirty="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Integración de un sensor (Shelly H&amp;T)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Integración del servicio AEMET</a:t>
            </a:r>
            <a:endParaRPr sz="220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4.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Elementos básicos de Home </a:t>
            </a:r>
            <a:r>
              <a:rPr sz="2400" b="1" dirty="0" err="1">
                <a:solidFill>
                  <a:srgbClr val="0070C0"/>
                </a:solidFill>
                <a:latin typeface="Aptos Display"/>
              </a:rPr>
              <a:t>Assistant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</a:t>
            </a:r>
            <a:r>
              <a:rPr sz="2200" dirty="0">
                <a:latin typeface="Aptos Display"/>
              </a:rPr>
              <a:t>ntegraciones: </a:t>
            </a:r>
            <a:r>
              <a:rPr sz="2200" dirty="0" err="1">
                <a:latin typeface="Aptos Display"/>
              </a:rPr>
              <a:t>add-ons</a:t>
            </a:r>
            <a:r>
              <a:rPr sz="2200" dirty="0">
                <a:latin typeface="Aptos Display"/>
              </a:rPr>
              <a:t> (complementos), oficiales, no-oficiales, HACS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i="1" kern="0" dirty="0" err="1">
                <a:latin typeface="Aptos Display"/>
              </a:rPr>
              <a:t>D</a:t>
            </a:r>
            <a:r>
              <a:rPr lang="es-ES" sz="2200" i="1" dirty="0" err="1">
                <a:latin typeface="Aptos Display"/>
              </a:rPr>
              <a:t>ashboards</a:t>
            </a:r>
            <a:r>
              <a:rPr lang="es-ES" sz="2200" dirty="0">
                <a:latin typeface="Aptos Display"/>
              </a:rPr>
              <a:t>, vistas, y tarjetas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Áreas, etiquetas y zonas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kern="0" dirty="0">
                <a:latin typeface="Aptos Display"/>
              </a:rPr>
              <a:t>D</a:t>
            </a:r>
            <a:r>
              <a:rPr lang="es-ES" sz="2200" dirty="0">
                <a:latin typeface="Aptos Display"/>
              </a:rPr>
              <a:t>ispositivos, entidades  y ayudantes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400" dirty="0">
              <a:solidFill>
                <a:srgbClr val="FFFFFF"/>
              </a:solidFill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7172" name="CuadroTexto 3">
            <a:extLst>
              <a:ext uri="{FF2B5EF4-FFF2-40B4-BE49-F238E27FC236}">
                <a16:creationId xmlns:a16="http://schemas.microsoft.com/office/drawing/2014/main" id="{B6C0D94A-AD72-8A49-63C1-D36C3594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9FA2450E-E47B-657E-1F88-EBF9C039FC65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1</a:t>
            </a:r>
          </a:p>
        </p:txBody>
      </p:sp>
      <p:sp>
        <p:nvSpPr>
          <p:cNvPr id="7174" name="CuadroTexto 5">
            <a:extLst>
              <a:ext uri="{FF2B5EF4-FFF2-40B4-BE49-F238E27FC236}">
                <a16:creationId xmlns:a16="http://schemas.microsoft.com/office/drawing/2014/main" id="{B6883933-114C-11FB-A945-41C19E76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0FE0FA-85E5-9036-6FB3-401E41E71AD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4</a:t>
            </a:r>
          </a:p>
        </p:txBody>
      </p:sp>
      <p:pic>
        <p:nvPicPr>
          <p:cNvPr id="7176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1817659-87FC-F501-2041-B2DBB957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7">
            <a:extLst>
              <a:ext uri="{FF2B5EF4-FFF2-40B4-BE49-F238E27FC236}">
                <a16:creationId xmlns:a16="http://schemas.microsoft.com/office/drawing/2014/main" id="{62B52407-228A-18F6-9DCE-74EDE0AA9838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Integraciones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21942572-843D-9356-F6F0-0D32185BB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F7AB65AA-545F-153B-07CA-706D45A4257D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62467" name="Marcador de contenido 2">
            <a:extLst>
              <a:ext uri="{FF2B5EF4-FFF2-40B4-BE49-F238E27FC236}">
                <a16:creationId xmlns:a16="http://schemas.microsoft.com/office/drawing/2014/main" id="{4313AAB8-E3BD-57FB-00B9-4F8BD2B0444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38200" y="1406525"/>
            <a:ext cx="10515600" cy="47704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altLang="en-US" sz="2600" b="1" dirty="0">
                <a:highlight>
                  <a:srgbClr val="FFFF00"/>
                </a:highlight>
                <a:latin typeface="Aptos" panose="020B0004020202020204" pitchFamily="34" charset="0"/>
              </a:rPr>
              <a:t>¡IMPORTANTE!</a:t>
            </a:r>
            <a:r>
              <a:rPr altLang="en-US" sz="2600" dirty="0">
                <a:highlight>
                  <a:srgbClr val="FFFF00"/>
                </a:highlight>
                <a:latin typeface="Aptos" panose="020B0004020202020204" pitchFamily="34" charset="0"/>
              </a:rPr>
              <a:t> </a:t>
            </a:r>
            <a:r>
              <a:rPr altLang="en-US" sz="2600" dirty="0">
                <a:latin typeface="Aptos" panose="020B0004020202020204" pitchFamily="34" charset="0"/>
              </a:rPr>
              <a:t>Al instalar </a:t>
            </a:r>
            <a:r>
              <a:rPr altLang="en-US" sz="2600" b="1" dirty="0" err="1">
                <a:solidFill>
                  <a:srgbClr val="0070C0"/>
                </a:solidFill>
                <a:latin typeface="Aptos" panose="020B0004020202020204" pitchFamily="34" charset="0"/>
              </a:rPr>
              <a:t>mariadb</a:t>
            </a:r>
            <a:r>
              <a:rPr altLang="en-US" sz="2600" dirty="0">
                <a:latin typeface="Aptos" panose="020B0004020202020204" pitchFamily="34" charset="0"/>
              </a:rPr>
              <a:t> perderemos los datos de SQLite</a:t>
            </a:r>
          </a:p>
          <a:p>
            <a:pPr eaLnBrk="1" hangingPunct="1">
              <a:lnSpc>
                <a:spcPct val="80000"/>
              </a:lnSpc>
            </a:pPr>
            <a:r>
              <a:rPr altLang="en-US" sz="2600" dirty="0">
                <a:latin typeface="Aptos" panose="020B0004020202020204" pitchFamily="34" charset="0"/>
              </a:rPr>
              <a:t>Instalar </a:t>
            </a:r>
            <a:r>
              <a:rPr altLang="en-US" sz="2600" b="1" dirty="0" err="1">
                <a:solidFill>
                  <a:srgbClr val="0070C0"/>
                </a:solidFill>
                <a:latin typeface="Aptos" panose="020B0004020202020204" pitchFamily="34" charset="0"/>
              </a:rPr>
              <a:t>mariadb</a:t>
            </a:r>
            <a:r>
              <a:rPr altLang="en-US" sz="2600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sz="2600" dirty="0">
                <a:latin typeface="Aptos" panose="020B0004020202020204" pitchFamily="34" charset="0"/>
              </a:rPr>
              <a:t>vía </a:t>
            </a:r>
            <a:r>
              <a:rPr altLang="en-US" sz="2600" b="1" dirty="0" err="1">
                <a:latin typeface="Aptos" panose="020B0004020202020204" pitchFamily="34" charset="0"/>
              </a:rPr>
              <a:t>docker-compose</a:t>
            </a:r>
            <a:r>
              <a:rPr altLang="en-US" sz="2600" dirty="0">
                <a:latin typeface="Aptos" panose="020B0004020202020204" pitchFamily="34" charset="0"/>
              </a:rPr>
              <a:t> desde Docker Hub 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n-US" sz="2200" dirty="0">
                <a:latin typeface="Aptos" panose="020B0004020202020204" pitchFamily="34" charset="0"/>
              </a:rPr>
              <a:t>Acceder a </a:t>
            </a:r>
            <a:r>
              <a:rPr lang="es-ES" altLang="en-US" sz="2200" b="1" dirty="0" err="1">
                <a:solidFill>
                  <a:srgbClr val="0070C0"/>
                </a:solidFill>
                <a:latin typeface="Aptos" panose="020B0004020202020204" pitchFamily="34" charset="0"/>
              </a:rPr>
              <a:t>Portainer</a:t>
            </a:r>
            <a:r>
              <a:rPr lang="es-ES" altLang="en-US" sz="2200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s-ES" altLang="en-US" sz="2200" dirty="0" err="1">
                <a:latin typeface="Aptos" panose="020B0004020202020204" pitchFamily="34" charset="0"/>
              </a:rPr>
              <a:t>via</a:t>
            </a:r>
            <a:r>
              <a:rPr lang="es-ES" altLang="en-US" sz="2200" dirty="0">
                <a:latin typeface="Aptos" panose="020B0004020202020204" pitchFamily="34" charset="0"/>
              </a:rPr>
              <a:t> la URL </a:t>
            </a:r>
            <a:r>
              <a:rPr lang="es-ES" altLang="en-US" sz="2200" dirty="0">
                <a:solidFill>
                  <a:srgbClr val="0070C0"/>
                </a:solidFill>
                <a:latin typeface="Aptos" panose="020B0004020202020204" pitchFamily="34" charset="0"/>
                <a:hlinkClick r:id="rId2"/>
              </a:rPr>
              <a:t>https://127.0.0.1:9443</a:t>
            </a:r>
            <a:endParaRPr lang="es-ES" altLang="en-US" sz="22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altLang="en-US" sz="2200" dirty="0">
                <a:latin typeface="Aptos" panose="020B0004020202020204" pitchFamily="34" charset="0"/>
              </a:rPr>
              <a:t>Copiar el fichero </a:t>
            </a:r>
            <a:r>
              <a:rPr altLang="en-US" sz="2200" b="1" dirty="0" err="1">
                <a:solidFill>
                  <a:srgbClr val="0070C0"/>
                </a:solidFill>
                <a:latin typeface="Aptos" panose="020B0004020202020204" pitchFamily="34" charset="0"/>
              </a:rPr>
              <a:t>stack-mariadb.yaml</a:t>
            </a:r>
            <a:r>
              <a:rPr altLang="en-US" sz="2200" dirty="0">
                <a:latin typeface="Aptos" panose="020B0004020202020204" pitchFamily="34" charset="0"/>
              </a:rPr>
              <a:t> dentro del </a:t>
            </a:r>
            <a:r>
              <a:rPr altLang="en-US" sz="2200" dirty="0" err="1">
                <a:latin typeface="Aptos" panose="020B0004020202020204" pitchFamily="34" charset="0"/>
              </a:rPr>
              <a:t>stack</a:t>
            </a:r>
            <a:r>
              <a:rPr altLang="en-US" sz="2200" dirty="0">
                <a:latin typeface="Aptos" panose="020B0004020202020204" pitchFamily="34" charset="0"/>
              </a:rPr>
              <a:t> "</a:t>
            </a:r>
            <a:r>
              <a:rPr altLang="en-US" sz="2200" dirty="0" err="1">
                <a:latin typeface="Aptos" panose="020B0004020202020204" pitchFamily="34" charset="0"/>
              </a:rPr>
              <a:t>Stack</a:t>
            </a:r>
            <a:r>
              <a:rPr altLang="en-US" sz="2200" dirty="0">
                <a:latin typeface="Aptos" panose="020B0004020202020204" pitchFamily="34" charset="0"/>
              </a:rPr>
              <a:t> HA"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sz="2200" dirty="0">
                <a:latin typeface="Aptos" panose="020B0004020202020204" pitchFamily="34" charset="0"/>
              </a:rPr>
              <a:t>Modificar el </a:t>
            </a:r>
            <a:r>
              <a:rPr altLang="en-US" sz="2200" dirty="0" err="1">
                <a:latin typeface="Aptos" panose="020B0004020202020204" pitchFamily="34" charset="0"/>
              </a:rPr>
              <a:t>stack</a:t>
            </a:r>
            <a:r>
              <a:rPr altLang="en-US" sz="2200" dirty="0">
                <a:latin typeface="Aptos" panose="020B0004020202020204" pitchFamily="34" charset="0"/>
              </a:rPr>
              <a:t> </a:t>
            </a:r>
            <a:r>
              <a:rPr lang="es-ES" altLang="en-US" sz="2200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s-ES" altLang="en-US" sz="22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Deploy</a:t>
            </a:r>
            <a:r>
              <a:rPr lang="es-ES" altLang="en-US" sz="22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es-ES" altLang="en-US" sz="22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stack</a:t>
            </a:r>
            <a:endParaRPr altLang="en-US" sz="2200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s-ES" altLang="en-US" sz="2200" dirty="0">
                <a:latin typeface="Aptos" panose="020B0004020202020204" pitchFamily="34" charset="0"/>
              </a:rPr>
              <a:t>V</a:t>
            </a:r>
            <a:r>
              <a:rPr altLang="en-US" sz="2200" dirty="0">
                <a:latin typeface="Aptos" panose="020B0004020202020204" pitchFamily="34" charset="0"/>
              </a:rPr>
              <a:t>erificar que arranca correctamente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sz="2200" dirty="0">
                <a:latin typeface="Aptos" panose="020B0004020202020204" pitchFamily="34" charset="0"/>
              </a:rPr>
              <a:t>Añadir la nueva configuración para </a:t>
            </a:r>
            <a:r>
              <a:rPr altLang="en-US" sz="2200" b="1" dirty="0" err="1">
                <a:solidFill>
                  <a:srgbClr val="0070C0"/>
                </a:solidFill>
                <a:latin typeface="Aptos" panose="020B0004020202020204" pitchFamily="34" charset="0"/>
              </a:rPr>
              <a:t>recorder</a:t>
            </a:r>
            <a:r>
              <a:rPr altLang="en-US" sz="2200" dirty="0">
                <a:latin typeface="Aptos" panose="020B0004020202020204" pitchFamily="34" charset="0"/>
              </a:rPr>
              <a:t> en </a:t>
            </a:r>
            <a:r>
              <a:rPr altLang="en-US" sz="2200" b="1" dirty="0" err="1">
                <a:solidFill>
                  <a:srgbClr val="0070C0"/>
                </a:solidFill>
                <a:latin typeface="Aptos" panose="020B0004020202020204" pitchFamily="34" charset="0"/>
              </a:rPr>
              <a:t>configuration.yaml</a:t>
            </a:r>
            <a:endParaRPr altLang="en-US" sz="2200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pt-BR" altLang="en-US" sz="1800" dirty="0">
                <a:latin typeface="Aptos" panose="020B0004020202020204" pitchFamily="34" charset="0"/>
              </a:rPr>
              <a:t>Desde IU de Home </a:t>
            </a:r>
            <a:r>
              <a:rPr lang="pt-BR" altLang="en-US" sz="1800" dirty="0" err="1">
                <a:latin typeface="Aptos" panose="020B0004020202020204" pitchFamily="34" charset="0"/>
              </a:rPr>
              <a:t>Assistant</a:t>
            </a:r>
            <a:r>
              <a:rPr lang="pt-BR" altLang="en-US" sz="1800" dirty="0">
                <a:latin typeface="Aptos" panose="020B0004020202020204" pitchFamily="34" charset="0"/>
              </a:rPr>
              <a:t> </a:t>
            </a:r>
            <a:r>
              <a:rPr lang="pt-BR" altLang="en-US" sz="1800" dirty="0">
                <a:latin typeface="Wingdings" panose="05000000000000000000" pitchFamily="2" charset="2"/>
              </a:rPr>
              <a:t></a:t>
            </a:r>
            <a:r>
              <a:rPr lang="pt-BR" altLang="en-US" sz="1800" b="1" dirty="0">
                <a:latin typeface="Aptos" panose="020B0004020202020204" pitchFamily="34" charset="0"/>
              </a:rPr>
              <a:t>Visual Studio </a:t>
            </a:r>
            <a:r>
              <a:rPr lang="pt-BR" altLang="en-US" sz="1800" b="1" dirty="0" err="1">
                <a:latin typeface="Aptos" panose="020B0004020202020204" pitchFamily="34" charset="0"/>
              </a:rPr>
              <a:t>Code</a:t>
            </a:r>
            <a:r>
              <a:rPr lang="pt-BR" altLang="en-US" sz="1800" b="1" dirty="0">
                <a:latin typeface="Aptos" panose="020B0004020202020204" pitchFamily="34" charset="0"/>
              </a:rPr>
              <a:t> </a:t>
            </a:r>
            <a:r>
              <a:rPr lang="pt-BR" altLang="en-US" sz="1800" b="1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pt-BR" altLang="en-US" sz="1800" b="1" dirty="0" err="1">
                <a:latin typeface="Aptos" panose="020B0004020202020204" pitchFamily="34" charset="0"/>
                <a:sym typeface="Wingdings" panose="05000000000000000000" pitchFamily="2" charset="2"/>
              </a:rPr>
              <a:t>configuration.yaml</a:t>
            </a:r>
            <a:endParaRPr lang="pt-BR" altLang="en-US" sz="1800" b="1" dirty="0">
              <a:latin typeface="Aptos" panose="020B00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altLang="en-US" sz="1800" dirty="0">
                <a:latin typeface="Aptos" panose="020B0004020202020204" pitchFamily="34" charset="0"/>
              </a:rPr>
              <a:t>Sustituir "</a:t>
            </a:r>
            <a:r>
              <a:rPr altLang="en-US" sz="1800" dirty="0" err="1">
                <a:latin typeface="Aptos" panose="020B0004020202020204" pitchFamily="34" charset="0"/>
              </a:rPr>
              <a:t>user</a:t>
            </a:r>
            <a:r>
              <a:rPr altLang="en-US" sz="1800" dirty="0">
                <a:latin typeface="Aptos" panose="020B0004020202020204" pitchFamily="34" charset="0"/>
              </a:rPr>
              <a:t>" y “</a:t>
            </a:r>
            <a:r>
              <a:rPr altLang="en-US" sz="1800" dirty="0" err="1">
                <a:latin typeface="Aptos" panose="020B0004020202020204" pitchFamily="34" charset="0"/>
              </a:rPr>
              <a:t>password</a:t>
            </a:r>
            <a:r>
              <a:rPr altLang="en-US" sz="1800" dirty="0">
                <a:latin typeface="Aptos" panose="020B0004020202020204" pitchFamily="34" charset="0"/>
              </a:rPr>
              <a:t>” por el usuario/</a:t>
            </a:r>
            <a:r>
              <a:rPr altLang="en-US" sz="1800" dirty="0" err="1">
                <a:latin typeface="Aptos" panose="020B0004020202020204" pitchFamily="34" charset="0"/>
              </a:rPr>
              <a:t>password</a:t>
            </a:r>
            <a:r>
              <a:rPr altLang="en-US" sz="1800" dirty="0">
                <a:latin typeface="Aptos" panose="020B0004020202020204" pitchFamily="34" charset="0"/>
              </a:rPr>
              <a:t> en el fichero </a:t>
            </a:r>
            <a:r>
              <a:rPr altLang="en-US" sz="1800" dirty="0" err="1">
                <a:latin typeface="Aptos" panose="020B0004020202020204" pitchFamily="34" charset="0"/>
              </a:rPr>
              <a:t>stack-mariadb.yaml</a:t>
            </a:r>
            <a:endParaRPr altLang="en-US" sz="1800" dirty="0">
              <a:latin typeface="Aptos" panose="020B00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s-ES" altLang="en-US" sz="1800" dirty="0">
                <a:latin typeface="Aptos" panose="020B0004020202020204" pitchFamily="34" charset="0"/>
              </a:rPr>
              <a:t>Sustituir “</a:t>
            </a:r>
            <a:r>
              <a:rPr lang="es-ES" altLang="en-US" sz="1800" dirty="0" err="1">
                <a:latin typeface="Aptos" panose="020B0004020202020204" pitchFamily="34" charset="0"/>
              </a:rPr>
              <a:t>database</a:t>
            </a:r>
            <a:r>
              <a:rPr lang="es-ES" altLang="en-US" sz="1800" dirty="0">
                <a:latin typeface="Aptos" panose="020B0004020202020204" pitchFamily="34" charset="0"/>
              </a:rPr>
              <a:t>” por el nombre de la base de datos en el fichero </a:t>
            </a:r>
            <a:r>
              <a:rPr lang="es-ES" altLang="en-US" sz="1800" dirty="0" err="1">
                <a:latin typeface="Aptos" panose="020B0004020202020204" pitchFamily="34" charset="0"/>
              </a:rPr>
              <a:t>stack-mariadb.yaml</a:t>
            </a:r>
            <a:endParaRPr altLang="en-US" sz="1800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altLang="en-US" sz="2200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altLang="en-US" sz="2200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altLang="en-US" sz="2200" dirty="0">
                <a:latin typeface="Aptos" panose="020B0004020202020204" pitchFamily="34" charset="0"/>
              </a:rPr>
              <a:t>Reiniciar Home </a:t>
            </a:r>
            <a:r>
              <a:rPr altLang="en-US" sz="2200" dirty="0" err="1">
                <a:latin typeface="Aptos" panose="020B0004020202020204" pitchFamily="34" charset="0"/>
              </a:rPr>
              <a:t>Assistant</a:t>
            </a:r>
            <a:r>
              <a:rPr altLang="en-US" sz="2200" dirty="0">
                <a:latin typeface="Aptos" panose="020B0004020202020204" pitchFamily="34" charset="0"/>
              </a:rPr>
              <a:t> y verificar logs</a:t>
            </a:r>
          </a:p>
          <a:p>
            <a:pPr lvl="1" eaLnBrk="1" hangingPunct="1">
              <a:lnSpc>
                <a:spcPct val="80000"/>
              </a:lnSpc>
            </a:pPr>
            <a:endParaRPr altLang="en-US" sz="2200" dirty="0">
              <a:latin typeface="Aptos" panose="020B0004020202020204" pitchFamily="34" charset="0"/>
            </a:endParaRPr>
          </a:p>
        </p:txBody>
      </p:sp>
      <p:sp>
        <p:nvSpPr>
          <p:cNvPr id="62468" name="CuadroTexto 3">
            <a:extLst>
              <a:ext uri="{FF2B5EF4-FFF2-40B4-BE49-F238E27FC236}">
                <a16:creationId xmlns:a16="http://schemas.microsoft.com/office/drawing/2014/main" id="{66BD376D-7CCB-AF26-7A50-2002B00F1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765676"/>
            <a:ext cx="10321925" cy="58578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recorder</a:t>
            </a:r>
            <a:r>
              <a:rPr lang="es-E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db_url</a:t>
            </a:r>
            <a:r>
              <a:rPr lang="es-E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mysql://user:password@127.0.0.1/database?charset=utf8mb4 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23F516D-732E-4A9C-5730-5BEC86960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6">
            <a:extLst>
              <a:ext uri="{FF2B5EF4-FFF2-40B4-BE49-F238E27FC236}">
                <a16:creationId xmlns:a16="http://schemas.microsoft.com/office/drawing/2014/main" id="{A3163E12-7A36-ED8D-A4A7-FA059E874573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06120365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contenido 2">
            <a:extLst>
              <a:ext uri="{FF2B5EF4-FFF2-40B4-BE49-F238E27FC236}">
                <a16:creationId xmlns:a16="http://schemas.microsoft.com/office/drawing/2014/main" id="{5394118B-FB35-9521-6546-DA42E371D80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altLang="en-US" b="1" dirty="0">
                <a:solidFill>
                  <a:srgbClr val="0070C0"/>
                </a:solidFill>
                <a:latin typeface="Aptos" pitchFamily="34" charset="0"/>
              </a:rPr>
              <a:t>Lovelace </a:t>
            </a:r>
            <a:r>
              <a:rPr altLang="en-US" dirty="0">
                <a:solidFill>
                  <a:schemeClr val="tx1"/>
                </a:solidFill>
                <a:latin typeface="Aptos" pitchFamily="34" charset="0"/>
              </a:rPr>
              <a:t>es la </a:t>
            </a:r>
            <a:r>
              <a:rPr altLang="en-US" b="1" dirty="0">
                <a:solidFill>
                  <a:srgbClr val="0070C0"/>
                </a:solidFill>
                <a:latin typeface="Aptos" pitchFamily="34" charset="0"/>
              </a:rPr>
              <a:t>interfaz gráfica </a:t>
            </a:r>
            <a:r>
              <a:rPr altLang="en-US" dirty="0">
                <a:latin typeface="Aptos" pitchFamily="34" charset="0"/>
              </a:rPr>
              <a:t>por defecto de Home </a:t>
            </a:r>
            <a:r>
              <a:rPr altLang="en-US" dirty="0" err="1">
                <a:latin typeface="Aptos" pitchFamily="34" charset="0"/>
              </a:rPr>
              <a:t>Assistant</a:t>
            </a:r>
            <a:r>
              <a:rPr altLang="en-US" dirty="0">
                <a:latin typeface="Aptos" pitchFamily="34" charset="0"/>
              </a:rPr>
              <a:t> desde la versión 0.86 (enero 2019)</a:t>
            </a:r>
          </a:p>
          <a:p>
            <a:pPr lvl="1" eaLnBrk="1" hangingPunct="1">
              <a:defRPr/>
            </a:pPr>
            <a:r>
              <a:rPr altLang="en-US" dirty="0">
                <a:latin typeface="Aptos" pitchFamily="34" charset="0"/>
              </a:rPr>
              <a:t>24 tarjetas personalizables</a:t>
            </a:r>
          </a:p>
          <a:p>
            <a:pPr lvl="1" eaLnBrk="1" hangingPunct="1">
              <a:defRPr/>
            </a:pPr>
            <a:r>
              <a:rPr altLang="en-US" dirty="0">
                <a:latin typeface="Aptos" pitchFamily="34" charset="0"/>
              </a:rPr>
              <a:t>editor de Interfaces de Usuario (IU)</a:t>
            </a:r>
          </a:p>
          <a:p>
            <a:pPr lvl="1" eaLnBrk="1" hangingPunct="1">
              <a:defRPr/>
            </a:pPr>
            <a:r>
              <a:rPr altLang="en-US" dirty="0">
                <a:latin typeface="Aptos" pitchFamily="34" charset="0"/>
              </a:rPr>
              <a:t>Rápido y personalizable</a:t>
            </a:r>
          </a:p>
        </p:txBody>
      </p:sp>
      <p:sp>
        <p:nvSpPr>
          <p:cNvPr id="38915" name="CuadroTexto 8">
            <a:extLst>
              <a:ext uri="{FF2B5EF4-FFF2-40B4-BE49-F238E27FC236}">
                <a16:creationId xmlns:a16="http://schemas.microsoft.com/office/drawing/2014/main" id="{8A46C3B0-9729-B8F1-484B-07A1F98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28FFBD1-7D46-B045-52EB-14437426F86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36A00A4-C048-CED4-A13A-EDFEC0F3696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84DCA2-CBE0-C099-A49C-EE632E38B85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1C1D691-C47D-2D97-A45C-C7AA9CA5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233682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contenido 2">
            <a:extLst>
              <a:ext uri="{FF2B5EF4-FFF2-40B4-BE49-F238E27FC236}">
                <a16:creationId xmlns:a16="http://schemas.microsoft.com/office/drawing/2014/main" id="{5394118B-FB35-9521-6546-DA42E371D80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La IU tiene varios elementos en la barra lateral (</a:t>
            </a:r>
            <a:r>
              <a:rPr altLang="en-US" sz="2400" b="1" dirty="0" err="1">
                <a:solidFill>
                  <a:srgbClr val="0070C0"/>
                </a:solidFill>
                <a:latin typeface="Aptos" pitchFamily="34" charset="0"/>
              </a:rPr>
              <a:t>sidebar</a:t>
            </a:r>
            <a:r>
              <a:rPr altLang="en-US" sz="2400" dirty="0">
                <a:latin typeface="Aptos" pitchFamily="34" charset="0"/>
              </a:rPr>
              <a:t>):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Dashboards</a:t>
            </a:r>
            <a:r>
              <a:rPr dirty="0"/>
              <a:t>: conjunto de cuadros de mando del usuario</a:t>
            </a:r>
          </a:p>
        </p:txBody>
      </p:sp>
      <p:sp>
        <p:nvSpPr>
          <p:cNvPr id="38915" name="CuadroTexto 8">
            <a:extLst>
              <a:ext uri="{FF2B5EF4-FFF2-40B4-BE49-F238E27FC236}">
                <a16:creationId xmlns:a16="http://schemas.microsoft.com/office/drawing/2014/main" id="{8A46C3B0-9729-B8F1-484B-07A1F98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28FFBD1-7D46-B045-52EB-14437426F86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36A00A4-C048-CED4-A13A-EDFEC0F3696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84DCA2-CBE0-C099-A49C-EE632E38B85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1C1D691-C47D-2D97-A45C-C7AA9CA5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946355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contenido 2">
            <a:extLst>
              <a:ext uri="{FF2B5EF4-FFF2-40B4-BE49-F238E27FC236}">
                <a16:creationId xmlns:a16="http://schemas.microsoft.com/office/drawing/2014/main" id="{5394118B-FB35-9521-6546-DA42E371D80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La IU tiene varios elementos en la barra lateral (</a:t>
            </a:r>
            <a:r>
              <a:rPr altLang="en-US" sz="2400" b="1" dirty="0" err="1">
                <a:solidFill>
                  <a:srgbClr val="0070C0"/>
                </a:solidFill>
                <a:latin typeface="Aptos" pitchFamily="34" charset="0"/>
              </a:rPr>
              <a:t>sidebar</a:t>
            </a:r>
            <a:r>
              <a:rPr altLang="en-US" sz="2400" dirty="0">
                <a:latin typeface="Aptos" pitchFamily="34" charset="0"/>
              </a:rPr>
              <a:t>):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Dashboards</a:t>
            </a:r>
            <a:r>
              <a:rPr dirty="0"/>
              <a:t>: conjunto de cuadros de mando del usuario</a:t>
            </a:r>
          </a:p>
        </p:txBody>
      </p:sp>
      <p:sp>
        <p:nvSpPr>
          <p:cNvPr id="38915" name="CuadroTexto 8">
            <a:extLst>
              <a:ext uri="{FF2B5EF4-FFF2-40B4-BE49-F238E27FC236}">
                <a16:creationId xmlns:a16="http://schemas.microsoft.com/office/drawing/2014/main" id="{8A46C3B0-9729-B8F1-484B-07A1F98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28FFBD1-7D46-B045-52EB-14437426F86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36A00A4-C048-CED4-A13A-EDFEC0F3696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84DCA2-CBE0-C099-A49C-EE632E38B85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1C1D691-C47D-2D97-A45C-C7AA9CA5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11DF4BD-8E1C-F94C-BFB5-8BF62DA8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012" y="1502848"/>
            <a:ext cx="1855788" cy="47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4017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contenido 2">
            <a:extLst>
              <a:ext uri="{FF2B5EF4-FFF2-40B4-BE49-F238E27FC236}">
                <a16:creationId xmlns:a16="http://schemas.microsoft.com/office/drawing/2014/main" id="{5394118B-FB35-9521-6546-DA42E371D80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La IU tiene varios elementos en la barra lateral (</a:t>
            </a:r>
            <a:r>
              <a:rPr altLang="en-US" sz="2400" b="1" dirty="0" err="1">
                <a:solidFill>
                  <a:srgbClr val="0070C0"/>
                </a:solidFill>
                <a:latin typeface="Aptos" pitchFamily="34" charset="0"/>
              </a:rPr>
              <a:t>sidebar</a:t>
            </a:r>
            <a:r>
              <a:rPr altLang="en-US" sz="2400" dirty="0">
                <a:latin typeface="Aptos" pitchFamily="34" charset="0"/>
              </a:rPr>
              <a:t>):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Dashboards</a:t>
            </a:r>
            <a:r>
              <a:rPr dirty="0"/>
              <a:t>: conjunto de cuadros de mando del usuario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Herramientas del desarrollador</a:t>
            </a:r>
            <a:r>
              <a:rPr dirty="0"/>
              <a:t>: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 err="1"/>
              <a:t>Yaml</a:t>
            </a:r>
            <a:r>
              <a:rPr sz="2400" dirty="0"/>
              <a:t>, </a:t>
            </a:r>
            <a:r>
              <a:rPr sz="2400" dirty="0" err="1"/>
              <a:t>States</a:t>
            </a:r>
            <a:r>
              <a:rPr sz="2400" dirty="0"/>
              <a:t>, </a:t>
            </a:r>
            <a:r>
              <a:rPr sz="2400" dirty="0" err="1"/>
              <a:t>Services</a:t>
            </a:r>
            <a:r>
              <a:rPr sz="2400" dirty="0"/>
              <a:t>, </a:t>
            </a:r>
            <a:r>
              <a:rPr sz="2400" dirty="0" err="1"/>
              <a:t>Template</a:t>
            </a:r>
            <a:r>
              <a:rPr sz="2400" dirty="0"/>
              <a:t>, </a:t>
            </a:r>
            <a:r>
              <a:rPr sz="2400" dirty="0" err="1"/>
              <a:t>Events</a:t>
            </a:r>
            <a:r>
              <a:rPr sz="2400" dirty="0"/>
              <a:t>, </a:t>
            </a:r>
            <a:r>
              <a:rPr sz="2400" dirty="0" err="1"/>
              <a:t>Statistics</a:t>
            </a:r>
            <a:r>
              <a:rPr sz="2400" dirty="0"/>
              <a:t>, </a:t>
            </a:r>
            <a:r>
              <a:rPr sz="2400" dirty="0" err="1"/>
              <a:t>Assist</a:t>
            </a:r>
            <a:endParaRPr sz="2400" dirty="0"/>
          </a:p>
        </p:txBody>
      </p:sp>
      <p:sp>
        <p:nvSpPr>
          <p:cNvPr id="38915" name="CuadroTexto 8">
            <a:extLst>
              <a:ext uri="{FF2B5EF4-FFF2-40B4-BE49-F238E27FC236}">
                <a16:creationId xmlns:a16="http://schemas.microsoft.com/office/drawing/2014/main" id="{8A46C3B0-9729-B8F1-484B-07A1F98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28FFBD1-7D46-B045-52EB-14437426F86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36A00A4-C048-CED4-A13A-EDFEC0F3696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84DCA2-CBE0-C099-A49C-EE632E38B85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1C1D691-C47D-2D97-A45C-C7AA9CA5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108449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contenido 2">
            <a:extLst>
              <a:ext uri="{FF2B5EF4-FFF2-40B4-BE49-F238E27FC236}">
                <a16:creationId xmlns:a16="http://schemas.microsoft.com/office/drawing/2014/main" id="{5394118B-FB35-9521-6546-DA42E371D80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La IU tiene varios elementos en la barra lateral (</a:t>
            </a:r>
            <a:r>
              <a:rPr altLang="en-US" sz="2400" b="1" dirty="0" err="1">
                <a:solidFill>
                  <a:srgbClr val="0070C0"/>
                </a:solidFill>
                <a:latin typeface="Aptos" pitchFamily="34" charset="0"/>
              </a:rPr>
              <a:t>sidebar</a:t>
            </a:r>
            <a:r>
              <a:rPr altLang="en-US" sz="2400" dirty="0">
                <a:latin typeface="Aptos" pitchFamily="34" charset="0"/>
              </a:rPr>
              <a:t>):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Dashboards</a:t>
            </a:r>
            <a:r>
              <a:rPr dirty="0"/>
              <a:t>: conjunto de cuadros de mando del usuario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Herramientas del desarrollador</a:t>
            </a:r>
            <a:r>
              <a:rPr dirty="0"/>
              <a:t>: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 err="1"/>
              <a:t>Yaml</a:t>
            </a:r>
            <a:r>
              <a:rPr sz="2400" dirty="0"/>
              <a:t>, </a:t>
            </a:r>
            <a:r>
              <a:rPr sz="2400" dirty="0" err="1"/>
              <a:t>States</a:t>
            </a:r>
            <a:r>
              <a:rPr sz="2400" dirty="0"/>
              <a:t>, </a:t>
            </a:r>
            <a:r>
              <a:rPr sz="2400" dirty="0" err="1"/>
              <a:t>Services</a:t>
            </a:r>
            <a:r>
              <a:rPr sz="2400" dirty="0"/>
              <a:t>, </a:t>
            </a:r>
            <a:r>
              <a:rPr sz="2400" dirty="0" err="1"/>
              <a:t>Template</a:t>
            </a:r>
            <a:r>
              <a:rPr sz="2400" dirty="0"/>
              <a:t>, </a:t>
            </a:r>
            <a:r>
              <a:rPr sz="2400" dirty="0" err="1"/>
              <a:t>Events</a:t>
            </a:r>
            <a:r>
              <a:rPr sz="2400" dirty="0"/>
              <a:t>, </a:t>
            </a:r>
            <a:r>
              <a:rPr sz="2400" dirty="0" err="1"/>
              <a:t>Statistics</a:t>
            </a:r>
            <a:r>
              <a:rPr sz="2400" dirty="0"/>
              <a:t>, </a:t>
            </a:r>
            <a:r>
              <a:rPr sz="2400" dirty="0" err="1"/>
              <a:t>Assist</a:t>
            </a:r>
            <a:endParaRPr sz="2400" dirty="0"/>
          </a:p>
        </p:txBody>
      </p:sp>
      <p:sp>
        <p:nvSpPr>
          <p:cNvPr id="38915" name="CuadroTexto 8">
            <a:extLst>
              <a:ext uri="{FF2B5EF4-FFF2-40B4-BE49-F238E27FC236}">
                <a16:creationId xmlns:a16="http://schemas.microsoft.com/office/drawing/2014/main" id="{8A46C3B0-9729-B8F1-484B-07A1F98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28FFBD1-7D46-B045-52EB-14437426F86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36A00A4-C048-CED4-A13A-EDFEC0F3696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84DCA2-CBE0-C099-A49C-EE632E38B85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1C1D691-C47D-2D97-A45C-C7AA9CA5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81702C0-119F-4311-3EC5-96E3D0A7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649662"/>
            <a:ext cx="12192000" cy="7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054891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contenido 2">
            <a:extLst>
              <a:ext uri="{FF2B5EF4-FFF2-40B4-BE49-F238E27FC236}">
                <a16:creationId xmlns:a16="http://schemas.microsoft.com/office/drawing/2014/main" id="{5394118B-FB35-9521-6546-DA42E371D80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La IU tiene varios elementos en la barra lateral (</a:t>
            </a:r>
            <a:r>
              <a:rPr altLang="en-US" sz="2400" b="1" dirty="0" err="1">
                <a:solidFill>
                  <a:srgbClr val="0070C0"/>
                </a:solidFill>
                <a:latin typeface="Aptos" pitchFamily="34" charset="0"/>
              </a:rPr>
              <a:t>sidebar</a:t>
            </a:r>
            <a:r>
              <a:rPr altLang="en-US" sz="2400" dirty="0">
                <a:latin typeface="Aptos" pitchFamily="34" charset="0"/>
              </a:rPr>
              <a:t>):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Dashboards</a:t>
            </a:r>
            <a:r>
              <a:rPr dirty="0"/>
              <a:t>: conjunto de cuadros de mando del usuario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Herramientas del desarrollador</a:t>
            </a:r>
            <a:r>
              <a:rPr dirty="0"/>
              <a:t>: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 err="1"/>
              <a:t>Yaml</a:t>
            </a:r>
            <a:r>
              <a:rPr sz="2400" dirty="0"/>
              <a:t>, </a:t>
            </a:r>
            <a:r>
              <a:rPr sz="2400" dirty="0" err="1"/>
              <a:t>States</a:t>
            </a:r>
            <a:r>
              <a:rPr sz="2400" dirty="0"/>
              <a:t>, </a:t>
            </a:r>
            <a:r>
              <a:rPr sz="2400" dirty="0" err="1"/>
              <a:t>Services</a:t>
            </a:r>
            <a:r>
              <a:rPr sz="2400" dirty="0"/>
              <a:t>, </a:t>
            </a:r>
            <a:r>
              <a:rPr sz="2400" dirty="0" err="1"/>
              <a:t>Template</a:t>
            </a:r>
            <a:r>
              <a:rPr sz="2400" dirty="0"/>
              <a:t>, </a:t>
            </a:r>
            <a:r>
              <a:rPr sz="2400" dirty="0" err="1"/>
              <a:t>Events</a:t>
            </a:r>
            <a:r>
              <a:rPr sz="2400" dirty="0"/>
              <a:t>, </a:t>
            </a:r>
            <a:r>
              <a:rPr sz="2400" dirty="0" err="1"/>
              <a:t>Statistics</a:t>
            </a:r>
            <a:r>
              <a:rPr sz="2400" dirty="0"/>
              <a:t>, </a:t>
            </a:r>
            <a:r>
              <a:rPr sz="2400" dirty="0" err="1"/>
              <a:t>Assist</a:t>
            </a:r>
            <a:endParaRPr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b="1" dirty="0">
                <a:solidFill>
                  <a:srgbClr val="0070C0"/>
                </a:solidFill>
              </a:rPr>
              <a:t>Configuración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dirty="0"/>
              <a:t>Gestión de elementos de Home </a:t>
            </a:r>
            <a:r>
              <a:rPr lang="es-ES" sz="2400" dirty="0" err="1"/>
              <a:t>Assistant</a:t>
            </a:r>
            <a:endParaRPr lang="es-ES"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800" dirty="0"/>
          </a:p>
        </p:txBody>
      </p:sp>
      <p:sp>
        <p:nvSpPr>
          <p:cNvPr id="38915" name="CuadroTexto 8">
            <a:extLst>
              <a:ext uri="{FF2B5EF4-FFF2-40B4-BE49-F238E27FC236}">
                <a16:creationId xmlns:a16="http://schemas.microsoft.com/office/drawing/2014/main" id="{8A46C3B0-9729-B8F1-484B-07A1F98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28FFBD1-7D46-B045-52EB-14437426F86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36A00A4-C048-CED4-A13A-EDFEC0F3696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84DCA2-CBE0-C099-A49C-EE632E38B85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1C1D691-C47D-2D97-A45C-C7AA9CA5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497708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contenido 2">
            <a:extLst>
              <a:ext uri="{FF2B5EF4-FFF2-40B4-BE49-F238E27FC236}">
                <a16:creationId xmlns:a16="http://schemas.microsoft.com/office/drawing/2014/main" id="{5394118B-FB35-9521-6546-DA42E371D80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La IU tiene varios elementos en la barra lateral (</a:t>
            </a:r>
            <a:r>
              <a:rPr altLang="en-US" sz="2400" b="1" dirty="0" err="1">
                <a:solidFill>
                  <a:srgbClr val="0070C0"/>
                </a:solidFill>
                <a:latin typeface="Aptos" pitchFamily="34" charset="0"/>
              </a:rPr>
              <a:t>sidebar</a:t>
            </a:r>
            <a:r>
              <a:rPr altLang="en-US" sz="2400" dirty="0">
                <a:latin typeface="Aptos" pitchFamily="34" charset="0"/>
              </a:rPr>
              <a:t>):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Dashboards</a:t>
            </a:r>
            <a:r>
              <a:rPr dirty="0"/>
              <a:t>: conjunto de cuadros de mando del usuario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Herramientas del desarrollador</a:t>
            </a:r>
            <a:r>
              <a:rPr dirty="0"/>
              <a:t>: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 err="1"/>
              <a:t>Yaml</a:t>
            </a:r>
            <a:r>
              <a:rPr sz="2400" dirty="0"/>
              <a:t>, </a:t>
            </a:r>
            <a:r>
              <a:rPr sz="2400" dirty="0" err="1"/>
              <a:t>States</a:t>
            </a:r>
            <a:r>
              <a:rPr sz="2400" dirty="0"/>
              <a:t>, </a:t>
            </a:r>
            <a:r>
              <a:rPr sz="2400" dirty="0" err="1"/>
              <a:t>Services</a:t>
            </a:r>
            <a:r>
              <a:rPr sz="2400" dirty="0"/>
              <a:t>, </a:t>
            </a:r>
            <a:r>
              <a:rPr sz="2400" dirty="0" err="1"/>
              <a:t>Template</a:t>
            </a:r>
            <a:r>
              <a:rPr sz="2400" dirty="0"/>
              <a:t>, </a:t>
            </a:r>
            <a:r>
              <a:rPr sz="2400" dirty="0" err="1"/>
              <a:t>Events</a:t>
            </a:r>
            <a:r>
              <a:rPr sz="2400" dirty="0"/>
              <a:t>, </a:t>
            </a:r>
            <a:r>
              <a:rPr sz="2400" dirty="0" err="1"/>
              <a:t>Statistics</a:t>
            </a:r>
            <a:r>
              <a:rPr sz="2400" dirty="0"/>
              <a:t>, </a:t>
            </a:r>
            <a:r>
              <a:rPr sz="2400" dirty="0" err="1"/>
              <a:t>Assist</a:t>
            </a:r>
            <a:endParaRPr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b="1" dirty="0">
                <a:solidFill>
                  <a:srgbClr val="0070C0"/>
                </a:solidFill>
              </a:rPr>
              <a:t>Configuración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dirty="0"/>
              <a:t>Gestión de elementos de Home </a:t>
            </a:r>
            <a:r>
              <a:rPr lang="es-ES" sz="2400" dirty="0" err="1"/>
              <a:t>Assistant</a:t>
            </a:r>
            <a:endParaRPr lang="es-ES"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800" dirty="0"/>
          </a:p>
        </p:txBody>
      </p:sp>
      <p:sp>
        <p:nvSpPr>
          <p:cNvPr id="38915" name="CuadroTexto 8">
            <a:extLst>
              <a:ext uri="{FF2B5EF4-FFF2-40B4-BE49-F238E27FC236}">
                <a16:creationId xmlns:a16="http://schemas.microsoft.com/office/drawing/2014/main" id="{8A46C3B0-9729-B8F1-484B-07A1F98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28FFBD1-7D46-B045-52EB-14437426F86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36A00A4-C048-CED4-A13A-EDFEC0F3696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84DCA2-CBE0-C099-A49C-EE632E38B85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1C1D691-C47D-2D97-A45C-C7AA9CA5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7DAFE12-B528-0457-6754-49B8D79F2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97" y="1479551"/>
            <a:ext cx="3813528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5934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contenido 2">
            <a:extLst>
              <a:ext uri="{FF2B5EF4-FFF2-40B4-BE49-F238E27FC236}">
                <a16:creationId xmlns:a16="http://schemas.microsoft.com/office/drawing/2014/main" id="{5394118B-FB35-9521-6546-DA42E371D80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La IU tiene varios elementos en la barra lateral (</a:t>
            </a:r>
            <a:r>
              <a:rPr altLang="en-US" sz="2400" b="1" dirty="0" err="1">
                <a:solidFill>
                  <a:srgbClr val="0070C0"/>
                </a:solidFill>
                <a:latin typeface="Aptos" pitchFamily="34" charset="0"/>
              </a:rPr>
              <a:t>sidebar</a:t>
            </a:r>
            <a:r>
              <a:rPr altLang="en-US" sz="2400" dirty="0">
                <a:latin typeface="Aptos" pitchFamily="34" charset="0"/>
              </a:rPr>
              <a:t>):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Dashboards</a:t>
            </a:r>
            <a:r>
              <a:rPr dirty="0"/>
              <a:t>: conjunto de cuadros de mando del usuario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Herramientas del desarrollador</a:t>
            </a:r>
            <a:r>
              <a:rPr dirty="0"/>
              <a:t>: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 err="1"/>
              <a:t>Yaml</a:t>
            </a:r>
            <a:r>
              <a:rPr sz="2400" dirty="0"/>
              <a:t>, </a:t>
            </a:r>
            <a:r>
              <a:rPr sz="2400" dirty="0" err="1"/>
              <a:t>States</a:t>
            </a:r>
            <a:r>
              <a:rPr sz="2400" dirty="0"/>
              <a:t>, </a:t>
            </a:r>
            <a:r>
              <a:rPr sz="2400" dirty="0" err="1"/>
              <a:t>Services</a:t>
            </a:r>
            <a:r>
              <a:rPr sz="2400" dirty="0"/>
              <a:t>, </a:t>
            </a:r>
            <a:r>
              <a:rPr sz="2400" dirty="0" err="1"/>
              <a:t>Template</a:t>
            </a:r>
            <a:r>
              <a:rPr sz="2400" dirty="0"/>
              <a:t>, </a:t>
            </a:r>
            <a:r>
              <a:rPr sz="2400" dirty="0" err="1"/>
              <a:t>Events</a:t>
            </a:r>
            <a:r>
              <a:rPr sz="2400" dirty="0"/>
              <a:t>, </a:t>
            </a:r>
            <a:r>
              <a:rPr sz="2400" dirty="0" err="1"/>
              <a:t>Statistics</a:t>
            </a:r>
            <a:r>
              <a:rPr sz="2400" dirty="0"/>
              <a:t>, </a:t>
            </a:r>
            <a:r>
              <a:rPr sz="2400" dirty="0" err="1"/>
              <a:t>Assist</a:t>
            </a:r>
            <a:endParaRPr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b="1" dirty="0">
                <a:solidFill>
                  <a:srgbClr val="0070C0"/>
                </a:solidFill>
              </a:rPr>
              <a:t>Configuración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dirty="0"/>
              <a:t>Gestión de elementos de Home </a:t>
            </a:r>
            <a:r>
              <a:rPr lang="es-ES" sz="2400" dirty="0" err="1"/>
              <a:t>Assistant</a:t>
            </a:r>
            <a:endParaRPr lang="es-ES"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altLang="en-US" b="1" dirty="0">
                <a:solidFill>
                  <a:srgbClr val="0070C0"/>
                </a:solidFill>
                <a:latin typeface="Aptos" pitchFamily="34" charset="0"/>
              </a:rPr>
              <a:t>Notificaciones: </a:t>
            </a:r>
            <a:r>
              <a:rPr lang="es-ES" dirty="0"/>
              <a:t>mensajes de alerta generados por Home </a:t>
            </a:r>
            <a:r>
              <a:rPr lang="es-ES" dirty="0" err="1"/>
              <a:t>Assistant</a:t>
            </a:r>
            <a:endParaRPr lang="es-ES" altLang="en-US" b="1" dirty="0">
              <a:solidFill>
                <a:srgbClr val="0070C0"/>
              </a:solidFill>
              <a:latin typeface="Aptos" pitchFamily="34" charset="0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800" dirty="0"/>
          </a:p>
        </p:txBody>
      </p:sp>
      <p:sp>
        <p:nvSpPr>
          <p:cNvPr id="38915" name="CuadroTexto 8">
            <a:extLst>
              <a:ext uri="{FF2B5EF4-FFF2-40B4-BE49-F238E27FC236}">
                <a16:creationId xmlns:a16="http://schemas.microsoft.com/office/drawing/2014/main" id="{8A46C3B0-9729-B8F1-484B-07A1F98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28FFBD1-7D46-B045-52EB-14437426F86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36A00A4-C048-CED4-A13A-EDFEC0F3696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84DCA2-CBE0-C099-A49C-EE632E38B85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1C1D691-C47D-2D97-A45C-C7AA9CA5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87428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contenido 2">
            <a:extLst>
              <a:ext uri="{FF2B5EF4-FFF2-40B4-BE49-F238E27FC236}">
                <a16:creationId xmlns:a16="http://schemas.microsoft.com/office/drawing/2014/main" id="{5394118B-FB35-9521-6546-DA42E371D80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La IU tiene varios elementos en la barra lateral (</a:t>
            </a:r>
            <a:r>
              <a:rPr altLang="en-US" sz="2400" b="1" dirty="0" err="1">
                <a:solidFill>
                  <a:srgbClr val="0070C0"/>
                </a:solidFill>
                <a:latin typeface="Aptos" pitchFamily="34" charset="0"/>
              </a:rPr>
              <a:t>sidebar</a:t>
            </a:r>
            <a:r>
              <a:rPr altLang="en-US" sz="2400" dirty="0">
                <a:latin typeface="Aptos" pitchFamily="34" charset="0"/>
              </a:rPr>
              <a:t>):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Dashboards</a:t>
            </a:r>
            <a:r>
              <a:rPr dirty="0"/>
              <a:t>: conjunto de cuadros de mando del usuario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Herramientas del desarrollador</a:t>
            </a:r>
            <a:r>
              <a:rPr dirty="0"/>
              <a:t>: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 err="1"/>
              <a:t>Yaml</a:t>
            </a:r>
            <a:r>
              <a:rPr sz="2400" dirty="0"/>
              <a:t>, </a:t>
            </a:r>
            <a:r>
              <a:rPr sz="2400" dirty="0" err="1"/>
              <a:t>States</a:t>
            </a:r>
            <a:r>
              <a:rPr sz="2400" dirty="0"/>
              <a:t>, </a:t>
            </a:r>
            <a:r>
              <a:rPr sz="2400" dirty="0" err="1"/>
              <a:t>Services</a:t>
            </a:r>
            <a:r>
              <a:rPr sz="2400" dirty="0"/>
              <a:t>, </a:t>
            </a:r>
            <a:r>
              <a:rPr sz="2400" dirty="0" err="1"/>
              <a:t>Template</a:t>
            </a:r>
            <a:r>
              <a:rPr sz="2400" dirty="0"/>
              <a:t>, </a:t>
            </a:r>
            <a:r>
              <a:rPr sz="2400" dirty="0" err="1"/>
              <a:t>Events</a:t>
            </a:r>
            <a:r>
              <a:rPr sz="2400" dirty="0"/>
              <a:t>, </a:t>
            </a:r>
            <a:r>
              <a:rPr sz="2400" dirty="0" err="1"/>
              <a:t>Statistics</a:t>
            </a:r>
            <a:r>
              <a:rPr sz="2400" dirty="0"/>
              <a:t>, </a:t>
            </a:r>
            <a:r>
              <a:rPr sz="2400" dirty="0" err="1"/>
              <a:t>Assist</a:t>
            </a:r>
            <a:endParaRPr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b="1" dirty="0">
                <a:solidFill>
                  <a:srgbClr val="0070C0"/>
                </a:solidFill>
              </a:rPr>
              <a:t>Configuración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dirty="0"/>
              <a:t>Gestión de elementos de Home </a:t>
            </a:r>
            <a:r>
              <a:rPr lang="es-ES" sz="2400" dirty="0" err="1"/>
              <a:t>Assistant</a:t>
            </a:r>
            <a:endParaRPr lang="es-ES"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altLang="en-US" b="1" dirty="0">
                <a:solidFill>
                  <a:srgbClr val="0070C0"/>
                </a:solidFill>
                <a:latin typeface="Aptos" pitchFamily="34" charset="0"/>
              </a:rPr>
              <a:t>Notificaciones: </a:t>
            </a:r>
            <a:r>
              <a:rPr lang="es-ES" dirty="0"/>
              <a:t>mensajes de alerta generados por Home </a:t>
            </a:r>
            <a:r>
              <a:rPr lang="es-ES" dirty="0" err="1"/>
              <a:t>Assistant</a:t>
            </a:r>
            <a:endParaRPr lang="es-ES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altLang="en-US" sz="2400" b="1" dirty="0">
                <a:solidFill>
                  <a:srgbClr val="0070C0"/>
                </a:solidFill>
                <a:latin typeface="Aptos" pitchFamily="34" charset="0"/>
              </a:rPr>
              <a:t>Perfil de usuario: </a:t>
            </a:r>
            <a:r>
              <a:rPr lang="es-ES" sz="2400" dirty="0"/>
              <a:t>gestión del perfil del usuario</a:t>
            </a:r>
            <a:endParaRPr lang="es-ES" altLang="en-US" sz="2400" b="1" dirty="0">
              <a:solidFill>
                <a:srgbClr val="0070C0"/>
              </a:solidFill>
              <a:latin typeface="Aptos" pitchFamily="34" charset="0"/>
            </a:endParaRPr>
          </a:p>
          <a:p>
            <a:pPr marL="457200" lvl="1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s-ES" altLang="en-US" b="1" dirty="0">
              <a:solidFill>
                <a:srgbClr val="0070C0"/>
              </a:solidFill>
              <a:latin typeface="Aptos" pitchFamily="34" charset="0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800" dirty="0"/>
          </a:p>
        </p:txBody>
      </p:sp>
      <p:sp>
        <p:nvSpPr>
          <p:cNvPr id="38915" name="CuadroTexto 8">
            <a:extLst>
              <a:ext uri="{FF2B5EF4-FFF2-40B4-BE49-F238E27FC236}">
                <a16:creationId xmlns:a16="http://schemas.microsoft.com/office/drawing/2014/main" id="{8A46C3B0-9729-B8F1-484B-07A1F98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28FFBD1-7D46-B045-52EB-14437426F86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36A00A4-C048-CED4-A13A-EDFEC0F3696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84DCA2-CBE0-C099-A49C-EE632E38B85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1C1D691-C47D-2D97-A45C-C7AA9CA5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2241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E4A56D7B-DE1A-D9EE-A3AD-6B7A8ABB935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E8824-DC40-644F-E261-EAC787B005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1. </a:t>
            </a:r>
            <a:r>
              <a:rPr sz="2400" b="1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Introducción a Home </a:t>
            </a:r>
            <a:r>
              <a:rPr sz="2400" b="1" dirty="0" err="1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Assistant</a:t>
            </a:r>
            <a:endParaRPr sz="2400" b="1" dirty="0">
              <a:solidFill>
                <a:srgbClr val="0070C0"/>
              </a:solidFill>
              <a:highlight>
                <a:srgbClr val="FFFF00"/>
              </a:highlight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2.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Instalación y configuración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Tipos de instalaciones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Instalación como contenedor Docker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Primeros pasos con Home </a:t>
            </a:r>
            <a:r>
              <a:rPr sz="2200" kern="0" dirty="0" err="1">
                <a:latin typeface="Aptos Display"/>
              </a:rPr>
              <a:t>Assistant</a:t>
            </a:r>
            <a:endParaRPr sz="2200" kern="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3. </a:t>
            </a:r>
            <a:r>
              <a:rPr sz="2400" b="1" kern="0" dirty="0">
                <a:solidFill>
                  <a:srgbClr val="0070C0"/>
                </a:solidFill>
                <a:latin typeface="Aptos Display"/>
              </a:rPr>
              <a:t>Proyecto práctico 1</a:t>
            </a:r>
            <a:endParaRPr sz="2400" b="1" dirty="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Integración de un sensor (Shelly H&amp;T)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Integración del servicio AEMET</a:t>
            </a:r>
            <a:endParaRPr sz="220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4.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Elementos básicos de Home </a:t>
            </a:r>
            <a:r>
              <a:rPr sz="2400" b="1" dirty="0" err="1">
                <a:solidFill>
                  <a:srgbClr val="0070C0"/>
                </a:solidFill>
                <a:latin typeface="Aptos Display"/>
              </a:rPr>
              <a:t>Assistant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</a:t>
            </a:r>
            <a:r>
              <a:rPr sz="2200" dirty="0">
                <a:latin typeface="Aptos Display"/>
              </a:rPr>
              <a:t>ntegraciones: </a:t>
            </a:r>
            <a:r>
              <a:rPr sz="2200" dirty="0" err="1">
                <a:latin typeface="Aptos Display"/>
              </a:rPr>
              <a:t>add-ons</a:t>
            </a:r>
            <a:r>
              <a:rPr sz="2200" dirty="0">
                <a:latin typeface="Aptos Display"/>
              </a:rPr>
              <a:t> (complementos), oficiales, no-oficiales, HACS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i="1" kern="0" dirty="0" err="1">
                <a:latin typeface="Aptos Display"/>
              </a:rPr>
              <a:t>D</a:t>
            </a:r>
            <a:r>
              <a:rPr lang="es-ES" sz="2200" i="1" dirty="0" err="1">
                <a:latin typeface="Aptos Display"/>
              </a:rPr>
              <a:t>ashboards</a:t>
            </a:r>
            <a:r>
              <a:rPr lang="es-ES" sz="2200" dirty="0">
                <a:latin typeface="Aptos Display"/>
              </a:rPr>
              <a:t>, vistas, y tarjetas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Áreas, etiquetas y zonas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kern="0" dirty="0">
                <a:latin typeface="Aptos Display"/>
              </a:rPr>
              <a:t>D</a:t>
            </a:r>
            <a:r>
              <a:rPr lang="es-ES" sz="2200" dirty="0">
                <a:latin typeface="Aptos Display"/>
              </a:rPr>
              <a:t>ispositivos, entidades  y ayudantes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400" dirty="0">
              <a:solidFill>
                <a:srgbClr val="FFFFFF"/>
              </a:solidFill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7172" name="CuadroTexto 3">
            <a:extLst>
              <a:ext uri="{FF2B5EF4-FFF2-40B4-BE49-F238E27FC236}">
                <a16:creationId xmlns:a16="http://schemas.microsoft.com/office/drawing/2014/main" id="{B6C0D94A-AD72-8A49-63C1-D36C3594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9FA2450E-E47B-657E-1F88-EBF9C039FC65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1</a:t>
            </a:r>
          </a:p>
        </p:txBody>
      </p:sp>
      <p:sp>
        <p:nvSpPr>
          <p:cNvPr id="7174" name="CuadroTexto 5">
            <a:extLst>
              <a:ext uri="{FF2B5EF4-FFF2-40B4-BE49-F238E27FC236}">
                <a16:creationId xmlns:a16="http://schemas.microsoft.com/office/drawing/2014/main" id="{B6883933-114C-11FB-A945-41C19E76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0FE0FA-85E5-9036-6FB3-401E41E71AD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4</a:t>
            </a:r>
          </a:p>
        </p:txBody>
      </p:sp>
      <p:pic>
        <p:nvPicPr>
          <p:cNvPr id="7176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1817659-87FC-F501-2041-B2DBB957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488222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contenido 2">
            <a:extLst>
              <a:ext uri="{FF2B5EF4-FFF2-40B4-BE49-F238E27FC236}">
                <a16:creationId xmlns:a16="http://schemas.microsoft.com/office/drawing/2014/main" id="{5394118B-FB35-9521-6546-DA42E371D80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La IU tiene varios elementos en la barra lateral (</a:t>
            </a:r>
            <a:r>
              <a:rPr altLang="en-US" sz="2400" b="1" dirty="0" err="1">
                <a:solidFill>
                  <a:srgbClr val="0070C0"/>
                </a:solidFill>
                <a:latin typeface="Aptos" pitchFamily="34" charset="0"/>
              </a:rPr>
              <a:t>sidebar</a:t>
            </a:r>
            <a:r>
              <a:rPr altLang="en-US" sz="2400" dirty="0">
                <a:latin typeface="Aptos" pitchFamily="34" charset="0"/>
              </a:rPr>
              <a:t>):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>
                <a:solidFill>
                  <a:srgbClr val="0070C0"/>
                </a:solidFill>
              </a:rPr>
              <a:t>Dashboards</a:t>
            </a:r>
            <a:r>
              <a:rPr dirty="0"/>
              <a:t>: conjunto de cuadros de mando del usuario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solidFill>
                  <a:srgbClr val="0070C0"/>
                </a:solidFill>
              </a:rPr>
              <a:t>Herramientas del desarrollador</a:t>
            </a:r>
            <a:r>
              <a:rPr dirty="0"/>
              <a:t>: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 err="1"/>
              <a:t>Yaml</a:t>
            </a:r>
            <a:r>
              <a:rPr sz="2400" dirty="0"/>
              <a:t>, </a:t>
            </a:r>
            <a:r>
              <a:rPr sz="2400" dirty="0" err="1"/>
              <a:t>States</a:t>
            </a:r>
            <a:r>
              <a:rPr sz="2400" dirty="0"/>
              <a:t>, </a:t>
            </a:r>
            <a:r>
              <a:rPr sz="2400" dirty="0" err="1"/>
              <a:t>Services</a:t>
            </a:r>
            <a:r>
              <a:rPr sz="2400" dirty="0"/>
              <a:t>, </a:t>
            </a:r>
            <a:r>
              <a:rPr sz="2400" dirty="0" err="1"/>
              <a:t>Template</a:t>
            </a:r>
            <a:r>
              <a:rPr sz="2400" dirty="0"/>
              <a:t>, </a:t>
            </a:r>
            <a:r>
              <a:rPr sz="2400" dirty="0" err="1"/>
              <a:t>Events</a:t>
            </a:r>
            <a:r>
              <a:rPr sz="2400" dirty="0"/>
              <a:t>, </a:t>
            </a:r>
            <a:r>
              <a:rPr sz="2400" dirty="0" err="1"/>
              <a:t>Statistics</a:t>
            </a:r>
            <a:r>
              <a:rPr sz="2400" dirty="0"/>
              <a:t>, </a:t>
            </a:r>
            <a:r>
              <a:rPr sz="2400" dirty="0" err="1"/>
              <a:t>Assist</a:t>
            </a:r>
            <a:endParaRPr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b="1" dirty="0">
                <a:solidFill>
                  <a:srgbClr val="0070C0"/>
                </a:solidFill>
              </a:rPr>
              <a:t>Configuración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dirty="0"/>
              <a:t>Gestión de elementos de Home </a:t>
            </a:r>
            <a:r>
              <a:rPr lang="es-ES" sz="2400" dirty="0" err="1"/>
              <a:t>Assistant</a:t>
            </a:r>
            <a:endParaRPr lang="es-ES" sz="2400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altLang="en-US" b="1" dirty="0">
                <a:solidFill>
                  <a:srgbClr val="0070C0"/>
                </a:solidFill>
                <a:latin typeface="Aptos" pitchFamily="34" charset="0"/>
              </a:rPr>
              <a:t>Notificaciones: </a:t>
            </a:r>
            <a:r>
              <a:rPr lang="es-ES" dirty="0"/>
              <a:t>mensajes de alerta generados por Home </a:t>
            </a:r>
            <a:r>
              <a:rPr lang="es-ES" dirty="0" err="1"/>
              <a:t>Assistant</a:t>
            </a:r>
            <a:endParaRPr lang="es-ES" dirty="0"/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altLang="en-US" sz="2400" b="1" dirty="0">
                <a:solidFill>
                  <a:srgbClr val="0070C0"/>
                </a:solidFill>
                <a:latin typeface="Aptos" pitchFamily="34" charset="0"/>
              </a:rPr>
              <a:t>Perfil de usuario: </a:t>
            </a:r>
            <a:r>
              <a:rPr lang="es-ES" sz="2400" dirty="0"/>
              <a:t>gestión del perfil del usuario</a:t>
            </a:r>
            <a:endParaRPr lang="es-ES" altLang="en-US" sz="2400" b="1" dirty="0">
              <a:solidFill>
                <a:srgbClr val="0070C0"/>
              </a:solidFill>
              <a:latin typeface="Aptos" pitchFamily="34" charset="0"/>
            </a:endParaRPr>
          </a:p>
          <a:p>
            <a:pPr marL="457200" lvl="1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s-ES" altLang="en-US" b="1" dirty="0">
              <a:solidFill>
                <a:srgbClr val="0070C0"/>
              </a:solidFill>
              <a:latin typeface="Aptos" pitchFamily="34" charset="0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800" dirty="0"/>
          </a:p>
        </p:txBody>
      </p:sp>
      <p:sp>
        <p:nvSpPr>
          <p:cNvPr id="38915" name="CuadroTexto 8">
            <a:extLst>
              <a:ext uri="{FF2B5EF4-FFF2-40B4-BE49-F238E27FC236}">
                <a16:creationId xmlns:a16="http://schemas.microsoft.com/office/drawing/2014/main" id="{8A46C3B0-9729-B8F1-484B-07A1F987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28FFBD1-7D46-B045-52EB-14437426F866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B36A00A4-C048-CED4-A13A-EDFEC0F3696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84DCA2-CBE0-C099-A49C-EE632E38B85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1C1D691-C47D-2D97-A45C-C7AA9CA5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2EFECBE-C38A-DBA6-807F-48A650F3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1335312"/>
            <a:ext cx="3295650" cy="501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37714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creenshot of the masonry view with different types of cards">
            <a:extLst>
              <a:ext uri="{FF2B5EF4-FFF2-40B4-BE49-F238E27FC236}">
                <a16:creationId xmlns:a16="http://schemas.microsoft.com/office/drawing/2014/main" id="{B766513E-099D-0986-BC30-90B923FF8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243013"/>
            <a:ext cx="686117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6">
            <a:extLst>
              <a:ext uri="{FF2B5EF4-FFF2-40B4-BE49-F238E27FC236}">
                <a16:creationId xmlns:a16="http://schemas.microsoft.com/office/drawing/2014/main" id="{11A0893B-F920-A029-70E6-8C3FACEEA28D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58DA7F-844A-ADE2-A300-63C52EF82AE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sp>
        <p:nvSpPr>
          <p:cNvPr id="39941" name="CuadroTexto 8">
            <a:extLst>
              <a:ext uri="{FF2B5EF4-FFF2-40B4-BE49-F238E27FC236}">
                <a16:creationId xmlns:a16="http://schemas.microsoft.com/office/drawing/2014/main" id="{D35D01CE-87C8-B05E-87AB-0E8B2361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DE25D95C-47B7-E8B9-B0AA-7DF3DA4FC4B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39943" name="CuadroTexto 6">
            <a:extLst>
              <a:ext uri="{FF2B5EF4-FFF2-40B4-BE49-F238E27FC236}">
                <a16:creationId xmlns:a16="http://schemas.microsoft.com/office/drawing/2014/main" id="{5383845F-9CE2-9487-6FDB-7EED64CBF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13" y="1489075"/>
            <a:ext cx="3535362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>
                <a:solidFill>
                  <a:schemeClr val="tx1"/>
                </a:solidFill>
              </a:rPr>
              <a:t>Cuando un dispositivo se añade a Home Assistant, una tarjeta con sus entidades se añade al Dashboard principal (Overview)</a:t>
            </a:r>
          </a:p>
        </p:txBody>
      </p:sp>
      <p:sp>
        <p:nvSpPr>
          <p:cNvPr id="39944" name="CuadroTexto 7">
            <a:extLst>
              <a:ext uri="{FF2B5EF4-FFF2-40B4-BE49-F238E27FC236}">
                <a16:creationId xmlns:a16="http://schemas.microsoft.com/office/drawing/2014/main" id="{7E12527D-5F50-D4BE-F011-0830703B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13" y="2673350"/>
            <a:ext cx="353536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>
                <a:solidFill>
                  <a:schemeClr val="tx1"/>
                </a:solidFill>
              </a:rPr>
              <a:t>Pronto, se volverá inmanejable: necesidad de crear nuestros propios dashboards</a:t>
            </a:r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6345472A-4A42-C905-3382-C79EEB12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1536700"/>
            <a:ext cx="2014538" cy="2266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ES" altLang="en-US" sz="1600" b="1" dirty="0"/>
              <a:t>En </a:t>
            </a:r>
            <a:r>
              <a:rPr lang="es-ES" altLang="en-US" sz="1600" b="1" i="1" dirty="0" err="1"/>
              <a:t>sidebar</a:t>
            </a:r>
            <a:r>
              <a:rPr lang="es-ES" altLang="en-US" sz="1600" b="1" i="1" dirty="0"/>
              <a:t>:</a:t>
            </a:r>
          </a:p>
          <a:p>
            <a:pPr marL="285750" indent="-285750" eaLnBrk="1" hangingPunct="1">
              <a:lnSpc>
                <a:spcPct val="80000"/>
              </a:lnSpc>
              <a:buFontTx/>
              <a:buChar char="-"/>
              <a:defRPr/>
            </a:pPr>
            <a:r>
              <a:rPr lang="es-ES" altLang="en-US" sz="1600" b="1" i="1" dirty="0" err="1"/>
              <a:t>Dashboards</a:t>
            </a:r>
            <a:endParaRPr lang="es-ES" altLang="en-US" sz="1600" b="1" i="1" dirty="0"/>
          </a:p>
          <a:p>
            <a:pPr marL="285750" indent="-285750" eaLnBrk="1" hangingPunct="1">
              <a:lnSpc>
                <a:spcPct val="80000"/>
              </a:lnSpc>
              <a:buFontTx/>
              <a:buChar char="-"/>
              <a:defRPr/>
            </a:pPr>
            <a:r>
              <a:rPr lang="es-ES" altLang="en-US" sz="1600" b="1" dirty="0"/>
              <a:t>Herramientas del desarrollador</a:t>
            </a:r>
          </a:p>
          <a:p>
            <a:pPr marL="285750" indent="-285750" eaLnBrk="1" hangingPunct="1">
              <a:lnSpc>
                <a:spcPct val="80000"/>
              </a:lnSpc>
              <a:buFontTx/>
              <a:buChar char="-"/>
              <a:defRPr/>
            </a:pPr>
            <a:r>
              <a:rPr lang="es-ES" altLang="en-US" sz="1600" b="1" dirty="0"/>
              <a:t>Configuración</a:t>
            </a:r>
          </a:p>
          <a:p>
            <a:pPr marL="285750" indent="-285750" eaLnBrk="1" hangingPunct="1">
              <a:lnSpc>
                <a:spcPct val="80000"/>
              </a:lnSpc>
              <a:buFontTx/>
              <a:buChar char="-"/>
              <a:defRPr/>
            </a:pPr>
            <a:r>
              <a:rPr lang="es-ES" altLang="en-US" sz="1600" b="1" dirty="0"/>
              <a:t>Notificaciones</a:t>
            </a:r>
          </a:p>
          <a:p>
            <a:pPr marL="285750" indent="-285750" eaLnBrk="1" hangingPunct="1">
              <a:lnSpc>
                <a:spcPct val="80000"/>
              </a:lnSpc>
              <a:buFontTx/>
              <a:buChar char="-"/>
              <a:defRPr/>
            </a:pPr>
            <a:r>
              <a:rPr lang="es-ES" altLang="en-US" sz="1600" b="1" dirty="0"/>
              <a:t>Perfil del usuario</a:t>
            </a:r>
          </a:p>
          <a:p>
            <a:pPr marL="285750" indent="-285750" eaLnBrk="1" hangingPunct="1">
              <a:lnSpc>
                <a:spcPct val="80000"/>
              </a:lnSpc>
              <a:buFontTx/>
              <a:buChar char="-"/>
              <a:defRPr/>
            </a:pPr>
            <a:endParaRPr lang="es-ES" altLang="en-US" sz="1600" b="1" dirty="0"/>
          </a:p>
          <a:p>
            <a:pPr marL="285750" indent="-285750" eaLnBrk="1" hangingPunct="1">
              <a:lnSpc>
                <a:spcPct val="80000"/>
              </a:lnSpc>
              <a:buFontTx/>
              <a:buChar char="-"/>
              <a:defRPr/>
            </a:pPr>
            <a:endParaRPr lang="es-ES" altLang="en-US" sz="1600" b="1" dirty="0"/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73DACFE-04EC-838B-07F3-C22C8FDE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687699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Marcador de contenido 2">
            <a:extLst>
              <a:ext uri="{FF2B5EF4-FFF2-40B4-BE49-F238E27FC236}">
                <a16:creationId xmlns:a16="http://schemas.microsoft.com/office/drawing/2014/main" id="{515CAC2D-024E-1715-EC66-6603B72BA9E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38200" y="1660525"/>
            <a:ext cx="10515600" cy="4351338"/>
          </a:xfrm>
        </p:spPr>
        <p:txBody>
          <a:bodyPr/>
          <a:lstStyle/>
          <a:p>
            <a:pPr eaLnBrk="1" hangingPunct="1"/>
            <a:r>
              <a:rPr altLang="en-US" b="1">
                <a:solidFill>
                  <a:srgbClr val="0070C0"/>
                </a:solidFill>
                <a:latin typeface="Aptos" panose="020B0004020202020204" pitchFamily="34" charset="0"/>
              </a:rPr>
              <a:t>Dashboard</a:t>
            </a:r>
            <a:r>
              <a:rPr altLang="en-US" b="1">
                <a:latin typeface="Aptos" panose="020B0004020202020204" pitchFamily="34" charset="0"/>
              </a:rPr>
              <a:t>: </a:t>
            </a:r>
            <a:r>
              <a:rPr altLang="en-US">
                <a:latin typeface="Aptos" panose="020B0004020202020204" pitchFamily="34" charset="0"/>
              </a:rPr>
              <a:t>visualizan información sobre tu </a:t>
            </a:r>
            <a:r>
              <a:rPr altLang="en-US" b="1">
                <a:latin typeface="Aptos" panose="020B0004020202020204" pitchFamily="34" charset="0"/>
              </a:rPr>
              <a:t>smart home</a:t>
            </a:r>
          </a:p>
          <a:p>
            <a:pPr lvl="1" eaLnBrk="1" hangingPunct="1"/>
            <a:r>
              <a:rPr altLang="en-US">
                <a:latin typeface="Aptos" panose="020B0004020202020204" pitchFamily="34" charset="0"/>
              </a:rPr>
              <a:t>Personalizables con </a:t>
            </a:r>
            <a:r>
              <a:rPr altLang="en-US" b="1">
                <a:solidFill>
                  <a:srgbClr val="0070C0"/>
                </a:solidFill>
                <a:latin typeface="Aptos" panose="020B0004020202020204" pitchFamily="34" charset="0"/>
              </a:rPr>
              <a:t>vistas</a:t>
            </a:r>
            <a:r>
              <a:rPr altLang="en-US">
                <a:latin typeface="Aptos" panose="020B0004020202020204" pitchFamily="34" charset="0"/>
              </a:rPr>
              <a:t>, </a:t>
            </a:r>
            <a:r>
              <a:rPr altLang="en-US" b="1">
                <a:solidFill>
                  <a:srgbClr val="0070C0"/>
                </a:solidFill>
                <a:latin typeface="Aptos" panose="020B0004020202020204" pitchFamily="34" charset="0"/>
              </a:rPr>
              <a:t>tarjetas</a:t>
            </a:r>
            <a:r>
              <a:rPr altLang="en-US">
                <a:latin typeface="Aptos" panose="020B0004020202020204" pitchFamily="34" charset="0"/>
              </a:rPr>
              <a:t>, temas, nombres e iconos</a:t>
            </a:r>
          </a:p>
        </p:txBody>
      </p:sp>
      <p:sp>
        <p:nvSpPr>
          <p:cNvPr id="40963" name="CuadroTexto 8">
            <a:extLst>
              <a:ext uri="{FF2B5EF4-FFF2-40B4-BE49-F238E27FC236}">
                <a16:creationId xmlns:a16="http://schemas.microsoft.com/office/drawing/2014/main" id="{14D3B9F3-B803-F5F4-2A70-D328C4F3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BAFD7208-44DF-E4E6-D28F-C4C361D1BCD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F54431F-4465-3632-6E0F-89EA16F75762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FA59A9-4E6D-F80E-E9FD-C7E2FBE0427D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40967" name="Picture 2" descr="The three basic view layouts: Panel, sidebar, and masonry">
            <a:extLst>
              <a:ext uri="{FF2B5EF4-FFF2-40B4-BE49-F238E27FC236}">
                <a16:creationId xmlns:a16="http://schemas.microsoft.com/office/drawing/2014/main" id="{7D13C045-47D5-281D-09F6-4700E959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4773613"/>
            <a:ext cx="4967287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4" descr="Screenshot of a light view tab on the Overview dashboard">
            <a:extLst>
              <a:ext uri="{FF2B5EF4-FFF2-40B4-BE49-F238E27FC236}">
                <a16:creationId xmlns:a16="http://schemas.microsoft.com/office/drawing/2014/main" id="{10153A2A-D9C8-8E93-2EA0-22ADEC2F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2749550"/>
            <a:ext cx="5794375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CuadroTexto 12">
            <a:extLst>
              <a:ext uri="{FF2B5EF4-FFF2-40B4-BE49-F238E27FC236}">
                <a16:creationId xmlns:a16="http://schemas.microsoft.com/office/drawing/2014/main" id="{B9C9D60D-C32B-EC42-2F1F-FF5B83C66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716213"/>
            <a:ext cx="225107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>
                <a:solidFill>
                  <a:schemeClr val="tx1"/>
                </a:solidFill>
              </a:rPr>
              <a:t>En Home </a:t>
            </a:r>
            <a:r>
              <a:rPr lang="es-ES" altLang="en-US" sz="1600" b="1" dirty="0" err="1">
                <a:solidFill>
                  <a:schemeClr val="tx1"/>
                </a:solidFill>
              </a:rPr>
              <a:t>Assistant</a:t>
            </a:r>
            <a:r>
              <a:rPr lang="es-ES" altLang="en-US" sz="1600" b="1" dirty="0">
                <a:solidFill>
                  <a:schemeClr val="tx1"/>
                </a:solidFill>
              </a:rPr>
              <a:t> existen </a:t>
            </a:r>
            <a:r>
              <a:rPr lang="es-ES" altLang="en-US" sz="1600" b="1" u="sng" dirty="0" err="1">
                <a:solidFill>
                  <a:schemeClr val="tx1"/>
                </a:solidFill>
              </a:rPr>
              <a:t>dashboards</a:t>
            </a:r>
            <a:r>
              <a:rPr lang="es-ES" altLang="en-US" sz="1600" b="1" dirty="0">
                <a:solidFill>
                  <a:schemeClr val="tx1"/>
                </a:solidFill>
              </a:rPr>
              <a:t> por defecto: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 dirty="0" err="1">
                <a:solidFill>
                  <a:schemeClr val="tx1"/>
                </a:solidFill>
              </a:rPr>
              <a:t>Overview</a:t>
            </a:r>
            <a:r>
              <a:rPr lang="es-ES" altLang="en-US" sz="1600" b="1" dirty="0">
                <a:solidFill>
                  <a:schemeClr val="tx1"/>
                </a:solidFill>
              </a:rPr>
              <a:t>, Energy, </a:t>
            </a:r>
            <a:r>
              <a:rPr lang="es-ES" altLang="en-US" sz="1600" b="1" dirty="0" err="1">
                <a:solidFill>
                  <a:schemeClr val="tx1"/>
                </a:solidFill>
              </a:rPr>
              <a:t>Map</a:t>
            </a:r>
            <a:r>
              <a:rPr lang="es-ES" altLang="en-US" sz="1600" b="1" dirty="0">
                <a:solidFill>
                  <a:schemeClr val="tx1"/>
                </a:solidFill>
              </a:rPr>
              <a:t>, </a:t>
            </a:r>
            <a:r>
              <a:rPr lang="es-ES" altLang="en-US" sz="1600" b="1" dirty="0" err="1">
                <a:solidFill>
                  <a:schemeClr val="tx1"/>
                </a:solidFill>
              </a:rPr>
              <a:t>Logbook</a:t>
            </a:r>
            <a:r>
              <a:rPr lang="es-ES" altLang="en-US" sz="1600" b="1" dirty="0">
                <a:solidFill>
                  <a:schemeClr val="tx1"/>
                </a:solidFill>
              </a:rPr>
              <a:t>, </a:t>
            </a:r>
            <a:r>
              <a:rPr lang="es-ES" altLang="en-US" sz="1600" b="1" dirty="0" err="1">
                <a:solidFill>
                  <a:schemeClr val="tx1"/>
                </a:solidFill>
              </a:rPr>
              <a:t>History</a:t>
            </a:r>
            <a:r>
              <a:rPr lang="es-ES" altLang="en-US" sz="1600" b="1" dirty="0">
                <a:solidFill>
                  <a:schemeClr val="tx1"/>
                </a:solidFill>
              </a:rPr>
              <a:t>, </a:t>
            </a:r>
            <a:r>
              <a:rPr lang="es-ES" altLang="en-US" sz="1600" b="1" dirty="0" err="1">
                <a:solidFill>
                  <a:schemeClr val="tx1"/>
                </a:solidFill>
              </a:rPr>
              <a:t>To</a:t>
            </a:r>
            <a:r>
              <a:rPr lang="es-ES" altLang="en-US" sz="1600" b="1" dirty="0">
                <a:solidFill>
                  <a:schemeClr val="tx1"/>
                </a:solidFill>
              </a:rPr>
              <a:t>-do </a:t>
            </a:r>
            <a:r>
              <a:rPr lang="es-ES" altLang="en-US" sz="1600" b="1" dirty="0" err="1">
                <a:solidFill>
                  <a:schemeClr val="tx1"/>
                </a:solidFill>
              </a:rPr>
              <a:t>lists</a:t>
            </a:r>
            <a:endParaRPr lang="es-ES" altLang="en-US" sz="1600" b="1" dirty="0">
              <a:solidFill>
                <a:schemeClr val="tx1"/>
              </a:solidFill>
            </a:endParaRPr>
          </a:p>
        </p:txBody>
      </p:sp>
      <p:sp>
        <p:nvSpPr>
          <p:cNvPr id="40970" name="CuadroTexto 14">
            <a:extLst>
              <a:ext uri="{FF2B5EF4-FFF2-40B4-BE49-F238E27FC236}">
                <a16:creationId xmlns:a16="http://schemas.microsoft.com/office/drawing/2014/main" id="{6B6FEB15-5251-5FB7-D112-DB8C4E25C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2797175"/>
            <a:ext cx="353536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>
                <a:solidFill>
                  <a:schemeClr val="tx1"/>
                </a:solidFill>
              </a:rPr>
              <a:t>Un dashboard contiene 1 o varias </a:t>
            </a:r>
            <a:r>
              <a:rPr lang="es-ES" altLang="en-US" sz="1600" b="1" u="sng">
                <a:solidFill>
                  <a:schemeClr val="tx1"/>
                </a:solidFill>
              </a:rPr>
              <a:t>vistas</a:t>
            </a:r>
            <a:r>
              <a:rPr lang="es-ES" altLang="en-US" sz="1600" b="1">
                <a:solidFill>
                  <a:schemeClr val="tx1"/>
                </a:solidFill>
              </a:rPr>
              <a:t>, cada una tiene una organización y tema </a:t>
            </a:r>
          </a:p>
        </p:txBody>
      </p:sp>
      <p:sp>
        <p:nvSpPr>
          <p:cNvPr id="40971" name="CuadroTexto 16">
            <a:extLst>
              <a:ext uri="{FF2B5EF4-FFF2-40B4-BE49-F238E27FC236}">
                <a16:creationId xmlns:a16="http://schemas.microsoft.com/office/drawing/2014/main" id="{CA895D25-C3EC-D978-77A9-C24AEA95C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3783013"/>
            <a:ext cx="31178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>
                <a:solidFill>
                  <a:schemeClr val="tx1"/>
                </a:solidFill>
              </a:rPr>
              <a:t>Una vista contiene 1 o varias </a:t>
            </a:r>
            <a:r>
              <a:rPr lang="es-ES" altLang="en-US" sz="1600" b="1" u="sng">
                <a:solidFill>
                  <a:schemeClr val="tx1"/>
                </a:solidFill>
              </a:rPr>
              <a:t>tarjetas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id="{FE7740EC-9635-F85C-8DF3-5306C7DF9A0D}"/>
              </a:ext>
            </a:extLst>
          </p:cNvPr>
          <p:cNvSpPr txBox="1"/>
          <p:nvPr/>
        </p:nvSpPr>
        <p:spPr>
          <a:xfrm>
            <a:off x="8256588" y="4724400"/>
            <a:ext cx="3332162" cy="1570038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kern="0" dirty="0">
                <a:solidFill>
                  <a:srgbClr val="000000"/>
                </a:solidFill>
                <a:latin typeface="+mj-lt"/>
              </a:rPr>
              <a:t>Una vista debe tener un “</a:t>
            </a:r>
            <a:r>
              <a:rPr lang="es-ES" sz="1600" b="1" kern="0" dirty="0" err="1">
                <a:solidFill>
                  <a:srgbClr val="000000"/>
                </a:solidFill>
                <a:latin typeface="+mj-lt"/>
              </a:rPr>
              <a:t>layout</a:t>
            </a:r>
            <a:r>
              <a:rPr lang="es-ES" sz="1600" b="1" kern="0" dirty="0">
                <a:solidFill>
                  <a:srgbClr val="000000"/>
                </a:solidFill>
                <a:latin typeface="+mj-lt"/>
              </a:rPr>
              <a:t>”: panel (solo 1 tarjeta); </a:t>
            </a:r>
            <a:r>
              <a:rPr lang="es-ES" sz="1600" b="1" kern="0" dirty="0" err="1">
                <a:solidFill>
                  <a:srgbClr val="000000"/>
                </a:solidFill>
                <a:latin typeface="+mj-lt"/>
              </a:rPr>
              <a:t>sidebar</a:t>
            </a:r>
            <a:r>
              <a:rPr lang="es-ES" sz="1600" b="1" kern="0" dirty="0">
                <a:solidFill>
                  <a:srgbClr val="000000"/>
                </a:solidFill>
                <a:latin typeface="+mj-lt"/>
              </a:rPr>
              <a:t> (2 columnas, una de ellas, el doble de ancha que la otra), o </a:t>
            </a:r>
            <a:r>
              <a:rPr lang="es-ES" sz="1600" b="1" kern="0" dirty="0" err="1">
                <a:solidFill>
                  <a:srgbClr val="000000"/>
                </a:solidFill>
                <a:latin typeface="+mj-lt"/>
              </a:rPr>
              <a:t>masonry</a:t>
            </a:r>
            <a:r>
              <a:rPr lang="es-ES" sz="1600" b="1" kern="0" dirty="0">
                <a:solidFill>
                  <a:srgbClr val="000000"/>
                </a:solidFill>
                <a:latin typeface="+mj-lt"/>
              </a:rPr>
              <a:t> (organización basada en el ancho de la columna)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052DBA8-CE24-8CC9-7AF7-5A707551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134572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995F1-C124-54CF-1A06-DD7610E588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8988" y="1614488"/>
            <a:ext cx="10515600" cy="4779962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/>
              <a:t>Gestión de </a:t>
            </a:r>
            <a:r>
              <a:rPr sz="2600" b="1" dirty="0" err="1">
                <a:solidFill>
                  <a:srgbClr val="0070C0"/>
                </a:solidFill>
              </a:rPr>
              <a:t>dashboards</a:t>
            </a:r>
            <a:r>
              <a:rPr sz="2600" dirty="0"/>
              <a:t> personalizados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/>
              <a:t>Crear un </a:t>
            </a:r>
            <a:r>
              <a:rPr sz="2200" dirty="0" err="1"/>
              <a:t>dashboard</a:t>
            </a:r>
            <a:r>
              <a:rPr sz="2200" dirty="0"/>
              <a:t>: </a:t>
            </a:r>
            <a:r>
              <a:rPr sz="2200" b="1" dirty="0" err="1"/>
              <a:t>Settings</a:t>
            </a:r>
            <a:r>
              <a:rPr sz="2200" dirty="0" err="1">
                <a:sym typeface="Wingdings" panose="05000000000000000000" pitchFamily="2" charset="2"/>
              </a:rPr>
              <a:t></a:t>
            </a:r>
            <a:r>
              <a:rPr sz="2200" b="1" dirty="0" err="1">
                <a:solidFill>
                  <a:srgbClr val="0070C0"/>
                </a:solidFill>
              </a:rPr>
              <a:t>Dashboards</a:t>
            </a:r>
            <a:r>
              <a:rPr sz="2200" dirty="0">
                <a:solidFill>
                  <a:srgbClr val="0070C0"/>
                </a:solidFill>
              </a:rPr>
              <a:t> </a:t>
            </a:r>
            <a:r>
              <a:rPr sz="22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sz="2200" b="1" dirty="0">
                <a:solidFill>
                  <a:srgbClr val="0070C0"/>
                </a:solidFill>
              </a:rPr>
              <a:t>ADD DASHBOARD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 dirty="0"/>
              <a:t>Tipo: Default </a:t>
            </a:r>
            <a:r>
              <a:rPr sz="1900" dirty="0" err="1"/>
              <a:t>dashboard</a:t>
            </a:r>
            <a:r>
              <a:rPr sz="1900" dirty="0"/>
              <a:t> , New </a:t>
            </a:r>
            <a:r>
              <a:rPr sz="1900" dirty="0" err="1"/>
              <a:t>dashboard</a:t>
            </a:r>
            <a:r>
              <a:rPr sz="1900" dirty="0"/>
              <a:t> </a:t>
            </a:r>
            <a:r>
              <a:rPr sz="1900" dirty="0" err="1"/>
              <a:t>from</a:t>
            </a:r>
            <a:r>
              <a:rPr sz="1900" dirty="0"/>
              <a:t> </a:t>
            </a:r>
            <a:r>
              <a:rPr sz="1900" dirty="0" err="1"/>
              <a:t>scratch</a:t>
            </a:r>
            <a:r>
              <a:rPr sz="1900" dirty="0"/>
              <a:t>, </a:t>
            </a:r>
            <a:r>
              <a:rPr sz="1900" dirty="0" err="1"/>
              <a:t>Map</a:t>
            </a:r>
            <a:r>
              <a:rPr sz="1900" dirty="0"/>
              <a:t>, </a:t>
            </a:r>
            <a:r>
              <a:rPr sz="1900" dirty="0" err="1"/>
              <a:t>Webpage</a:t>
            </a:r>
            <a:endParaRPr sz="1900" dirty="0"/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 dirty="0" err="1"/>
              <a:t>Name</a:t>
            </a:r>
            <a:r>
              <a:rPr sz="1900" dirty="0"/>
              <a:t>/</a:t>
            </a:r>
            <a:r>
              <a:rPr sz="1900" dirty="0" err="1"/>
              <a:t>Icon</a:t>
            </a:r>
            <a:r>
              <a:rPr sz="1900" dirty="0"/>
              <a:t>: nombre/icono del </a:t>
            </a:r>
            <a:r>
              <a:rPr sz="1900" dirty="0" err="1"/>
              <a:t>dashboard</a:t>
            </a:r>
            <a:r>
              <a:rPr sz="1900" dirty="0"/>
              <a:t> (son incompatibles)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/>
              <a:t>Borrar un </a:t>
            </a:r>
            <a:r>
              <a:rPr sz="2200" dirty="0" err="1"/>
              <a:t>dashboard</a:t>
            </a:r>
            <a:r>
              <a:rPr sz="2200" dirty="0"/>
              <a:t>: </a:t>
            </a:r>
            <a:r>
              <a:rPr sz="2200" dirty="0" err="1"/>
              <a:t>Settings</a:t>
            </a:r>
            <a:r>
              <a:rPr sz="2200" dirty="0"/>
              <a:t> </a:t>
            </a:r>
            <a:r>
              <a:rPr sz="2200" dirty="0">
                <a:sym typeface="Wingdings" panose="05000000000000000000" pitchFamily="2" charset="2"/>
              </a:rPr>
              <a:t></a:t>
            </a:r>
            <a:r>
              <a:rPr sz="2200" dirty="0" err="1"/>
              <a:t>Dashboards</a:t>
            </a:r>
            <a:endParaRPr sz="2200" dirty="0"/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1900" dirty="0"/>
              <a:t>Seleccionar el </a:t>
            </a:r>
            <a:r>
              <a:rPr sz="1900" dirty="0" err="1"/>
              <a:t>dashboard</a:t>
            </a:r>
            <a:r>
              <a:rPr sz="1900" dirty="0"/>
              <a:t> </a:t>
            </a:r>
            <a:r>
              <a:rPr sz="1900" dirty="0">
                <a:sym typeface="Wingdings" panose="05000000000000000000" pitchFamily="2" charset="2"/>
              </a:rPr>
              <a:t> </a:t>
            </a:r>
            <a:r>
              <a:rPr sz="1900" b="1" dirty="0" err="1">
                <a:solidFill>
                  <a:srgbClr val="0070C0"/>
                </a:solidFill>
              </a:rPr>
              <a:t>Delete</a:t>
            </a:r>
            <a:endParaRPr sz="1900" b="1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Añadir </a:t>
            </a:r>
            <a:r>
              <a:rPr b="1" dirty="0">
                <a:solidFill>
                  <a:srgbClr val="0070C0"/>
                </a:solidFill>
              </a:rPr>
              <a:t>vista</a:t>
            </a:r>
            <a:r>
              <a:rPr dirty="0"/>
              <a:t> a un </a:t>
            </a:r>
            <a:r>
              <a:rPr dirty="0" err="1"/>
              <a:t>dashboard</a:t>
            </a:r>
            <a:r>
              <a:rPr dirty="0"/>
              <a:t>: 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Seleccionar el </a:t>
            </a:r>
            <a:r>
              <a:rPr dirty="0" err="1"/>
              <a:t>dashboard</a:t>
            </a:r>
            <a:r>
              <a:rPr dirty="0"/>
              <a:t> desde la barra lateral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En el menú superior </a:t>
            </a:r>
            <a:r>
              <a:rPr b="1" dirty="0" err="1"/>
              <a:t>Edit</a:t>
            </a:r>
            <a:r>
              <a:rPr b="1" dirty="0"/>
              <a:t> </a:t>
            </a:r>
            <a:r>
              <a:rPr b="1" dirty="0" err="1"/>
              <a:t>dashboard</a:t>
            </a:r>
            <a:r>
              <a:rPr b="1" dirty="0"/>
              <a:t> </a:t>
            </a:r>
            <a:r>
              <a:rPr dirty="0">
                <a:sym typeface="Wingdings" panose="05000000000000000000" pitchFamily="2" charset="2"/>
              </a:rPr>
              <a:t> </a:t>
            </a:r>
            <a:r>
              <a:rPr b="1" dirty="0" err="1">
                <a:solidFill>
                  <a:srgbClr val="0070C0"/>
                </a:solidFill>
              </a:rPr>
              <a:t>Add</a:t>
            </a:r>
            <a:r>
              <a:rPr b="1" dirty="0">
                <a:solidFill>
                  <a:srgbClr val="0070C0"/>
                </a:solidFill>
              </a:rPr>
              <a:t> View (‘+’)</a:t>
            </a:r>
          </a:p>
          <a:p>
            <a:pPr lvl="3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Nombre (título) o icono, </a:t>
            </a:r>
            <a:r>
              <a:rPr i="1" dirty="0" err="1"/>
              <a:t>theme</a:t>
            </a:r>
            <a:r>
              <a:rPr dirty="0"/>
              <a:t> y </a:t>
            </a:r>
            <a:r>
              <a:rPr dirty="0" err="1"/>
              <a:t>layout</a:t>
            </a:r>
            <a:endParaRPr dirty="0"/>
          </a:p>
          <a:p>
            <a:pPr lvl="3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/>
              <a:t>Badges</a:t>
            </a:r>
            <a:r>
              <a:rPr dirty="0"/>
              <a:t> (insignias): 1 o varias entidades en la parte superior de la vista</a:t>
            </a:r>
          </a:p>
          <a:p>
            <a:pPr lvl="3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/>
              <a:t>Visibility</a:t>
            </a:r>
            <a:r>
              <a:rPr dirty="0"/>
              <a:t>: selecciona los usuarios que pueden ver la vista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Eliminar vista: </a:t>
            </a:r>
            <a:r>
              <a:rPr b="1" dirty="0" err="1"/>
              <a:t>Edit</a:t>
            </a:r>
            <a:r>
              <a:rPr b="1" dirty="0"/>
              <a:t> View </a:t>
            </a:r>
            <a:r>
              <a:rPr dirty="0">
                <a:sym typeface="Wingdings" panose="05000000000000000000" pitchFamily="2" charset="2"/>
              </a:rPr>
              <a:t></a:t>
            </a:r>
            <a:r>
              <a:rPr dirty="0"/>
              <a:t> </a:t>
            </a:r>
            <a:r>
              <a:rPr b="1" dirty="0" err="1">
                <a:solidFill>
                  <a:srgbClr val="0070C0"/>
                </a:solidFill>
              </a:rPr>
              <a:t>Delete</a:t>
            </a:r>
            <a:r>
              <a:rPr b="1" dirty="0">
                <a:solidFill>
                  <a:srgbClr val="0070C0"/>
                </a:solidFill>
              </a:rPr>
              <a:t> View</a:t>
            </a:r>
            <a:endParaRPr sz="1900" b="1" dirty="0">
              <a:solidFill>
                <a:srgbClr val="0070C0"/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600" dirty="0"/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598D1B89-F18C-8737-BDA4-217129601E01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4C8F98-53B8-6AE1-D03E-0DF1E59F0C5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pic>
        <p:nvPicPr>
          <p:cNvPr id="41989" name="Picture 2" descr="Badges">
            <a:extLst>
              <a:ext uri="{FF2B5EF4-FFF2-40B4-BE49-F238E27FC236}">
                <a16:creationId xmlns:a16="http://schemas.microsoft.com/office/drawing/2014/main" id="{943B935C-C868-6115-4879-9A1B8711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4314825"/>
            <a:ext cx="2449512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CuadroTexto 8">
            <a:extLst>
              <a:ext uri="{FF2B5EF4-FFF2-40B4-BE49-F238E27FC236}">
                <a16:creationId xmlns:a16="http://schemas.microsoft.com/office/drawing/2014/main" id="{05612D2D-17D6-EC79-BA97-84E0D256E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28F3A6-E225-6F73-594A-135BCB22969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41992" name="CuadroTexto 7">
            <a:extLst>
              <a:ext uri="{FF2B5EF4-FFF2-40B4-BE49-F238E27FC236}">
                <a16:creationId xmlns:a16="http://schemas.microsoft.com/office/drawing/2014/main" id="{1FD59984-4E0F-38A4-B964-304A50E8A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0388" y="3494088"/>
            <a:ext cx="2643187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1600" b="1">
                <a:solidFill>
                  <a:schemeClr val="tx1"/>
                </a:solidFill>
              </a:rPr>
              <a:t>Ejemplo de </a:t>
            </a:r>
            <a:r>
              <a:rPr lang="es-ES" altLang="en-US" sz="1600" b="1" i="1">
                <a:solidFill>
                  <a:schemeClr val="tx1"/>
                </a:solidFill>
              </a:rPr>
              <a:t>badges. </a:t>
            </a:r>
            <a:r>
              <a:rPr lang="es-ES" altLang="en-US" sz="1600" b="1">
                <a:solidFill>
                  <a:schemeClr val="tx1"/>
                </a:solidFill>
              </a:rPr>
              <a:t>Podemos seleccionar tantas entidades como queramos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911327E-62BC-16C9-E379-A9C12DD98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806783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Screenshot of the alarm panel card">
            <a:extLst>
              <a:ext uri="{FF2B5EF4-FFF2-40B4-BE49-F238E27FC236}">
                <a16:creationId xmlns:a16="http://schemas.microsoft.com/office/drawing/2014/main" id="{5874AFDE-2BF4-4611-DEFE-0B5ED10F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0"/>
            <a:ext cx="132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6D803EF5-72B9-F64A-E429-A8401577844C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1C5E04-310C-6D25-A2ED-DC8125CE5096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sp>
        <p:nvSpPr>
          <p:cNvPr id="43013" name="CuadroTexto 9">
            <a:extLst>
              <a:ext uri="{FF2B5EF4-FFF2-40B4-BE49-F238E27FC236}">
                <a16:creationId xmlns:a16="http://schemas.microsoft.com/office/drawing/2014/main" id="{06CB90F0-15DF-D2CD-3A14-C2D54E696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EEB2C7-E0D9-2B99-829F-19C6D2FB0981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43015" name="Imagen 1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34607AF-B604-2A27-03BE-1A6877B8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401763"/>
            <a:ext cx="56784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ADB8B1B-AC29-6124-5C21-041726C9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1401763"/>
            <a:ext cx="56435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C02BE08-1744-C2B5-FCA2-105ACFDF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3495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Screenshot of the alarm panel card">
            <a:extLst>
              <a:ext uri="{FF2B5EF4-FFF2-40B4-BE49-F238E27FC236}">
                <a16:creationId xmlns:a16="http://schemas.microsoft.com/office/drawing/2014/main" id="{FFA14026-561D-622F-5FF7-8D946AB2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0"/>
            <a:ext cx="132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80DF5420-F9AA-7F4A-7EA2-905F3D0723CF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71051E-3383-DA1B-5E87-B3A5FAC4127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sp>
        <p:nvSpPr>
          <p:cNvPr id="44037" name="CuadroTexto 9">
            <a:extLst>
              <a:ext uri="{FF2B5EF4-FFF2-40B4-BE49-F238E27FC236}">
                <a16:creationId xmlns:a16="http://schemas.microsoft.com/office/drawing/2014/main" id="{B74FB88C-4C94-A8CE-6340-A2A2EABE9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C5532C-D773-4908-ECC5-5A08BA2B860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44039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A57E56-ED51-1F21-F79E-3C6C5A7AD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292225"/>
            <a:ext cx="568325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Imagen 5" descr="Tabla&#10;&#10;Descripción generada automáticamente">
            <a:extLst>
              <a:ext uri="{FF2B5EF4-FFF2-40B4-BE49-F238E27FC236}">
                <a16:creationId xmlns:a16="http://schemas.microsoft.com/office/drawing/2014/main" id="{FE92608D-603C-80DD-72B8-343167480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292225"/>
            <a:ext cx="5767388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70D52B3-6D66-871A-695C-56C8269A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275333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Marcador de contenido 2">
            <a:extLst>
              <a:ext uri="{FF2B5EF4-FFF2-40B4-BE49-F238E27FC236}">
                <a16:creationId xmlns:a16="http://schemas.microsoft.com/office/drawing/2014/main" id="{6558706F-76C2-D38C-DCF0-11FCBCB6758A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altLang="en-US" sz="2400">
                <a:latin typeface="Aptos" panose="020B0004020202020204" pitchFamily="34" charset="0"/>
              </a:rPr>
              <a:t>Una </a:t>
            </a:r>
            <a:r>
              <a:rPr altLang="en-US" sz="2400" b="1">
                <a:solidFill>
                  <a:srgbClr val="0070C0"/>
                </a:solidFill>
                <a:latin typeface="Aptos" panose="020B0004020202020204" pitchFamily="34" charset="0"/>
              </a:rPr>
              <a:t>vista</a:t>
            </a:r>
            <a:r>
              <a:rPr altLang="en-US" sz="2400">
                <a:latin typeface="Aptos" panose="020B0004020202020204" pitchFamily="34" charset="0"/>
              </a:rPr>
              <a:t> se compone de </a:t>
            </a:r>
            <a:r>
              <a:rPr altLang="en-US" sz="2400" b="1">
                <a:solidFill>
                  <a:srgbClr val="0070C0"/>
                </a:solidFill>
                <a:latin typeface="Aptos" panose="020B0004020202020204" pitchFamily="34" charset="0"/>
              </a:rPr>
              <a:t>tarjetas</a:t>
            </a:r>
          </a:p>
          <a:p>
            <a:pPr eaLnBrk="1" hangingPunct="1">
              <a:lnSpc>
                <a:spcPct val="100000"/>
              </a:lnSpc>
            </a:pPr>
            <a:r>
              <a:rPr altLang="en-US" sz="2400">
                <a:latin typeface="Aptos" panose="020B0004020202020204" pitchFamily="34" charset="0"/>
              </a:rPr>
              <a:t>Existen las siguientes </a:t>
            </a:r>
            <a:r>
              <a:rPr altLang="en-US" sz="2400" b="1">
                <a:solidFill>
                  <a:srgbClr val="0070C0"/>
                </a:solidFill>
                <a:latin typeface="Aptos" panose="020B0004020202020204" pitchFamily="34" charset="0"/>
              </a:rPr>
              <a:t>categorías </a:t>
            </a:r>
            <a:r>
              <a:rPr altLang="en-US" sz="2400">
                <a:latin typeface="Aptos" panose="020B0004020202020204" pitchFamily="34" charset="0"/>
              </a:rPr>
              <a:t>de tarjetas:</a:t>
            </a:r>
          </a:p>
          <a:p>
            <a:pPr marL="914400" lvl="1" indent="-457200" eaLnBrk="1" hangingPunct="1">
              <a:lnSpc>
                <a:spcPct val="100000"/>
              </a:lnSpc>
              <a:buFont typeface="Aptos Display" panose="020B0004020202020204" pitchFamily="34" charset="0"/>
              <a:buAutoNum type="arabicPeriod"/>
            </a:pPr>
            <a:r>
              <a:rPr altLang="en-US" sz="2000" b="1">
                <a:latin typeface="Aptos" panose="020B0004020202020204" pitchFamily="34" charset="0"/>
              </a:rPr>
              <a:t>Específicas de dispositivos o servicios</a:t>
            </a:r>
            <a:r>
              <a:rPr altLang="en-US" sz="2000">
                <a:latin typeface="Aptos" panose="020B0004020202020204" pitchFamily="34" charset="0"/>
              </a:rPr>
              <a:t>: Alarma, luz, humidificador, termostato, estado de planta, control, predicción meteo, lista de la compra, mapa, logbook, calendario</a:t>
            </a:r>
          </a:p>
          <a:p>
            <a:pPr marL="914400" lvl="1" indent="-457200" eaLnBrk="1" hangingPunct="1">
              <a:lnSpc>
                <a:spcPct val="100000"/>
              </a:lnSpc>
              <a:buFont typeface="Aptos Display" panose="020B0004020202020204" pitchFamily="34" charset="0"/>
              <a:buAutoNum type="arabicPeriod"/>
            </a:pPr>
            <a:r>
              <a:rPr altLang="en-US" sz="2000" b="1">
                <a:latin typeface="Aptos" panose="020B0004020202020204" pitchFamily="34" charset="0"/>
              </a:rPr>
              <a:t>Tarjetas de agrupación</a:t>
            </a:r>
            <a:r>
              <a:rPr altLang="en-US" sz="2000">
                <a:latin typeface="Aptos" panose="020B0004020202020204" pitchFamily="34" charset="0"/>
              </a:rPr>
              <a:t>: Pila vertical, pila horizontal o grid</a:t>
            </a:r>
          </a:p>
          <a:p>
            <a:pPr marL="914400" lvl="1" indent="-457200" eaLnBrk="1" hangingPunct="1">
              <a:lnSpc>
                <a:spcPct val="100000"/>
              </a:lnSpc>
              <a:buFont typeface="Aptos Display" panose="020B0004020202020204" pitchFamily="34" charset="0"/>
              <a:buAutoNum type="arabicPeriod"/>
            </a:pPr>
            <a:r>
              <a:rPr altLang="en-US" sz="2000" b="1">
                <a:latin typeface="Aptos" panose="020B0004020202020204" pitchFamily="34" charset="0"/>
              </a:rPr>
              <a:t>Funciones lógicas</a:t>
            </a:r>
            <a:r>
              <a:rPr altLang="en-US" sz="2000">
                <a:latin typeface="Aptos" panose="020B0004020202020204" pitchFamily="34" charset="0"/>
              </a:rPr>
              <a:t>: condicional y filtros de entidades</a:t>
            </a:r>
          </a:p>
          <a:p>
            <a:pPr marL="914400" lvl="1" indent="-457200" eaLnBrk="1" hangingPunct="1">
              <a:lnSpc>
                <a:spcPct val="100000"/>
              </a:lnSpc>
              <a:buFont typeface="Aptos Display" panose="020B0004020202020204" pitchFamily="34" charset="0"/>
              <a:buAutoNum type="arabicPeriod"/>
            </a:pPr>
            <a:r>
              <a:rPr altLang="en-US" sz="2000" b="1">
                <a:latin typeface="Aptos" panose="020B0004020202020204" pitchFamily="34" charset="0"/>
              </a:rPr>
              <a:t>Visualización de datos genéricos</a:t>
            </a:r>
            <a:r>
              <a:rPr altLang="en-US" sz="2000">
                <a:latin typeface="Aptos" panose="020B0004020202020204" pitchFamily="34" charset="0"/>
              </a:rPr>
              <a:t>: sensor, históricos, estadísticas, gráficos de estadísticas, energía, calibrador, webpage</a:t>
            </a:r>
          </a:p>
          <a:p>
            <a:pPr marL="914400" lvl="1" indent="-457200" eaLnBrk="1" hangingPunct="1">
              <a:lnSpc>
                <a:spcPct val="100000"/>
              </a:lnSpc>
              <a:buFont typeface="Aptos Display" panose="020B0004020202020204" pitchFamily="34" charset="0"/>
              <a:buAutoNum type="arabicPeriod"/>
            </a:pPr>
            <a:r>
              <a:rPr altLang="en-US" sz="2000" b="1">
                <a:latin typeface="Aptos" panose="020B0004020202020204" pitchFamily="34" charset="0"/>
              </a:rPr>
              <a:t>Dispositivos y entidades de control</a:t>
            </a:r>
            <a:r>
              <a:rPr altLang="en-US" sz="2000">
                <a:latin typeface="Aptos" panose="020B0004020202020204" pitchFamily="34" charset="0"/>
              </a:rPr>
              <a:t>: botón y entidad</a:t>
            </a:r>
          </a:p>
          <a:p>
            <a:pPr marL="914400" lvl="1" indent="-457200" eaLnBrk="1" hangingPunct="1">
              <a:lnSpc>
                <a:spcPct val="100000"/>
              </a:lnSpc>
              <a:buFont typeface="Aptos Display" panose="020B0004020202020204" pitchFamily="34" charset="0"/>
              <a:buAutoNum type="arabicPeriod"/>
            </a:pPr>
            <a:r>
              <a:rPr altLang="en-US" sz="2000" b="1">
                <a:latin typeface="Aptos" panose="020B0004020202020204" pitchFamily="34" charset="0"/>
              </a:rPr>
              <a:t>Visualización de datos y entidades de control</a:t>
            </a:r>
            <a:r>
              <a:rPr altLang="en-US" sz="2000">
                <a:latin typeface="Aptos" panose="020B0004020202020204" pitchFamily="34" charset="0"/>
              </a:rPr>
              <a:t>: "vistazos" (glance) de área y figuras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68F49063-C5E4-05EB-D03B-16F18FED5CF4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9FEE66-9497-0B1C-1885-923192A2F78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sp>
        <p:nvSpPr>
          <p:cNvPr id="45061" name="CuadroTexto 7">
            <a:extLst>
              <a:ext uri="{FF2B5EF4-FFF2-40B4-BE49-F238E27FC236}">
                <a16:creationId xmlns:a16="http://schemas.microsoft.com/office/drawing/2014/main" id="{0220388E-97D4-2622-FDE7-0052662DE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2D1615-52A2-72AA-45B7-3EB128D5211D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5F04EB3-95F4-8619-716A-34418D26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140430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4999F-D145-15F6-15E3-31C5DE68BD9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Personalización de </a:t>
            </a:r>
            <a:r>
              <a:rPr sz="2400" b="1" dirty="0" err="1">
                <a:solidFill>
                  <a:srgbClr val="0070C0"/>
                </a:solidFill>
              </a:rPr>
              <a:t>dashboards</a:t>
            </a:r>
            <a:r>
              <a:rPr sz="2400" dirty="0"/>
              <a:t> a través de </a:t>
            </a:r>
            <a:r>
              <a:rPr sz="2400" b="1" dirty="0">
                <a:solidFill>
                  <a:srgbClr val="0070C0"/>
                </a:solidFill>
              </a:rPr>
              <a:t>tarjetas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solidFill>
                  <a:schemeClr val="tx1"/>
                </a:solidFill>
              </a:rPr>
              <a:t>Seleccionar el </a:t>
            </a:r>
            <a:r>
              <a:rPr b="1" dirty="0" err="1">
                <a:solidFill>
                  <a:schemeClr val="tx1"/>
                </a:solidFill>
              </a:rPr>
              <a:t>dashboard</a:t>
            </a:r>
            <a:r>
              <a:rPr dirty="0">
                <a:solidFill>
                  <a:schemeClr val="tx1"/>
                </a:solidFill>
              </a:rPr>
              <a:t> en la barra lateral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solidFill>
                  <a:schemeClr val="tx1"/>
                </a:solidFill>
              </a:rPr>
              <a:t>En el menú superior </a:t>
            </a:r>
            <a:r>
              <a:rPr dirty="0" err="1">
                <a:solidFill>
                  <a:schemeClr val="tx1"/>
                </a:solidFill>
              </a:rPr>
              <a:t>click</a:t>
            </a:r>
            <a:r>
              <a:rPr dirty="0">
                <a:solidFill>
                  <a:schemeClr val="tx1"/>
                </a:solidFill>
              </a:rPr>
              <a:t> sobre tres puntos verticales </a:t>
            </a:r>
            <a:r>
              <a:rPr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b="1" dirty="0" err="1">
                <a:solidFill>
                  <a:srgbClr val="0070C0"/>
                </a:solidFill>
                <a:sym typeface="Wingdings" panose="05000000000000000000" pitchFamily="2" charset="2"/>
              </a:rPr>
              <a:t>Edit</a:t>
            </a:r>
            <a:r>
              <a:rPr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b="1" dirty="0" err="1">
                <a:solidFill>
                  <a:srgbClr val="0070C0"/>
                </a:solidFill>
                <a:sym typeface="Wingdings" panose="05000000000000000000" pitchFamily="2" charset="2"/>
              </a:rPr>
              <a:t>dashboard</a:t>
            </a:r>
            <a:endParaRPr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solidFill>
                  <a:schemeClr val="tx1"/>
                </a:solidFill>
                <a:sym typeface="Wingdings" panose="05000000000000000000" pitchFamily="2" charset="2"/>
              </a:rPr>
              <a:t>Añadir tarjeta </a:t>
            </a:r>
            <a:r>
              <a:rPr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b="1" dirty="0" err="1">
                <a:solidFill>
                  <a:srgbClr val="0070C0"/>
                </a:solidFill>
                <a:sym typeface="Wingdings" panose="05000000000000000000" pitchFamily="2" charset="2"/>
              </a:rPr>
              <a:t>Add</a:t>
            </a:r>
            <a:r>
              <a:rPr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b="1" dirty="0" err="1">
                <a:solidFill>
                  <a:srgbClr val="0070C0"/>
                </a:solidFill>
                <a:sym typeface="Wingdings" panose="05000000000000000000" pitchFamily="2" charset="2"/>
              </a:rPr>
              <a:t>card</a:t>
            </a:r>
            <a:endParaRPr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16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45720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None/>
              <a:defRPr/>
            </a:pPr>
            <a:endParaRPr sz="2000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E4B8AF54-65B4-F88D-6344-DCF389F31503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750B09-7124-EAB5-DAC5-0767CFF6DB28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sp>
        <p:nvSpPr>
          <p:cNvPr id="46085" name="CuadroTexto 7">
            <a:extLst>
              <a:ext uri="{FF2B5EF4-FFF2-40B4-BE49-F238E27FC236}">
                <a16:creationId xmlns:a16="http://schemas.microsoft.com/office/drawing/2014/main" id="{DAAD4A28-9513-F3A4-6C3C-671B5747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C5DF65-8A0E-A259-6B87-441362AC4C7F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EFDD5BF-73C1-2D0A-C1D2-467FDC16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44612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806C03-7C54-7518-F9DA-0FE81E14C56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Crear el </a:t>
            </a:r>
            <a:r>
              <a:rPr b="1" dirty="0" err="1">
                <a:solidFill>
                  <a:srgbClr val="0070C0"/>
                </a:solidFill>
              </a:rPr>
              <a:t>dashboard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personalizado</a:t>
            </a:r>
            <a:r>
              <a:rPr b="1" dirty="0">
                <a:solidFill>
                  <a:srgbClr val="0070C0"/>
                </a:solidFill>
              </a:rPr>
              <a:t> "Smart CIFP VG"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Crear la </a:t>
            </a:r>
            <a:r>
              <a:rPr b="1" dirty="0">
                <a:solidFill>
                  <a:srgbClr val="0070C0"/>
                </a:solidFill>
              </a:rPr>
              <a:t>vista “Calendario“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>
                <a:solidFill>
                  <a:schemeClr val="tx1"/>
                </a:solidFill>
              </a:rPr>
              <a:t>Añadir una </a:t>
            </a:r>
            <a:r>
              <a:rPr sz="2600" b="1" dirty="0">
                <a:solidFill>
                  <a:srgbClr val="0070C0"/>
                </a:solidFill>
              </a:rPr>
              <a:t>tarjeta</a:t>
            </a:r>
            <a:r>
              <a:rPr sz="2600" dirty="0">
                <a:solidFill>
                  <a:schemeClr val="tx1"/>
                </a:solidFill>
              </a:rPr>
              <a:t> de tipo “</a:t>
            </a:r>
            <a:r>
              <a:rPr sz="2600" b="1" dirty="0">
                <a:solidFill>
                  <a:schemeClr val="tx1"/>
                </a:solidFill>
              </a:rPr>
              <a:t>Calendario</a:t>
            </a:r>
            <a:r>
              <a:rPr sz="2600" dirty="0">
                <a:solidFill>
                  <a:schemeClr val="tx1"/>
                </a:solidFill>
              </a:rPr>
              <a:t>" para visualizar el día, semana y mes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>
                <a:solidFill>
                  <a:schemeClr val="tx1"/>
                </a:solidFill>
              </a:rPr>
              <a:t>Añadir una </a:t>
            </a:r>
            <a:r>
              <a:rPr sz="2600" b="1" dirty="0">
                <a:solidFill>
                  <a:srgbClr val="0070C0"/>
                </a:solidFill>
              </a:rPr>
              <a:t>tarjeta</a:t>
            </a:r>
            <a:r>
              <a:rPr sz="2600" dirty="0">
                <a:solidFill>
                  <a:schemeClr val="tx1"/>
                </a:solidFill>
              </a:rPr>
              <a:t> de tipo “</a:t>
            </a:r>
            <a:r>
              <a:rPr sz="2600" b="1" dirty="0">
                <a:solidFill>
                  <a:schemeClr val="tx1"/>
                </a:solidFill>
              </a:rPr>
              <a:t>Mapa</a:t>
            </a:r>
            <a:r>
              <a:rPr sz="2600" dirty="0">
                <a:solidFill>
                  <a:schemeClr val="tx1"/>
                </a:solidFill>
              </a:rPr>
              <a:t>" para visualizar la ubicación</a:t>
            </a:r>
            <a:endParaRPr sz="26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Crear la </a:t>
            </a:r>
            <a:r>
              <a:rPr b="1" dirty="0">
                <a:solidFill>
                  <a:srgbClr val="0070C0"/>
                </a:solidFill>
              </a:rPr>
              <a:t>vista “Aulas"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>
                <a:solidFill>
                  <a:schemeClr val="tx1"/>
                </a:solidFill>
              </a:rPr>
              <a:t>Añadir una </a:t>
            </a:r>
            <a:r>
              <a:rPr sz="2600" b="1" dirty="0">
                <a:solidFill>
                  <a:srgbClr val="0070C0"/>
                </a:solidFill>
              </a:rPr>
              <a:t>tarjeta</a:t>
            </a:r>
            <a:r>
              <a:rPr sz="2600" dirty="0">
                <a:solidFill>
                  <a:schemeClr val="tx1"/>
                </a:solidFill>
              </a:rPr>
              <a:t> de tipo "</a:t>
            </a:r>
            <a:r>
              <a:rPr sz="2600" b="1" dirty="0">
                <a:solidFill>
                  <a:schemeClr val="tx1"/>
                </a:solidFill>
              </a:rPr>
              <a:t>Entidad</a:t>
            </a:r>
            <a:r>
              <a:rPr sz="2600" dirty="0">
                <a:solidFill>
                  <a:schemeClr val="tx1"/>
                </a:solidFill>
              </a:rPr>
              <a:t>" para visualizar las entidades del Shelly</a:t>
            </a:r>
            <a:endParaRPr sz="26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>
                <a:solidFill>
                  <a:schemeClr val="tx1"/>
                </a:solidFill>
                <a:sym typeface="Wingdings" panose="05000000000000000000" pitchFamily="2" charset="2"/>
              </a:rPr>
              <a:t>Añadir </a:t>
            </a:r>
            <a:r>
              <a:rPr sz="2600" dirty="0">
                <a:solidFill>
                  <a:schemeClr val="tx1"/>
                </a:solidFill>
              </a:rPr>
              <a:t>una </a:t>
            </a:r>
            <a:r>
              <a:rPr sz="2600" b="1" dirty="0">
                <a:solidFill>
                  <a:srgbClr val="0070C0"/>
                </a:solidFill>
              </a:rPr>
              <a:t>tarjeta</a:t>
            </a:r>
            <a:r>
              <a:rPr sz="2600" dirty="0">
                <a:solidFill>
                  <a:schemeClr val="tx1"/>
                </a:solidFill>
              </a:rPr>
              <a:t> de tipo “</a:t>
            </a:r>
            <a:r>
              <a:rPr sz="2600" b="1" dirty="0">
                <a:solidFill>
                  <a:schemeClr val="tx1"/>
                </a:solidFill>
              </a:rPr>
              <a:t>Histórico</a:t>
            </a:r>
            <a:r>
              <a:rPr sz="2600" dirty="0">
                <a:solidFill>
                  <a:schemeClr val="tx1"/>
                </a:solidFill>
              </a:rPr>
              <a:t>" para visualizar el histórico de temperatura</a:t>
            </a:r>
            <a:endParaRPr sz="26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Crear la </a:t>
            </a:r>
            <a:r>
              <a:rPr b="1" dirty="0">
                <a:solidFill>
                  <a:srgbClr val="0070C0"/>
                </a:solidFill>
              </a:rPr>
              <a:t>vista “</a:t>
            </a:r>
            <a:r>
              <a:rPr b="1" dirty="0" err="1">
                <a:solidFill>
                  <a:srgbClr val="0070C0"/>
                </a:solidFill>
              </a:rPr>
              <a:t>Meteo</a:t>
            </a:r>
            <a:r>
              <a:rPr b="1" dirty="0">
                <a:solidFill>
                  <a:srgbClr val="0070C0"/>
                </a:solidFill>
              </a:rPr>
              <a:t>“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>
                <a:solidFill>
                  <a:schemeClr val="tx1"/>
                </a:solidFill>
              </a:rPr>
              <a:t>Añadir una </a:t>
            </a:r>
            <a:r>
              <a:rPr sz="2600" b="1" dirty="0">
                <a:solidFill>
                  <a:srgbClr val="0070C0"/>
                </a:solidFill>
              </a:rPr>
              <a:t>tarjeta</a:t>
            </a:r>
            <a:r>
              <a:rPr sz="2600" dirty="0">
                <a:solidFill>
                  <a:schemeClr val="tx1"/>
                </a:solidFill>
              </a:rPr>
              <a:t> de tipo "</a:t>
            </a:r>
            <a:r>
              <a:rPr sz="2600" b="1" dirty="0">
                <a:solidFill>
                  <a:schemeClr val="tx1"/>
                </a:solidFill>
              </a:rPr>
              <a:t>Entidad</a:t>
            </a:r>
            <a:r>
              <a:rPr sz="2600" dirty="0">
                <a:solidFill>
                  <a:schemeClr val="tx1"/>
                </a:solidFill>
              </a:rPr>
              <a:t>" para visualizar las entidades de AEMET</a:t>
            </a:r>
            <a:endParaRPr sz="26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>
                <a:solidFill>
                  <a:schemeClr val="tx1"/>
                </a:solidFill>
                <a:sym typeface="Wingdings" panose="05000000000000000000" pitchFamily="2" charset="2"/>
              </a:rPr>
              <a:t>Añadir </a:t>
            </a:r>
            <a:r>
              <a:rPr sz="2600" dirty="0">
                <a:solidFill>
                  <a:schemeClr val="tx1"/>
                </a:solidFill>
              </a:rPr>
              <a:t>una </a:t>
            </a:r>
            <a:r>
              <a:rPr sz="2600" b="1" dirty="0">
                <a:solidFill>
                  <a:srgbClr val="0070C0"/>
                </a:solidFill>
              </a:rPr>
              <a:t>tarjeta</a:t>
            </a:r>
            <a:r>
              <a:rPr sz="2600" dirty="0">
                <a:solidFill>
                  <a:schemeClr val="tx1"/>
                </a:solidFill>
              </a:rPr>
              <a:t> de tipo “</a:t>
            </a:r>
            <a:r>
              <a:rPr sz="2600" b="1" dirty="0">
                <a:solidFill>
                  <a:schemeClr val="tx1"/>
                </a:solidFill>
              </a:rPr>
              <a:t>Pronóstico</a:t>
            </a:r>
            <a:r>
              <a:rPr sz="2600" dirty="0">
                <a:solidFill>
                  <a:schemeClr val="tx1"/>
                </a:solidFill>
              </a:rPr>
              <a:t>" para visualizar el pronóstico del tiempo</a:t>
            </a:r>
            <a:endParaRPr sz="26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1C343359-F1F0-9E8D-3AC5-32037164631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38D050-92F4-4799-34EE-43690C93236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Dashboards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, vistas y tarjetas</a:t>
            </a:r>
          </a:p>
        </p:txBody>
      </p:sp>
      <p:sp>
        <p:nvSpPr>
          <p:cNvPr id="47109" name="CuadroTexto 7">
            <a:extLst>
              <a:ext uri="{FF2B5EF4-FFF2-40B4-BE49-F238E27FC236}">
                <a16:creationId xmlns:a16="http://schemas.microsoft.com/office/drawing/2014/main" id="{3A3FF2F7-D02C-F519-AAB4-44C9A4414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D11CFA-DC34-70F6-272D-71CC815DA4F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204C10D-FA6D-BCF7-8CFB-DFD4FC40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634E749-0689-D8B4-9F04-5068E5CE2A72}"/>
              </a:ext>
            </a:extLst>
          </p:cNvPr>
          <p:cNvSpPr txBox="1"/>
          <p:nvPr/>
        </p:nvSpPr>
        <p:spPr>
          <a:xfrm>
            <a:off x="-12701" y="1285875"/>
            <a:ext cx="12204701" cy="461665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70C0"/>
                </a:solidFill>
                <a:latin typeface="+mj-lt"/>
                <a:cs typeface="Aharoni" pitchFamily="2"/>
              </a:rPr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523361403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Marcador de contenido 2">
            <a:extLst>
              <a:ext uri="{FF2B5EF4-FFF2-40B4-BE49-F238E27FC236}">
                <a16:creationId xmlns:a16="http://schemas.microsoft.com/office/drawing/2014/main" id="{3328292F-C332-FAFA-7A4D-1403B6D4F37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760413" y="1638300"/>
            <a:ext cx="10593387" cy="45386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altLang="en-US" sz="2400">
                <a:latin typeface="Aptos" panose="020B0004020202020204" pitchFamily="34" charset="0"/>
              </a:rPr>
              <a:t>Permiten manejar </a:t>
            </a:r>
            <a:r>
              <a:rPr altLang="en-US" sz="2400" b="1">
                <a:solidFill>
                  <a:srgbClr val="0070C0"/>
                </a:solidFill>
                <a:latin typeface="Aptos" panose="020B0004020202020204" pitchFamily="34" charset="0"/>
              </a:rPr>
              <a:t>ubicaciones domóticas </a:t>
            </a:r>
            <a:r>
              <a:rPr altLang="en-US" sz="2400">
                <a:latin typeface="Aptos" panose="020B0004020202020204" pitchFamily="34" charset="0"/>
              </a:rPr>
              <a:t>de manera anidada</a:t>
            </a:r>
            <a:endParaRPr altLang="en-US" sz="2400" b="1" i="1"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altLang="en-US" b="1">
                <a:solidFill>
                  <a:srgbClr val="0070C0"/>
                </a:solidFill>
                <a:latin typeface="Aptos" panose="020B0004020202020204" pitchFamily="34" charset="0"/>
              </a:rPr>
              <a:t>Zonas</a:t>
            </a:r>
            <a:r>
              <a:rPr altLang="en-US">
                <a:latin typeface="Aptos" panose="020B0004020202020204" pitchFamily="34" charset="0"/>
              </a:rPr>
              <a:t>: ubicación geográfica donde se ubica nuestro “</a:t>
            </a:r>
            <a:r>
              <a:rPr altLang="en-US" b="1">
                <a:latin typeface="Aptos" panose="020B0004020202020204" pitchFamily="34" charset="0"/>
              </a:rPr>
              <a:t>smart home</a:t>
            </a:r>
            <a:r>
              <a:rPr altLang="en-US">
                <a:latin typeface="Aptos" panose="020B0004020202020204" pitchFamily="34" charset="0"/>
              </a:rPr>
              <a:t>” </a:t>
            </a:r>
          </a:p>
          <a:p>
            <a:pPr lvl="1" eaLnBrk="1" hangingPunct="1">
              <a:lnSpc>
                <a:spcPct val="100000"/>
              </a:lnSpc>
            </a:pPr>
            <a:r>
              <a:rPr altLang="en-US" b="1">
                <a:solidFill>
                  <a:srgbClr val="0070C0"/>
                </a:solidFill>
                <a:latin typeface="Aptos" panose="020B0004020202020204" pitchFamily="34" charset="0"/>
              </a:rPr>
              <a:t>Áreas</a:t>
            </a:r>
            <a:r>
              <a:rPr altLang="en-US">
                <a:latin typeface="Aptos" panose="020B0004020202020204" pitchFamily="34" charset="0"/>
              </a:rPr>
              <a:t>: plantas o habitaciones dentro de una zona</a:t>
            </a:r>
          </a:p>
          <a:p>
            <a:pPr lvl="2" eaLnBrk="1" hangingPunct="1">
              <a:lnSpc>
                <a:spcPct val="100000"/>
              </a:lnSpc>
            </a:pPr>
            <a:r>
              <a:rPr altLang="en-US" sz="2400">
                <a:latin typeface="Aptos" panose="020B0004020202020204" pitchFamily="34" charset="0"/>
              </a:rPr>
              <a:t>Tres áreas por defecto: </a:t>
            </a:r>
            <a:r>
              <a:rPr altLang="en-US" sz="2400" b="1">
                <a:latin typeface="Aptos" panose="020B0004020202020204" pitchFamily="34" charset="0"/>
              </a:rPr>
              <a:t>Bedroom, Kitchen, Living Room</a:t>
            </a:r>
          </a:p>
          <a:p>
            <a:pPr lvl="1" eaLnBrk="1" hangingPunct="1">
              <a:lnSpc>
                <a:spcPct val="100000"/>
              </a:lnSpc>
            </a:pPr>
            <a:r>
              <a:rPr altLang="en-US" b="1">
                <a:solidFill>
                  <a:srgbClr val="0070C0"/>
                </a:solidFill>
                <a:latin typeface="Aptos" panose="020B0004020202020204" pitchFamily="34" charset="0"/>
              </a:rPr>
              <a:t>Etiquetas</a:t>
            </a:r>
            <a:r>
              <a:rPr altLang="en-US">
                <a:latin typeface="Aptos" panose="020B0004020202020204" pitchFamily="34" charset="0"/>
              </a:rPr>
              <a:t>: agrupan elementos independientemente de su ubicación/tipo</a:t>
            </a:r>
          </a:p>
          <a:p>
            <a:pPr lvl="2" eaLnBrk="1" hangingPunct="1">
              <a:lnSpc>
                <a:spcPct val="100000"/>
              </a:lnSpc>
            </a:pPr>
            <a:r>
              <a:rPr altLang="en-US" sz="2400">
                <a:latin typeface="Aptos" panose="020B0004020202020204" pitchFamily="34" charset="0"/>
              </a:rPr>
              <a:t>Por ejemplo, la etiqueta “climatización” agrupa sensores de temperatura, electroválvulas y aire-acondicionado. </a:t>
            </a:r>
          </a:p>
          <a:p>
            <a:pPr eaLnBrk="1" hangingPunct="1">
              <a:lnSpc>
                <a:spcPct val="60000"/>
              </a:lnSpc>
            </a:pPr>
            <a:endParaRPr altLang="en-US">
              <a:latin typeface="Aptos" panose="020B0004020202020204" pitchFamily="34" charset="0"/>
            </a:endParaRPr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63608529-7D9F-DF79-9439-ED194246DC1E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Assistant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0F421ED8-B4D9-969D-7141-A999B51C98C0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Áreas, etiquetas y zonas</a:t>
            </a:r>
          </a:p>
        </p:txBody>
      </p:sp>
      <p:sp>
        <p:nvSpPr>
          <p:cNvPr id="52229" name="CuadroTexto 7">
            <a:extLst>
              <a:ext uri="{FF2B5EF4-FFF2-40B4-BE49-F238E27FC236}">
                <a16:creationId xmlns:a16="http://schemas.microsoft.com/office/drawing/2014/main" id="{E180138B-AC7E-ADE5-2100-564DBCFD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6518DCA1-8623-2089-9979-D7D6E206E2FF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B5E4647-E21E-12D9-FFE5-58831DCB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uadroTexto 7">
            <a:extLst>
              <a:ext uri="{FF2B5EF4-FFF2-40B4-BE49-F238E27FC236}">
                <a16:creationId xmlns:a16="http://schemas.microsoft.com/office/drawing/2014/main" id="{4EC7B0AA-0EEC-E8F9-2685-FF3C53B0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6350"/>
            <a:ext cx="12192000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244" name="CuadroTexto 8">
            <a:extLst>
              <a:ext uri="{FF2B5EF4-FFF2-40B4-BE49-F238E27FC236}">
                <a16:creationId xmlns:a16="http://schemas.microsoft.com/office/drawing/2014/main" id="{D4D32E7E-7C68-7941-DBEC-000B1926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150" y="6234113"/>
            <a:ext cx="52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F2F95AA2-3412-FA50-B975-F265BFE99962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1. Introducción a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BAC80CC4-46D4-883C-6664-7476736205CA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Plataformas domóticas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smart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home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C5788CB-DF91-7037-4DAB-68FA8AF3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ome - TL Tech Transforming Lives with Smart Home Technologies">
            <a:extLst>
              <a:ext uri="{FF2B5EF4-FFF2-40B4-BE49-F238E27FC236}">
                <a16:creationId xmlns:a16="http://schemas.microsoft.com/office/drawing/2014/main" id="{E1FACCAC-11C9-8A19-DF19-75A3B47DB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007" y="2423606"/>
            <a:ext cx="5509089" cy="24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65CE75-433C-A72C-89C2-ACBDCDDB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79" y="4456989"/>
            <a:ext cx="2717284" cy="17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D2580544-E5D9-604F-3522-D6BBF8743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31" y="1823462"/>
            <a:ext cx="4344238" cy="920389"/>
          </a:xfrm>
          <a:prstGeom prst="rect">
            <a:avLst/>
          </a:prstGeom>
        </p:spPr>
      </p:pic>
      <p:pic>
        <p:nvPicPr>
          <p:cNvPr id="1040" name="Picture 16" descr="The Home Kit Framework – Details on Apple’s Home Automation Protocol ...">
            <a:extLst>
              <a:ext uri="{FF2B5EF4-FFF2-40B4-BE49-F238E27FC236}">
                <a16:creationId xmlns:a16="http://schemas.microsoft.com/office/drawing/2014/main" id="{BB0F8DFA-2840-BF1F-4A2E-2FD254461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38" y="4364831"/>
            <a:ext cx="1990725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 Alexa Logo - PNG y Vector">
            <a:extLst>
              <a:ext uri="{FF2B5EF4-FFF2-40B4-BE49-F238E27FC236}">
                <a16:creationId xmlns:a16="http://schemas.microsoft.com/office/drawing/2014/main" id="{FCF1CA9B-5F56-0C4B-433F-C9672DF4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994" y="4898281"/>
            <a:ext cx="2772749" cy="11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e Smart Home Guide: How to Work With the Smart Home IFTTT Platform">
            <a:extLst>
              <a:ext uri="{FF2B5EF4-FFF2-40B4-BE49-F238E27FC236}">
                <a16:creationId xmlns:a16="http://schemas.microsoft.com/office/drawing/2014/main" id="{89B8675E-09D7-76CA-E2B7-F8F084EC5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3" y="2185982"/>
            <a:ext cx="2979506" cy="198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ubitat logo">
            <a:extLst>
              <a:ext uri="{FF2B5EF4-FFF2-40B4-BE49-F238E27FC236}">
                <a16:creationId xmlns:a16="http://schemas.microsoft.com/office/drawing/2014/main" id="{9334AE81-61FA-B9FA-18EE-4366B9F37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1" y="1458689"/>
            <a:ext cx="2915648" cy="7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E83FA489-03E1-7161-6F22-EA54898C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24" y="3167819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vailable in the US, UK and Canada for the First Time, Homey Pro Smart ...">
            <a:extLst>
              <a:ext uri="{FF2B5EF4-FFF2-40B4-BE49-F238E27FC236}">
                <a16:creationId xmlns:a16="http://schemas.microsoft.com/office/drawing/2014/main" id="{5ACDCEF2-85CB-4361-4C08-835E3E9CF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74" y="1776035"/>
            <a:ext cx="2834269" cy="101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prove Brain Health | Shop BEACON40 To Optimize Your Memory">
            <a:extLst>
              <a:ext uri="{FF2B5EF4-FFF2-40B4-BE49-F238E27FC236}">
                <a16:creationId xmlns:a16="http://schemas.microsoft.com/office/drawing/2014/main" id="{3036A34A-721D-D53B-98D4-B563B838E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8" y="3840583"/>
            <a:ext cx="2586617" cy="229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69039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Marcador de contenido 2">
            <a:extLst>
              <a:ext uri="{FF2B5EF4-FFF2-40B4-BE49-F238E27FC236}">
                <a16:creationId xmlns:a16="http://schemas.microsoft.com/office/drawing/2014/main" id="{CE2C2DBA-15B2-5DF5-E372-4BC0976D1CB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760413" y="1638300"/>
            <a:ext cx="10593387" cy="45386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altLang="en-US" sz="2400" dirty="0">
                <a:latin typeface="Aptos" panose="020B0004020202020204" pitchFamily="34" charset="0"/>
              </a:rPr>
              <a:t>Configuración de </a:t>
            </a:r>
            <a:r>
              <a:rPr altLang="en-US" sz="2400" b="1" dirty="0">
                <a:solidFill>
                  <a:srgbClr val="0070C0"/>
                </a:solidFill>
                <a:latin typeface="Aptos" panose="020B0004020202020204" pitchFamily="34" charset="0"/>
              </a:rPr>
              <a:t>Zonas</a:t>
            </a:r>
          </a:p>
          <a:p>
            <a:pPr lvl="1" eaLnBrk="1" hangingPunct="1">
              <a:lnSpc>
                <a:spcPct val="100000"/>
              </a:lnSpc>
            </a:pPr>
            <a:r>
              <a:rPr altLang="en-US" dirty="0">
                <a:latin typeface="Aptos" panose="020B0004020202020204" pitchFamily="34" charset="0"/>
              </a:rPr>
              <a:t>Desde la IU de Home </a:t>
            </a:r>
            <a:r>
              <a:rPr altLang="en-US" dirty="0" err="1">
                <a:latin typeface="Aptos" panose="020B0004020202020204" pitchFamily="34" charset="0"/>
              </a:rPr>
              <a:t>Assistant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Aptos" panose="020B0004020202020204" pitchFamily="34" charset="0"/>
                <a:hlinkClick r:id="rId2"/>
              </a:rPr>
              <a:t>http://127.0.0.1:8123</a:t>
            </a:r>
            <a:endParaRPr altLang="en-US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altLang="en-US" b="1" dirty="0" err="1">
                <a:latin typeface="Aptos" panose="020B0004020202020204" pitchFamily="34" charset="0"/>
              </a:rPr>
              <a:t>Settings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Areas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,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labels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&amp;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zones</a:t>
            </a:r>
            <a:endParaRPr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altLang="en-US" dirty="0">
                <a:latin typeface="Aptos" panose="020B0004020202020204" pitchFamily="34" charset="0"/>
              </a:rPr>
              <a:t>Desde IU de Home </a:t>
            </a:r>
            <a:r>
              <a:rPr altLang="en-US" dirty="0" err="1">
                <a:latin typeface="Aptos" panose="020B0004020202020204" pitchFamily="34" charset="0"/>
              </a:rPr>
              <a:t>Assistant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Visual Studio </a:t>
            </a:r>
            <a:r>
              <a:rPr altLang="en-US" dirty="0" err="1">
                <a:latin typeface="Aptos" panose="020B0004020202020204" pitchFamily="34" charset="0"/>
              </a:rPr>
              <a:t>Code</a:t>
            </a:r>
            <a:r>
              <a:rPr altLang="en-US" dirty="0">
                <a:latin typeface="Aptos" panose="020B0004020202020204" pitchFamily="34" charset="0"/>
              </a:rPr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altLang="en-US" dirty="0">
                <a:latin typeface="Aptos" panose="020B0004020202020204" pitchFamily="34" charset="0"/>
              </a:rPr>
              <a:t>Editar las coordenadas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Aptos" panose="020B0004020202020204" pitchFamily="34" charset="0"/>
              </a:rPr>
              <a:t>del fichero </a:t>
            </a:r>
            <a:r>
              <a:rPr altLang="en-US" b="1" dirty="0" err="1">
                <a:latin typeface="Aptos" panose="020B0004020202020204" pitchFamily="34" charset="0"/>
              </a:rPr>
              <a:t>zone-ha.yaml</a:t>
            </a:r>
            <a:r>
              <a:rPr altLang="en-US" b="1" dirty="0">
                <a:latin typeface="Aptos" panose="020B0004020202020204" pitchFamily="34" charset="0"/>
              </a:rPr>
              <a:t> y </a:t>
            </a:r>
            <a:r>
              <a:rPr altLang="en-US" dirty="0">
                <a:latin typeface="Aptos" panose="020B0004020202020204" pitchFamily="34" charset="0"/>
              </a:rPr>
              <a:t>cópialo en </a:t>
            </a:r>
            <a:r>
              <a:rPr altLang="en-US" b="1" dirty="0" err="1">
                <a:latin typeface="Aptos" panose="020B0004020202020204" pitchFamily="34" charset="0"/>
              </a:rPr>
              <a:t>configuration.yaml</a:t>
            </a:r>
            <a:endParaRPr altLang="en-US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altLang="en-US" dirty="0">
                <a:latin typeface="Aptos" panose="020B0004020202020204" pitchFamily="34" charset="0"/>
              </a:rPr>
              <a:t>Reiniciar Home </a:t>
            </a:r>
            <a:r>
              <a:rPr altLang="en-US" dirty="0" err="1">
                <a:latin typeface="Aptos" panose="020B0004020202020204" pitchFamily="34" charset="0"/>
              </a:rPr>
              <a:t>Assistant</a:t>
            </a:r>
            <a:endParaRPr altLang="en-US" dirty="0">
              <a:latin typeface="Aptos" panose="020B0004020202020204" pitchFamily="34" charset="0"/>
            </a:endParaRPr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778D0A33-4B48-07AE-AD20-44997DBF73DB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Assistant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0D21A4FE-099E-3B8F-8DAB-4A5011FB26CD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Áreas, etiquetas y zonas</a:t>
            </a:r>
          </a:p>
        </p:txBody>
      </p:sp>
      <p:sp>
        <p:nvSpPr>
          <p:cNvPr id="53253" name="CuadroTexto 7">
            <a:extLst>
              <a:ext uri="{FF2B5EF4-FFF2-40B4-BE49-F238E27FC236}">
                <a16:creationId xmlns:a16="http://schemas.microsoft.com/office/drawing/2014/main" id="{EFF86478-90CC-1E57-3A58-9B9896145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75016395-CE2B-86B6-C7A1-214567D904FD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FE1302E-CA82-32ED-8818-447EED2E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Marcador de contenido 2">
            <a:extLst>
              <a:ext uri="{FF2B5EF4-FFF2-40B4-BE49-F238E27FC236}">
                <a16:creationId xmlns:a16="http://schemas.microsoft.com/office/drawing/2014/main" id="{7A066B0A-44A2-7360-A0C2-E614F7EB465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En Home </a:t>
            </a:r>
            <a:r>
              <a:rPr altLang="en-US" sz="2400" dirty="0" err="1">
                <a:latin typeface="Aptos" pitchFamily="34" charset="0"/>
              </a:rPr>
              <a:t>Assistant</a:t>
            </a:r>
            <a:r>
              <a:rPr altLang="en-US" sz="2400" dirty="0">
                <a:latin typeface="Aptos" pitchFamily="34" charset="0"/>
              </a:rPr>
              <a:t>, un </a:t>
            </a:r>
            <a:r>
              <a:rPr altLang="en-US" sz="2400" b="1" dirty="0">
                <a:solidFill>
                  <a:srgbClr val="0070C0"/>
                </a:solidFill>
                <a:latin typeface="Aptos" pitchFamily="34" charset="0"/>
              </a:rPr>
              <a:t>área</a:t>
            </a:r>
            <a:r>
              <a:rPr altLang="en-US" sz="2400" dirty="0">
                <a:latin typeface="Aptos" pitchFamily="34" charset="0"/>
              </a:rPr>
              <a:t> debe asociarse con una </a:t>
            </a:r>
            <a:r>
              <a:rPr altLang="en-US" sz="2400" b="1" dirty="0">
                <a:solidFill>
                  <a:srgbClr val="0070C0"/>
                </a:solidFill>
                <a:latin typeface="Aptos" pitchFamily="34" charset="0"/>
              </a:rPr>
              <a:t>planta</a:t>
            </a:r>
            <a:r>
              <a:rPr altLang="en-US" sz="2400" dirty="0">
                <a:latin typeface="Aptos" pitchFamily="34" charset="0"/>
              </a:rPr>
              <a:t> de un edificio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altLang="en-US" dirty="0">
                <a:latin typeface="Aptos" pitchFamily="34" charset="0"/>
              </a:rPr>
              <a:t>Si no existe esta asociación se muestra como </a:t>
            </a:r>
            <a:r>
              <a:rPr altLang="en-US" b="1" dirty="0">
                <a:latin typeface="Aptos" pitchFamily="34" charset="0"/>
              </a:rPr>
              <a:t>“</a:t>
            </a:r>
            <a:r>
              <a:rPr altLang="en-US" b="1" dirty="0" err="1">
                <a:latin typeface="Aptos" pitchFamily="34" charset="0"/>
              </a:rPr>
              <a:t>Unassigned</a:t>
            </a:r>
            <a:r>
              <a:rPr altLang="en-US" b="1" dirty="0">
                <a:latin typeface="Aptos" pitchFamily="34" charset="0"/>
              </a:rPr>
              <a:t> </a:t>
            </a:r>
            <a:r>
              <a:rPr altLang="en-US" b="1" dirty="0" err="1">
                <a:latin typeface="Aptos" pitchFamily="34" charset="0"/>
              </a:rPr>
              <a:t>areas</a:t>
            </a:r>
            <a:r>
              <a:rPr altLang="en-US" b="1" dirty="0">
                <a:latin typeface="Aptos" pitchFamily="34" charset="0"/>
              </a:rPr>
              <a:t>”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altLang="en-US" sz="2400" dirty="0">
                <a:latin typeface="Aptos" pitchFamily="34" charset="0"/>
              </a:rPr>
              <a:t>Configuración de </a:t>
            </a:r>
            <a:r>
              <a:rPr altLang="en-US" sz="2400" b="1" dirty="0">
                <a:solidFill>
                  <a:srgbClr val="0070C0"/>
                </a:solidFill>
                <a:latin typeface="Aptos" pitchFamily="34" charset="0"/>
              </a:rPr>
              <a:t>Áreas</a:t>
            </a:r>
            <a:r>
              <a:rPr altLang="en-US" sz="2400" dirty="0">
                <a:latin typeface="Aptos" pitchFamily="34" charset="0"/>
              </a:rPr>
              <a:t> 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altLang="en-US" b="1" dirty="0" err="1">
                <a:latin typeface="Aptos" pitchFamily="34" charset="0"/>
              </a:rPr>
              <a:t>Settings</a:t>
            </a:r>
            <a:r>
              <a:rPr altLang="en-US" b="1" dirty="0">
                <a:latin typeface="Aptos" pitchFamily="34" charset="0"/>
              </a:rPr>
              <a:t> </a:t>
            </a:r>
            <a:r>
              <a:rPr altLang="en-US" b="1" dirty="0">
                <a:latin typeface="Wingdings" panose="05000000000000000000" pitchFamily="2" charset="2"/>
              </a:rPr>
              <a:t></a:t>
            </a:r>
            <a:r>
              <a:rPr altLang="en-US" b="1" dirty="0" err="1">
                <a:solidFill>
                  <a:srgbClr val="0070C0"/>
                </a:solidFill>
                <a:latin typeface="Aptos" pitchFamily="34" charset="0"/>
              </a:rPr>
              <a:t>Areas</a:t>
            </a:r>
            <a:r>
              <a:rPr altLang="en-US" b="1" dirty="0">
                <a:solidFill>
                  <a:srgbClr val="0070C0"/>
                </a:solidFill>
                <a:latin typeface="Aptos" pitchFamily="34" charset="0"/>
              </a:rPr>
              <a:t>, </a:t>
            </a:r>
            <a:r>
              <a:rPr altLang="en-US" b="1" dirty="0" err="1">
                <a:solidFill>
                  <a:srgbClr val="0070C0"/>
                </a:solidFill>
                <a:latin typeface="Aptos" pitchFamily="34" charset="0"/>
              </a:rPr>
              <a:t>labels</a:t>
            </a:r>
            <a:r>
              <a:rPr altLang="en-US" b="1" dirty="0">
                <a:solidFill>
                  <a:srgbClr val="0070C0"/>
                </a:solidFill>
                <a:latin typeface="Aptos" pitchFamily="34" charset="0"/>
              </a:rPr>
              <a:t> &amp; </a:t>
            </a:r>
            <a:r>
              <a:rPr altLang="en-US" b="1" dirty="0" err="1">
                <a:solidFill>
                  <a:srgbClr val="0070C0"/>
                </a:solidFill>
                <a:latin typeface="Aptos" pitchFamily="34" charset="0"/>
              </a:rPr>
              <a:t>zones</a:t>
            </a:r>
            <a:r>
              <a:rPr altLang="en-US" b="1" dirty="0">
                <a:solidFill>
                  <a:srgbClr val="0070C0"/>
                </a:solidFill>
                <a:latin typeface="Aptos" pitchFamily="34" charset="0"/>
              </a:rPr>
              <a:t> </a:t>
            </a:r>
            <a:r>
              <a:rPr altLang="en-US" b="1" dirty="0">
                <a:solidFill>
                  <a:srgbClr val="0070C0"/>
                </a:solidFill>
                <a:latin typeface="Wingdings" panose="05000000000000000000" pitchFamily="2" charset="2"/>
              </a:rPr>
              <a:t></a:t>
            </a:r>
            <a:r>
              <a:rPr altLang="en-US" b="1" dirty="0">
                <a:solidFill>
                  <a:srgbClr val="0070C0"/>
                </a:solidFill>
                <a:latin typeface="Aptos" pitchFamily="34" charset="0"/>
              </a:rPr>
              <a:t> </a:t>
            </a:r>
            <a:r>
              <a:rPr altLang="en-US" b="1" dirty="0" err="1">
                <a:solidFill>
                  <a:srgbClr val="0070C0"/>
                </a:solidFill>
                <a:latin typeface="Aptos" pitchFamily="34" charset="0"/>
              </a:rPr>
              <a:t>Areas</a:t>
            </a:r>
            <a:endParaRPr altLang="en-US" b="1" dirty="0">
              <a:solidFill>
                <a:srgbClr val="0070C0"/>
              </a:solidFill>
              <a:latin typeface="Aptos" pitchFamily="34" charset="0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altLang="en-US" dirty="0">
                <a:latin typeface="Aptos" pitchFamily="34" charset="0"/>
              </a:rPr>
              <a:t>Crear áreas (</a:t>
            </a:r>
            <a:r>
              <a:rPr altLang="en-US" b="1" dirty="0">
                <a:solidFill>
                  <a:srgbClr val="0070C0"/>
                </a:solidFill>
                <a:latin typeface="Aptos" pitchFamily="34" charset="0"/>
              </a:rPr>
              <a:t>CREATE AREA</a:t>
            </a:r>
            <a:r>
              <a:rPr altLang="en-US" dirty="0">
                <a:latin typeface="Aptos" pitchFamily="34" charset="0"/>
              </a:rPr>
              <a:t>) y plantas (</a:t>
            </a:r>
            <a:r>
              <a:rPr altLang="en-US" b="1" dirty="0">
                <a:solidFill>
                  <a:srgbClr val="0070C0"/>
                </a:solidFill>
                <a:latin typeface="Aptos" pitchFamily="34" charset="0"/>
              </a:rPr>
              <a:t>CREATE FLOOR</a:t>
            </a:r>
            <a:r>
              <a:rPr altLang="en-US" dirty="0">
                <a:latin typeface="Aptos" pitchFamily="34" charset="0"/>
              </a:rPr>
              <a:t>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altLang="en-US" dirty="0">
                <a:latin typeface="Aptos" pitchFamily="34" charset="0"/>
              </a:rPr>
              <a:t>Asociar un área a una planta: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altLang="en-US" sz="2400" dirty="0" err="1">
                <a:latin typeface="Aptos" pitchFamily="34" charset="0"/>
              </a:rPr>
              <a:t>Click</a:t>
            </a:r>
            <a:r>
              <a:rPr altLang="en-US" sz="2400" dirty="0">
                <a:latin typeface="Aptos" pitchFamily="34" charset="0"/>
              </a:rPr>
              <a:t> sobre el área y definir </a:t>
            </a:r>
            <a:r>
              <a:rPr altLang="en-US" sz="2400" b="1" dirty="0" err="1">
                <a:solidFill>
                  <a:srgbClr val="0070C0"/>
                </a:solidFill>
                <a:latin typeface="Aptos" pitchFamily="34" charset="0"/>
              </a:rPr>
              <a:t>Floor</a:t>
            </a:r>
            <a:endParaRPr altLang="en-US" sz="2400" b="1" dirty="0">
              <a:solidFill>
                <a:srgbClr val="0070C0"/>
              </a:solidFill>
              <a:latin typeface="Aptos" pitchFamily="34" charset="0"/>
            </a:endParaRP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5F78ED75-43AA-6BCB-468F-4EA1F07DBD75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Assistant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E72EE09C-5C44-D683-DC96-3694411DF2B2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Áreas, etiquetas y zonas</a:t>
            </a:r>
          </a:p>
        </p:txBody>
      </p:sp>
      <p:sp>
        <p:nvSpPr>
          <p:cNvPr id="54278" name="CuadroTexto 8">
            <a:extLst>
              <a:ext uri="{FF2B5EF4-FFF2-40B4-BE49-F238E27FC236}">
                <a16:creationId xmlns:a16="http://schemas.microsoft.com/office/drawing/2014/main" id="{E726D2B0-31FE-AE06-F4DD-E756A526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F287365A-28B1-CC5E-EB0C-E7CDF17585F7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7ACEAC0-75EC-2933-E16F-4ECE8C6B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Marcador de contenido 2">
            <a:extLst>
              <a:ext uri="{FF2B5EF4-FFF2-40B4-BE49-F238E27FC236}">
                <a16:creationId xmlns:a16="http://schemas.microsoft.com/office/drawing/2014/main" id="{274F40B0-1298-E769-89DC-3A8D30FD20D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sz="2000" dirty="0">
                <a:latin typeface="Aptos" panose="020B0004020202020204" pitchFamily="34" charset="0"/>
              </a:rPr>
              <a:t>Configuración de </a:t>
            </a:r>
            <a:r>
              <a:rPr altLang="en-US" sz="2000" b="1" dirty="0" err="1">
                <a:solidFill>
                  <a:srgbClr val="0070C0"/>
                </a:solidFill>
                <a:latin typeface="Aptos" panose="020B0004020202020204" pitchFamily="34" charset="0"/>
              </a:rPr>
              <a:t>labels</a:t>
            </a:r>
            <a:r>
              <a:rPr altLang="en-US" sz="2000" i="1" dirty="0">
                <a:latin typeface="Aptos" panose="020B0004020202020204" pitchFamily="34" charset="0"/>
              </a:rPr>
              <a:t> </a:t>
            </a:r>
            <a:r>
              <a:rPr altLang="en-US" sz="2000" dirty="0">
                <a:latin typeface="Aptos" panose="020B0004020202020204" pitchFamily="34" charset="0"/>
              </a:rPr>
              <a:t>(etiquetas)</a:t>
            </a:r>
          </a:p>
          <a:p>
            <a:pPr lvl="1" eaLnBrk="1" hangingPunct="1"/>
            <a:r>
              <a:rPr altLang="en-US" sz="2000" b="1" dirty="0" err="1">
                <a:latin typeface="Aptos" panose="020B0004020202020204" pitchFamily="34" charset="0"/>
              </a:rPr>
              <a:t>Settings</a:t>
            </a:r>
            <a:r>
              <a:rPr altLang="en-US" sz="2000" dirty="0">
                <a:latin typeface="Aptos" panose="020B0004020202020204" pitchFamily="34" charset="0"/>
              </a:rPr>
              <a:t> </a:t>
            </a:r>
            <a:r>
              <a:rPr altLang="en-US" sz="2000" dirty="0">
                <a:latin typeface="Wingdings" panose="05000000000000000000" pitchFamily="2" charset="2"/>
              </a:rPr>
              <a:t></a:t>
            </a:r>
            <a:r>
              <a:rPr altLang="en-US" sz="2000" b="1" dirty="0" err="1">
                <a:solidFill>
                  <a:srgbClr val="0070C0"/>
                </a:solidFill>
                <a:latin typeface="Aptos" panose="020B0004020202020204" pitchFamily="34" charset="0"/>
              </a:rPr>
              <a:t>Areas</a:t>
            </a:r>
            <a:r>
              <a:rPr altLang="en-US" sz="2000" b="1" dirty="0">
                <a:solidFill>
                  <a:srgbClr val="0070C0"/>
                </a:solidFill>
                <a:latin typeface="Aptos" panose="020B0004020202020204" pitchFamily="34" charset="0"/>
              </a:rPr>
              <a:t>, </a:t>
            </a:r>
            <a:r>
              <a:rPr altLang="en-US" sz="2000" b="1" dirty="0" err="1">
                <a:solidFill>
                  <a:srgbClr val="0070C0"/>
                </a:solidFill>
                <a:latin typeface="Aptos" panose="020B0004020202020204" pitchFamily="34" charset="0"/>
              </a:rPr>
              <a:t>labels</a:t>
            </a:r>
            <a:r>
              <a:rPr altLang="en-US" sz="2000" b="1" dirty="0">
                <a:solidFill>
                  <a:srgbClr val="0070C0"/>
                </a:solidFill>
                <a:latin typeface="Aptos" panose="020B0004020202020204" pitchFamily="34" charset="0"/>
              </a:rPr>
              <a:t> &amp; </a:t>
            </a:r>
            <a:r>
              <a:rPr altLang="en-US" sz="2000" b="1" dirty="0" err="1">
                <a:solidFill>
                  <a:srgbClr val="0070C0"/>
                </a:solidFill>
                <a:latin typeface="Aptos" panose="020B0004020202020204" pitchFamily="34" charset="0"/>
              </a:rPr>
              <a:t>zones</a:t>
            </a:r>
            <a:r>
              <a:rPr altLang="en-US" sz="2000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sz="2000" b="1" dirty="0">
                <a:solidFill>
                  <a:srgbClr val="0070C0"/>
                </a:solidFill>
                <a:latin typeface="Wingdings" panose="05000000000000000000" pitchFamily="2" charset="2"/>
              </a:rPr>
              <a:t></a:t>
            </a:r>
            <a:r>
              <a:rPr altLang="en-US" sz="2000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sz="2000" b="1" dirty="0" err="1">
                <a:solidFill>
                  <a:srgbClr val="0070C0"/>
                </a:solidFill>
                <a:latin typeface="Aptos" panose="020B0004020202020204" pitchFamily="34" charset="0"/>
              </a:rPr>
              <a:t>Labels</a:t>
            </a:r>
            <a:r>
              <a:rPr altLang="en-US" sz="2000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sz="2000" b="1" dirty="0">
                <a:solidFill>
                  <a:srgbClr val="0070C0"/>
                </a:solidFill>
                <a:latin typeface="Wingdings" panose="05000000000000000000" pitchFamily="2" charset="2"/>
              </a:rPr>
              <a:t></a:t>
            </a:r>
            <a:r>
              <a:rPr altLang="en-US" sz="2000" b="1" dirty="0">
                <a:solidFill>
                  <a:srgbClr val="0070C0"/>
                </a:solidFill>
                <a:latin typeface="Aptos" panose="020B0004020202020204" pitchFamily="34" charset="0"/>
              </a:rPr>
              <a:t>ADD LABEL</a:t>
            </a:r>
          </a:p>
          <a:p>
            <a:pPr lvl="1" eaLnBrk="1" hangingPunct="1"/>
            <a:r>
              <a:rPr altLang="en-US" sz="2000" dirty="0">
                <a:latin typeface="Aptos" panose="020B0004020202020204" pitchFamily="34" charset="0"/>
              </a:rPr>
              <a:t>Definir el nombre de la etiqueta, icono y color</a:t>
            </a:r>
          </a:p>
          <a:p>
            <a:pPr lvl="1" eaLnBrk="1" hangingPunct="1"/>
            <a:r>
              <a:rPr altLang="en-US" sz="2000" dirty="0">
                <a:latin typeface="Aptos" panose="020B0004020202020204" pitchFamily="34" charset="0"/>
              </a:rPr>
              <a:t>Asignar a la etiqueta los elementos: dispositivos, entidades o ayudantes</a:t>
            </a:r>
          </a:p>
          <a:p>
            <a:pPr lvl="2" eaLnBrk="1" hangingPunct="1"/>
            <a:r>
              <a:rPr altLang="en-US" b="1" dirty="0" err="1">
                <a:latin typeface="Aptos" panose="020B0004020202020204" pitchFamily="34" charset="0"/>
              </a:rPr>
              <a:t>Settings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Devices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&amp;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Services</a:t>
            </a:r>
            <a:endParaRPr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2" eaLnBrk="1" hangingPunct="1"/>
            <a:r>
              <a:rPr altLang="en-US" dirty="0">
                <a:latin typeface="Aptos" panose="020B0004020202020204" pitchFamily="34" charset="0"/>
              </a:rPr>
              <a:t>Seleccionar la pestaña del elemento a ser etiquetado (</a:t>
            </a:r>
            <a:r>
              <a:rPr altLang="en-US" dirty="0" err="1">
                <a:latin typeface="Aptos" panose="020B0004020202020204" pitchFamily="34" charset="0"/>
              </a:rPr>
              <a:t>Device</a:t>
            </a:r>
            <a:r>
              <a:rPr altLang="en-US" dirty="0">
                <a:latin typeface="Aptos" panose="020B0004020202020204" pitchFamily="34" charset="0"/>
              </a:rPr>
              <a:t>, </a:t>
            </a:r>
            <a:r>
              <a:rPr altLang="en-US" dirty="0" err="1">
                <a:latin typeface="Aptos" panose="020B0004020202020204" pitchFamily="34" charset="0"/>
              </a:rPr>
              <a:t>Entity</a:t>
            </a:r>
            <a:r>
              <a:rPr altLang="en-US" dirty="0">
                <a:latin typeface="Aptos" panose="020B0004020202020204" pitchFamily="34" charset="0"/>
              </a:rPr>
              <a:t>, </a:t>
            </a:r>
            <a:r>
              <a:rPr altLang="en-US" dirty="0" err="1">
                <a:latin typeface="Aptos" panose="020B0004020202020204" pitchFamily="34" charset="0"/>
              </a:rPr>
              <a:t>Helper</a:t>
            </a:r>
            <a:r>
              <a:rPr altLang="en-US" dirty="0">
                <a:latin typeface="Aptos" panose="020B0004020202020204" pitchFamily="34" charset="0"/>
              </a:rPr>
              <a:t>)</a:t>
            </a:r>
          </a:p>
          <a:p>
            <a:pPr lvl="2" eaLnBrk="1" hangingPunct="1"/>
            <a:r>
              <a:rPr altLang="en-US" dirty="0" err="1">
                <a:latin typeface="Aptos" panose="020B0004020202020204" pitchFamily="34" charset="0"/>
              </a:rPr>
              <a:t>Click</a:t>
            </a:r>
            <a:r>
              <a:rPr altLang="en-US" dirty="0">
                <a:latin typeface="Aptos" panose="020B0004020202020204" pitchFamily="34" charset="0"/>
              </a:rPr>
              <a:t> sobre incono </a:t>
            </a:r>
            <a:r>
              <a:rPr altLang="en-US" b="1" dirty="0">
                <a:latin typeface="Aptos" panose="020B0004020202020204" pitchFamily="34" charset="0"/>
              </a:rPr>
              <a:t>“</a:t>
            </a:r>
            <a:r>
              <a:rPr altLang="en-US" b="1" dirty="0" err="1">
                <a:latin typeface="Aptos" panose="020B0004020202020204" pitchFamily="34" charset="0"/>
              </a:rPr>
              <a:t>Enter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latin typeface="Aptos" panose="020B0004020202020204" pitchFamily="34" charset="0"/>
              </a:rPr>
              <a:t>Selection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latin typeface="Aptos" panose="020B0004020202020204" pitchFamily="34" charset="0"/>
              </a:rPr>
              <a:t>Mode</a:t>
            </a:r>
            <a:r>
              <a:rPr altLang="en-US" b="1" dirty="0">
                <a:latin typeface="Aptos" panose="020B0004020202020204" pitchFamily="34" charset="0"/>
              </a:rPr>
              <a:t>” </a:t>
            </a:r>
          </a:p>
          <a:p>
            <a:pPr lvl="2" eaLnBrk="1" hangingPunct="1"/>
            <a:r>
              <a:rPr altLang="en-US" dirty="0">
                <a:latin typeface="Aptos" panose="020B0004020202020204" pitchFamily="34" charset="0"/>
              </a:rPr>
              <a:t>Seleccionar los elementos y Editar</a:t>
            </a:r>
          </a:p>
          <a:p>
            <a:pPr lvl="2" eaLnBrk="1" hangingPunct="1"/>
            <a:r>
              <a:rPr altLang="en-US" dirty="0" err="1">
                <a:latin typeface="Aptos" panose="020B0004020202020204" pitchFamily="34" charset="0"/>
              </a:rPr>
              <a:t>Click</a:t>
            </a:r>
            <a:r>
              <a:rPr altLang="en-US" dirty="0">
                <a:latin typeface="Aptos" panose="020B0004020202020204" pitchFamily="34" charset="0"/>
              </a:rPr>
              <a:t> sobre </a:t>
            </a:r>
            <a:r>
              <a:rPr altLang="en-US" b="1" dirty="0" err="1">
                <a:latin typeface="Aptos" panose="020B0004020202020204" pitchFamily="34" charset="0"/>
              </a:rPr>
              <a:t>Add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latin typeface="Aptos" panose="020B0004020202020204" pitchFamily="34" charset="0"/>
              </a:rPr>
              <a:t>label</a:t>
            </a:r>
            <a:r>
              <a:rPr altLang="en-US" b="1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Aptos" panose="020B0004020202020204" pitchFamily="34" charset="0"/>
              </a:rPr>
              <a:t>(esquina superior derecha) y seleccionar etiqueta</a:t>
            </a:r>
          </a:p>
          <a:p>
            <a:pPr lvl="1" eaLnBrk="1" hangingPunct="1"/>
            <a:r>
              <a:rPr altLang="en-US" sz="2000" dirty="0">
                <a:latin typeface="Aptos" panose="020B0004020202020204" pitchFamily="34" charset="0"/>
              </a:rPr>
              <a:t>Asignar etiquetas a automatizaciones, escenas o scripts</a:t>
            </a:r>
          </a:p>
          <a:p>
            <a:pPr lvl="2" eaLnBrk="1" hangingPunct="1"/>
            <a:r>
              <a:rPr altLang="en-US" b="1" dirty="0" err="1">
                <a:latin typeface="Aptos" panose="020B0004020202020204" pitchFamily="34" charset="0"/>
              </a:rPr>
              <a:t>Settings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>
                <a:latin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Automations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&amp;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Scenes</a:t>
            </a:r>
            <a:endParaRPr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2" eaLnBrk="1" hangingPunct="1"/>
            <a:r>
              <a:rPr altLang="en-US" dirty="0">
                <a:latin typeface="Aptos" panose="020B0004020202020204" pitchFamily="34" charset="0"/>
              </a:rPr>
              <a:t>Mismo procedimiento</a:t>
            </a:r>
          </a:p>
        </p:txBody>
      </p:sp>
      <p:sp>
        <p:nvSpPr>
          <p:cNvPr id="55300" name="CuadroTexto 4">
            <a:extLst>
              <a:ext uri="{FF2B5EF4-FFF2-40B4-BE49-F238E27FC236}">
                <a16:creationId xmlns:a16="http://schemas.microsoft.com/office/drawing/2014/main" id="{C399B6A1-4D3E-8240-B74D-9EE446325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F2A0BB9E-A8C3-7B2A-C57B-00281E01AD55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5058BA0D-5127-62B1-9A79-89E27EB62062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Assistant</a:t>
            </a: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F1351B42-5862-3F43-4B54-87EF9E21E68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Áreas, etiquetas y zonas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34C371D-0101-62D7-C1B7-10DCF90C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C74F3BD5-F9DE-2F89-6BEA-7EFFAFAD4E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/>
              <a:t>Dispositivos, entidades y </a:t>
            </a:r>
            <a:r>
              <a:rPr sz="2400" i="1"/>
              <a:t>helpers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>
                <a:solidFill>
                  <a:srgbClr val="0070C0"/>
                </a:solidFill>
              </a:rPr>
              <a:t>Dispositivo</a:t>
            </a:r>
            <a:r>
              <a:t>: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b="1"/>
              <a:t>Dispositivo</a:t>
            </a:r>
            <a:r>
              <a:rPr sz="2400"/>
              <a:t> físico, sensor o actuador (ej. Shelly H&amp;T)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b="1"/>
              <a:t>Servicio</a:t>
            </a:r>
            <a:r>
              <a:rPr sz="2400"/>
              <a:t> que se conecta a Internet y obtiene datos (AEMET)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>
                <a:solidFill>
                  <a:srgbClr val="0070C0"/>
                </a:solidFill>
              </a:rPr>
              <a:t>Entidad</a:t>
            </a:r>
            <a:r>
              <a:t>: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/>
              <a:t>Característica </a:t>
            </a:r>
            <a:r>
              <a:rPr sz="2400" b="1"/>
              <a:t>observable</a:t>
            </a:r>
            <a:r>
              <a:rPr sz="2400"/>
              <a:t> de un dispositivo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/>
              <a:t>se clasifican en cuatro grupos: s</a:t>
            </a:r>
            <a:r>
              <a:rPr sz="2200"/>
              <a:t>ensores, configuración, control, diagnóstico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>
                <a:solidFill>
                  <a:srgbClr val="0070C0"/>
                </a:solidFill>
                <a:highlight>
                  <a:srgbClr val="FFFF00"/>
                </a:highlight>
              </a:rPr>
              <a:t>Helpers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None/>
              <a:defRPr/>
            </a:pPr>
            <a:endParaRPr/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07BE97C5-4CF6-4FF0-329F-5506BB11D9E1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4. Elementos básicos de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847252D7-EB81-90EB-C885-7EB1CB680010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Dispositivos, entidades y ayudantes</a:t>
            </a:r>
          </a:p>
        </p:txBody>
      </p:sp>
      <p:sp>
        <p:nvSpPr>
          <p:cNvPr id="56325" name="CuadroTexto 7">
            <a:extLst>
              <a:ext uri="{FF2B5EF4-FFF2-40B4-BE49-F238E27FC236}">
                <a16:creationId xmlns:a16="http://schemas.microsoft.com/office/drawing/2014/main" id="{8270FAD2-F5C9-054A-2AA1-89066F89A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38DB6D08-EE77-40C2-BB34-E3339293DFB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FEC97A8-E567-3342-7AFF-7269C3BC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1D8B1-DF19-32EF-F369-7FA4DDDC412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Implementación de</a:t>
            </a:r>
            <a:r>
              <a:rPr sz="2400" b="1" dirty="0"/>
              <a:t> mejoras </a:t>
            </a:r>
            <a:r>
              <a:rPr sz="2400" dirty="0"/>
              <a:t>sobre el </a:t>
            </a:r>
            <a:r>
              <a:rPr sz="2400" b="1" dirty="0" err="1">
                <a:solidFill>
                  <a:srgbClr val="0070C0"/>
                </a:solidFill>
              </a:rPr>
              <a:t>dashboard</a:t>
            </a:r>
            <a:r>
              <a:rPr sz="2400" dirty="0"/>
              <a:t>: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Instalar </a:t>
            </a:r>
            <a:r>
              <a:rPr b="1" dirty="0" err="1">
                <a:solidFill>
                  <a:srgbClr val="0070C0"/>
                </a:solidFill>
              </a:rPr>
              <a:t>mini-graph-card</a:t>
            </a:r>
            <a:r>
              <a:rPr b="1" dirty="0">
                <a:solidFill>
                  <a:srgbClr val="0070C0"/>
                </a:solidFill>
              </a:rPr>
              <a:t>: </a:t>
            </a:r>
            <a:r>
              <a:rPr dirty="0" err="1">
                <a:hlinkClick r:id="rId2"/>
              </a:rPr>
              <a:t>Minimalistic</a:t>
            </a:r>
            <a:r>
              <a:rPr dirty="0">
                <a:hlinkClick r:id="rId2"/>
              </a:rPr>
              <a:t> </a:t>
            </a:r>
            <a:r>
              <a:rPr dirty="0" err="1">
                <a:hlinkClick r:id="rId2"/>
              </a:rPr>
              <a:t>graph</a:t>
            </a:r>
            <a:r>
              <a:rPr dirty="0">
                <a:hlinkClick r:id="rId2"/>
              </a:rPr>
              <a:t> </a:t>
            </a:r>
            <a:r>
              <a:rPr dirty="0" err="1">
                <a:hlinkClick r:id="rId2"/>
              </a:rPr>
              <a:t>card</a:t>
            </a:r>
            <a:r>
              <a:rPr dirty="0">
                <a:hlinkClick r:id="rId2"/>
              </a:rPr>
              <a:t> </a:t>
            </a:r>
            <a:r>
              <a:rPr dirty="0" err="1">
                <a:hlinkClick r:id="rId2"/>
              </a:rPr>
              <a:t>for</a:t>
            </a:r>
            <a:r>
              <a:rPr dirty="0">
                <a:hlinkClick r:id="rId2"/>
              </a:rPr>
              <a:t> Home </a:t>
            </a:r>
            <a:r>
              <a:rPr dirty="0" err="1">
                <a:hlinkClick r:id="rId2"/>
              </a:rPr>
              <a:t>Assistant</a:t>
            </a:r>
            <a:r>
              <a:rPr dirty="0">
                <a:hlinkClick r:id="rId2"/>
              </a:rPr>
              <a:t> Lovelace UI (github.com)</a:t>
            </a:r>
            <a:endParaRPr dirty="0"/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Instalación </a:t>
            </a:r>
            <a:r>
              <a:rPr sz="2400" dirty="0" err="1"/>
              <a:t>via</a:t>
            </a:r>
            <a:r>
              <a:rPr sz="2400" dirty="0"/>
              <a:t> HACS </a:t>
            </a:r>
            <a:r>
              <a:rPr sz="2400" dirty="0">
                <a:sym typeface="Wingdings" panose="05000000000000000000" pitchFamily="2" charset="2"/>
              </a:rPr>
              <a:t> </a:t>
            </a:r>
            <a:r>
              <a:rPr sz="2400" dirty="0" err="1">
                <a:sym typeface="Wingdings" panose="05000000000000000000" pitchFamily="2" charset="2"/>
              </a:rPr>
              <a:t>Integrations</a:t>
            </a:r>
            <a:r>
              <a:rPr sz="2400" dirty="0">
                <a:sym typeface="Wingdings" panose="05000000000000000000" pitchFamily="2" charset="2"/>
              </a:rPr>
              <a:t>  </a:t>
            </a:r>
            <a:r>
              <a:rPr sz="2400" dirty="0" err="1">
                <a:sym typeface="Wingdings" panose="05000000000000000000" pitchFamily="2" charset="2"/>
              </a:rPr>
              <a:t>Frontend</a:t>
            </a:r>
            <a:endParaRPr sz="2400" dirty="0"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>
                <a:sym typeface="Wingdings" panose="05000000000000000000" pitchFamily="2" charset="2"/>
              </a:rPr>
              <a:t>Buscar </a:t>
            </a:r>
            <a:r>
              <a:rPr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mini-graph-card</a:t>
            </a:r>
            <a:r>
              <a:rPr sz="2400" dirty="0">
                <a:sym typeface="Wingdings" panose="05000000000000000000" pitchFamily="2" charset="2"/>
              </a:rPr>
              <a:t> y descargar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solidFill>
                  <a:schemeClr val="tx1"/>
                </a:solidFill>
                <a:sym typeface="Wingdings" panose="05000000000000000000" pitchFamily="2" charset="2"/>
              </a:rPr>
              <a:t>Editar el fichero </a:t>
            </a:r>
            <a:r>
              <a:rPr dirty="0" err="1">
                <a:solidFill>
                  <a:schemeClr val="tx1"/>
                </a:solidFill>
                <a:sym typeface="Wingdings" panose="05000000000000000000" pitchFamily="2" charset="2"/>
              </a:rPr>
              <a:t>configuration.yaml</a:t>
            </a:r>
            <a:r>
              <a:rPr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b="1" dirty="0">
                <a:solidFill>
                  <a:schemeClr val="tx1"/>
                </a:solidFill>
                <a:sym typeface="Wingdings" panose="05000000000000000000" pitchFamily="2" charset="2"/>
              </a:rPr>
              <a:t>Visual Studio </a:t>
            </a:r>
            <a:r>
              <a:rPr b="1" dirty="0" err="1">
                <a:solidFill>
                  <a:schemeClr val="tx1"/>
                </a:solidFill>
                <a:sym typeface="Wingdings" panose="05000000000000000000" pitchFamily="2" charset="2"/>
              </a:rPr>
              <a:t>Code</a:t>
            </a:r>
            <a:r>
              <a:rPr b="1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b="1" dirty="0" err="1">
                <a:solidFill>
                  <a:srgbClr val="0070C0"/>
                </a:solidFill>
                <a:sym typeface="Wingdings" panose="05000000000000000000" pitchFamily="2" charset="2"/>
              </a:rPr>
              <a:t>configuration.yaml</a:t>
            </a:r>
            <a:r>
              <a:rPr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b="1" dirty="0">
              <a:solidFill>
                <a:srgbClr val="0070C0"/>
              </a:solidFill>
            </a:endParaRP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sz="2400" dirty="0"/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sz="2400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s-ES" dirty="0"/>
              <a:t>Reiniciar Home </a:t>
            </a:r>
            <a:r>
              <a:rPr lang="es-ES" dirty="0" err="1"/>
              <a:t>Assistant</a:t>
            </a:r>
            <a:endParaRPr lang="es-ES" dirty="0"/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sz="2400" dirty="0"/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D8D39DA5-F17B-DB12-3F4E-984D38102BED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Ejemplo práctico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6DAF73-88A9-FC39-62CF-9E16952C4C19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Implementación de mejoras sobre el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48133" name="CuadroTexto 7">
            <a:extLst>
              <a:ext uri="{FF2B5EF4-FFF2-40B4-BE49-F238E27FC236}">
                <a16:creationId xmlns:a16="http://schemas.microsoft.com/office/drawing/2014/main" id="{3188BE7E-F5C2-92E6-9FA5-43ECD09DC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9B897C-FA4A-4974-38C0-BF82065E4703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48135" name="CuadroTexto 11">
            <a:extLst>
              <a:ext uri="{FF2B5EF4-FFF2-40B4-BE49-F238E27FC236}">
                <a16:creationId xmlns:a16="http://schemas.microsoft.com/office/drawing/2014/main" id="{1EEB2146-E86E-F691-57ED-F09B1B117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4587084"/>
            <a:ext cx="8740775" cy="9223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800" dirty="0" err="1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s-ES" altLang="es-ES" sz="1800" dirty="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800" dirty="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url: /local/</a:t>
            </a:r>
            <a:r>
              <a:rPr lang="es-ES" altLang="es-ES" sz="1800" dirty="0" err="1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mini-graph-card-bundle.js?v</a:t>
            </a:r>
            <a:r>
              <a:rPr lang="es-ES" altLang="es-ES" sz="1800" dirty="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=0.12.1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800" dirty="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800" dirty="0" err="1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altLang="es-ES" sz="1800" dirty="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module</a:t>
            </a:r>
            <a:r>
              <a:rPr lang="es-ES" altLang="es-E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F7CC4B0-E4D0-B0FA-A385-0A5ED7607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412338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CuadroTexto 7">
            <a:extLst>
              <a:ext uri="{FF2B5EF4-FFF2-40B4-BE49-F238E27FC236}">
                <a16:creationId xmlns:a16="http://schemas.microsoft.com/office/drawing/2014/main" id="{906C02BA-AEFE-D89C-3DAB-2DB84C0C4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7BDB85-965A-889B-68E1-24BA98D3A04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49158" name="Picture 2" descr="Single entity card">
            <a:extLst>
              <a:ext uri="{FF2B5EF4-FFF2-40B4-BE49-F238E27FC236}">
                <a16:creationId xmlns:a16="http://schemas.microsoft.com/office/drawing/2014/main" id="{ED0C5597-ACC7-5ACF-70F3-087BB371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49400"/>
            <a:ext cx="326072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CuadroTexto 11">
            <a:extLst>
              <a:ext uri="{FF2B5EF4-FFF2-40B4-BE49-F238E27FC236}">
                <a16:creationId xmlns:a16="http://schemas.microsoft.com/office/drawing/2014/main" id="{DE2DA8BD-87D1-3318-5318-5F11E1CE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1549400"/>
            <a:ext cx="7219950" cy="73818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custom:mini-graph-card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entities: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sensor.illumination</a:t>
            </a:r>
            <a:r>
              <a:rPr lang="es-ES" altLang="es-E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9160" name="Picture 5" descr="Alternative style">
            <a:extLst>
              <a:ext uri="{FF2B5EF4-FFF2-40B4-BE49-F238E27FC236}">
                <a16:creationId xmlns:a16="http://schemas.microsoft.com/office/drawing/2014/main" id="{433C5862-7B4B-8FD3-66D4-66F8B175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984500"/>
            <a:ext cx="3260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1" name="CuadroTexto 11">
            <a:extLst>
              <a:ext uri="{FF2B5EF4-FFF2-40B4-BE49-F238E27FC236}">
                <a16:creationId xmlns:a16="http://schemas.microsoft.com/office/drawing/2014/main" id="{D22B05AA-30D6-BF10-CEF4-767693023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2871788"/>
            <a:ext cx="7219950" cy="16002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custom:mini-graph-card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entities: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sensor.illumination</a:t>
            </a:r>
            <a:r>
              <a:rPr lang="es-ES" altLang="es-E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align_icon: left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align_state: center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fill: false</a:t>
            </a:r>
            <a:r>
              <a:rPr lang="es-ES" altLang="es-E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9162" name="Picture 9" descr="Multiple entities card">
            <a:extLst>
              <a:ext uri="{FF2B5EF4-FFF2-40B4-BE49-F238E27FC236}">
                <a16:creationId xmlns:a16="http://schemas.microsoft.com/office/drawing/2014/main" id="{1CF2CF46-CBEC-1B95-F940-3BC7FAA9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500563"/>
            <a:ext cx="326072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3" name="CuadroTexto 11">
            <a:extLst>
              <a:ext uri="{FF2B5EF4-FFF2-40B4-BE49-F238E27FC236}">
                <a16:creationId xmlns:a16="http://schemas.microsoft.com/office/drawing/2014/main" id="{AFC27B3B-03FE-1EB5-91E9-2C29BAF6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500563"/>
            <a:ext cx="7219950" cy="18161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custom:mini-graph-card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SERVER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icon: mdi:server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entities: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entity: sensor.server_total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name: TOTAL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sensor.server_sent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sensor.server_received</a:t>
            </a:r>
            <a:r>
              <a:rPr lang="es-ES" altLang="es-E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248CCE3-5080-1633-26EB-A709E81C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6">
            <a:extLst>
              <a:ext uri="{FF2B5EF4-FFF2-40B4-BE49-F238E27FC236}">
                <a16:creationId xmlns:a16="http://schemas.microsoft.com/office/drawing/2014/main" id="{B9C30239-7607-0F26-0DBF-ED0B848820FB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Ejemplo práctico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793125-E48C-5CD6-D4B4-15726735C969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Implementación de mejoras sobre el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8682183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CuadroTexto 7">
            <a:extLst>
              <a:ext uri="{FF2B5EF4-FFF2-40B4-BE49-F238E27FC236}">
                <a16:creationId xmlns:a16="http://schemas.microsoft.com/office/drawing/2014/main" id="{B91BB17A-3DDB-B172-C394-8E2AEA103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D85AC8-59DB-85EB-B655-BCE6D70CD28A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50182" name="CuadroTexto 11">
            <a:extLst>
              <a:ext uri="{FF2B5EF4-FFF2-40B4-BE49-F238E27FC236}">
                <a16:creationId xmlns:a16="http://schemas.microsoft.com/office/drawing/2014/main" id="{1AFFDD62-F201-5043-E5E2-9064BD35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1354138"/>
            <a:ext cx="7219950" cy="13843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custom:mini-graph-card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entities: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entity: sensor.energyconsumption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ENERGY CONSUMPTION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graph: bar</a:t>
            </a:r>
            <a:endParaRPr lang="es-ES" altLang="es-E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83" name="CuadroTexto 11">
            <a:extLst>
              <a:ext uri="{FF2B5EF4-FFF2-40B4-BE49-F238E27FC236}">
                <a16:creationId xmlns:a16="http://schemas.microsoft.com/office/drawing/2014/main" id="{1B562470-A64F-29F4-14AC-89EEE42C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2843213"/>
            <a:ext cx="7219950" cy="138588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custom:mini-graph-card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entities: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sensor.living_room_temp</a:t>
            </a:r>
            <a:endParaRPr lang="es-ES" altLang="es-E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LIVING ROOM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hours_to_show: 168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4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points_per_hour: 0.25</a:t>
            </a:r>
          </a:p>
        </p:txBody>
      </p:sp>
      <p:sp>
        <p:nvSpPr>
          <p:cNvPr id="50184" name="CuadroTexto 11">
            <a:extLst>
              <a:ext uri="{FF2B5EF4-FFF2-40B4-BE49-F238E27FC236}">
                <a16:creationId xmlns:a16="http://schemas.microsoft.com/office/drawing/2014/main" id="{4AC4A3B6-365E-2AE7-7703-8BA477FA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360863"/>
            <a:ext cx="7219950" cy="19383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custom:mini-graph-card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entities: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sensor.temperatura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show: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labels: true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color_thresholds: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value: 20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color: "#f39c12"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value: 21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color: "#d35400"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value: 21.5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s-ES" sz="100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color: "#c0392b" </a:t>
            </a:r>
            <a:endParaRPr lang="es-ES" altLang="es-E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0185" name="Picture 2" descr="Bar chart card">
            <a:extLst>
              <a:ext uri="{FF2B5EF4-FFF2-40B4-BE49-F238E27FC236}">
                <a16:creationId xmlns:a16="http://schemas.microsoft.com/office/drawing/2014/main" id="{67BBB9DD-69D9-43DA-3E64-457ABCB8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365250"/>
            <a:ext cx="32607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5">
            <a:extLst>
              <a:ext uri="{FF2B5EF4-FFF2-40B4-BE49-F238E27FC236}">
                <a16:creationId xmlns:a16="http://schemas.microsoft.com/office/drawing/2014/main" id="{398D0AED-8399-4AA1-3ACD-FCF17A55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843213"/>
            <a:ext cx="326072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8">
            <a:extLst>
              <a:ext uri="{FF2B5EF4-FFF2-40B4-BE49-F238E27FC236}">
                <a16:creationId xmlns:a16="http://schemas.microsoft.com/office/drawing/2014/main" id="{09534CDB-4724-F664-9D6F-4CBB0F3E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333875"/>
            <a:ext cx="3275012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448A518-C750-4A06-83C9-38A95C26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6">
            <a:extLst>
              <a:ext uri="{FF2B5EF4-FFF2-40B4-BE49-F238E27FC236}">
                <a16:creationId xmlns:a16="http://schemas.microsoft.com/office/drawing/2014/main" id="{15BBE2CC-A083-C400-16DD-EF657EF394AF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Ejemplo práctico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EA6147-A66E-CDBC-E11D-B9996004ABC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Implementación de mejoras sobre el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32222820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CuadroTexto 7">
            <a:extLst>
              <a:ext uri="{FF2B5EF4-FFF2-40B4-BE49-F238E27FC236}">
                <a16:creationId xmlns:a16="http://schemas.microsoft.com/office/drawing/2014/main" id="{B91BB17A-3DDB-B172-C394-8E2AEA103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D85AC8-59DB-85EB-B655-BCE6D70CD28A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448A518-C750-4A06-83C9-38A95C26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6">
            <a:extLst>
              <a:ext uri="{FF2B5EF4-FFF2-40B4-BE49-F238E27FC236}">
                <a16:creationId xmlns:a16="http://schemas.microsoft.com/office/drawing/2014/main" id="{15BBE2CC-A083-C400-16DD-EF657EF394AF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Ejemplo práctico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138821-5127-EA0C-D758-D6D98CC8DB3A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Implementación de mejoras sobre el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dashboard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ACEEE42-130E-C879-EC33-38ACC3464A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b="1" dirty="0"/>
              <a:t>Ejemplo práctico: </a:t>
            </a:r>
            <a:r>
              <a:rPr sz="2600" dirty="0"/>
              <a:t>mejora del </a:t>
            </a:r>
            <a:r>
              <a:rPr sz="2600" dirty="0" err="1">
                <a:solidFill>
                  <a:schemeClr val="tx1"/>
                </a:solidFill>
              </a:rPr>
              <a:t>dashboard</a:t>
            </a:r>
            <a:r>
              <a:rPr sz="2600" b="1" dirty="0">
                <a:solidFill>
                  <a:srgbClr val="0070C0"/>
                </a:solidFill>
              </a:rPr>
              <a:t> "Smart CIFP VG"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Editar la </a:t>
            </a:r>
            <a:r>
              <a:rPr b="1" dirty="0">
                <a:solidFill>
                  <a:srgbClr val="0070C0"/>
                </a:solidFill>
              </a:rPr>
              <a:t>vista “Aulas"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>
                <a:solidFill>
                  <a:schemeClr val="tx1"/>
                </a:solidFill>
              </a:rPr>
              <a:t>Configurar la </a:t>
            </a:r>
            <a:r>
              <a:rPr sz="2400" b="1" dirty="0">
                <a:solidFill>
                  <a:srgbClr val="0070C0"/>
                </a:solidFill>
              </a:rPr>
              <a:t>tarjeta</a:t>
            </a:r>
            <a:r>
              <a:rPr sz="2400" dirty="0">
                <a:solidFill>
                  <a:schemeClr val="tx1"/>
                </a:solidFill>
              </a:rPr>
              <a:t> de tipo "</a:t>
            </a:r>
            <a:r>
              <a:rPr sz="2400" b="1" dirty="0">
                <a:solidFill>
                  <a:schemeClr val="tx1"/>
                </a:solidFill>
              </a:rPr>
              <a:t>Entidad</a:t>
            </a:r>
            <a:r>
              <a:rPr sz="2400" dirty="0">
                <a:solidFill>
                  <a:schemeClr val="tx1"/>
                </a:solidFill>
              </a:rPr>
              <a:t>" utilizando la tarjeta </a:t>
            </a:r>
            <a:r>
              <a:rPr lang="es-ES" sz="2400" b="1" dirty="0" err="1">
                <a:solidFill>
                  <a:srgbClr val="0070C0"/>
                </a:solidFill>
              </a:rPr>
              <a:t>mini-graph-card</a:t>
            </a:r>
            <a:endParaRPr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Editar la </a:t>
            </a:r>
            <a:r>
              <a:rPr b="1" dirty="0">
                <a:solidFill>
                  <a:srgbClr val="0070C0"/>
                </a:solidFill>
              </a:rPr>
              <a:t>vista “</a:t>
            </a:r>
            <a:r>
              <a:rPr b="1" dirty="0" err="1">
                <a:solidFill>
                  <a:srgbClr val="0070C0"/>
                </a:solidFill>
              </a:rPr>
              <a:t>Meteo</a:t>
            </a:r>
            <a:r>
              <a:rPr b="1" dirty="0">
                <a:solidFill>
                  <a:srgbClr val="0070C0"/>
                </a:solidFill>
              </a:rPr>
              <a:t>“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>
                <a:solidFill>
                  <a:schemeClr val="tx1"/>
                </a:solidFill>
              </a:rPr>
              <a:t>Configurar la </a:t>
            </a:r>
            <a:r>
              <a:rPr sz="2400" b="1" dirty="0">
                <a:solidFill>
                  <a:srgbClr val="0070C0"/>
                </a:solidFill>
              </a:rPr>
              <a:t>tarjeta</a:t>
            </a:r>
            <a:r>
              <a:rPr sz="2400" dirty="0">
                <a:solidFill>
                  <a:schemeClr val="tx1"/>
                </a:solidFill>
              </a:rPr>
              <a:t> de tipo "</a:t>
            </a:r>
            <a:r>
              <a:rPr sz="2400" b="1" dirty="0">
                <a:solidFill>
                  <a:schemeClr val="tx1"/>
                </a:solidFill>
              </a:rPr>
              <a:t>Entidad</a:t>
            </a:r>
            <a:r>
              <a:rPr sz="2400" dirty="0">
                <a:solidFill>
                  <a:schemeClr val="tx1"/>
                </a:solidFill>
              </a:rPr>
              <a:t>" </a:t>
            </a:r>
            <a:r>
              <a:rPr lang="es-ES" sz="2400" dirty="0">
                <a:solidFill>
                  <a:schemeClr val="tx1"/>
                </a:solidFill>
              </a:rPr>
              <a:t>utilizando la tarjeta </a:t>
            </a:r>
            <a:r>
              <a:rPr lang="es-ES" sz="2400" b="1" dirty="0" err="1">
                <a:solidFill>
                  <a:srgbClr val="0070C0"/>
                </a:solidFill>
              </a:rPr>
              <a:t>mini-graph-card</a:t>
            </a:r>
            <a:endParaRPr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730DAE-86A9-E28C-7C1E-3EDAFB833733}"/>
              </a:ext>
            </a:extLst>
          </p:cNvPr>
          <p:cNvSpPr txBox="1"/>
          <p:nvPr/>
        </p:nvSpPr>
        <p:spPr>
          <a:xfrm>
            <a:off x="-12701" y="1285875"/>
            <a:ext cx="12204701" cy="461665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70C0"/>
                </a:solidFill>
                <a:latin typeface="+mj-lt"/>
                <a:cs typeface="Aharoni" pitchFamily="2"/>
              </a:rPr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888565104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>
            <a:extLst>
              <a:ext uri="{FF2B5EF4-FFF2-40B4-BE49-F238E27FC236}">
                <a16:creationId xmlns:a16="http://schemas.microsoft.com/office/drawing/2014/main" id="{D16E3ADF-796E-8E4B-E341-ABD13172BE8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71C4E5-1766-B154-FD13-BF8EB3D6708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5. </a:t>
            </a:r>
            <a:r>
              <a:rPr sz="2400" b="1" kern="0" dirty="0">
                <a:solidFill>
                  <a:srgbClr val="0070C0"/>
                </a:solidFill>
                <a:latin typeface="Aptos Display"/>
              </a:rPr>
              <a:t>Proyecto práctico 2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Integración de dos actuadores (botón y bombilla inteligente Shelly)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Actualización del </a:t>
            </a:r>
            <a:r>
              <a:rPr sz="2200" kern="0" dirty="0" err="1">
                <a:latin typeface="Aptos Display"/>
              </a:rPr>
              <a:t>dashboard</a:t>
            </a:r>
            <a:endParaRPr sz="220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dirty="0">
                <a:solidFill>
                  <a:srgbClr val="0070C0"/>
                </a:solidFill>
                <a:latin typeface="Aptos Display"/>
              </a:rPr>
              <a:t>Unidad 6.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Automatizaciones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Básicas: escenas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Automatizaciones: e</a:t>
            </a:r>
            <a:r>
              <a:rPr sz="2200" dirty="0">
                <a:latin typeface="Aptos Display"/>
              </a:rPr>
              <a:t>ventos, condiciones, acciones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>
                <a:latin typeface="Aptos Display"/>
              </a:rPr>
              <a:t>Node</a:t>
            </a:r>
            <a:r>
              <a:rPr sz="2200" dirty="0">
                <a:latin typeface="Aptos Display"/>
              </a:rPr>
              <a:t>-RED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Avanzadas: programación de scripts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dirty="0">
                <a:solidFill>
                  <a:srgbClr val="0070C0"/>
                </a:solidFill>
                <a:latin typeface="Aptos Display"/>
              </a:rPr>
              <a:t>Unidad 7.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Herramientas de desarrolladores</a:t>
            </a:r>
          </a:p>
          <a:p>
            <a:pPr marL="285750" indent="-28575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 err="1">
                <a:latin typeface="Aptos Display"/>
              </a:rPr>
              <a:t>Yaml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States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Services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Templates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Events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Statistics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Assist</a:t>
            </a:r>
            <a:endParaRPr sz="2200" kern="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8.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Aspectos de seguridad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Gestión de usuarios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>
                <a:latin typeface="Aptos Display"/>
              </a:rPr>
              <a:t>Backups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Acceso remoto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Actualizar versión de Home </a:t>
            </a:r>
            <a:r>
              <a:rPr lang="es-ES" sz="2200" dirty="0" err="1">
                <a:latin typeface="Aptos Display"/>
              </a:rPr>
              <a:t>Assistant</a:t>
            </a:r>
            <a:endParaRPr sz="2200" dirty="0"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65540" name="CuadroTexto 3">
            <a:extLst>
              <a:ext uri="{FF2B5EF4-FFF2-40B4-BE49-F238E27FC236}">
                <a16:creationId xmlns:a16="http://schemas.microsoft.com/office/drawing/2014/main" id="{0B36204B-0675-138B-3B76-AB44D8F7F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E5796F85-7E11-41C4-25E7-F72C02C3051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2</a:t>
            </a:r>
          </a:p>
        </p:txBody>
      </p:sp>
      <p:sp>
        <p:nvSpPr>
          <p:cNvPr id="65542" name="CuadroTexto 5">
            <a:extLst>
              <a:ext uri="{FF2B5EF4-FFF2-40B4-BE49-F238E27FC236}">
                <a16:creationId xmlns:a16="http://schemas.microsoft.com/office/drawing/2014/main" id="{C8B6489D-7B7E-5A1E-C6F0-80CB005BE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EB7840-D3F6-D6DE-6DCB-9E315F3C53C2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4B51D49-0500-66B0-D55D-CC1313771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86772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>
            <a:extLst>
              <a:ext uri="{FF2B5EF4-FFF2-40B4-BE49-F238E27FC236}">
                <a16:creationId xmlns:a16="http://schemas.microsoft.com/office/drawing/2014/main" id="{566348B2-5A95-1283-CCBA-94BDAA708EA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6B070-AB07-7ACA-6808-8B242DCF15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5. </a:t>
            </a:r>
            <a:r>
              <a:rPr sz="2400" b="1" kern="0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Proyecto práctico 2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Integración de dos actuadores (botón y bombilla inteligente Shelly)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kern="0" dirty="0">
                <a:latin typeface="Aptos Display"/>
              </a:rPr>
              <a:t>Actualización del </a:t>
            </a:r>
            <a:r>
              <a:rPr lang="es-ES" sz="2200" kern="0" dirty="0" err="1">
                <a:latin typeface="Aptos Display"/>
              </a:rPr>
              <a:t>dashboard</a:t>
            </a:r>
            <a:endParaRPr lang="es-ES" sz="220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dirty="0">
                <a:solidFill>
                  <a:srgbClr val="0070C0"/>
                </a:solidFill>
                <a:latin typeface="Aptos Display"/>
              </a:rPr>
              <a:t>Unidad 6.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Automatizaciones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Básicas: escenas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Automatizaciones: e</a:t>
            </a:r>
            <a:r>
              <a:rPr sz="2200" dirty="0">
                <a:latin typeface="Aptos Display"/>
              </a:rPr>
              <a:t>ventos, condiciones, acciones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>
                <a:latin typeface="Aptos Display"/>
              </a:rPr>
              <a:t>Node</a:t>
            </a:r>
            <a:r>
              <a:rPr sz="2200" dirty="0">
                <a:latin typeface="Aptos Display"/>
              </a:rPr>
              <a:t>-RED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Avanzadas: programación de scripts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dirty="0">
                <a:solidFill>
                  <a:srgbClr val="0070C0"/>
                </a:solidFill>
                <a:latin typeface="Aptos Display"/>
              </a:rPr>
              <a:t>Unidad 7.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Herramientas de desarrolladores</a:t>
            </a:r>
          </a:p>
          <a:p>
            <a:pPr marL="285750" indent="-28575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 err="1">
                <a:latin typeface="Aptos Display"/>
              </a:rPr>
              <a:t>Yaml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States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Services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Templates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Events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Statistics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Assist</a:t>
            </a:r>
            <a:endParaRPr sz="2200" kern="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8.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Aspectos de seguridad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Gestión de usuarios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>
                <a:latin typeface="Aptos Display"/>
              </a:rPr>
              <a:t>Backups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Acceso remoto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Actualizar versión de Home </a:t>
            </a:r>
            <a:r>
              <a:rPr lang="es-ES" sz="2200" dirty="0" err="1">
                <a:latin typeface="Aptos Display"/>
              </a:rPr>
              <a:t>Assistant</a:t>
            </a:r>
            <a:endParaRPr sz="2200" dirty="0"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66564" name="CuadroTexto 3">
            <a:extLst>
              <a:ext uri="{FF2B5EF4-FFF2-40B4-BE49-F238E27FC236}">
                <a16:creationId xmlns:a16="http://schemas.microsoft.com/office/drawing/2014/main" id="{673D83F1-C84B-AB56-F143-4873D3E5C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969E6D5F-91B5-494A-5184-C315DD30E49D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2</a:t>
            </a:r>
          </a:p>
        </p:txBody>
      </p:sp>
      <p:sp>
        <p:nvSpPr>
          <p:cNvPr id="66566" name="CuadroTexto 5">
            <a:extLst>
              <a:ext uri="{FF2B5EF4-FFF2-40B4-BE49-F238E27FC236}">
                <a16:creationId xmlns:a16="http://schemas.microsoft.com/office/drawing/2014/main" id="{5B38C6A6-4EA1-9D38-AF6A-415BEC932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4A6635-37C7-3655-E3AC-8A3466B5792F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0389AF9-2108-8153-5AD8-E9B207D7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6">
            <a:extLst>
              <a:ext uri="{FF2B5EF4-FFF2-40B4-BE49-F238E27FC236}">
                <a16:creationId xmlns:a16="http://schemas.microsoft.com/office/drawing/2014/main" id="{D38A8775-512B-D01C-2A68-0BAC7C228F19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1. Introducción a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89628C7B-7594-8F23-FBE4-56448D9AC5D5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Plataformas domóticas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smart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home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ECF68568-84DD-7A87-BE5F-C1EBA0F82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6350"/>
            <a:ext cx="12192000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0129E865-2C35-0D5B-9665-4AAA0BB29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150" y="6234113"/>
            <a:ext cx="52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92FA6B4-63DC-BAB7-C737-D8F9F301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4E1D369-A92B-8C0A-473B-853CBAE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73861"/>
              </p:ext>
            </p:extLst>
          </p:nvPr>
        </p:nvGraphicFramePr>
        <p:xfrm>
          <a:off x="177800" y="1346836"/>
          <a:ext cx="8731250" cy="4775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0730443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58499424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134953128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91208767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8065574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00439966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519896269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388697718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422717142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1108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3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Open </a:t>
                      </a:r>
                      <a:r>
                        <a:rPr lang="es-ES" sz="1200" dirty="0" err="1"/>
                        <a:t>source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7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1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err="1"/>
                        <a:t>Integration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Options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err="1"/>
                        <a:t>Automation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1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err="1"/>
                        <a:t>Community</a:t>
                      </a:r>
                      <a:r>
                        <a:rPr lang="es-ES" sz="1200" dirty="0"/>
                        <a:t> &amp; </a:t>
                      </a:r>
                      <a:r>
                        <a:rPr lang="es-ES" sz="1200" dirty="0" err="1"/>
                        <a:t>Support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4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err="1"/>
                        <a:t>User</a:t>
                      </a:r>
                      <a:r>
                        <a:rPr lang="es-ES" sz="1200" dirty="0"/>
                        <a:t>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68222"/>
                  </a:ext>
                </a:extLst>
              </a:tr>
              <a:tr h="149224">
                <a:tc>
                  <a:txBody>
                    <a:bodyPr/>
                    <a:lstStyle/>
                    <a:p>
                      <a:r>
                        <a:rPr lang="es-ES" sz="1200" dirty="0"/>
                        <a:t>Security &amp; </a:t>
                      </a:r>
                      <a:r>
                        <a:rPr lang="es-ES" sz="1200" dirty="0" err="1"/>
                        <a:t>privacy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66668"/>
                  </a:ext>
                </a:extLst>
              </a:tr>
              <a:tr h="149224">
                <a:tc>
                  <a:txBody>
                    <a:bodyPr/>
                    <a:lstStyle/>
                    <a:p>
                      <a:r>
                        <a:rPr lang="es-ES" sz="1200" dirty="0" err="1"/>
                        <a:t>Voice</a:t>
                      </a:r>
                      <a:r>
                        <a:rPr lang="es-ES" sz="1200" dirty="0"/>
                        <a:t>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93973"/>
                  </a:ext>
                </a:extLst>
              </a:tr>
              <a:tr h="149224">
                <a:tc>
                  <a:txBody>
                    <a:bodyPr/>
                    <a:lstStyle/>
                    <a:p>
                      <a:r>
                        <a:rPr lang="es-ES" sz="1200" dirty="0" err="1"/>
                        <a:t>Learning</a:t>
                      </a:r>
                      <a:r>
                        <a:rPr lang="es-ES" sz="1200" dirty="0"/>
                        <a:t>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1458"/>
                  </a:ext>
                </a:extLst>
              </a:tr>
              <a:tr h="149224">
                <a:tc>
                  <a:txBody>
                    <a:bodyPr/>
                    <a:lstStyle/>
                    <a:p>
                      <a:r>
                        <a:rPr lang="es-ES" sz="1200" dirty="0" err="1"/>
                        <a:t>Extensibility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32193"/>
                  </a:ext>
                </a:extLst>
              </a:tr>
              <a:tr h="149224">
                <a:tc>
                  <a:txBody>
                    <a:bodyPr/>
                    <a:lstStyle/>
                    <a:p>
                      <a:r>
                        <a:rPr lang="es-ES" sz="1200" dirty="0"/>
                        <a:t>Price </a:t>
                      </a:r>
                      <a:r>
                        <a:rPr lang="es-ES" sz="1200" dirty="0" err="1"/>
                        <a:t>Model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59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503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24E1E-AC00-4112-042A-252624CC36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Autofit/>
          </a:bodyPr>
          <a:lstStyle/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kern="0" dirty="0">
                <a:latin typeface="+mj-lt"/>
              </a:rPr>
              <a:t>Actuador</a:t>
            </a:r>
            <a:r>
              <a:rPr sz="2400" b="1" kern="0" dirty="0">
                <a:latin typeface="+mj-lt"/>
              </a:rPr>
              <a:t> </a:t>
            </a:r>
            <a:r>
              <a:rPr sz="2400" b="1" kern="0" dirty="0">
                <a:solidFill>
                  <a:srgbClr val="0070C0"/>
                </a:solidFill>
                <a:latin typeface="+mj-lt"/>
              </a:rPr>
              <a:t>Shelly </a:t>
            </a:r>
            <a:r>
              <a:rPr sz="2400" b="1" kern="0" dirty="0" err="1">
                <a:solidFill>
                  <a:srgbClr val="0070C0"/>
                </a:solidFill>
                <a:latin typeface="+mj-lt"/>
              </a:rPr>
              <a:t>Button</a:t>
            </a:r>
            <a:r>
              <a:rPr sz="2400" b="1" kern="0" dirty="0">
                <a:solidFill>
                  <a:srgbClr val="0070C0"/>
                </a:solidFill>
                <a:latin typeface="+mj-lt"/>
              </a:rPr>
              <a:t> 1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Duración de la batería: 3000 acciones por carga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Alimentación DC: Micro USB - 5V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Control de escenas complejas 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Activar/desactivar acciones de dispositivos Shelly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Compatible con Google Home/Amazon Echo  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Medición de potencia: No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Regulación (</a:t>
            </a:r>
            <a:r>
              <a:rPr lang="es-ES" sz="1800" i="1" kern="0" dirty="0" err="1">
                <a:solidFill>
                  <a:srgbClr val="333333"/>
                </a:solidFill>
                <a:latin typeface="+mj-lt"/>
                <a:cs typeface="Arial" pitchFamily="34"/>
              </a:rPr>
              <a:t>dimming</a:t>
            </a: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): Sí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Temperatura de funcionamiento: -40 a + 40 °C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Control local y remoto: Sí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 err="1">
                <a:solidFill>
                  <a:srgbClr val="333333"/>
                </a:solidFill>
                <a:latin typeface="+mj-lt"/>
                <a:cs typeface="Arial" pitchFamily="34"/>
              </a:rPr>
              <a:t>WiFi</a:t>
            </a: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 802.11 b/g/n (2400 - 2484 MHz)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Alcance hasta 50 m en exterior/30 m en interior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45mm x 45mm x 16mm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dirty="0">
                <a:hlinkClick r:id="rId3"/>
              </a:rPr>
              <a:t>Shelly Button1 – API Reference</a:t>
            </a:r>
            <a:endParaRPr lang="es-ES" kern="0" dirty="0">
              <a:solidFill>
                <a:srgbClr val="333333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E8146A2-A1CF-51AD-AF48-78AAFBBD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18415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BF1EB865-EE0E-4340-8D0A-DEA50CCF4155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E3E94100-C6E3-334B-7499-F6DEF718A770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Button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1)</a:t>
            </a: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BD8BFA74-5B7D-B317-3976-BAA64B3108B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8" name="CuadroTexto 11">
            <a:extLst>
              <a:ext uri="{FF2B5EF4-FFF2-40B4-BE49-F238E27FC236}">
                <a16:creationId xmlns:a16="http://schemas.microsoft.com/office/drawing/2014/main" id="{06010766-4EC5-68BB-CA25-D52B6AE29D60}"/>
              </a:ext>
            </a:extLst>
          </p:cNvPr>
          <p:cNvSpPr txBox="1"/>
          <p:nvPr/>
        </p:nvSpPr>
        <p:spPr>
          <a:xfrm>
            <a:off x="8483600" y="5032377"/>
            <a:ext cx="3000375" cy="523220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kern="0" dirty="0">
                <a:solidFill>
                  <a:srgbClr val="000000"/>
                </a:solidFill>
                <a:latin typeface="Aptos"/>
              </a:rPr>
              <a:t>Porcentaje de carga, </a:t>
            </a:r>
            <a:r>
              <a:rPr lang="es-ES" sz="1400" kern="0" dirty="0" err="1">
                <a:solidFill>
                  <a:srgbClr val="000000"/>
                </a:solidFill>
                <a:latin typeface="Aptos"/>
              </a:rPr>
              <a:t>Conexiónes</a:t>
            </a:r>
            <a:r>
              <a:rPr lang="es-ES" sz="1400" kern="0" dirty="0">
                <a:solidFill>
                  <a:srgbClr val="000000"/>
                </a:solidFill>
                <a:latin typeface="Aptos"/>
              </a:rPr>
              <a:t> a </a:t>
            </a:r>
            <a:r>
              <a:rPr lang="es-ES" sz="1400" kern="0" dirty="0" err="1">
                <a:solidFill>
                  <a:srgbClr val="000000"/>
                </a:solidFill>
                <a:latin typeface="Aptos"/>
              </a:rPr>
              <a:t>WiFi</a:t>
            </a:r>
            <a:r>
              <a:rPr lang="es-ES" sz="1400" kern="0" dirty="0">
                <a:solidFill>
                  <a:srgbClr val="000000"/>
                </a:solidFill>
                <a:latin typeface="Aptos"/>
              </a:rPr>
              <a:t>, Cloud o MQTT, Configuración</a:t>
            </a:r>
          </a:p>
        </p:txBody>
      </p:sp>
      <p:sp>
        <p:nvSpPr>
          <p:cNvPr id="19465" name="CuadroTexto 8">
            <a:extLst>
              <a:ext uri="{FF2B5EF4-FFF2-40B4-BE49-F238E27FC236}">
                <a16:creationId xmlns:a16="http://schemas.microsoft.com/office/drawing/2014/main" id="{BC907E48-EA5D-D935-8416-2DA6316C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6365875"/>
            <a:ext cx="12192001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52D59D-90A0-7AC0-2469-906F0A659508}"/>
              </a:ext>
            </a:extLst>
          </p:cNvPr>
          <p:cNvSpPr txBox="1"/>
          <p:nvPr/>
        </p:nvSpPr>
        <p:spPr>
          <a:xfrm>
            <a:off x="11483975" y="6243638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E2D8889-B0CB-375D-DAEF-952DC8C0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helly Button 1 WiFi weiß">
            <a:extLst>
              <a:ext uri="{FF2B5EF4-FFF2-40B4-BE49-F238E27FC236}">
                <a16:creationId xmlns:a16="http://schemas.microsoft.com/office/drawing/2014/main" id="{6AFDDBCD-7EFA-9084-3826-A85A0C11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192722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882546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71DBCB60-1A2A-A3F1-F38F-4AE30FD4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5" y="1739106"/>
            <a:ext cx="3343275" cy="43529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57BEB-74A5-EFB3-B5B1-CF4A840A47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8288" y="1558925"/>
            <a:ext cx="10515600" cy="4713288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400" b="1" kern="0" dirty="0"/>
          </a:p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b="1" kern="0" dirty="0"/>
              <a:t>Configuración</a:t>
            </a:r>
            <a:r>
              <a:rPr lang="es-ES" sz="2400" kern="0" dirty="0"/>
              <a:t> del actuador </a:t>
            </a:r>
            <a:r>
              <a:rPr lang="es-ES" sz="2400" b="1" kern="0" dirty="0">
                <a:solidFill>
                  <a:srgbClr val="0070C0"/>
                </a:solidFill>
              </a:rPr>
              <a:t>Shelly </a:t>
            </a:r>
            <a:r>
              <a:rPr lang="es-ES" sz="2400" b="1" kern="0" dirty="0" err="1">
                <a:solidFill>
                  <a:srgbClr val="0070C0"/>
                </a:solidFill>
              </a:rPr>
              <a:t>Button</a:t>
            </a:r>
            <a:r>
              <a:rPr lang="es-ES" sz="2400" b="1" kern="0" dirty="0">
                <a:solidFill>
                  <a:srgbClr val="0070C0"/>
                </a:solidFill>
              </a:rPr>
              <a:t> 1</a:t>
            </a:r>
          </a:p>
          <a:p>
            <a:pPr marL="971550" lvl="1" indent="-5143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 dirty="0"/>
              <a:t>Conectar el dispositivo a la corriente (por defecto, apagado)</a:t>
            </a:r>
          </a:p>
          <a:p>
            <a:pPr marL="971550" lvl="1" indent="-5143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 dirty="0"/>
              <a:t>Abrir la cubierta del dispositivo y quitar la batería</a:t>
            </a:r>
          </a:p>
          <a:p>
            <a:pPr marL="971550" lvl="1" indent="-5143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 dirty="0">
                <a:solidFill>
                  <a:srgbClr val="333333"/>
                </a:solidFill>
                <a:cs typeface="Arial" pitchFamily="34"/>
              </a:rPr>
              <a:t>Presionar el botón </a:t>
            </a:r>
            <a:r>
              <a:rPr b="1" kern="0" dirty="0" err="1">
                <a:solidFill>
                  <a:srgbClr val="333333"/>
                </a:solidFill>
                <a:cs typeface="Arial" pitchFamily="34"/>
              </a:rPr>
              <a:t>Reset</a:t>
            </a:r>
            <a:r>
              <a:rPr kern="0" dirty="0">
                <a:solidFill>
                  <a:srgbClr val="333333"/>
                </a:solidFill>
                <a:cs typeface="Arial" pitchFamily="34"/>
              </a:rPr>
              <a:t> </a:t>
            </a:r>
            <a:r>
              <a:rPr b="1" kern="0" dirty="0">
                <a:solidFill>
                  <a:srgbClr val="333333"/>
                </a:solidFill>
                <a:cs typeface="Arial" pitchFamily="34"/>
              </a:rPr>
              <a:t>10 segundos </a:t>
            </a:r>
            <a:r>
              <a:rPr kern="0" dirty="0">
                <a:solidFill>
                  <a:srgbClr val="333333"/>
                </a:solidFill>
                <a:cs typeface="Arial" pitchFamily="34"/>
              </a:rPr>
              <a:t>para poner el </a:t>
            </a:r>
          </a:p>
          <a:p>
            <a:pPr marL="457200" lvl="1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kern="0" dirty="0">
                <a:solidFill>
                  <a:srgbClr val="333333"/>
                </a:solidFill>
                <a:cs typeface="Arial" pitchFamily="34"/>
              </a:rPr>
              <a:t>	</a:t>
            </a:r>
            <a:r>
              <a:rPr kern="0" dirty="0">
                <a:solidFill>
                  <a:srgbClr val="333333"/>
                </a:solidFill>
                <a:cs typeface="Arial" pitchFamily="34"/>
              </a:rPr>
              <a:t>dispositivo en modo </a:t>
            </a:r>
            <a:r>
              <a:rPr b="1" kern="0" dirty="0">
                <a:solidFill>
                  <a:srgbClr val="0070C0"/>
                </a:solidFill>
                <a:cs typeface="Arial" pitchFamily="34"/>
              </a:rPr>
              <a:t>Access Point (AP) [parpadea </a:t>
            </a:r>
          </a:p>
          <a:p>
            <a:pPr marL="914400" lvl="1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r>
              <a:rPr kern="0" dirty="0"/>
              <a:t>Desde otro dispositivo </a:t>
            </a:r>
            <a:r>
              <a:rPr kern="0" dirty="0" err="1"/>
              <a:t>WiFi</a:t>
            </a:r>
            <a:r>
              <a:rPr kern="0" dirty="0"/>
              <a:t> (por ejemplo, un móvil), conectar al AP </a:t>
            </a:r>
          </a:p>
          <a:p>
            <a:pPr marL="457200" lvl="1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kern="0" dirty="0"/>
              <a:t>	</a:t>
            </a:r>
            <a:r>
              <a:rPr kern="0" dirty="0">
                <a:latin typeface="Wingdings" pitchFamily="2"/>
              </a:rPr>
              <a:t></a:t>
            </a:r>
            <a:r>
              <a:rPr kern="0" dirty="0"/>
              <a:t> Escanear redes </a:t>
            </a:r>
            <a:r>
              <a:rPr kern="0" dirty="0" err="1"/>
              <a:t>WiFi</a:t>
            </a:r>
            <a:r>
              <a:rPr kern="0" dirty="0"/>
              <a:t> y conectar </a:t>
            </a:r>
            <a:r>
              <a:rPr lang="es-ES" kern="0" dirty="0"/>
              <a:t>a </a:t>
            </a:r>
            <a:r>
              <a:rPr b="1" kern="0" dirty="0">
                <a:solidFill>
                  <a:srgbClr val="0070C0"/>
                </a:solidFill>
              </a:rPr>
              <a:t>SSID=shellybutton1-&lt;</a:t>
            </a:r>
            <a:r>
              <a:rPr b="1" kern="0" dirty="0" err="1">
                <a:solidFill>
                  <a:srgbClr val="0070C0"/>
                </a:solidFill>
              </a:rPr>
              <a:t>dir</a:t>
            </a:r>
            <a:r>
              <a:rPr b="1" kern="0" dirty="0">
                <a:solidFill>
                  <a:srgbClr val="0070C0"/>
                </a:solidFill>
              </a:rPr>
              <a:t> MAC&gt;</a:t>
            </a:r>
          </a:p>
          <a:p>
            <a:pPr marL="914400" lvl="1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r>
              <a:rPr kern="0" dirty="0"/>
              <a:t>Abrir un navegador desde el dispositivo y escribir </a:t>
            </a:r>
          </a:p>
          <a:p>
            <a:pPr marL="457200" lvl="1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ern="0" dirty="0"/>
              <a:t>	la URL </a:t>
            </a:r>
            <a:r>
              <a:rPr kern="0" dirty="0">
                <a:solidFill>
                  <a:srgbClr val="0070C0"/>
                </a:solidFill>
                <a:hlinkClick r:id="rId4"/>
              </a:rPr>
              <a:t>http://192.168.33.1</a:t>
            </a:r>
            <a:endParaRPr kern="0" dirty="0">
              <a:solidFill>
                <a:srgbClr val="0070C0"/>
              </a:solidFill>
            </a:endParaRPr>
          </a:p>
          <a:p>
            <a:pPr marL="971550" lvl="1" indent="-5143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s-ES" kern="0" dirty="0"/>
              <a:t>Cargar la </a:t>
            </a:r>
            <a:r>
              <a:rPr lang="es-ES" b="1" kern="0" dirty="0">
                <a:solidFill>
                  <a:srgbClr val="0070C0"/>
                </a:solidFill>
              </a:rPr>
              <a:t>batería</a:t>
            </a:r>
            <a:r>
              <a:rPr lang="es-ES" kern="0" dirty="0"/>
              <a:t> hasta alcanzar 100%</a:t>
            </a:r>
          </a:p>
          <a:p>
            <a:pPr marL="971550" lvl="1" indent="-5143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s-ES" kern="0" dirty="0"/>
              <a:t>Configurar el </a:t>
            </a:r>
            <a:r>
              <a:rPr lang="es-ES" b="1" kern="0" dirty="0">
                <a:solidFill>
                  <a:srgbClr val="0070C0"/>
                </a:solidFill>
              </a:rPr>
              <a:t>nombre</a:t>
            </a:r>
            <a:r>
              <a:rPr lang="es-ES" kern="0" dirty="0"/>
              <a:t> del dispositivo</a:t>
            </a:r>
          </a:p>
          <a:p>
            <a:pPr marL="457200" lvl="1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b="1" kern="0" dirty="0">
              <a:solidFill>
                <a:srgbClr val="0070C0"/>
              </a:solidFill>
            </a:endParaRPr>
          </a:p>
          <a:p>
            <a:pPr marL="457200" lvl="1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kern="0" dirty="0"/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endParaRPr kern="0" dirty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b="1" kern="0" dirty="0">
              <a:solidFill>
                <a:srgbClr val="0070C0"/>
              </a:solidFill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kern="0" dirty="0">
              <a:solidFill>
                <a:srgbClr val="333333"/>
              </a:solidFill>
              <a:latin typeface="Arial" pitchFamily="34"/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1168F28-3EBA-42F7-A203-11D506A5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18415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F58704ED-9305-0666-B022-14317F0D608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EEEF9B5B-B6F5-5E13-214C-FEFCB41CB2A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Button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1)</a:t>
            </a:r>
          </a:p>
        </p:txBody>
      </p:sp>
      <p:sp>
        <p:nvSpPr>
          <p:cNvPr id="20487" name="CuadroTexto 8">
            <a:extLst>
              <a:ext uri="{FF2B5EF4-FFF2-40B4-BE49-F238E27FC236}">
                <a16:creationId xmlns:a16="http://schemas.microsoft.com/office/drawing/2014/main" id="{41598F49-F281-B84B-D90A-9E6ECB5F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C8588498-E652-313A-BD62-8DD22ABF3018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F938A6C-B9D1-0705-14F9-D18BE4CA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347511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3CF4FA7-342D-9171-3612-64093CDF7F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2288" y="1531938"/>
            <a:ext cx="10831512" cy="4645025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>
              <a:solidFill>
                <a:srgbClr val="0070C0"/>
              </a:solidFill>
            </a:endParaRPr>
          </a:p>
          <a:p>
            <a:pPr marL="457200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sz="2600" kern="0" dirty="0"/>
              <a:t>Conectar el </a:t>
            </a:r>
            <a:r>
              <a:rPr sz="2600" b="1" kern="0" dirty="0" err="1">
                <a:solidFill>
                  <a:srgbClr val="0070C0"/>
                </a:solidFill>
              </a:rPr>
              <a:t>shellybutton</a:t>
            </a:r>
            <a:r>
              <a:rPr sz="2600" kern="0" dirty="0"/>
              <a:t> a</a:t>
            </a:r>
            <a:r>
              <a:rPr sz="2600" b="1" kern="0" dirty="0"/>
              <a:t> la </a:t>
            </a:r>
            <a:r>
              <a:rPr sz="2600" b="1" kern="0" dirty="0" err="1"/>
              <a:t>WiFi</a:t>
            </a:r>
            <a:r>
              <a:rPr sz="2600" b="1" kern="0" dirty="0"/>
              <a:t> </a:t>
            </a:r>
            <a:r>
              <a:rPr sz="2600" kern="0" dirty="0"/>
              <a:t>a través de interfaz web: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kern="0" dirty="0"/>
              <a:t>Desde otro dispositivo en la red </a:t>
            </a:r>
            <a:r>
              <a:rPr lang="es-ES" kern="0" dirty="0" err="1"/>
              <a:t>WiFi</a:t>
            </a:r>
            <a:r>
              <a:rPr lang="es-ES" kern="0" dirty="0"/>
              <a:t> (p. ej., un móvil) conéctate al AP Shelly</a:t>
            </a: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kern="0" dirty="0">
                <a:latin typeface="Wingdings" pitchFamily="2"/>
              </a:rPr>
              <a:t> </a:t>
            </a:r>
            <a:r>
              <a:rPr lang="es-ES" kern="0" dirty="0"/>
              <a:t> Escanear las redes </a:t>
            </a:r>
            <a:r>
              <a:rPr lang="es-ES" kern="0" dirty="0" err="1"/>
              <a:t>WiFi</a:t>
            </a:r>
            <a:r>
              <a:rPr lang="es-ES" kern="0" dirty="0"/>
              <a:t> y conectar al </a:t>
            </a:r>
            <a:r>
              <a:rPr lang="es-ES" b="1" kern="0" dirty="0">
                <a:solidFill>
                  <a:srgbClr val="0070C0"/>
                </a:solidFill>
              </a:rPr>
              <a:t>SSID shellybutton1-&lt;</a:t>
            </a:r>
            <a:r>
              <a:rPr lang="es-ES" b="1" kern="0" dirty="0" err="1">
                <a:solidFill>
                  <a:srgbClr val="0070C0"/>
                </a:solidFill>
              </a:rPr>
              <a:t>dir</a:t>
            </a:r>
            <a:r>
              <a:rPr lang="es-ES" b="1" kern="0" dirty="0">
                <a:solidFill>
                  <a:srgbClr val="0070C0"/>
                </a:solidFill>
              </a:rPr>
              <a:t> MAC&gt;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kern="0" dirty="0"/>
              <a:t>Abrir un navegador y escribir la URL </a:t>
            </a:r>
            <a:r>
              <a:rPr lang="es-ES" kern="0" dirty="0">
                <a:solidFill>
                  <a:srgbClr val="0070C0"/>
                </a:solidFill>
                <a:hlinkClick r:id="rId2"/>
              </a:rPr>
              <a:t>http://192.168.33.1</a:t>
            </a:r>
            <a:endParaRPr lang="es-ES" kern="0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kern="0" dirty="0">
                <a:solidFill>
                  <a:schemeClr val="tx1"/>
                </a:solidFill>
              </a:rPr>
              <a:t>Internet &amp; Security </a:t>
            </a:r>
            <a:r>
              <a:rPr lang="es-ES" kern="0" dirty="0">
                <a:solidFill>
                  <a:schemeClr val="tx1"/>
                </a:solidFill>
                <a:latin typeface="Wingdings" pitchFamily="2"/>
              </a:rPr>
              <a:t></a:t>
            </a:r>
            <a:r>
              <a:rPr lang="es-ES" kern="0" dirty="0">
                <a:solidFill>
                  <a:schemeClr val="tx1"/>
                </a:solidFill>
              </a:rPr>
              <a:t> </a:t>
            </a:r>
            <a:r>
              <a:rPr lang="es-ES" kern="0" dirty="0" err="1">
                <a:solidFill>
                  <a:schemeClr val="tx1"/>
                </a:solidFill>
              </a:rPr>
              <a:t>WiFi</a:t>
            </a:r>
            <a:r>
              <a:rPr lang="es-ES" kern="0" dirty="0">
                <a:solidFill>
                  <a:schemeClr val="tx1"/>
                </a:solidFill>
              </a:rPr>
              <a:t> </a:t>
            </a:r>
            <a:r>
              <a:rPr lang="es-ES" kern="0" dirty="0" err="1">
                <a:solidFill>
                  <a:schemeClr val="tx1"/>
                </a:solidFill>
              </a:rPr>
              <a:t>Mode</a:t>
            </a:r>
            <a:r>
              <a:rPr lang="es-ES" kern="0" dirty="0">
                <a:solidFill>
                  <a:schemeClr val="tx1"/>
                </a:solidFill>
              </a:rPr>
              <a:t> Client </a:t>
            </a:r>
            <a:r>
              <a:rPr lang="es-ES" kern="0" dirty="0">
                <a:solidFill>
                  <a:schemeClr val="tx1"/>
                </a:solidFill>
                <a:latin typeface="Wingdings" pitchFamily="2"/>
              </a:rPr>
              <a:t></a:t>
            </a:r>
            <a:r>
              <a:rPr lang="es-ES" kern="0" dirty="0">
                <a:solidFill>
                  <a:schemeClr val="tx1"/>
                </a:solidFill>
              </a:rPr>
              <a:t> </a:t>
            </a:r>
            <a:r>
              <a:rPr lang="es-ES" b="1" kern="0" dirty="0" err="1">
                <a:solidFill>
                  <a:srgbClr val="0070C0"/>
                </a:solidFill>
              </a:rPr>
              <a:t>Connect</a:t>
            </a:r>
            <a:r>
              <a:rPr lang="es-ES" b="1" kern="0" dirty="0">
                <a:solidFill>
                  <a:srgbClr val="0070C0"/>
                </a:solidFill>
              </a:rPr>
              <a:t> </a:t>
            </a:r>
            <a:r>
              <a:rPr lang="es-ES" b="1" kern="0" dirty="0" err="1">
                <a:solidFill>
                  <a:srgbClr val="0070C0"/>
                </a:solidFill>
              </a:rPr>
              <a:t>to</a:t>
            </a:r>
            <a:r>
              <a:rPr lang="es-ES" b="1" kern="0" dirty="0">
                <a:solidFill>
                  <a:srgbClr val="0070C0"/>
                </a:solidFill>
              </a:rPr>
              <a:t> </a:t>
            </a:r>
            <a:r>
              <a:rPr lang="es-ES" b="1" kern="0" dirty="0" err="1">
                <a:solidFill>
                  <a:srgbClr val="0070C0"/>
                </a:solidFill>
              </a:rPr>
              <a:t>WiFi</a:t>
            </a:r>
            <a:r>
              <a:rPr lang="es-ES" b="1" kern="0" dirty="0">
                <a:solidFill>
                  <a:srgbClr val="0070C0"/>
                </a:solidFill>
              </a:rPr>
              <a:t> </a:t>
            </a:r>
            <a:r>
              <a:rPr lang="es-ES" b="1" kern="0" dirty="0" err="1">
                <a:solidFill>
                  <a:srgbClr val="0070C0"/>
                </a:solidFill>
              </a:rPr>
              <a:t>network</a:t>
            </a:r>
            <a:endParaRPr lang="es-ES" b="1" kern="0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kern="0" dirty="0"/>
              <a:t>Escribir </a:t>
            </a:r>
            <a:r>
              <a:rPr lang="es-ES" b="1" kern="0" dirty="0"/>
              <a:t>el SSID </a:t>
            </a:r>
            <a:r>
              <a:rPr lang="es-ES" kern="0" dirty="0"/>
              <a:t>de la red </a:t>
            </a:r>
            <a:r>
              <a:rPr lang="es-ES" kern="0" dirty="0" err="1"/>
              <a:t>WiFi</a:t>
            </a:r>
            <a:r>
              <a:rPr lang="es-ES" kern="0" dirty="0"/>
              <a:t> del servidor Home </a:t>
            </a:r>
            <a:r>
              <a:rPr lang="es-ES" kern="0" dirty="0" err="1"/>
              <a:t>Assistant</a:t>
            </a:r>
            <a:r>
              <a:rPr lang="es-ES" kern="0" dirty="0"/>
              <a:t> y el </a:t>
            </a:r>
            <a:r>
              <a:rPr lang="es-ES" b="1" kern="0" dirty="0" err="1"/>
              <a:t>password</a:t>
            </a:r>
            <a:endParaRPr lang="es-ES" b="1" kern="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kern="0" dirty="0"/>
              <a:t>Configurar la conexión </a:t>
            </a:r>
            <a:r>
              <a:rPr lang="es-ES" kern="0" dirty="0" err="1"/>
              <a:t>WiFi</a:t>
            </a:r>
            <a:r>
              <a:rPr lang="es-ES" kern="0" dirty="0"/>
              <a:t> del </a:t>
            </a:r>
            <a:r>
              <a:rPr lang="es-ES" kern="0" dirty="0" err="1"/>
              <a:t>shellybutton</a:t>
            </a:r>
            <a:r>
              <a:rPr lang="es-ES" kern="0" dirty="0"/>
              <a:t>: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sym typeface="Wingdings" panose="05000000000000000000" pitchFamily="2" charset="2"/>
              </a:rPr>
              <a:t> Dirección IP </a:t>
            </a:r>
            <a:r>
              <a:rPr lang="es-ES" b="1" kern="0" dirty="0">
                <a:solidFill>
                  <a:schemeClr val="tx1"/>
                </a:solidFill>
                <a:sym typeface="Wingdings" panose="05000000000000000000" pitchFamily="2" charset="2"/>
              </a:rPr>
              <a:t>(¡debe ser estática!)</a:t>
            </a:r>
            <a:r>
              <a:rPr lang="es-ES" kern="0" dirty="0">
                <a:solidFill>
                  <a:schemeClr val="tx1"/>
                </a:solidFill>
                <a:sym typeface="Wingdings" panose="05000000000000000000" pitchFamily="2" charset="2"/>
              </a:rPr>
              <a:t>, máscara de red, </a:t>
            </a:r>
            <a:r>
              <a:rPr lang="es-ES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gateway</a:t>
            </a:r>
            <a:endParaRPr lang="es-ES" kern="0" dirty="0">
              <a:solidFill>
                <a:schemeClr val="tx1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b="1" kern="0" dirty="0" err="1">
                <a:solidFill>
                  <a:schemeClr val="tx1"/>
                </a:solidFill>
              </a:rPr>
              <a:t>Save</a:t>
            </a:r>
            <a:r>
              <a:rPr lang="es-ES" b="1" kern="0" dirty="0">
                <a:solidFill>
                  <a:schemeClr val="tx1"/>
                </a:solidFill>
              </a:rPr>
              <a:t> </a:t>
            </a:r>
            <a:r>
              <a:rPr lang="es-ES" b="1" kern="0" dirty="0" err="1">
                <a:solidFill>
                  <a:schemeClr val="tx1"/>
                </a:solidFill>
              </a:rPr>
              <a:t>Settings</a:t>
            </a:r>
            <a:endParaRPr lang="es-ES" b="1" kern="0" dirty="0">
              <a:solidFill>
                <a:schemeClr val="tx1"/>
              </a:solidFill>
            </a:endParaRP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lang="es-ES" b="1" kern="0" dirty="0">
              <a:solidFill>
                <a:srgbClr val="0070C0"/>
              </a:solidFill>
            </a:endParaRPr>
          </a:p>
          <a:p>
            <a:pPr marL="914400" lvl="2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ern="0" dirty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 kern="0" dirty="0"/>
          </a:p>
        </p:txBody>
      </p:sp>
      <p:sp>
        <p:nvSpPr>
          <p:cNvPr id="24579" name="CuadroTexto 8">
            <a:extLst>
              <a:ext uri="{FF2B5EF4-FFF2-40B4-BE49-F238E27FC236}">
                <a16:creationId xmlns:a16="http://schemas.microsoft.com/office/drawing/2014/main" id="{A09ADE09-36A3-14D2-F623-5F78C5F7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8A71213D-7944-7BD3-6537-39A011D5350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3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D6DCC9D-6F3A-4580-9BA1-0B663844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946B7302-2E47-083B-F100-7FCB21638D70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9" name="CuadroTexto 6">
            <a:extLst>
              <a:ext uri="{FF2B5EF4-FFF2-40B4-BE49-F238E27FC236}">
                <a16:creationId xmlns:a16="http://schemas.microsoft.com/office/drawing/2014/main" id="{11260574-28B9-86C6-5735-0F9A6CD49F6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Button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695614778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3CF4FA7-342D-9171-3612-64093CDF7F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2288" y="1531938"/>
            <a:ext cx="10831512" cy="4645025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>
              <a:solidFill>
                <a:srgbClr val="0070C0"/>
              </a:solidFill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b="1" kern="0" dirty="0">
                <a:solidFill>
                  <a:schemeClr val="tx1"/>
                </a:solidFill>
              </a:rPr>
              <a:t>Finalizar la configuración: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800" kern="0" dirty="0">
                <a:solidFill>
                  <a:schemeClr val="tx1"/>
                </a:solidFill>
              </a:rPr>
              <a:t>Acceder a http://</a:t>
            </a:r>
            <a:r>
              <a:rPr lang="es-ES" sz="2800" kern="0" dirty="0">
                <a:solidFill>
                  <a:schemeClr val="tx1"/>
                </a:solidFill>
                <a:sym typeface="Wingdings" panose="05000000000000000000" pitchFamily="2" charset="2"/>
              </a:rPr>
              <a:t>&lt;</a:t>
            </a:r>
            <a:r>
              <a:rPr lang="es-ES" sz="2800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ip_estática</a:t>
            </a:r>
            <a:r>
              <a:rPr lang="es-ES" sz="2800" kern="0" dirty="0">
                <a:solidFill>
                  <a:schemeClr val="tx1"/>
                </a:solidFill>
                <a:sym typeface="Wingdings" panose="05000000000000000000" pitchFamily="2" charset="2"/>
              </a:rPr>
              <a:t>&gt; a través de un navegador</a:t>
            </a:r>
            <a:endParaRPr sz="2800" kern="0" dirty="0">
              <a:solidFill>
                <a:schemeClr val="tx1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800" kern="0" dirty="0"/>
              <a:t>Actualizar el firmware a la última versión en </a:t>
            </a:r>
            <a:r>
              <a:rPr lang="es-ES" sz="2800" b="1" kern="0" dirty="0" err="1">
                <a:solidFill>
                  <a:srgbClr val="0070C0"/>
                </a:solidFill>
              </a:rPr>
              <a:t>Settings</a:t>
            </a:r>
            <a:r>
              <a:rPr lang="es-ES" sz="2800" b="1" kern="0" dirty="0">
                <a:solidFill>
                  <a:srgbClr val="0070C0"/>
                </a:solidFill>
              </a:rPr>
              <a:t> </a:t>
            </a:r>
            <a:r>
              <a:rPr lang="es-ES" sz="2800" b="1" kern="0" dirty="0">
                <a:solidFill>
                  <a:srgbClr val="0070C0"/>
                </a:solidFill>
                <a:latin typeface="Wingdings" pitchFamily="2"/>
              </a:rPr>
              <a:t></a:t>
            </a:r>
            <a:r>
              <a:rPr lang="es-ES" sz="2800" b="1" kern="0" dirty="0">
                <a:solidFill>
                  <a:srgbClr val="0070C0"/>
                </a:solidFill>
              </a:rPr>
              <a:t> Firmware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800" kern="0" dirty="0">
                <a:solidFill>
                  <a:srgbClr val="002060"/>
                </a:solidFill>
              </a:rPr>
              <a:t>Configurar </a:t>
            </a:r>
            <a:r>
              <a:rPr lang="es-ES" sz="2800" b="1" kern="0" dirty="0">
                <a:solidFill>
                  <a:srgbClr val="0070C0"/>
                </a:solidFill>
              </a:rPr>
              <a:t>MQTT</a:t>
            </a:r>
            <a:r>
              <a:rPr lang="es-ES" sz="2800" kern="0" dirty="0">
                <a:solidFill>
                  <a:srgbClr val="002060"/>
                </a:solidFill>
              </a:rPr>
              <a:t>: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b="1" kern="0" dirty="0">
                <a:solidFill>
                  <a:srgbClr val="0070C0"/>
                </a:solidFill>
              </a:rPr>
              <a:t>Internet &amp; Security </a:t>
            </a:r>
            <a:r>
              <a:rPr lang="es-ES" sz="24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s-ES" sz="24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Advanced</a:t>
            </a:r>
            <a:r>
              <a:rPr lang="es-ES" sz="24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 – </a:t>
            </a:r>
            <a:r>
              <a:rPr lang="es-ES" sz="24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Developer</a:t>
            </a:r>
            <a:r>
              <a:rPr lang="es-ES" sz="24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ES" sz="24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Settings</a:t>
            </a:r>
            <a:endParaRPr lang="es-ES" sz="2400" b="1" kern="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kern="0" dirty="0" err="1">
                <a:solidFill>
                  <a:srgbClr val="002060"/>
                </a:solidFill>
                <a:sym typeface="Wingdings" panose="05000000000000000000" pitchFamily="2" charset="2"/>
              </a:rPr>
              <a:t>Enable</a:t>
            </a:r>
            <a:r>
              <a:rPr lang="es-ES" sz="2400" kern="0" dirty="0">
                <a:solidFill>
                  <a:srgbClr val="002060"/>
                </a:solidFill>
                <a:sym typeface="Wingdings" panose="05000000000000000000" pitchFamily="2" charset="2"/>
              </a:rPr>
              <a:t> MQTT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kern="0" dirty="0">
                <a:solidFill>
                  <a:srgbClr val="002060"/>
                </a:solidFill>
                <a:sym typeface="Wingdings" panose="05000000000000000000" pitchFamily="2" charset="2"/>
              </a:rPr>
              <a:t>Especificar el nombre del servidor MQTT y el puerto 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kern="0" dirty="0">
                <a:solidFill>
                  <a:srgbClr val="002060"/>
                </a:solidFill>
                <a:sym typeface="Wingdings" panose="05000000000000000000" pitchFamily="2" charset="2"/>
              </a:rPr>
              <a:t>Establecer un prefijo MQTT (opcional)</a:t>
            </a:r>
            <a:endParaRPr lang="es-ES" sz="2400" kern="0" dirty="0">
              <a:solidFill>
                <a:srgbClr val="002060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b="1" kern="0" dirty="0">
              <a:solidFill>
                <a:srgbClr val="0070C0"/>
              </a:solidFill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kern="0" dirty="0" err="1">
                <a:solidFill>
                  <a:schemeClr val="tx1"/>
                </a:solidFill>
              </a:rPr>
              <a:t>Settings</a:t>
            </a:r>
            <a:r>
              <a:rPr lang="es-ES" b="1" kern="0" dirty="0">
                <a:solidFill>
                  <a:schemeClr val="tx1"/>
                </a:solidFill>
              </a:rPr>
              <a:t> </a:t>
            </a:r>
            <a:r>
              <a:rPr lang="es-ES" b="1" kern="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" b="1" kern="0" dirty="0">
                <a:solidFill>
                  <a:schemeClr val="tx1"/>
                </a:solidFill>
              </a:rPr>
              <a:t> </a:t>
            </a:r>
            <a:r>
              <a:rPr lang="es-ES" b="1" kern="0" dirty="0" err="1">
                <a:solidFill>
                  <a:schemeClr val="tx1"/>
                </a:solidFill>
              </a:rPr>
              <a:t>Device</a:t>
            </a:r>
            <a:r>
              <a:rPr lang="es-ES" b="1" kern="0" dirty="0">
                <a:solidFill>
                  <a:schemeClr val="tx1"/>
                </a:solidFill>
              </a:rPr>
              <a:t> </a:t>
            </a:r>
            <a:r>
              <a:rPr lang="es-ES" b="1" kern="0" dirty="0" err="1">
                <a:solidFill>
                  <a:schemeClr val="tx1"/>
                </a:solidFill>
              </a:rPr>
              <a:t>Info</a:t>
            </a:r>
            <a:r>
              <a:rPr lang="es-ES" b="1" kern="0" dirty="0">
                <a:solidFill>
                  <a:schemeClr val="tx1"/>
                </a:solidFill>
              </a:rPr>
              <a:t>: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kern="0" dirty="0">
                <a:solidFill>
                  <a:schemeClr val="tx1"/>
                </a:solidFill>
              </a:rPr>
              <a:t>Comprobar la información de la conexión </a:t>
            </a:r>
            <a:r>
              <a:rPr lang="es-ES" sz="2800" kern="0" dirty="0" err="1">
                <a:solidFill>
                  <a:schemeClr val="tx1"/>
                </a:solidFill>
              </a:rPr>
              <a:t>WiFi</a:t>
            </a:r>
            <a:endParaRPr lang="es-ES" sz="2800" kern="0" dirty="0">
              <a:solidFill>
                <a:schemeClr val="tx1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kern="0" dirty="0">
                <a:solidFill>
                  <a:schemeClr val="tx1"/>
                </a:solidFill>
              </a:rPr>
              <a:t>Copiar </a:t>
            </a:r>
            <a:r>
              <a:rPr lang="es-ES" sz="2800" b="1" kern="0" dirty="0" err="1">
                <a:solidFill>
                  <a:srgbClr val="0070C0"/>
                </a:solidFill>
              </a:rPr>
              <a:t>Device</a:t>
            </a:r>
            <a:r>
              <a:rPr lang="es-ES" sz="2800" b="1" kern="0" dirty="0">
                <a:solidFill>
                  <a:srgbClr val="0070C0"/>
                </a:solidFill>
              </a:rPr>
              <a:t> ID </a:t>
            </a:r>
            <a:r>
              <a:rPr lang="es-ES" sz="2800" kern="0" dirty="0">
                <a:solidFill>
                  <a:schemeClr val="tx1"/>
                </a:solidFill>
              </a:rPr>
              <a:t>(lo necesitaremos en Home </a:t>
            </a:r>
            <a:r>
              <a:rPr lang="es-ES" sz="2800" kern="0" dirty="0" err="1">
                <a:solidFill>
                  <a:schemeClr val="tx1"/>
                </a:solidFill>
              </a:rPr>
              <a:t>Assistant</a:t>
            </a:r>
            <a:r>
              <a:rPr lang="es-ES" sz="2800" kern="0" dirty="0">
                <a:solidFill>
                  <a:schemeClr val="tx1"/>
                </a:solidFill>
              </a:rPr>
              <a:t>)</a:t>
            </a:r>
            <a:endParaRPr lang="es-ES" kern="0" dirty="0">
              <a:solidFill>
                <a:schemeClr val="tx1"/>
              </a:solidFill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ern="0" dirty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 kern="0" dirty="0"/>
          </a:p>
        </p:txBody>
      </p:sp>
      <p:sp>
        <p:nvSpPr>
          <p:cNvPr id="24579" name="CuadroTexto 8">
            <a:extLst>
              <a:ext uri="{FF2B5EF4-FFF2-40B4-BE49-F238E27FC236}">
                <a16:creationId xmlns:a16="http://schemas.microsoft.com/office/drawing/2014/main" id="{A09ADE09-36A3-14D2-F623-5F78C5F7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8A71213D-7944-7BD3-6537-39A011D5350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3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D6DCC9D-6F3A-4580-9BA1-0B663844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946B7302-2E47-083B-F100-7FCB21638D70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9" name="CuadroTexto 6">
            <a:extLst>
              <a:ext uri="{FF2B5EF4-FFF2-40B4-BE49-F238E27FC236}">
                <a16:creationId xmlns:a16="http://schemas.microsoft.com/office/drawing/2014/main" id="{11260574-28B9-86C6-5735-0F9A6CD49F6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Button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869031719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3CF4FA7-342D-9171-3612-64093CDF7F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1531938"/>
            <a:ext cx="10831512" cy="4645025"/>
          </a:xfrm>
        </p:spPr>
        <p:txBody>
          <a:bodyPr>
            <a:normAutofit lnSpcReduction="10000"/>
          </a:bodyPr>
          <a:lstStyle/>
          <a:p>
            <a:pPr marL="457200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b="1" kern="0" dirty="0">
                <a:solidFill>
                  <a:srgbClr val="0070C0"/>
                </a:solidFill>
              </a:rPr>
              <a:t>Integración</a:t>
            </a:r>
            <a:r>
              <a:rPr kern="0" dirty="0"/>
              <a:t> del </a:t>
            </a:r>
            <a:r>
              <a:rPr b="1" kern="0" dirty="0" err="1"/>
              <a:t>shelly</a:t>
            </a:r>
            <a:r>
              <a:rPr b="1" kern="0" dirty="0"/>
              <a:t> </a:t>
            </a:r>
            <a:r>
              <a:rPr b="1" kern="0" dirty="0" err="1"/>
              <a:t>button</a:t>
            </a:r>
            <a:r>
              <a:rPr b="1" kern="0" dirty="0"/>
              <a:t> </a:t>
            </a:r>
            <a:r>
              <a:rPr kern="0" dirty="0"/>
              <a:t>en </a:t>
            </a:r>
            <a:r>
              <a:rPr b="1" kern="0" dirty="0">
                <a:solidFill>
                  <a:srgbClr val="0070C0"/>
                </a:solidFill>
              </a:rPr>
              <a:t>Home </a:t>
            </a:r>
            <a:r>
              <a:rPr b="1" kern="0" dirty="0" err="1">
                <a:solidFill>
                  <a:srgbClr val="0070C0"/>
                </a:solidFill>
              </a:rPr>
              <a:t>Assistant</a:t>
            </a:r>
            <a:r>
              <a:rPr b="1" kern="0" dirty="0"/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es-ES" altLang="en-US" sz="2800" dirty="0">
                <a:latin typeface="Aptos" panose="020B0004020202020204" pitchFamily="34" charset="0"/>
              </a:rPr>
              <a:t>Desde la IU de Home </a:t>
            </a:r>
            <a:r>
              <a:rPr lang="es-ES" altLang="en-US" sz="2800" dirty="0" err="1">
                <a:latin typeface="Aptos" panose="020B0004020202020204" pitchFamily="34" charset="0"/>
              </a:rPr>
              <a:t>Assistant</a:t>
            </a:r>
            <a:r>
              <a:rPr lang="es-ES" altLang="en-US" sz="2800" dirty="0">
                <a:latin typeface="Aptos" panose="020B0004020202020204" pitchFamily="34" charset="0"/>
              </a:rPr>
              <a:t> </a:t>
            </a:r>
            <a:r>
              <a:rPr lang="es-ES" altLang="en-US" sz="2800" dirty="0">
                <a:latin typeface="Aptos" panose="020B0004020202020204" pitchFamily="34" charset="0"/>
                <a:hlinkClick r:id="rId2"/>
              </a:rPr>
              <a:t>http://127.0.0.1:8123</a:t>
            </a:r>
            <a:endParaRPr lang="es-ES" altLang="en-US" sz="2800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s-ES" altLang="en-US" sz="2800" b="1" dirty="0" err="1">
                <a:latin typeface="Aptos" panose="020B0004020202020204" pitchFamily="34" charset="0"/>
              </a:rPr>
              <a:t>Settings</a:t>
            </a:r>
            <a:r>
              <a:rPr lang="es-ES" altLang="en-US" sz="2800" dirty="0">
                <a:latin typeface="Aptos" panose="020B0004020202020204" pitchFamily="34" charset="0"/>
              </a:rPr>
              <a:t> </a:t>
            </a:r>
            <a:r>
              <a:rPr lang="es-ES" altLang="en-US" sz="2800" dirty="0">
                <a:latin typeface="Wingdings" panose="05000000000000000000" pitchFamily="2" charset="2"/>
              </a:rPr>
              <a:t></a:t>
            </a:r>
            <a:r>
              <a:rPr lang="es-ES" altLang="en-US" sz="2800" dirty="0">
                <a:latin typeface="Aptos" panose="020B0004020202020204" pitchFamily="34" charset="0"/>
              </a:rPr>
              <a:t> </a:t>
            </a: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</a:rPr>
              <a:t>Devices</a:t>
            </a:r>
            <a:r>
              <a:rPr lang="es-ES" altLang="en-US" sz="2800" b="1" dirty="0">
                <a:solidFill>
                  <a:srgbClr val="0070C0"/>
                </a:solidFill>
                <a:latin typeface="Aptos" panose="020B0004020202020204" pitchFamily="34" charset="0"/>
              </a:rPr>
              <a:t> &amp; </a:t>
            </a: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</a:rPr>
              <a:t>Services</a:t>
            </a:r>
            <a:endParaRPr lang="es-ES" altLang="en-US" sz="2800" b="1" dirty="0">
              <a:solidFill>
                <a:srgbClr val="0070C0"/>
              </a:solidFill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s-ES" altLang="en-US" sz="28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Método 1: </a:t>
            </a:r>
          </a:p>
          <a:p>
            <a:pPr lvl="2" eaLnBrk="1" hangingPunct="1">
              <a:lnSpc>
                <a:spcPct val="100000"/>
              </a:lnSpc>
            </a:pPr>
            <a:r>
              <a:rPr lang="es-ES" altLang="en-US" sz="24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Comprobar que Home </a:t>
            </a:r>
            <a:r>
              <a:rPr lang="es-ES" altLang="en-US" sz="2400" dirty="0" err="1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Assistant</a:t>
            </a:r>
            <a:r>
              <a:rPr lang="es-ES" altLang="en-US" sz="24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detecte  el </a:t>
            </a:r>
            <a:r>
              <a:rPr lang="es-ES" altLang="en-US" sz="2400" dirty="0" err="1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shelly</a:t>
            </a:r>
            <a:r>
              <a:rPr lang="es-ES" altLang="en-US" sz="24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es-ES" altLang="en-US" sz="2400" dirty="0" err="1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button</a:t>
            </a:r>
            <a:r>
              <a:rPr lang="es-ES" altLang="en-US" sz="24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1 de forma automática (</a:t>
            </a:r>
            <a:r>
              <a:rPr lang="es-ES" altLang="en-US" sz="2400" b="1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notificaciones</a:t>
            </a:r>
            <a:r>
              <a:rPr lang="es-ES" altLang="en-US" sz="24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o </a:t>
            </a:r>
            <a:r>
              <a:rPr lang="es-ES" alt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Integrations</a:t>
            </a:r>
            <a:r>
              <a:rPr lang="es-ES" altLang="en-US" sz="24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 </a:t>
            </a:r>
            <a:r>
              <a:rPr lang="es-ES" altLang="en-US" sz="24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Shelly</a:t>
            </a:r>
            <a:r>
              <a:rPr lang="es-ES" altLang="en-US" sz="24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(ver dispositivos))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n-US" sz="28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Método 2: 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Buscar “</a:t>
            </a:r>
            <a:r>
              <a:rPr lang="es-ES" alt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Device</a:t>
            </a:r>
            <a:r>
              <a:rPr lang="es-E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ID” en </a:t>
            </a:r>
            <a:r>
              <a:rPr lang="es-ES" alt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Devices</a:t>
            </a:r>
            <a:endParaRPr lang="es-ES" altLang="en-US" sz="2400" b="1" dirty="0">
              <a:solidFill>
                <a:srgbClr val="0070C0"/>
              </a:solidFill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n-US" sz="2800" b="1" dirty="0" err="1">
                <a:latin typeface="Aptos" panose="020B0004020202020204" pitchFamily="34" charset="0"/>
              </a:rPr>
              <a:t>Click</a:t>
            </a:r>
            <a:r>
              <a:rPr lang="es-ES" altLang="en-US" sz="2800" b="1" dirty="0">
                <a:latin typeface="Aptos" panose="020B0004020202020204" pitchFamily="34" charset="0"/>
              </a:rPr>
              <a:t> </a:t>
            </a:r>
            <a:r>
              <a:rPr lang="es-ES" altLang="en-US" sz="2800" dirty="0">
                <a:latin typeface="Aptos" panose="020B0004020202020204" pitchFamily="34" charset="0"/>
              </a:rPr>
              <a:t>sobre el dispositivo y visualización en Home </a:t>
            </a:r>
            <a:r>
              <a:rPr lang="es-ES" altLang="en-US" sz="2800" dirty="0" err="1">
                <a:latin typeface="Aptos" panose="020B0004020202020204" pitchFamily="34" charset="0"/>
              </a:rPr>
              <a:t>Assistant</a:t>
            </a:r>
            <a:endParaRPr lang="es-ES" altLang="en-US" sz="2800" dirty="0">
              <a:latin typeface="Aptos" panose="020B0004020202020204" pitchFamily="34" charset="0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n-US" sz="2800" dirty="0">
                <a:latin typeface="Aptos" panose="020B0004020202020204" pitchFamily="34" charset="0"/>
              </a:rPr>
              <a:t>Añadir tarjeta “</a:t>
            </a: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</a:rPr>
              <a:t>Entities</a:t>
            </a:r>
            <a:r>
              <a:rPr lang="es-ES" altLang="en-US" sz="2800" dirty="0">
                <a:latin typeface="Aptos" panose="020B0004020202020204" pitchFamily="34" charset="0"/>
              </a:rPr>
              <a:t>” y visualizar sus entidades (actualmente, solo el nivel de batería)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altLang="en-US" sz="2800" dirty="0">
              <a:solidFill>
                <a:srgbClr val="0070C0"/>
              </a:solidFill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1" kern="0" dirty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 b="1" kern="0" dirty="0"/>
          </a:p>
        </p:txBody>
      </p:sp>
      <p:sp>
        <p:nvSpPr>
          <p:cNvPr id="24579" name="CuadroTexto 8">
            <a:extLst>
              <a:ext uri="{FF2B5EF4-FFF2-40B4-BE49-F238E27FC236}">
                <a16:creationId xmlns:a16="http://schemas.microsoft.com/office/drawing/2014/main" id="{A09ADE09-36A3-14D2-F623-5F78C5F7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8A71213D-7944-7BD3-6537-39A011D5350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3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D6DCC9D-6F3A-4580-9BA1-0B663844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946B7302-2E47-083B-F100-7FCB21638D70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9" name="CuadroTexto 6">
            <a:extLst>
              <a:ext uri="{FF2B5EF4-FFF2-40B4-BE49-F238E27FC236}">
                <a16:creationId xmlns:a16="http://schemas.microsoft.com/office/drawing/2014/main" id="{11260574-28B9-86C6-5735-0F9A6CD49F6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Button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314349124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34B1709-C793-8AAA-61ED-5EE10944EE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sz="3200" kern="0" dirty="0"/>
              <a:t>Obtener un mensaje </a:t>
            </a:r>
            <a:r>
              <a:rPr sz="3200" b="1" kern="0" dirty="0">
                <a:solidFill>
                  <a:srgbClr val="0070C0"/>
                </a:solidFill>
              </a:rPr>
              <a:t>MQTT</a:t>
            </a:r>
            <a:r>
              <a:rPr sz="3200" kern="0" dirty="0"/>
              <a:t> del dispositivo Shelly 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800" kern="0" dirty="0"/>
              <a:t>Abrir un terminal en el servidor de Home </a:t>
            </a:r>
            <a:r>
              <a:rPr sz="2800" kern="0" dirty="0" err="1"/>
              <a:t>Assistant</a:t>
            </a:r>
            <a:endParaRPr sz="2800" kern="0" dirty="0"/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sz="2800" kern="0" dirty="0"/>
              <a:t>Ejecutar un subscriptor MQTT de cualquier </a:t>
            </a:r>
            <a:r>
              <a:rPr sz="2800" kern="0" dirty="0" err="1"/>
              <a:t>topic</a:t>
            </a:r>
            <a:r>
              <a:rPr sz="2800" kern="0" dirty="0"/>
              <a:t> “#”</a:t>
            </a:r>
          </a:p>
          <a:p>
            <a:pPr marL="1028700" lvl="1" indent="-5715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3"/>
              <a:defRPr/>
            </a:pPr>
            <a:endParaRPr sz="2800" kern="0" dirty="0"/>
          </a:p>
          <a:p>
            <a:pPr marL="1028700" lvl="1" indent="-5715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3"/>
              <a:defRPr/>
            </a:pPr>
            <a:endParaRPr sz="2800" kern="0" dirty="0"/>
          </a:p>
          <a:p>
            <a:pPr marL="1028700" lvl="1" indent="-5715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s-ES" sz="2800" kern="0" dirty="0"/>
              <a:t>Pulsar el botón </a:t>
            </a:r>
          </a:p>
          <a:p>
            <a:pPr marL="1028700" lvl="1" indent="-5715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sz="2800" kern="0" dirty="0"/>
              <a:t>Esperar a recibir un mensaje del dispositivo</a:t>
            </a: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800" kern="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2A2C30CA-2526-564A-0848-9B4B539F2AF1}"/>
              </a:ext>
            </a:extLst>
          </p:cNvPr>
          <p:cNvSpPr txBox="1"/>
          <p:nvPr/>
        </p:nvSpPr>
        <p:spPr>
          <a:xfrm>
            <a:off x="1165225" y="3499644"/>
            <a:ext cx="10321925" cy="400050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$ </a:t>
            </a:r>
            <a:r>
              <a:rPr lang="pt-BR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mosquitto_sub</a:t>
            </a:r>
            <a:r>
              <a:rPr lang="pt-BR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-v -h </a:t>
            </a:r>
            <a:r>
              <a:rPr lang="pt-BR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localhost</a:t>
            </a:r>
            <a:r>
              <a:rPr lang="pt-BR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-p 1883 -t '#’ </a:t>
            </a:r>
            <a:endParaRPr lang="es-ES" sz="2000" kern="0" dirty="0">
              <a:solidFill>
                <a:srgbClr val="0000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0727" name="CuadroTexto 8">
            <a:extLst>
              <a:ext uri="{FF2B5EF4-FFF2-40B4-BE49-F238E27FC236}">
                <a16:creationId xmlns:a16="http://schemas.microsoft.com/office/drawing/2014/main" id="{9035283B-E678-041B-AC00-466DE26A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EA694AB4-45EB-521E-CA5B-A08413D88662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7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C4A049B-D742-B503-A8D9-E0205F5E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6">
            <a:extLst>
              <a:ext uri="{FF2B5EF4-FFF2-40B4-BE49-F238E27FC236}">
                <a16:creationId xmlns:a16="http://schemas.microsoft.com/office/drawing/2014/main" id="{89396458-CA04-F9F3-3512-0BABEB462359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235FFE81-7630-6E4E-A0D3-20F2DCD9E11B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Button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248812893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helly DUO-RGBW - smart bulb">
            <a:extLst>
              <a:ext uri="{FF2B5EF4-FFF2-40B4-BE49-F238E27FC236}">
                <a16:creationId xmlns:a16="http://schemas.microsoft.com/office/drawing/2014/main" id="{E5A34C9A-3D0B-6917-3C8B-059E84C9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32" y="778809"/>
            <a:ext cx="5124267" cy="66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24E1E-AC00-4112-042A-252624CC36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11700" y="1393825"/>
            <a:ext cx="4927600" cy="4351338"/>
          </a:xfrm>
        </p:spPr>
        <p:txBody>
          <a:bodyPr>
            <a:noAutofit/>
          </a:bodyPr>
          <a:lstStyle/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kern="0" dirty="0">
                <a:solidFill>
                  <a:schemeClr val="bg1"/>
                </a:solidFill>
                <a:latin typeface="+mj-lt"/>
              </a:rPr>
              <a:t>Actuador</a:t>
            </a:r>
            <a:r>
              <a:rPr sz="2400" b="1" kern="0" dirty="0">
                <a:solidFill>
                  <a:schemeClr val="bg1"/>
                </a:solidFill>
                <a:latin typeface="+mj-lt"/>
              </a:rPr>
              <a:t> Shelly </a:t>
            </a:r>
            <a:r>
              <a:rPr sz="2400" b="1" kern="0" dirty="0" err="1">
                <a:solidFill>
                  <a:schemeClr val="bg1"/>
                </a:solidFill>
                <a:latin typeface="+mj-lt"/>
              </a:rPr>
              <a:t>Duo</a:t>
            </a:r>
            <a:r>
              <a:rPr sz="2400" b="1" kern="0" dirty="0">
                <a:solidFill>
                  <a:schemeClr val="bg1"/>
                </a:solidFill>
                <a:latin typeface="+mj-lt"/>
              </a:rPr>
              <a:t> RGBW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Temperatura operativa: -20ºC a + 40ºC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Consumo de energía del dispositivo: &lt;1,5 W (apagado)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Encendido / apagado inteligente: sí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Control local y remoto: sí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La salida/puesta del sol: sí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Programación semanal: sí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Toda la vida: 30.000 horas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 err="1">
                <a:solidFill>
                  <a:srgbClr val="333333"/>
                </a:solidFill>
                <a:latin typeface="Arial" pitchFamily="34"/>
                <a:cs typeface="Arial" pitchFamily="34"/>
              </a:rPr>
              <a:t>WiFi</a:t>
            </a: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 802.11b/g/n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Frecuencia de radio: 2.4 GHz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Potencia de la señal de radio: 1 </a:t>
            </a:r>
            <a:r>
              <a:rPr lang="es-ES" sz="1800" kern="0" dirty="0" err="1">
                <a:solidFill>
                  <a:srgbClr val="333333"/>
                </a:solidFill>
                <a:latin typeface="Arial" pitchFamily="34"/>
                <a:cs typeface="Arial" pitchFamily="34"/>
              </a:rPr>
              <a:t>mW</a:t>
            </a:r>
            <a:endParaRPr lang="es-ES" sz="1800" kern="0" dirty="0">
              <a:solidFill>
                <a:srgbClr val="333333"/>
              </a:solidFill>
              <a:latin typeface="Arial" pitchFamily="34"/>
              <a:cs typeface="Arial" pitchFamily="34"/>
            </a:endParaRP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Alcance: 50 m exterior/30 m interior 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Tamaño: 60 mm x 122 mm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E8146A2-A1CF-51AD-AF48-78AAFBBD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18415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BF1EB865-EE0E-4340-8D0A-DEA50CCF4155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E3E94100-C6E3-334B-7499-F6DEF718A770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Duo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RGBW)</a:t>
            </a: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BD8BFA74-5B7D-B317-3976-BAA64B3108B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19465" name="CuadroTexto 8">
            <a:extLst>
              <a:ext uri="{FF2B5EF4-FFF2-40B4-BE49-F238E27FC236}">
                <a16:creationId xmlns:a16="http://schemas.microsoft.com/office/drawing/2014/main" id="{BC907E48-EA5D-D935-8416-2DA6316C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6365875"/>
            <a:ext cx="12192001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52D59D-90A0-7AC0-2469-906F0A659508}"/>
              </a:ext>
            </a:extLst>
          </p:cNvPr>
          <p:cNvSpPr txBox="1"/>
          <p:nvPr/>
        </p:nvSpPr>
        <p:spPr>
          <a:xfrm>
            <a:off x="11483975" y="6243638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E2D8889-B0CB-375D-DAEF-952DC8C0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31B08BE-C0D5-B2B0-3CBE-926D275E71FB}"/>
              </a:ext>
            </a:extLst>
          </p:cNvPr>
          <p:cNvSpPr txBox="1">
            <a:spLocks/>
          </p:cNvSpPr>
          <p:nvPr/>
        </p:nvSpPr>
        <p:spPr bwMode="auto">
          <a:xfrm>
            <a:off x="279400" y="1393825"/>
            <a:ext cx="4927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s-ES" sz="2800" kern="1200">
                <a:solidFill>
                  <a:srgbClr val="000000"/>
                </a:solidFill>
                <a:latin typeface="Aptos"/>
              </a:defRPr>
            </a:lvl1pPr>
            <a:lvl2pPr marL="685800" lvl="1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s-ES" sz="2400" kern="1200">
                <a:solidFill>
                  <a:srgbClr val="000000"/>
                </a:solidFill>
                <a:latin typeface="Apto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s-ES" sz="2000" kern="1200">
                <a:solidFill>
                  <a:srgbClr val="000000"/>
                </a:solidFill>
                <a:latin typeface="Apto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s-ES" kern="1200">
                <a:solidFill>
                  <a:srgbClr val="000000"/>
                </a:solidFill>
                <a:latin typeface="Apto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s-ES" kern="1200">
                <a:solidFill>
                  <a:srgbClr val="000000"/>
                </a:solidFill>
                <a:latin typeface="Apto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kern="0" dirty="0">
                <a:latin typeface="+mj-lt"/>
              </a:rPr>
              <a:t>Actuador</a:t>
            </a:r>
            <a:r>
              <a:rPr lang="es-ES" sz="2400" b="1" kern="0" dirty="0">
                <a:latin typeface="+mj-lt"/>
              </a:rPr>
              <a:t> </a:t>
            </a:r>
            <a:r>
              <a:rPr lang="es-ES" sz="2400" b="1" kern="0" dirty="0">
                <a:solidFill>
                  <a:srgbClr val="0070C0"/>
                </a:solidFill>
                <a:latin typeface="+mj-lt"/>
              </a:rPr>
              <a:t>Shelly </a:t>
            </a:r>
            <a:r>
              <a:rPr lang="es-ES" sz="2400" b="1" kern="0" dirty="0" err="1">
                <a:solidFill>
                  <a:srgbClr val="0070C0"/>
                </a:solidFill>
                <a:latin typeface="+mj-lt"/>
              </a:rPr>
              <a:t>Duo</a:t>
            </a:r>
            <a:r>
              <a:rPr lang="es-ES" sz="2400" b="1" kern="0" dirty="0">
                <a:solidFill>
                  <a:srgbClr val="0070C0"/>
                </a:solidFill>
                <a:latin typeface="+mj-lt"/>
              </a:rPr>
              <a:t> RGBW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000" kern="0" dirty="0">
                <a:solidFill>
                  <a:srgbClr val="333333"/>
                </a:solidFill>
                <a:latin typeface="+mj-lt"/>
                <a:cs typeface="Arial" pitchFamily="34"/>
              </a:rPr>
              <a:t>Potencia nominal: 9W (</a:t>
            </a:r>
            <a:r>
              <a:rPr lang="es-ES" sz="2000" b="1" kern="0" dirty="0">
                <a:solidFill>
                  <a:srgbClr val="333333"/>
                </a:solidFill>
                <a:latin typeface="+mj-lt"/>
                <a:cs typeface="Arial" pitchFamily="34"/>
              </a:rPr>
              <a:t>RGB</a:t>
            </a:r>
            <a:r>
              <a:rPr lang="es-ES" sz="2000" kern="0" dirty="0">
                <a:solidFill>
                  <a:srgbClr val="333333"/>
                </a:solidFill>
                <a:latin typeface="+mj-lt"/>
                <a:cs typeface="Arial" pitchFamily="34"/>
              </a:rPr>
              <a:t> </a:t>
            </a:r>
            <a:r>
              <a:rPr lang="es-ES" sz="2000" b="1" kern="0" dirty="0">
                <a:solidFill>
                  <a:srgbClr val="333333"/>
                </a:solidFill>
                <a:latin typeface="+mj-lt"/>
                <a:cs typeface="Arial" pitchFamily="34"/>
              </a:rPr>
              <a:t>blanco)</a:t>
            </a:r>
            <a:endParaRPr lang="es-ES" sz="2000" kern="0" dirty="0">
              <a:solidFill>
                <a:srgbClr val="333333"/>
              </a:solidFill>
              <a:latin typeface="+mj-lt"/>
              <a:cs typeface="Arial" pitchFamily="34"/>
            </a:endParaRP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Enchufe: E27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Fuente de alimentación AC: 110-230 V ± 10%, 50/60 Hz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+mj-lt"/>
                <a:cs typeface="Arial" pitchFamily="34"/>
              </a:rPr>
              <a:t>Fuente de alimentación DC: No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Medida de potencia: sí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Atenuación: sí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Ángulo de haz:  190 °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Brillo: RGB + W: 800 LM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Cambio de color (</a:t>
            </a:r>
            <a:r>
              <a:rPr lang="es-ES" sz="1800" kern="0" dirty="0" err="1">
                <a:solidFill>
                  <a:srgbClr val="333333"/>
                </a:solidFill>
                <a:latin typeface="Arial" pitchFamily="34"/>
                <a:cs typeface="Arial" pitchFamily="34"/>
              </a:rPr>
              <a:t>dimmer</a:t>
            </a: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): sí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Temperatura del color: RGB + blanco natural (4000K)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1800" kern="0" dirty="0">
                <a:solidFill>
                  <a:srgbClr val="333333"/>
                </a:solidFill>
                <a:latin typeface="Arial" pitchFamily="34"/>
                <a:cs typeface="Arial" pitchFamily="34"/>
              </a:rPr>
              <a:t>Clase de protección:  IP20</a:t>
            </a:r>
          </a:p>
          <a:p>
            <a:pPr marL="742950" lvl="1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lang="es-ES" sz="1200" kern="0" dirty="0">
              <a:solidFill>
                <a:srgbClr val="333333"/>
              </a:solidFill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35248562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57BEB-74A5-EFB3-B5B1-CF4A840A47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8288" y="1558925"/>
            <a:ext cx="10515600" cy="4713288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400" b="1" kern="0" dirty="0"/>
          </a:p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b="1" kern="0" dirty="0"/>
              <a:t>Configuración</a:t>
            </a:r>
            <a:r>
              <a:rPr lang="es-ES" sz="2400" kern="0" dirty="0"/>
              <a:t> del actuador </a:t>
            </a:r>
            <a:r>
              <a:rPr lang="es-ES" sz="2400" b="1" kern="0" dirty="0">
                <a:solidFill>
                  <a:srgbClr val="0070C0"/>
                </a:solidFill>
              </a:rPr>
              <a:t>Shelly </a:t>
            </a:r>
            <a:r>
              <a:rPr lang="es-ES" sz="2400" b="1" kern="0" dirty="0" err="1">
                <a:solidFill>
                  <a:srgbClr val="0070C0"/>
                </a:solidFill>
              </a:rPr>
              <a:t>Duo</a:t>
            </a:r>
            <a:r>
              <a:rPr lang="es-ES" sz="2400" b="1" kern="0" dirty="0">
                <a:solidFill>
                  <a:srgbClr val="0070C0"/>
                </a:solidFill>
              </a:rPr>
              <a:t> RGBW</a:t>
            </a:r>
          </a:p>
          <a:p>
            <a:pPr marL="971550" lvl="1" indent="-5143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 dirty="0"/>
              <a:t>Descargar la aplicación "</a:t>
            </a:r>
            <a:r>
              <a:rPr b="1" kern="0" dirty="0">
                <a:solidFill>
                  <a:srgbClr val="0070C0"/>
                </a:solidFill>
              </a:rPr>
              <a:t>Shelly</a:t>
            </a:r>
            <a:r>
              <a:rPr kern="0" dirty="0"/>
              <a:t>" desde </a:t>
            </a:r>
            <a:r>
              <a:rPr b="1" kern="0" dirty="0"/>
              <a:t>Google Play Store</a:t>
            </a:r>
          </a:p>
          <a:p>
            <a:pPr marL="971550" lvl="1" indent="-5143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 dirty="0">
                <a:solidFill>
                  <a:srgbClr val="333333"/>
                </a:solidFill>
                <a:cs typeface="Arial" pitchFamily="34"/>
              </a:rPr>
              <a:t>Desde la aplicación, escanear la red </a:t>
            </a:r>
            <a:r>
              <a:rPr kern="0" dirty="0" err="1">
                <a:solidFill>
                  <a:srgbClr val="333333"/>
                </a:solidFill>
                <a:cs typeface="Arial" pitchFamily="34"/>
              </a:rPr>
              <a:t>WiFi</a:t>
            </a:r>
            <a:r>
              <a:rPr kern="0" dirty="0">
                <a:solidFill>
                  <a:srgbClr val="333333"/>
                </a:solidFill>
                <a:cs typeface="Arial" pitchFamily="34"/>
              </a:rPr>
              <a:t>, y añadir dispositivo</a:t>
            </a:r>
          </a:p>
          <a:p>
            <a:pPr marL="971550" lvl="1" indent="-5143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/>
              <a:defRPr/>
            </a:pPr>
            <a:r>
              <a:rPr kern="0" dirty="0">
                <a:solidFill>
                  <a:srgbClr val="333333"/>
                </a:solidFill>
                <a:cs typeface="Arial" pitchFamily="34"/>
              </a:rPr>
              <a:t>Conectividad </a:t>
            </a:r>
            <a:r>
              <a:rPr kern="0" dirty="0" err="1">
                <a:solidFill>
                  <a:srgbClr val="333333"/>
                </a:solidFill>
                <a:cs typeface="Arial" pitchFamily="34"/>
              </a:rPr>
              <a:t>WiFi</a:t>
            </a:r>
            <a:r>
              <a:rPr kern="0" dirty="0">
                <a:solidFill>
                  <a:srgbClr val="333333"/>
                </a:solidFill>
                <a:cs typeface="Arial" pitchFamily="34"/>
              </a:rPr>
              <a:t> </a:t>
            </a:r>
            <a:r>
              <a:rPr lang="es-ES" kern="0" dirty="0">
                <a:solidFill>
                  <a:srgbClr val="333333"/>
                </a:solidFill>
                <a:cs typeface="Arial" pitchFamily="34"/>
                <a:sym typeface="Wingdings" panose="05000000000000000000" pitchFamily="2" charset="2"/>
              </a:rPr>
              <a:t> </a:t>
            </a:r>
            <a:r>
              <a:rPr lang="es-ES" b="1" kern="0" dirty="0" err="1">
                <a:solidFill>
                  <a:srgbClr val="0070C0"/>
                </a:solidFill>
                <a:cs typeface="Arial" pitchFamily="34"/>
                <a:sym typeface="Wingdings" panose="05000000000000000000" pitchFamily="2" charset="2"/>
              </a:rPr>
              <a:t>Enable</a:t>
            </a:r>
            <a:r>
              <a:rPr lang="es-ES" b="1" kern="0" dirty="0">
                <a:solidFill>
                  <a:srgbClr val="0070C0"/>
                </a:solidFill>
                <a:cs typeface="Arial" pitchFamily="34"/>
                <a:sym typeface="Wingdings" panose="05000000000000000000" pitchFamily="2" charset="2"/>
              </a:rPr>
              <a:t> Access Point</a:t>
            </a:r>
            <a:r>
              <a:rPr lang="es-ES" kern="0" dirty="0">
                <a:solidFill>
                  <a:srgbClr val="333333"/>
                </a:solidFill>
                <a:cs typeface="Arial" pitchFamily="34"/>
                <a:sym typeface="Wingdings" panose="05000000000000000000" pitchFamily="2" charset="2"/>
              </a:rPr>
              <a:t>, establecer </a:t>
            </a:r>
            <a:r>
              <a:rPr lang="es-ES" b="1" kern="0" dirty="0">
                <a:solidFill>
                  <a:srgbClr val="0070C0"/>
                </a:solidFill>
              </a:rPr>
              <a:t>SSID=</a:t>
            </a:r>
            <a:r>
              <a:rPr lang="es-ES" b="1" kern="0" dirty="0" err="1">
                <a:solidFill>
                  <a:srgbClr val="0070C0"/>
                </a:solidFill>
              </a:rPr>
              <a:t>shellycolorbulb</a:t>
            </a:r>
            <a:r>
              <a:rPr lang="es-ES" b="1" kern="0" dirty="0">
                <a:solidFill>
                  <a:srgbClr val="0070C0"/>
                </a:solidFill>
              </a:rPr>
              <a:t>-&lt;</a:t>
            </a:r>
            <a:r>
              <a:rPr lang="es-ES" b="1" kern="0" dirty="0" err="1">
                <a:solidFill>
                  <a:srgbClr val="0070C0"/>
                </a:solidFill>
              </a:rPr>
              <a:t>dir</a:t>
            </a:r>
            <a:r>
              <a:rPr lang="es-ES" b="1" kern="0" dirty="0">
                <a:solidFill>
                  <a:srgbClr val="0070C0"/>
                </a:solidFill>
              </a:rPr>
              <a:t> MAC&gt; </a:t>
            </a:r>
            <a:r>
              <a:rPr lang="es-ES" b="1" kern="0" dirty="0">
                <a:solidFill>
                  <a:schemeClr val="tx1"/>
                </a:solidFill>
              </a:rPr>
              <a:t>y </a:t>
            </a:r>
            <a:r>
              <a:rPr lang="es-ES" kern="0" dirty="0" err="1">
                <a:solidFill>
                  <a:srgbClr val="333333"/>
                </a:solidFill>
                <a:cs typeface="Arial" pitchFamily="34"/>
                <a:sym typeface="Wingdings" panose="05000000000000000000" pitchFamily="2" charset="2"/>
              </a:rPr>
              <a:t>password</a:t>
            </a:r>
            <a:endParaRPr kern="0" dirty="0">
              <a:solidFill>
                <a:srgbClr val="333333"/>
              </a:solidFill>
              <a:cs typeface="Arial" pitchFamily="34"/>
            </a:endParaRPr>
          </a:p>
          <a:p>
            <a:pPr marL="914400" lvl="1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r>
              <a:rPr kern="0" dirty="0"/>
              <a:t>Desde otro dispositivo </a:t>
            </a:r>
            <a:r>
              <a:rPr kern="0" dirty="0" err="1"/>
              <a:t>WiFi</a:t>
            </a:r>
            <a:r>
              <a:rPr kern="0" dirty="0"/>
              <a:t> (por ejemplo, un móvil), conectar al AP </a:t>
            </a:r>
          </a:p>
          <a:p>
            <a:pPr marL="457200" lvl="1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kern="0" dirty="0"/>
              <a:t>	</a:t>
            </a:r>
            <a:r>
              <a:rPr kern="0" dirty="0">
                <a:latin typeface="Wingdings" pitchFamily="2"/>
              </a:rPr>
              <a:t></a:t>
            </a:r>
            <a:r>
              <a:rPr kern="0" dirty="0"/>
              <a:t> Escanear redes </a:t>
            </a:r>
            <a:r>
              <a:rPr kern="0" dirty="0" err="1"/>
              <a:t>WiFi</a:t>
            </a:r>
            <a:r>
              <a:rPr kern="0" dirty="0"/>
              <a:t> y conectar </a:t>
            </a:r>
            <a:r>
              <a:rPr lang="es-ES" kern="0" dirty="0"/>
              <a:t>a </a:t>
            </a:r>
            <a:r>
              <a:rPr b="1" kern="0" dirty="0">
                <a:solidFill>
                  <a:srgbClr val="0070C0"/>
                </a:solidFill>
              </a:rPr>
              <a:t>SSID=</a:t>
            </a:r>
            <a:r>
              <a:rPr b="1" kern="0" dirty="0" err="1">
                <a:solidFill>
                  <a:srgbClr val="0070C0"/>
                </a:solidFill>
              </a:rPr>
              <a:t>shellycolorbulb</a:t>
            </a:r>
            <a:r>
              <a:rPr b="1" kern="0" dirty="0">
                <a:solidFill>
                  <a:srgbClr val="0070C0"/>
                </a:solidFill>
              </a:rPr>
              <a:t>-&lt;</a:t>
            </a:r>
            <a:r>
              <a:rPr b="1" kern="0" dirty="0" err="1">
                <a:solidFill>
                  <a:srgbClr val="0070C0"/>
                </a:solidFill>
              </a:rPr>
              <a:t>dir</a:t>
            </a:r>
            <a:r>
              <a:rPr b="1" kern="0" dirty="0">
                <a:solidFill>
                  <a:srgbClr val="0070C0"/>
                </a:solidFill>
              </a:rPr>
              <a:t> MAC&gt;</a:t>
            </a:r>
          </a:p>
          <a:p>
            <a:pPr marL="914400" lvl="1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r>
              <a:rPr kern="0" dirty="0"/>
              <a:t>Abrir un navegador desde el dispositivo y escribir </a:t>
            </a:r>
          </a:p>
          <a:p>
            <a:pPr marL="457200" lvl="1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ern="0" dirty="0"/>
              <a:t>	la URL </a:t>
            </a:r>
            <a:r>
              <a:rPr kern="0" dirty="0">
                <a:solidFill>
                  <a:srgbClr val="0070C0"/>
                </a:solidFill>
                <a:hlinkClick r:id="rId3"/>
              </a:rPr>
              <a:t>http://192.168.33.1</a:t>
            </a:r>
            <a:endParaRPr kern="0" dirty="0">
              <a:solidFill>
                <a:srgbClr val="0070C0"/>
              </a:solidFill>
            </a:endParaRPr>
          </a:p>
          <a:p>
            <a:pPr marL="971550" lvl="1" indent="-5143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s-ES" kern="0" dirty="0"/>
              <a:t>Configurar el dispositivo</a:t>
            </a:r>
          </a:p>
          <a:p>
            <a:pPr marL="457200" lvl="1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b="1" kern="0" dirty="0">
              <a:solidFill>
                <a:srgbClr val="0070C0"/>
              </a:solidFill>
            </a:endParaRPr>
          </a:p>
          <a:p>
            <a:pPr marL="457200" lvl="1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kern="0" dirty="0"/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endParaRPr kern="0" dirty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b="1" kern="0" dirty="0">
              <a:solidFill>
                <a:srgbClr val="0070C0"/>
              </a:solidFill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kern="0" dirty="0">
              <a:solidFill>
                <a:srgbClr val="333333"/>
              </a:solidFill>
              <a:latin typeface="Arial" pitchFamily="34"/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1168F28-3EBA-42F7-A203-11D506A5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18415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7" name="CuadroTexto 8">
            <a:extLst>
              <a:ext uri="{FF2B5EF4-FFF2-40B4-BE49-F238E27FC236}">
                <a16:creationId xmlns:a16="http://schemas.microsoft.com/office/drawing/2014/main" id="{41598F49-F281-B84B-D90A-9E6ECB5F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C8588498-E652-313A-BD62-8DD22ABF3018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F938A6C-B9D1-0705-14F9-D18BE4CA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6">
            <a:extLst>
              <a:ext uri="{FF2B5EF4-FFF2-40B4-BE49-F238E27FC236}">
                <a16:creationId xmlns:a16="http://schemas.microsoft.com/office/drawing/2014/main" id="{8EF8CEBA-B7B9-740C-199A-0981BC06E786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B513FA-E745-3CF3-DD6B-88BEB8770DF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Duo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RGBW)</a:t>
            </a:r>
          </a:p>
        </p:txBody>
      </p:sp>
    </p:spTree>
    <p:extLst>
      <p:ext uri="{BB962C8B-B14F-4D97-AF65-F5344CB8AC3E}">
        <p14:creationId xmlns:p14="http://schemas.microsoft.com/office/powerpoint/2010/main" val="1809374012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57BEB-74A5-EFB3-B5B1-CF4A840A47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8288" y="1558925"/>
            <a:ext cx="10515600" cy="4713288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2400" b="1" kern="0" dirty="0"/>
          </a:p>
          <a:p>
            <a:pPr marL="457200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2400" kern="0" dirty="0"/>
              <a:t>Conectar el </a:t>
            </a:r>
            <a:r>
              <a:rPr lang="es-ES" sz="2400" b="1" kern="0" dirty="0">
                <a:solidFill>
                  <a:srgbClr val="0070C0"/>
                </a:solidFill>
              </a:rPr>
              <a:t>Shelly </a:t>
            </a:r>
            <a:r>
              <a:rPr lang="es-ES" sz="2400" b="1" kern="0" dirty="0" err="1">
                <a:solidFill>
                  <a:srgbClr val="0070C0"/>
                </a:solidFill>
              </a:rPr>
              <a:t>duo</a:t>
            </a:r>
            <a:r>
              <a:rPr lang="es-ES" sz="2400" b="1" kern="0" dirty="0">
                <a:solidFill>
                  <a:srgbClr val="0070C0"/>
                </a:solidFill>
              </a:rPr>
              <a:t> RGBW</a:t>
            </a:r>
            <a:r>
              <a:rPr lang="es-ES" sz="2400" kern="0" dirty="0"/>
              <a:t> a</a:t>
            </a:r>
            <a:r>
              <a:rPr lang="es-ES" sz="2400" b="1" kern="0" dirty="0"/>
              <a:t> la </a:t>
            </a:r>
            <a:r>
              <a:rPr lang="es-ES" sz="2400" b="1" kern="0" dirty="0" err="1"/>
              <a:t>WiFi</a:t>
            </a:r>
            <a:r>
              <a:rPr lang="es-ES" sz="2400" b="1" kern="0" dirty="0"/>
              <a:t> </a:t>
            </a:r>
            <a:r>
              <a:rPr lang="es-ES" sz="2400" kern="0" dirty="0"/>
              <a:t>a través de interfaz web: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kern="0" dirty="0">
                <a:solidFill>
                  <a:schemeClr val="tx1"/>
                </a:solidFill>
              </a:rPr>
              <a:t>Internet &amp; Security </a:t>
            </a:r>
            <a:r>
              <a:rPr lang="es-ES" kern="0" dirty="0">
                <a:solidFill>
                  <a:schemeClr val="tx1"/>
                </a:solidFill>
                <a:latin typeface="Wingdings" pitchFamily="2"/>
              </a:rPr>
              <a:t></a:t>
            </a:r>
            <a:r>
              <a:rPr lang="es-ES" kern="0" dirty="0">
                <a:solidFill>
                  <a:schemeClr val="tx1"/>
                </a:solidFill>
              </a:rPr>
              <a:t> </a:t>
            </a:r>
            <a:r>
              <a:rPr lang="es-ES" kern="0" dirty="0" err="1">
                <a:solidFill>
                  <a:schemeClr val="tx1"/>
                </a:solidFill>
              </a:rPr>
              <a:t>WiFi</a:t>
            </a:r>
            <a:r>
              <a:rPr lang="es-ES" kern="0" dirty="0">
                <a:solidFill>
                  <a:schemeClr val="tx1"/>
                </a:solidFill>
              </a:rPr>
              <a:t> </a:t>
            </a:r>
            <a:r>
              <a:rPr lang="es-ES" kern="0" dirty="0" err="1">
                <a:solidFill>
                  <a:schemeClr val="tx1"/>
                </a:solidFill>
              </a:rPr>
              <a:t>Mode</a:t>
            </a:r>
            <a:r>
              <a:rPr lang="es-ES" kern="0" dirty="0">
                <a:solidFill>
                  <a:schemeClr val="tx1"/>
                </a:solidFill>
              </a:rPr>
              <a:t> Client </a:t>
            </a:r>
            <a:r>
              <a:rPr lang="es-ES" kern="0" dirty="0">
                <a:solidFill>
                  <a:schemeClr val="tx1"/>
                </a:solidFill>
                <a:latin typeface="Wingdings" pitchFamily="2"/>
              </a:rPr>
              <a:t></a:t>
            </a:r>
            <a:r>
              <a:rPr lang="es-ES" kern="0" dirty="0">
                <a:solidFill>
                  <a:schemeClr val="tx1"/>
                </a:solidFill>
              </a:rPr>
              <a:t> </a:t>
            </a:r>
            <a:r>
              <a:rPr lang="es-ES" b="1" kern="0" dirty="0" err="1">
                <a:solidFill>
                  <a:srgbClr val="0070C0"/>
                </a:solidFill>
              </a:rPr>
              <a:t>Connect</a:t>
            </a:r>
            <a:r>
              <a:rPr lang="es-ES" b="1" kern="0" dirty="0">
                <a:solidFill>
                  <a:srgbClr val="0070C0"/>
                </a:solidFill>
              </a:rPr>
              <a:t> </a:t>
            </a:r>
            <a:r>
              <a:rPr lang="es-ES" b="1" kern="0" dirty="0" err="1">
                <a:solidFill>
                  <a:srgbClr val="0070C0"/>
                </a:solidFill>
              </a:rPr>
              <a:t>to</a:t>
            </a:r>
            <a:r>
              <a:rPr lang="es-ES" b="1" kern="0" dirty="0">
                <a:solidFill>
                  <a:srgbClr val="0070C0"/>
                </a:solidFill>
              </a:rPr>
              <a:t> </a:t>
            </a:r>
            <a:r>
              <a:rPr lang="es-ES" b="1" kern="0" dirty="0" err="1">
                <a:solidFill>
                  <a:srgbClr val="0070C0"/>
                </a:solidFill>
              </a:rPr>
              <a:t>WiFi</a:t>
            </a:r>
            <a:r>
              <a:rPr lang="es-ES" b="1" kern="0" dirty="0">
                <a:solidFill>
                  <a:srgbClr val="0070C0"/>
                </a:solidFill>
              </a:rPr>
              <a:t> </a:t>
            </a:r>
            <a:r>
              <a:rPr lang="es-ES" b="1" kern="0" dirty="0" err="1">
                <a:solidFill>
                  <a:srgbClr val="0070C0"/>
                </a:solidFill>
              </a:rPr>
              <a:t>network</a:t>
            </a:r>
            <a:endParaRPr lang="es-ES" b="1" kern="0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kern="0" dirty="0"/>
              <a:t>Escribir </a:t>
            </a:r>
            <a:r>
              <a:rPr lang="es-ES" b="1" kern="0" dirty="0"/>
              <a:t>el SSID </a:t>
            </a:r>
            <a:r>
              <a:rPr lang="es-ES" kern="0" dirty="0"/>
              <a:t>de la red </a:t>
            </a:r>
            <a:r>
              <a:rPr lang="es-ES" kern="0" dirty="0" err="1"/>
              <a:t>WiFi</a:t>
            </a:r>
            <a:r>
              <a:rPr lang="es-ES" kern="0" dirty="0"/>
              <a:t> del servidor Home </a:t>
            </a:r>
            <a:r>
              <a:rPr lang="es-ES" kern="0" dirty="0" err="1"/>
              <a:t>Assistant</a:t>
            </a:r>
            <a:r>
              <a:rPr lang="es-ES" kern="0" dirty="0"/>
              <a:t> y el </a:t>
            </a:r>
            <a:r>
              <a:rPr lang="es-ES" b="1" kern="0" dirty="0" err="1"/>
              <a:t>password</a:t>
            </a:r>
            <a:endParaRPr lang="es-ES" b="1" kern="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kern="0" dirty="0"/>
              <a:t>Configurar la conexión </a:t>
            </a:r>
            <a:r>
              <a:rPr lang="es-ES" kern="0" dirty="0" err="1"/>
              <a:t>WiFi</a:t>
            </a:r>
            <a:r>
              <a:rPr lang="es-ES" kern="0" dirty="0"/>
              <a:t> del </a:t>
            </a:r>
            <a:r>
              <a:rPr lang="es-ES" kern="0" dirty="0" err="1"/>
              <a:t>shellybutton</a:t>
            </a:r>
            <a:r>
              <a:rPr lang="es-ES" kern="0" dirty="0"/>
              <a:t>: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kern="0" dirty="0">
                <a:solidFill>
                  <a:schemeClr val="tx1"/>
                </a:solidFill>
                <a:sym typeface="Wingdings" panose="05000000000000000000" pitchFamily="2" charset="2"/>
              </a:rPr>
              <a:t> Dirección IP </a:t>
            </a:r>
            <a:r>
              <a:rPr lang="es-ES" b="1" kern="0" dirty="0">
                <a:solidFill>
                  <a:schemeClr val="tx1"/>
                </a:solidFill>
                <a:sym typeface="Wingdings" panose="05000000000000000000" pitchFamily="2" charset="2"/>
              </a:rPr>
              <a:t>(¡debe ser estática!)</a:t>
            </a:r>
            <a:r>
              <a:rPr lang="es-ES" kern="0" dirty="0">
                <a:solidFill>
                  <a:schemeClr val="tx1"/>
                </a:solidFill>
                <a:sym typeface="Wingdings" panose="05000000000000000000" pitchFamily="2" charset="2"/>
              </a:rPr>
              <a:t>, máscara de red, </a:t>
            </a:r>
            <a:r>
              <a:rPr lang="es-ES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gateway</a:t>
            </a:r>
            <a:endParaRPr lang="es-ES" kern="0" dirty="0">
              <a:solidFill>
                <a:schemeClr val="tx1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b="1" kern="0" dirty="0" err="1">
                <a:solidFill>
                  <a:schemeClr val="tx1"/>
                </a:solidFill>
              </a:rPr>
              <a:t>Save</a:t>
            </a:r>
            <a:r>
              <a:rPr lang="es-ES" b="1" kern="0" dirty="0">
                <a:solidFill>
                  <a:schemeClr val="tx1"/>
                </a:solidFill>
              </a:rPr>
              <a:t> </a:t>
            </a:r>
            <a:r>
              <a:rPr lang="es-ES" b="1" kern="0" dirty="0" err="1">
                <a:solidFill>
                  <a:schemeClr val="tx1"/>
                </a:solidFill>
              </a:rPr>
              <a:t>Settings</a:t>
            </a:r>
            <a:endParaRPr lang="es-ES" b="1" kern="0" dirty="0">
              <a:solidFill>
                <a:schemeClr val="tx1"/>
              </a:solidFill>
            </a:endParaRPr>
          </a:p>
          <a:p>
            <a:pPr marL="457200" lvl="1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b="1" kern="0" dirty="0">
              <a:solidFill>
                <a:srgbClr val="0070C0"/>
              </a:solidFill>
            </a:endParaRPr>
          </a:p>
          <a:p>
            <a:pPr marL="457200" lvl="1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kern="0" dirty="0"/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endParaRPr kern="0" dirty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b="1" kern="0" dirty="0">
              <a:solidFill>
                <a:srgbClr val="0070C0"/>
              </a:solidFill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kern="0" dirty="0">
              <a:solidFill>
                <a:srgbClr val="333333"/>
              </a:solidFill>
              <a:latin typeface="Arial" pitchFamily="34"/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1168F28-3EBA-42F7-A203-11D506A5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18415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7" name="CuadroTexto 8">
            <a:extLst>
              <a:ext uri="{FF2B5EF4-FFF2-40B4-BE49-F238E27FC236}">
                <a16:creationId xmlns:a16="http://schemas.microsoft.com/office/drawing/2014/main" id="{41598F49-F281-B84B-D90A-9E6ECB5F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C8588498-E652-313A-BD62-8DD22ABF3018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F938A6C-B9D1-0705-14F9-D18BE4CA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6">
            <a:extLst>
              <a:ext uri="{FF2B5EF4-FFF2-40B4-BE49-F238E27FC236}">
                <a16:creationId xmlns:a16="http://schemas.microsoft.com/office/drawing/2014/main" id="{8EF8CEBA-B7B9-740C-199A-0981BC06E786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B513FA-E745-3CF3-DD6B-88BEB8770DF3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Duo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RGBW)</a:t>
            </a:r>
          </a:p>
        </p:txBody>
      </p:sp>
    </p:spTree>
    <p:extLst>
      <p:ext uri="{BB962C8B-B14F-4D97-AF65-F5344CB8AC3E}">
        <p14:creationId xmlns:p14="http://schemas.microsoft.com/office/powerpoint/2010/main" val="1878846699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3CF4FA7-342D-9171-3612-64093CDF7F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2288" y="1531938"/>
            <a:ext cx="10831512" cy="4645025"/>
          </a:xfrm>
        </p:spPr>
        <p:txBody>
          <a:bodyPr>
            <a:normAutofit fontScale="85000" lnSpcReduction="20000"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>
              <a:solidFill>
                <a:srgbClr val="0070C0"/>
              </a:solidFill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b="1" kern="0" dirty="0">
                <a:solidFill>
                  <a:schemeClr val="tx1"/>
                </a:solidFill>
              </a:rPr>
              <a:t>Finalizar la configuración: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800" kern="0" dirty="0">
                <a:solidFill>
                  <a:schemeClr val="tx1"/>
                </a:solidFill>
              </a:rPr>
              <a:t>Desde cualquier dispositivo en la red </a:t>
            </a:r>
            <a:r>
              <a:rPr lang="es-ES" sz="2800" kern="0" dirty="0" err="1">
                <a:solidFill>
                  <a:schemeClr val="tx1"/>
                </a:solidFill>
              </a:rPr>
              <a:t>WiFi</a:t>
            </a:r>
            <a:r>
              <a:rPr lang="es-ES" sz="2800" kern="0" dirty="0">
                <a:solidFill>
                  <a:schemeClr val="tx1"/>
                </a:solidFill>
              </a:rPr>
              <a:t> acceder al </a:t>
            </a:r>
            <a:r>
              <a:rPr lang="es-ES" sz="2800" kern="0" dirty="0" err="1">
                <a:solidFill>
                  <a:schemeClr val="tx1"/>
                </a:solidFill>
              </a:rPr>
              <a:t>shelly</a:t>
            </a:r>
            <a:r>
              <a:rPr lang="es-ES" sz="2800" kern="0" dirty="0">
                <a:solidFill>
                  <a:schemeClr val="tx1"/>
                </a:solidFill>
              </a:rPr>
              <a:t> </a:t>
            </a:r>
            <a:r>
              <a:rPr lang="es-ES" sz="2800" kern="0" dirty="0">
                <a:solidFill>
                  <a:schemeClr val="tx1"/>
                </a:solidFill>
                <a:sym typeface="Wingdings" panose="05000000000000000000" pitchFamily="2" charset="2"/>
              </a:rPr>
              <a:t>a través de un navegador: </a:t>
            </a:r>
            <a:r>
              <a:rPr lang="es-ES" sz="2800" kern="0" dirty="0">
                <a:solidFill>
                  <a:schemeClr val="tx1"/>
                </a:solidFill>
              </a:rPr>
              <a:t>http://</a:t>
            </a:r>
            <a:r>
              <a:rPr lang="es-ES" sz="2800" kern="0" dirty="0">
                <a:solidFill>
                  <a:schemeClr val="tx1"/>
                </a:solidFill>
                <a:sym typeface="Wingdings" panose="05000000000000000000" pitchFamily="2" charset="2"/>
              </a:rPr>
              <a:t>&lt;</a:t>
            </a:r>
            <a:r>
              <a:rPr lang="es-ES" sz="28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ip_estática</a:t>
            </a:r>
            <a:r>
              <a:rPr lang="es-ES" sz="2800" kern="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endParaRPr sz="2800" kern="0" dirty="0">
              <a:solidFill>
                <a:schemeClr val="tx1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800" kern="0" dirty="0"/>
              <a:t>Actualizar el firmware en </a:t>
            </a:r>
            <a:r>
              <a:rPr lang="es-ES" sz="2800" b="1" kern="0" dirty="0" err="1">
                <a:solidFill>
                  <a:srgbClr val="0070C0"/>
                </a:solidFill>
              </a:rPr>
              <a:t>Settings</a:t>
            </a:r>
            <a:r>
              <a:rPr lang="es-ES" sz="2800" b="1" kern="0" dirty="0">
                <a:solidFill>
                  <a:srgbClr val="0070C0"/>
                </a:solidFill>
              </a:rPr>
              <a:t> </a:t>
            </a:r>
            <a:r>
              <a:rPr lang="es-ES" sz="2800" b="1" kern="0" dirty="0">
                <a:solidFill>
                  <a:srgbClr val="0070C0"/>
                </a:solidFill>
                <a:latin typeface="Wingdings" pitchFamily="2"/>
              </a:rPr>
              <a:t></a:t>
            </a:r>
            <a:r>
              <a:rPr lang="es-ES" sz="2800" b="1" kern="0" dirty="0">
                <a:solidFill>
                  <a:srgbClr val="0070C0"/>
                </a:solidFill>
              </a:rPr>
              <a:t> Firmware </a:t>
            </a:r>
            <a:r>
              <a:rPr lang="es-ES" sz="2800" b="1" kern="0" dirty="0" err="1">
                <a:solidFill>
                  <a:srgbClr val="0070C0"/>
                </a:solidFill>
              </a:rPr>
              <a:t>Update</a:t>
            </a:r>
            <a:endParaRPr lang="es-ES" sz="2800" b="1" kern="0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800" kern="0" dirty="0">
                <a:solidFill>
                  <a:srgbClr val="002060"/>
                </a:solidFill>
              </a:rPr>
              <a:t>Hacer el dispositivo “descubrible”: </a:t>
            </a:r>
            <a:r>
              <a:rPr lang="es-ES" sz="2800" b="1" kern="0" dirty="0" err="1">
                <a:solidFill>
                  <a:srgbClr val="0070C0"/>
                </a:solidFill>
              </a:rPr>
              <a:t>Settings</a:t>
            </a:r>
            <a:r>
              <a:rPr lang="es-ES" sz="2800" b="1" kern="0" dirty="0">
                <a:solidFill>
                  <a:srgbClr val="0070C0"/>
                </a:solidFill>
              </a:rPr>
              <a:t> </a:t>
            </a:r>
            <a:r>
              <a:rPr lang="es-ES" sz="28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s-ES" sz="28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Device</a:t>
            </a:r>
            <a:r>
              <a:rPr lang="es-ES" sz="28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ES" sz="28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discoverable</a:t>
            </a:r>
            <a:endParaRPr lang="es-ES" sz="2800" b="1" kern="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800" kern="0" dirty="0">
                <a:solidFill>
                  <a:schemeClr val="tx1"/>
                </a:solidFill>
              </a:rPr>
              <a:t>Modificar el nombre del dispositivo: </a:t>
            </a:r>
            <a:r>
              <a:rPr lang="es-ES" sz="2800" b="1" kern="0" dirty="0" err="1">
                <a:solidFill>
                  <a:srgbClr val="0070C0"/>
                </a:solidFill>
              </a:rPr>
              <a:t>Settings</a:t>
            </a:r>
            <a:r>
              <a:rPr lang="es-ES" sz="2800" b="1" kern="0" dirty="0">
                <a:solidFill>
                  <a:srgbClr val="0070C0"/>
                </a:solidFill>
              </a:rPr>
              <a:t> </a:t>
            </a:r>
            <a:r>
              <a:rPr lang="es-ES" sz="28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s-ES" sz="28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Device</a:t>
            </a:r>
            <a:r>
              <a:rPr lang="es-ES" sz="28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ES" sz="28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name</a:t>
            </a:r>
            <a:endParaRPr lang="es-ES" sz="2800" b="1" kern="0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800" kern="0" dirty="0">
                <a:solidFill>
                  <a:srgbClr val="002060"/>
                </a:solidFill>
              </a:rPr>
              <a:t>Configurar </a:t>
            </a:r>
            <a:r>
              <a:rPr lang="es-ES" sz="2800" b="1" kern="0" dirty="0">
                <a:solidFill>
                  <a:srgbClr val="0070C0"/>
                </a:solidFill>
              </a:rPr>
              <a:t>MQTT</a:t>
            </a:r>
            <a:r>
              <a:rPr lang="es-ES" sz="2800" kern="0" dirty="0">
                <a:solidFill>
                  <a:srgbClr val="002060"/>
                </a:solidFill>
              </a:rPr>
              <a:t>: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b="1" kern="0" dirty="0">
                <a:solidFill>
                  <a:srgbClr val="0070C0"/>
                </a:solidFill>
              </a:rPr>
              <a:t>Internet &amp; Security </a:t>
            </a:r>
            <a:r>
              <a:rPr lang="es-ES" sz="24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s-ES" sz="24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Advanced</a:t>
            </a:r>
            <a:r>
              <a:rPr lang="es-ES" sz="24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 – </a:t>
            </a:r>
            <a:r>
              <a:rPr lang="es-ES" sz="24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Developer</a:t>
            </a:r>
            <a:r>
              <a:rPr lang="es-ES" sz="24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ES" sz="24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Settings</a:t>
            </a:r>
            <a:endParaRPr lang="es-ES" sz="2400" b="1" kern="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kern="0" dirty="0" err="1">
                <a:solidFill>
                  <a:srgbClr val="002060"/>
                </a:solidFill>
                <a:sym typeface="Wingdings" panose="05000000000000000000" pitchFamily="2" charset="2"/>
              </a:rPr>
              <a:t>Enable</a:t>
            </a:r>
            <a:r>
              <a:rPr lang="es-ES" sz="2400" kern="0" dirty="0">
                <a:solidFill>
                  <a:srgbClr val="002060"/>
                </a:solidFill>
                <a:sym typeface="Wingdings" panose="05000000000000000000" pitchFamily="2" charset="2"/>
              </a:rPr>
              <a:t> MQTT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kern="0" dirty="0">
                <a:solidFill>
                  <a:srgbClr val="002060"/>
                </a:solidFill>
                <a:sym typeface="Wingdings" panose="05000000000000000000" pitchFamily="2" charset="2"/>
              </a:rPr>
              <a:t>Especificar el nombre del servidor MQTT y el puerto 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kern="0" dirty="0">
                <a:solidFill>
                  <a:srgbClr val="002060"/>
                </a:solidFill>
                <a:sym typeface="Wingdings" panose="05000000000000000000" pitchFamily="2" charset="2"/>
              </a:rPr>
              <a:t>Establecer un prefijo MQTT (opcional)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b="1" kern="0" dirty="0">
                <a:solidFill>
                  <a:srgbClr val="002060"/>
                </a:solidFill>
                <a:sym typeface="Wingdings" panose="05000000000000000000" pitchFamily="2" charset="2"/>
              </a:rPr>
              <a:t>Reiniciar Shelly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800" kern="0" dirty="0">
                <a:solidFill>
                  <a:srgbClr val="002060"/>
                </a:solidFill>
              </a:rPr>
              <a:t>Configurar </a:t>
            </a:r>
            <a:r>
              <a:rPr lang="es-ES" sz="2800" b="1" kern="0" dirty="0" err="1">
                <a:solidFill>
                  <a:srgbClr val="0070C0"/>
                </a:solidFill>
              </a:rPr>
              <a:t>CoIoT</a:t>
            </a:r>
            <a:r>
              <a:rPr lang="es-ES" sz="2800" kern="0" dirty="0">
                <a:solidFill>
                  <a:srgbClr val="002060"/>
                </a:solidFill>
              </a:rPr>
              <a:t>: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b="1" kern="0" dirty="0">
                <a:solidFill>
                  <a:srgbClr val="0070C0"/>
                </a:solidFill>
              </a:rPr>
              <a:t>Internet &amp; Security </a:t>
            </a:r>
            <a:r>
              <a:rPr lang="es-ES" sz="24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s-ES" sz="24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Advanced</a:t>
            </a:r>
            <a:r>
              <a:rPr lang="es-ES" sz="24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 – </a:t>
            </a:r>
            <a:r>
              <a:rPr lang="es-ES" sz="24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Developer</a:t>
            </a:r>
            <a:r>
              <a:rPr lang="es-ES" sz="2400" b="1" kern="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ES" sz="2400" b="1" kern="0" dirty="0" err="1">
                <a:solidFill>
                  <a:srgbClr val="0070C0"/>
                </a:solidFill>
                <a:sym typeface="Wingdings" panose="05000000000000000000" pitchFamily="2" charset="2"/>
              </a:rPr>
              <a:t>Settings</a:t>
            </a:r>
            <a:endParaRPr lang="es-ES" sz="2400" b="1" kern="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400" kern="0" dirty="0" err="1">
                <a:solidFill>
                  <a:srgbClr val="002060"/>
                </a:solidFill>
                <a:sym typeface="Wingdings" panose="05000000000000000000" pitchFamily="2" charset="2"/>
              </a:rPr>
              <a:t>Enable</a:t>
            </a:r>
            <a:r>
              <a:rPr lang="es-ES" sz="2400" kern="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s-ES" sz="2400" kern="0" dirty="0" err="1">
                <a:solidFill>
                  <a:srgbClr val="002060"/>
                </a:solidFill>
                <a:sym typeface="Wingdings" panose="05000000000000000000" pitchFamily="2" charset="2"/>
              </a:rPr>
              <a:t>CoIoT</a:t>
            </a:r>
            <a:r>
              <a:rPr lang="es-ES" sz="2400" kern="0" dirty="0">
                <a:solidFill>
                  <a:srgbClr val="002060"/>
                </a:solidFill>
                <a:sym typeface="Wingdings" panose="05000000000000000000" pitchFamily="2" charset="2"/>
              </a:rPr>
              <a:t>  </a:t>
            </a:r>
            <a:r>
              <a:rPr lang="es-ES" sz="2400" kern="0" dirty="0" err="1">
                <a:solidFill>
                  <a:srgbClr val="002060"/>
                </a:solidFill>
                <a:sym typeface="Wingdings" panose="05000000000000000000" pitchFamily="2" charset="2"/>
              </a:rPr>
              <a:t>mcast</a:t>
            </a:r>
            <a:endParaRPr lang="es-ES" sz="2400" kern="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200" b="1" kern="0" dirty="0"/>
          </a:p>
        </p:txBody>
      </p:sp>
      <p:sp>
        <p:nvSpPr>
          <p:cNvPr id="24579" name="CuadroTexto 8">
            <a:extLst>
              <a:ext uri="{FF2B5EF4-FFF2-40B4-BE49-F238E27FC236}">
                <a16:creationId xmlns:a16="http://schemas.microsoft.com/office/drawing/2014/main" id="{A09ADE09-36A3-14D2-F623-5F78C5F7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8A71213D-7944-7BD3-6537-39A011D5350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3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D6DCC9D-6F3A-4580-9BA1-0B663844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946B7302-2E47-083B-F100-7FCB21638D70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BE8189-C2B4-D4F0-6CF2-414F36EEF8AE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Duo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RGBW)</a:t>
            </a:r>
          </a:p>
        </p:txBody>
      </p:sp>
    </p:spTree>
    <p:extLst>
      <p:ext uri="{BB962C8B-B14F-4D97-AF65-F5344CB8AC3E}">
        <p14:creationId xmlns:p14="http://schemas.microsoft.com/office/powerpoint/2010/main" val="111242868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uadroTexto 7">
            <a:extLst>
              <a:ext uri="{FF2B5EF4-FFF2-40B4-BE49-F238E27FC236}">
                <a16:creationId xmlns:a16="http://schemas.microsoft.com/office/drawing/2014/main" id="{4EC7B0AA-0EEC-E8F9-2685-FF3C53B0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6350"/>
            <a:ext cx="12192000" cy="503238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244" name="CuadroTexto 8">
            <a:extLst>
              <a:ext uri="{FF2B5EF4-FFF2-40B4-BE49-F238E27FC236}">
                <a16:creationId xmlns:a16="http://schemas.microsoft.com/office/drawing/2014/main" id="{D4D32E7E-7C68-7941-DBEC-000B1926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150" y="6234113"/>
            <a:ext cx="52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F2F95AA2-3412-FA50-B975-F265BFE99962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1. Introducción a Home </a:t>
            </a:r>
            <a:r>
              <a:rPr lang="es-ES" sz="3600" b="1" kern="0" dirty="0" err="1">
                <a:solidFill>
                  <a:srgbClr val="FFFFFF"/>
                </a:solidFill>
                <a:latin typeface="Aharoni" pitchFamily="2"/>
                <a:cs typeface="Aharoni" pitchFamily="2"/>
              </a:rPr>
              <a:t>Assistant</a:t>
            </a:r>
            <a:endParaRPr lang="es-ES" sz="3600" b="1" kern="0" dirty="0">
              <a:solidFill>
                <a:srgbClr val="FFFFFF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BAC80CC4-46D4-883C-6664-7476736205CA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Plataformas domóticas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smart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home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C5788CB-DF91-7037-4DAB-68FA8AF3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ome - TL Tech Transforming Lives with Smart Home Technologies">
            <a:extLst>
              <a:ext uri="{FF2B5EF4-FFF2-40B4-BE49-F238E27FC236}">
                <a16:creationId xmlns:a16="http://schemas.microsoft.com/office/drawing/2014/main" id="{E1FACCAC-11C9-8A19-DF19-75A3B47DB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007" y="2423606"/>
            <a:ext cx="5509089" cy="24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65CE75-433C-A72C-89C2-ACBDCDDB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79" y="4456989"/>
            <a:ext cx="2717284" cy="17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D2580544-E5D9-604F-3522-D6BBF8743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31" y="1823462"/>
            <a:ext cx="4344238" cy="920389"/>
          </a:xfrm>
          <a:prstGeom prst="rect">
            <a:avLst/>
          </a:prstGeom>
        </p:spPr>
      </p:pic>
      <p:pic>
        <p:nvPicPr>
          <p:cNvPr id="1040" name="Picture 16" descr="The Home Kit Framework – Details on Apple’s Home Automation Protocol ...">
            <a:extLst>
              <a:ext uri="{FF2B5EF4-FFF2-40B4-BE49-F238E27FC236}">
                <a16:creationId xmlns:a16="http://schemas.microsoft.com/office/drawing/2014/main" id="{BB0F8DFA-2840-BF1F-4A2E-2FD254461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38" y="4364831"/>
            <a:ext cx="1990725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 Alexa Logo - PNG y Vector">
            <a:extLst>
              <a:ext uri="{FF2B5EF4-FFF2-40B4-BE49-F238E27FC236}">
                <a16:creationId xmlns:a16="http://schemas.microsoft.com/office/drawing/2014/main" id="{FCF1CA9B-5F56-0C4B-433F-C9672DF4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994" y="4898281"/>
            <a:ext cx="2772749" cy="11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e Smart Home Guide: How to Work With the Smart Home IFTTT Platform">
            <a:extLst>
              <a:ext uri="{FF2B5EF4-FFF2-40B4-BE49-F238E27FC236}">
                <a16:creationId xmlns:a16="http://schemas.microsoft.com/office/drawing/2014/main" id="{89B8675E-09D7-76CA-E2B7-F8F084EC5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3" y="2185982"/>
            <a:ext cx="2979506" cy="198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ubitat logo">
            <a:extLst>
              <a:ext uri="{FF2B5EF4-FFF2-40B4-BE49-F238E27FC236}">
                <a16:creationId xmlns:a16="http://schemas.microsoft.com/office/drawing/2014/main" id="{9334AE81-61FA-B9FA-18EE-4366B9F37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1" y="1458689"/>
            <a:ext cx="2915648" cy="7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E83FA489-03E1-7161-6F22-EA54898C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24" y="3167819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vailable in the US, UK and Canada for the First Time, Homey Pro Smart ...">
            <a:extLst>
              <a:ext uri="{FF2B5EF4-FFF2-40B4-BE49-F238E27FC236}">
                <a16:creationId xmlns:a16="http://schemas.microsoft.com/office/drawing/2014/main" id="{5ACDCEF2-85CB-4361-4C08-835E3E9CF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74" y="1776035"/>
            <a:ext cx="2834269" cy="101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prove Brain Health | Shop BEACON40 To Optimize Your Memory">
            <a:extLst>
              <a:ext uri="{FF2B5EF4-FFF2-40B4-BE49-F238E27FC236}">
                <a16:creationId xmlns:a16="http://schemas.microsoft.com/office/drawing/2014/main" id="{3036A34A-721D-D53B-98D4-B563B838E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8" y="3840583"/>
            <a:ext cx="2586617" cy="229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751877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3CF4FA7-342D-9171-3612-64093CDF7F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1531938"/>
            <a:ext cx="10831512" cy="4645025"/>
          </a:xfrm>
        </p:spPr>
        <p:txBody>
          <a:bodyPr>
            <a:normAutofit/>
          </a:bodyPr>
          <a:lstStyle/>
          <a:p>
            <a:pPr marL="457200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b="1" kern="0" dirty="0">
                <a:solidFill>
                  <a:srgbClr val="0070C0"/>
                </a:solidFill>
              </a:rPr>
              <a:t>Integración</a:t>
            </a:r>
            <a:r>
              <a:rPr kern="0" dirty="0"/>
              <a:t> del </a:t>
            </a:r>
            <a:r>
              <a:rPr b="1" kern="0" dirty="0" err="1"/>
              <a:t>shelly</a:t>
            </a:r>
            <a:r>
              <a:rPr b="1" kern="0" dirty="0"/>
              <a:t> color </a:t>
            </a:r>
            <a:r>
              <a:rPr b="1" kern="0" dirty="0" err="1"/>
              <a:t>bulb</a:t>
            </a:r>
            <a:r>
              <a:rPr b="1" kern="0" dirty="0"/>
              <a:t> </a:t>
            </a:r>
            <a:r>
              <a:rPr kern="0" dirty="0"/>
              <a:t>en </a:t>
            </a:r>
            <a:r>
              <a:rPr b="1" kern="0" dirty="0">
                <a:solidFill>
                  <a:srgbClr val="0070C0"/>
                </a:solidFill>
              </a:rPr>
              <a:t>Home </a:t>
            </a:r>
            <a:r>
              <a:rPr b="1" kern="0" dirty="0" err="1">
                <a:solidFill>
                  <a:srgbClr val="0070C0"/>
                </a:solidFill>
              </a:rPr>
              <a:t>Assistant</a:t>
            </a:r>
            <a:r>
              <a:rPr b="1" kern="0" dirty="0"/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es-ES" altLang="en-US" sz="2800" dirty="0">
                <a:latin typeface="Aptos" panose="020B0004020202020204" pitchFamily="34" charset="0"/>
              </a:rPr>
              <a:t>Desde la IU de Home </a:t>
            </a:r>
            <a:r>
              <a:rPr lang="es-ES" altLang="en-US" sz="2800" dirty="0" err="1">
                <a:latin typeface="Aptos" panose="020B0004020202020204" pitchFamily="34" charset="0"/>
              </a:rPr>
              <a:t>Assistant</a:t>
            </a:r>
            <a:r>
              <a:rPr lang="es-ES" altLang="en-US" sz="2800" dirty="0">
                <a:latin typeface="Aptos" panose="020B0004020202020204" pitchFamily="34" charset="0"/>
              </a:rPr>
              <a:t> </a:t>
            </a:r>
            <a:r>
              <a:rPr lang="es-ES" altLang="en-US" sz="2800" dirty="0">
                <a:latin typeface="Aptos" panose="020B0004020202020204" pitchFamily="34" charset="0"/>
                <a:hlinkClick r:id="rId2"/>
              </a:rPr>
              <a:t>http://127.0.0.1:8123</a:t>
            </a:r>
            <a:endParaRPr lang="es-ES" altLang="en-US" sz="2800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s-ES" altLang="en-US" sz="2800" b="1" dirty="0" err="1">
                <a:latin typeface="Aptos" panose="020B0004020202020204" pitchFamily="34" charset="0"/>
              </a:rPr>
              <a:t>Settings</a:t>
            </a:r>
            <a:r>
              <a:rPr lang="es-ES" altLang="en-US" sz="2800" dirty="0">
                <a:latin typeface="Aptos" panose="020B0004020202020204" pitchFamily="34" charset="0"/>
              </a:rPr>
              <a:t> </a:t>
            </a:r>
            <a:r>
              <a:rPr lang="es-ES" altLang="en-US" sz="2800" dirty="0">
                <a:latin typeface="Wingdings" panose="05000000000000000000" pitchFamily="2" charset="2"/>
              </a:rPr>
              <a:t></a:t>
            </a:r>
            <a:r>
              <a:rPr lang="es-ES" altLang="en-US" sz="2800" dirty="0">
                <a:latin typeface="Aptos" panose="020B0004020202020204" pitchFamily="34" charset="0"/>
              </a:rPr>
              <a:t> </a:t>
            </a: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</a:rPr>
              <a:t>Devices</a:t>
            </a:r>
            <a:r>
              <a:rPr lang="es-ES" altLang="en-US" sz="2800" b="1" dirty="0">
                <a:solidFill>
                  <a:srgbClr val="0070C0"/>
                </a:solidFill>
                <a:latin typeface="Aptos" panose="020B0004020202020204" pitchFamily="34" charset="0"/>
              </a:rPr>
              <a:t> &amp; </a:t>
            </a: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</a:rPr>
              <a:t>Services</a:t>
            </a:r>
            <a:endParaRPr lang="es-ES" altLang="en-US" sz="2800" b="1" dirty="0">
              <a:solidFill>
                <a:srgbClr val="0070C0"/>
              </a:solidFill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s-ES" altLang="en-US" sz="28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Home </a:t>
            </a:r>
            <a:r>
              <a:rPr lang="es-ES" altLang="en-US" sz="2800" dirty="0" err="1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Assistant</a:t>
            </a:r>
            <a:r>
              <a:rPr lang="es-ES" altLang="en-US" sz="28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detecta el </a:t>
            </a:r>
            <a:r>
              <a:rPr lang="es-ES" altLang="en-US" sz="2800" dirty="0" err="1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shelly</a:t>
            </a:r>
            <a:r>
              <a:rPr lang="es-ES" altLang="en-US" sz="28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de forma automática (</a:t>
            </a:r>
            <a:r>
              <a:rPr lang="es-ES" altLang="en-US" sz="2800" b="1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notificaciones</a:t>
            </a:r>
            <a:r>
              <a:rPr lang="es-ES" altLang="en-US" sz="28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o </a:t>
            </a:r>
            <a:r>
              <a:rPr lang="es-ES" altLang="en-US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Integrations</a:t>
            </a:r>
            <a:r>
              <a:rPr lang="es-ES" altLang="en-US" sz="28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 </a:t>
            </a:r>
            <a:r>
              <a:rPr lang="es-ES" altLang="en-US" sz="28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Shelly</a:t>
            </a:r>
            <a:r>
              <a:rPr lang="es-ES" altLang="en-US" sz="28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(ver dispositivos))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n-US" sz="2800" b="1" dirty="0">
                <a:latin typeface="Aptos" panose="020B0004020202020204" pitchFamily="34" charset="0"/>
              </a:rPr>
              <a:t>Configure 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n-US" sz="2800" b="1" dirty="0" err="1">
                <a:latin typeface="Aptos" panose="020B0004020202020204" pitchFamily="34" charset="0"/>
              </a:rPr>
              <a:t>Click</a:t>
            </a:r>
            <a:r>
              <a:rPr lang="es-ES" altLang="en-US" sz="2800" b="1" dirty="0">
                <a:latin typeface="Aptos" panose="020B0004020202020204" pitchFamily="34" charset="0"/>
              </a:rPr>
              <a:t> </a:t>
            </a:r>
            <a:r>
              <a:rPr lang="es-ES" altLang="en-US" sz="2800" dirty="0">
                <a:latin typeface="Aptos" panose="020B0004020202020204" pitchFamily="34" charset="0"/>
              </a:rPr>
              <a:t>sobre el dispositivo y visualización en Home </a:t>
            </a:r>
            <a:r>
              <a:rPr lang="es-ES" altLang="en-US" sz="2800" dirty="0" err="1">
                <a:latin typeface="Aptos" panose="020B0004020202020204" pitchFamily="34" charset="0"/>
              </a:rPr>
              <a:t>Assistant</a:t>
            </a:r>
            <a:endParaRPr lang="es-ES" altLang="en-US" sz="2800" dirty="0">
              <a:latin typeface="Aptos" panose="020B0004020202020204" pitchFamily="34" charset="0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n-US" sz="2800" dirty="0" err="1">
                <a:latin typeface="Aptos" panose="020B0004020202020204" pitchFamily="34" charset="0"/>
              </a:rPr>
              <a:t>Devices</a:t>
            </a:r>
            <a:r>
              <a:rPr lang="es-ES" altLang="en-US" sz="2800" dirty="0">
                <a:latin typeface="Aptos" panose="020B0004020202020204" pitchFamily="34" charset="0"/>
              </a:rPr>
              <a:t> &amp; </a:t>
            </a:r>
            <a:r>
              <a:rPr lang="es-ES" altLang="en-US" sz="2800" dirty="0" err="1">
                <a:latin typeface="Aptos" panose="020B0004020202020204" pitchFamily="34" charset="0"/>
              </a:rPr>
              <a:t>Services</a:t>
            </a:r>
            <a:r>
              <a:rPr lang="es-ES" altLang="en-US" sz="2800" dirty="0">
                <a:latin typeface="Aptos" panose="020B0004020202020204" pitchFamily="34" charset="0"/>
              </a:rPr>
              <a:t> </a:t>
            </a:r>
            <a:r>
              <a:rPr lang="es-ES" altLang="en-US" sz="2800" dirty="0">
                <a:latin typeface="Aptos" panose="020B0004020202020204" pitchFamily="34" charset="0"/>
                <a:sym typeface="Wingdings" panose="05000000000000000000" pitchFamily="2" charset="2"/>
              </a:rPr>
              <a:t> Shelly  seleccionar </a:t>
            </a: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shellycolorbulb</a:t>
            </a:r>
            <a:endParaRPr lang="es-ES" altLang="en-US" sz="2800" b="1" dirty="0">
              <a:solidFill>
                <a:srgbClr val="0070C0"/>
              </a:solidFill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Sensors</a:t>
            </a:r>
            <a:r>
              <a:rPr lang="es-ES" altLang="en-US" sz="28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 </a:t>
            </a: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Add</a:t>
            </a:r>
            <a:r>
              <a:rPr lang="es-ES" altLang="en-US" sz="28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to</a:t>
            </a:r>
            <a:r>
              <a:rPr lang="es-ES" altLang="en-US" sz="28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Dashboard</a:t>
            </a:r>
            <a:endParaRPr lang="es-ES" altLang="en-US" sz="2800" b="1" dirty="0">
              <a:solidFill>
                <a:srgbClr val="0070C0"/>
              </a:solidFill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n-US" sz="2800" dirty="0" err="1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Click</a:t>
            </a:r>
            <a:r>
              <a:rPr lang="es-ES" altLang="en-US" sz="28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es-ES" altLang="en-US" sz="2800" dirty="0">
                <a:solidFill>
                  <a:schemeClr val="tx1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sobre la bombilla para controlar el </a:t>
            </a:r>
            <a:r>
              <a:rPr lang="es-ES" altLang="en-US" sz="28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on</a:t>
            </a:r>
            <a:r>
              <a:rPr lang="es-ES" altLang="en-US" sz="28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/off y RGB</a:t>
            </a:r>
            <a:endParaRPr lang="es-ES" altLang="en-US" sz="2800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altLang="en-US" sz="2800" dirty="0">
              <a:solidFill>
                <a:srgbClr val="0070C0"/>
              </a:solidFill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1" kern="0" dirty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 b="1" kern="0" dirty="0"/>
          </a:p>
        </p:txBody>
      </p:sp>
      <p:sp>
        <p:nvSpPr>
          <p:cNvPr id="24579" name="CuadroTexto 8">
            <a:extLst>
              <a:ext uri="{FF2B5EF4-FFF2-40B4-BE49-F238E27FC236}">
                <a16:creationId xmlns:a16="http://schemas.microsoft.com/office/drawing/2014/main" id="{A09ADE09-36A3-14D2-F623-5F78C5F7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8A71213D-7944-7BD3-6537-39A011D5350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3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D6DCC9D-6F3A-4580-9BA1-0B663844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946B7302-2E47-083B-F100-7FCB21638D70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FEA02C-2218-E99D-6ED6-B71EC194775A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Integración de un actuador (Shelly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Duo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RGBW)</a:t>
            </a:r>
          </a:p>
        </p:txBody>
      </p:sp>
    </p:spTree>
    <p:extLst>
      <p:ext uri="{BB962C8B-B14F-4D97-AF65-F5344CB8AC3E}">
        <p14:creationId xmlns:p14="http://schemas.microsoft.com/office/powerpoint/2010/main" val="3441452905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57BEB-74A5-EFB3-B5B1-CF4A840A47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8288" y="1558925"/>
            <a:ext cx="11923712" cy="4351338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b="1" kern="0" dirty="0"/>
              <a:t>Configuración</a:t>
            </a:r>
            <a:r>
              <a:rPr lang="es-ES" sz="2600" kern="0" dirty="0"/>
              <a:t> de acciones desde el </a:t>
            </a:r>
            <a:r>
              <a:rPr lang="es-ES" sz="2600" b="1" kern="0" dirty="0">
                <a:solidFill>
                  <a:srgbClr val="0070C0"/>
                </a:solidFill>
              </a:rPr>
              <a:t>Shelly </a:t>
            </a:r>
            <a:r>
              <a:rPr lang="es-ES" sz="2600" b="1" kern="0" dirty="0" err="1">
                <a:solidFill>
                  <a:srgbClr val="0070C0"/>
                </a:solidFill>
              </a:rPr>
              <a:t>Button</a:t>
            </a:r>
            <a:r>
              <a:rPr lang="es-ES" sz="2600" b="1" kern="0" dirty="0">
                <a:solidFill>
                  <a:srgbClr val="0070C0"/>
                </a:solidFill>
              </a:rPr>
              <a:t> 1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600" b="1" kern="0" dirty="0">
                <a:solidFill>
                  <a:srgbClr val="0070C0"/>
                </a:solidFill>
              </a:rPr>
              <a:t>Objetivo</a:t>
            </a:r>
            <a:r>
              <a:rPr sz="2600" kern="0" dirty="0"/>
              <a:t>: enviar comandos a dispositivos Shelly</a:t>
            </a:r>
            <a:endParaRPr sz="2600" b="1" kern="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kern="0" dirty="0"/>
              <a:t>En el menú </a:t>
            </a:r>
            <a:r>
              <a:rPr lang="es-ES" sz="2600" b="1" kern="0" dirty="0" err="1">
                <a:solidFill>
                  <a:srgbClr val="0070C0"/>
                </a:solidFill>
              </a:rPr>
              <a:t>Actions</a:t>
            </a:r>
            <a:r>
              <a:rPr lang="es-ES" sz="2600" b="1" kern="0" dirty="0"/>
              <a:t> </a:t>
            </a:r>
            <a:r>
              <a:rPr lang="es-ES" sz="2600" kern="0" dirty="0"/>
              <a:t>es posible configurar hasta 4 acciones</a:t>
            </a:r>
            <a:endParaRPr lang="es-ES" sz="2600" b="1" kern="0" dirty="0"/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b="1" kern="0" dirty="0"/>
              <a:t>Short </a:t>
            </a:r>
            <a:r>
              <a:rPr lang="es-ES" sz="2600" b="1" kern="0" dirty="0" err="1"/>
              <a:t>Press</a:t>
            </a:r>
            <a:r>
              <a:rPr lang="es-ES" sz="2600" b="1" kern="0" dirty="0"/>
              <a:t>: </a:t>
            </a:r>
            <a:r>
              <a:rPr lang="es-ES" sz="2600" kern="0" dirty="0"/>
              <a:t>enviar un comando a una URL cuando el botón se presiona una vez</a:t>
            </a:r>
            <a:endParaRPr lang="es-ES" sz="2600" b="1" kern="0" dirty="0"/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b="1" kern="0" dirty="0"/>
              <a:t>Long </a:t>
            </a:r>
            <a:r>
              <a:rPr lang="es-ES" sz="2600" b="1" kern="0" dirty="0" err="1"/>
              <a:t>Press</a:t>
            </a:r>
            <a:r>
              <a:rPr lang="es-ES" sz="2600" b="1" kern="0" dirty="0"/>
              <a:t>: </a:t>
            </a:r>
            <a:r>
              <a:rPr lang="es-ES" sz="2600" kern="0" dirty="0"/>
              <a:t>enviar un comando a una URL cuando el botón se mantiene presionado</a:t>
            </a:r>
            <a:endParaRPr lang="es-ES" sz="2600" b="1" kern="0" dirty="0"/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b="1" kern="0" dirty="0"/>
              <a:t>2x Short </a:t>
            </a:r>
            <a:r>
              <a:rPr lang="es-ES" sz="2600" b="1" kern="0" dirty="0" err="1"/>
              <a:t>Press</a:t>
            </a:r>
            <a:r>
              <a:rPr lang="es-ES" sz="2600" b="1" kern="0" dirty="0"/>
              <a:t>: </a:t>
            </a:r>
            <a:r>
              <a:rPr lang="es-ES" sz="2600" kern="0" dirty="0"/>
              <a:t>enviar un comando a una URL cuando el botón se presiona dos veces</a:t>
            </a:r>
            <a:endParaRPr lang="es-ES" sz="2600" b="1" kern="0" dirty="0"/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b="1" kern="0" dirty="0"/>
              <a:t>3x Short </a:t>
            </a:r>
            <a:r>
              <a:rPr lang="es-ES" sz="2600" b="1" kern="0" dirty="0" err="1"/>
              <a:t>Press</a:t>
            </a:r>
            <a:r>
              <a:rPr lang="es-ES" sz="2600" b="1" kern="0" dirty="0"/>
              <a:t>: </a:t>
            </a:r>
            <a:r>
              <a:rPr lang="es-ES" sz="2600" kern="0" dirty="0"/>
              <a:t>enviar un comando a una URL cuando el botón se presiona tres veces</a:t>
            </a:r>
            <a:endParaRPr sz="2600" b="1" kern="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kern="0" dirty="0"/>
              <a:t>Una </a:t>
            </a:r>
            <a:r>
              <a:rPr lang="es-ES" sz="2600" b="1" kern="0" dirty="0">
                <a:solidFill>
                  <a:srgbClr val="0070C0"/>
                </a:solidFill>
              </a:rPr>
              <a:t>acción</a:t>
            </a:r>
            <a:r>
              <a:rPr lang="es-ES" sz="2600" kern="0" dirty="0"/>
              <a:t> es un </a:t>
            </a:r>
            <a:r>
              <a:rPr lang="es-ES" sz="2600" b="1" kern="0" dirty="0" err="1"/>
              <a:t>endpoint</a:t>
            </a:r>
            <a:r>
              <a:rPr lang="es-ES" sz="2600" kern="0" dirty="0"/>
              <a:t> o URL que identifica el dispositivo Shelly y uno o varios comandos</a:t>
            </a:r>
            <a:endParaRPr lang="es-ES" sz="2600" b="1" kern="0" dirty="0"/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kern="0" dirty="0"/>
              <a:t>El formato de la URL se especifica en la </a:t>
            </a:r>
            <a:r>
              <a:rPr lang="es-ES" sz="2600" kern="0" dirty="0">
                <a:hlinkClick r:id="rId3"/>
              </a:rPr>
              <a:t>API de los dispositivos Shelly </a:t>
            </a:r>
            <a:endParaRPr lang="es-ES" sz="2600" kern="0" dirty="0"/>
          </a:p>
          <a:p>
            <a:pPr marL="914400" lvl="2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sz="2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http://dirección_IP_Shelly/tipo/canal?comando=valor</a:t>
            </a:r>
          </a:p>
          <a:p>
            <a:pPr marL="914400" lvl="2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s-ES" sz="2600" b="1" kern="0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kern="0" dirty="0"/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endParaRPr sz="3000" kern="0" dirty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3000" b="1" kern="0" dirty="0">
              <a:solidFill>
                <a:srgbClr val="0070C0"/>
              </a:solidFill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3000" kern="0" dirty="0">
              <a:solidFill>
                <a:srgbClr val="333333"/>
              </a:solidFill>
              <a:latin typeface="Arial" pitchFamily="34"/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1168F28-3EBA-42F7-A203-11D506A5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18415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F58704ED-9305-0666-B022-14317F0D608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EEEF9B5B-B6F5-5E13-214C-FEFCB41CB2A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Configuración de acciones con 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Button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1</a:t>
            </a:r>
          </a:p>
        </p:txBody>
      </p:sp>
      <p:sp>
        <p:nvSpPr>
          <p:cNvPr id="20487" name="CuadroTexto 8">
            <a:extLst>
              <a:ext uri="{FF2B5EF4-FFF2-40B4-BE49-F238E27FC236}">
                <a16:creationId xmlns:a16="http://schemas.microsoft.com/office/drawing/2014/main" id="{41598F49-F281-B84B-D90A-9E6ECB5F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C8588498-E652-313A-BD62-8DD22ABF3018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F938A6C-B9D1-0705-14F9-D18BE4CA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21856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57BEB-74A5-EFB3-B5B1-CF4A840A47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8288" y="1558925"/>
            <a:ext cx="11923712" cy="435133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kern="0" dirty="0"/>
              <a:t>Configuración</a:t>
            </a:r>
            <a:r>
              <a:rPr lang="es-ES" sz="2400" kern="0" dirty="0"/>
              <a:t> de acciones desde el </a:t>
            </a:r>
            <a:r>
              <a:rPr lang="es-ES" sz="2400" b="1" kern="0" dirty="0">
                <a:solidFill>
                  <a:srgbClr val="0070C0"/>
                </a:solidFill>
              </a:rPr>
              <a:t>Shelly </a:t>
            </a:r>
            <a:r>
              <a:rPr lang="es-ES" sz="2400" b="1" kern="0" dirty="0" err="1">
                <a:solidFill>
                  <a:srgbClr val="0070C0"/>
                </a:solidFill>
              </a:rPr>
              <a:t>Button</a:t>
            </a:r>
            <a:r>
              <a:rPr lang="es-ES" sz="2400" b="1" kern="0" dirty="0">
                <a:solidFill>
                  <a:srgbClr val="0070C0"/>
                </a:solidFill>
              </a:rPr>
              <a:t> 1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kern="0" dirty="0"/>
              <a:t>Accede al dispositivo </a:t>
            </a:r>
            <a:r>
              <a:rPr lang="es-ES" sz="2600" kern="0" dirty="0" err="1"/>
              <a:t>shelly</a:t>
            </a:r>
            <a:r>
              <a:rPr lang="es-ES" sz="2600" kern="0" dirty="0"/>
              <a:t> </a:t>
            </a:r>
            <a:r>
              <a:rPr lang="es-ES" sz="2600" kern="0" dirty="0" err="1"/>
              <a:t>button</a:t>
            </a:r>
            <a:r>
              <a:rPr lang="es-ES" sz="2600" kern="0" dirty="0"/>
              <a:t> a través de un navegador http://&lt;dirIP_shelly_button&gt;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kern="0" dirty="0" err="1"/>
              <a:t>Actions</a:t>
            </a:r>
            <a:r>
              <a:rPr lang="es-ES" sz="2600" kern="0" dirty="0"/>
              <a:t> </a:t>
            </a:r>
            <a:r>
              <a:rPr lang="es-ES" sz="2600" kern="0" dirty="0">
                <a:sym typeface="Wingdings" panose="05000000000000000000" pitchFamily="2" charset="2"/>
              </a:rPr>
              <a:t> </a:t>
            </a:r>
            <a:r>
              <a:rPr lang="es-ES" sz="2600" kern="0" dirty="0" err="1">
                <a:sym typeface="Wingdings" panose="05000000000000000000" pitchFamily="2" charset="2"/>
              </a:rPr>
              <a:t>Button</a:t>
            </a:r>
            <a:r>
              <a:rPr lang="es-ES" sz="2600" kern="0" dirty="0">
                <a:sym typeface="Wingdings" panose="05000000000000000000" pitchFamily="2" charset="2"/>
              </a:rPr>
              <a:t> Short </a:t>
            </a:r>
            <a:r>
              <a:rPr lang="es-ES" sz="2600" kern="0" dirty="0" err="1">
                <a:sym typeface="Wingdings" panose="05000000000000000000" pitchFamily="2" charset="2"/>
              </a:rPr>
              <a:t>Pressed</a:t>
            </a:r>
            <a:r>
              <a:rPr lang="es-ES" sz="2600" kern="0" dirty="0">
                <a:sym typeface="Wingdings" panose="05000000000000000000" pitchFamily="2" charset="2"/>
              </a:rPr>
              <a:t> URL 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kern="0" dirty="0" err="1">
                <a:sym typeface="Wingdings" panose="05000000000000000000" pitchFamily="2" charset="2"/>
              </a:rPr>
              <a:t>Enabled</a:t>
            </a:r>
            <a:endParaRPr lang="es-ES" sz="2200" kern="0" dirty="0"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9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http://dirIP_Shelly_button/color/0?turn=on&amp;red=255&amp;green=0&amp;blue=0&amp;White=0</a:t>
            </a:r>
            <a:endParaRPr lang="es-ES" sz="19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b="1" kern="0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600" kern="0" dirty="0" err="1"/>
              <a:t>Actions</a:t>
            </a:r>
            <a:r>
              <a:rPr lang="es-ES" sz="2600" kern="0" dirty="0"/>
              <a:t> </a:t>
            </a:r>
            <a:r>
              <a:rPr lang="es-ES" sz="2600" kern="0" dirty="0">
                <a:sym typeface="Wingdings" panose="05000000000000000000" pitchFamily="2" charset="2"/>
              </a:rPr>
              <a:t> </a:t>
            </a:r>
            <a:r>
              <a:rPr lang="es-ES" sz="2600" kern="0" dirty="0" err="1">
                <a:sym typeface="Wingdings" panose="05000000000000000000" pitchFamily="2" charset="2"/>
              </a:rPr>
              <a:t>Button</a:t>
            </a:r>
            <a:r>
              <a:rPr lang="es-ES" sz="2600" kern="0" dirty="0">
                <a:sym typeface="Wingdings" panose="05000000000000000000" pitchFamily="2" charset="2"/>
              </a:rPr>
              <a:t> Long </a:t>
            </a:r>
            <a:r>
              <a:rPr lang="es-ES" sz="2600" kern="0" dirty="0" err="1">
                <a:sym typeface="Wingdings" panose="05000000000000000000" pitchFamily="2" charset="2"/>
              </a:rPr>
              <a:t>Pressed</a:t>
            </a:r>
            <a:r>
              <a:rPr lang="es-ES" sz="2600" kern="0" dirty="0">
                <a:sym typeface="Wingdings" panose="05000000000000000000" pitchFamily="2" charset="2"/>
              </a:rPr>
              <a:t> URL </a:t>
            </a: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kern="0" dirty="0" err="1">
                <a:sym typeface="Wingdings" panose="05000000000000000000" pitchFamily="2" charset="2"/>
              </a:rPr>
              <a:t>Enabled</a:t>
            </a:r>
            <a:endParaRPr lang="es-ES" sz="2200" kern="0" dirty="0"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9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http://dirIP_Shelly_button/color/0?turn=off</a:t>
            </a:r>
            <a:endParaRPr lang="es-ES" sz="19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s-ES" sz="19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b="1" kern="0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ern="0" dirty="0"/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ptos Display"/>
              <a:buAutoNum type="arabicPeriod" startAt="4"/>
              <a:defRPr/>
            </a:pPr>
            <a:endParaRPr kern="0" dirty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b="1" kern="0" dirty="0">
              <a:solidFill>
                <a:srgbClr val="0070C0"/>
              </a:solidFill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kern="0" dirty="0">
              <a:solidFill>
                <a:srgbClr val="333333"/>
              </a:solidFill>
              <a:latin typeface="Arial" pitchFamily="34"/>
              <a:cs typeface="Arial" pitchFamily="34"/>
            </a:endParaRPr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endParaRPr sz="1800" kern="0" dirty="0"/>
          </a:p>
          <a:p>
            <a:pPr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1168F28-3EBA-42F7-A203-11D506A5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18415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F58704ED-9305-0666-B022-14317F0D6087}"/>
              </a:ext>
            </a:extLst>
          </p:cNvPr>
          <p:cNvSpPr txBox="1"/>
          <p:nvPr/>
        </p:nvSpPr>
        <p:spPr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Unidad 5. Proyecto Práctico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EEEF9B5B-B6F5-5E13-214C-FEFCB41CB2A7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Configuración de acciones con Shelly </a:t>
            </a: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Button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 1</a:t>
            </a:r>
          </a:p>
        </p:txBody>
      </p:sp>
      <p:sp>
        <p:nvSpPr>
          <p:cNvPr id="20487" name="CuadroTexto 8">
            <a:extLst>
              <a:ext uri="{FF2B5EF4-FFF2-40B4-BE49-F238E27FC236}">
                <a16:creationId xmlns:a16="http://schemas.microsoft.com/office/drawing/2014/main" id="{41598F49-F281-B84B-D90A-9E6ECB5F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C8588498-E652-313A-BD62-8DD22ABF3018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F938A6C-B9D1-0705-14F9-D18BE4CA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377816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>
            <a:extLst>
              <a:ext uri="{FF2B5EF4-FFF2-40B4-BE49-F238E27FC236}">
                <a16:creationId xmlns:a16="http://schemas.microsoft.com/office/drawing/2014/main" id="{11D59EE6-A9F0-2FE0-CF23-A6903C0BBEE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 dirty="0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07009-DFA8-37EB-0FC9-517FB69792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5. </a:t>
            </a:r>
            <a:r>
              <a:rPr sz="2400" b="1" kern="0" dirty="0">
                <a:solidFill>
                  <a:srgbClr val="0070C0"/>
                </a:solidFill>
                <a:latin typeface="Aptos Display"/>
              </a:rPr>
              <a:t>Proyecto práctico 2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Integración de dos actuadores (botón y bombilla inteligente Shelly)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kern="0" dirty="0">
                <a:latin typeface="Aptos Display"/>
              </a:rPr>
              <a:t>Actualización del </a:t>
            </a:r>
            <a:r>
              <a:rPr lang="es-ES" sz="2200" kern="0" dirty="0" err="1">
                <a:latin typeface="Aptos Display"/>
              </a:rPr>
              <a:t>dashboard</a:t>
            </a:r>
            <a:endParaRPr lang="es-ES" sz="220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6. </a:t>
            </a:r>
            <a:r>
              <a:rPr sz="2400" b="1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Automatizaciones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Básicas: escenas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Automatizaciones: eventos, condiciones, acciones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>
                <a:latin typeface="Aptos Display"/>
              </a:rPr>
              <a:t>Node</a:t>
            </a:r>
            <a:r>
              <a:rPr sz="2200" dirty="0">
                <a:latin typeface="Aptos Display"/>
              </a:rPr>
              <a:t>-RED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Avanzadas: programación de scripts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dirty="0">
                <a:solidFill>
                  <a:srgbClr val="0070C0"/>
                </a:solidFill>
                <a:latin typeface="Aptos Display"/>
              </a:rPr>
              <a:t>Unidad 7.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Herramientas de desarrolladores</a:t>
            </a:r>
          </a:p>
          <a:p>
            <a:pPr marL="285750" indent="-28575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 err="1">
                <a:latin typeface="Aptos Display"/>
              </a:rPr>
              <a:t>Yaml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States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Services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Templates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Events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Statistics</a:t>
            </a:r>
            <a:r>
              <a:rPr sz="2200" kern="0" dirty="0">
                <a:latin typeface="Aptos Display"/>
              </a:rPr>
              <a:t>, </a:t>
            </a:r>
            <a:r>
              <a:rPr sz="2200" kern="0" dirty="0" err="1">
                <a:latin typeface="Aptos Display"/>
              </a:rPr>
              <a:t>Assist</a:t>
            </a:r>
            <a:endParaRPr sz="2200" kern="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8.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Aspectos de seguridad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Gestión de usuarios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 err="1">
                <a:latin typeface="Aptos Display"/>
              </a:rPr>
              <a:t>Backups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Acceso remoto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Actualizar versión de Home </a:t>
            </a:r>
            <a:r>
              <a:rPr lang="es-ES" sz="2200" dirty="0" err="1">
                <a:latin typeface="Aptos Display"/>
              </a:rPr>
              <a:t>Assistant</a:t>
            </a:r>
            <a:endParaRPr sz="2200" dirty="0"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67588" name="CuadroTexto 3">
            <a:extLst>
              <a:ext uri="{FF2B5EF4-FFF2-40B4-BE49-F238E27FC236}">
                <a16:creationId xmlns:a16="http://schemas.microsoft.com/office/drawing/2014/main" id="{A509D570-F74E-8E29-677C-8B3FBAE7B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843B3603-EF1C-7A49-9AB3-58E51345CE8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2</a:t>
            </a:r>
          </a:p>
        </p:txBody>
      </p:sp>
      <p:sp>
        <p:nvSpPr>
          <p:cNvPr id="67590" name="CuadroTexto 5">
            <a:extLst>
              <a:ext uri="{FF2B5EF4-FFF2-40B4-BE49-F238E27FC236}">
                <a16:creationId xmlns:a16="http://schemas.microsoft.com/office/drawing/2014/main" id="{B9B82DFF-FD36-F3F6-6806-277E33337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A5D325-879D-2345-EE80-8C07B2E3CDF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2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A73F181-6D4F-56A1-C647-C57AF11A8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8E915-AD34-8385-64CE-514F0D47507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/>
              <a:t>Una </a:t>
            </a:r>
            <a:r>
              <a:rPr sz="2600" b="1" dirty="0">
                <a:solidFill>
                  <a:srgbClr val="0070C0"/>
                </a:solidFill>
              </a:rPr>
              <a:t>escena</a:t>
            </a:r>
            <a:r>
              <a:rPr sz="2600" dirty="0"/>
              <a:t> permite configurar el valor de </a:t>
            </a:r>
            <a:r>
              <a:rPr sz="2600" b="1" dirty="0">
                <a:solidFill>
                  <a:srgbClr val="0070C0"/>
                </a:solidFill>
              </a:rPr>
              <a:t>estado</a:t>
            </a:r>
            <a:r>
              <a:rPr sz="2600" dirty="0"/>
              <a:t> de uno o varios </a:t>
            </a:r>
            <a:r>
              <a:rPr sz="2600" b="1" dirty="0"/>
              <a:t>dispositivos</a:t>
            </a:r>
            <a:r>
              <a:rPr sz="2600" dirty="0"/>
              <a:t> relacionados semánticamente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b="1" dirty="0"/>
              <a:t>Ejemplo</a:t>
            </a:r>
            <a:r>
              <a:rPr sz="2200" dirty="0"/>
              <a:t>: la escena “</a:t>
            </a:r>
            <a:r>
              <a:rPr sz="2200" b="1" dirty="0">
                <a:solidFill>
                  <a:srgbClr val="0070C0"/>
                </a:solidFill>
              </a:rPr>
              <a:t>cine</a:t>
            </a:r>
            <a:r>
              <a:rPr sz="2200" dirty="0"/>
              <a:t>” incluye tres dispositivos con sus estados 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s-ES" sz="2200" dirty="0"/>
              <a:t>	</a:t>
            </a:r>
            <a:r>
              <a:rPr sz="2200" dirty="0"/>
              <a:t>LUZ (</a:t>
            </a:r>
            <a:r>
              <a:rPr sz="2200" b="1" dirty="0"/>
              <a:t>estado=apagada</a:t>
            </a:r>
            <a:r>
              <a:rPr sz="2200" dirty="0"/>
              <a:t>), 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s-ES" sz="2200" dirty="0"/>
              <a:t>	</a:t>
            </a:r>
            <a:r>
              <a:rPr sz="2200" dirty="0"/>
              <a:t>PERSIANA (</a:t>
            </a:r>
            <a:r>
              <a:rPr sz="2200" b="1" dirty="0"/>
              <a:t>estado=bajada</a:t>
            </a:r>
            <a:r>
              <a:rPr sz="2200" dirty="0"/>
              <a:t>) y 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s-ES" sz="2200" dirty="0"/>
              <a:t>	</a:t>
            </a:r>
            <a:r>
              <a:rPr sz="2200" dirty="0"/>
              <a:t>TEMPERATURA (</a:t>
            </a:r>
            <a:r>
              <a:rPr sz="2200" b="1" dirty="0"/>
              <a:t>estado=20º C</a:t>
            </a:r>
            <a:r>
              <a:rPr sz="2200" dirty="0"/>
              <a:t>)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/>
              <a:t>Al invocar una escena el estado de cada dispositivo definido se </a:t>
            </a:r>
            <a:r>
              <a:rPr sz="2600" b="1" dirty="0">
                <a:solidFill>
                  <a:srgbClr val="0070C0"/>
                </a:solidFill>
              </a:rPr>
              <a:t>actualiza</a:t>
            </a:r>
            <a:r>
              <a:rPr sz="2600" b="1" dirty="0"/>
              <a:t> </a:t>
            </a:r>
            <a:r>
              <a:rPr sz="2600" dirty="0"/>
              <a:t>al valor configurado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/>
              <a:t>Más simples que las automatizaciones, no tienen condiciones ni desencadenantes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/>
              <a:t>Es posible definir una escena dentro de una automatización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/>
              <a:buNone/>
              <a:defRPr/>
            </a:pPr>
            <a:endParaRPr sz="2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6276AA-352F-30A2-4E6A-C337E4FB0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14FEF8AD-DBEA-1718-6E77-43960C9A103E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Básicas: escenas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ECBEDB-4820-B8BF-1C84-E733F6D21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06DDB9-59CC-E245-A8F0-D63D3B691174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C677DEC-B2A3-542A-C747-C2FEBF7D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34068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941C-8F05-267A-65B1-CD22B08A7B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Configurar una </a:t>
            </a:r>
            <a:r>
              <a:rPr sz="2400" b="1" dirty="0">
                <a:solidFill>
                  <a:srgbClr val="0070C0"/>
                </a:solidFill>
              </a:rPr>
              <a:t>escena</a:t>
            </a:r>
            <a:r>
              <a:rPr sz="2400" dirty="0"/>
              <a:t>: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Desde la IU de Home </a:t>
            </a:r>
            <a:r>
              <a:rPr dirty="0" err="1"/>
              <a:t>Assistant</a:t>
            </a:r>
            <a:r>
              <a:rPr dirty="0"/>
              <a:t> en </a:t>
            </a:r>
            <a:r>
              <a:rPr dirty="0">
                <a:hlinkClick r:id="rId2"/>
              </a:rPr>
              <a:t>http://127.0.0.1:8123</a:t>
            </a:r>
            <a:endParaRPr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 err="1"/>
              <a:t>Settings</a:t>
            </a:r>
            <a:r>
              <a:rPr b="1" dirty="0"/>
              <a:t>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b="1" dirty="0" err="1"/>
              <a:t>Automations</a:t>
            </a:r>
            <a:r>
              <a:rPr b="1" dirty="0"/>
              <a:t> &amp; </a:t>
            </a:r>
            <a:r>
              <a:rPr b="1" dirty="0" err="1"/>
              <a:t>Scenes</a:t>
            </a:r>
            <a:r>
              <a:rPr b="1" dirty="0"/>
              <a:t>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b="1" dirty="0" err="1"/>
              <a:t>Scenes</a:t>
            </a:r>
            <a:r>
              <a:rPr b="1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0070C0"/>
                </a:solidFill>
              </a:rPr>
              <a:t>ADD SCENE</a:t>
            </a:r>
            <a:endParaRPr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/>
              <a:t>Nombre de la escena y lista de dispositivos y su estado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600" dirty="0"/>
              <a:t>Invocar una </a:t>
            </a:r>
            <a:r>
              <a:rPr lang="es-ES" sz="2600" b="1" dirty="0">
                <a:solidFill>
                  <a:srgbClr val="0070C0"/>
                </a:solidFill>
              </a:rPr>
              <a:t>escena</a:t>
            </a:r>
            <a:r>
              <a:rPr lang="es-ES" sz="2600" dirty="0"/>
              <a:t>: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/>
              <a:t>Manual</a:t>
            </a:r>
            <a:r>
              <a:rPr lang="es-ES" sz="2200" dirty="0"/>
              <a:t>: </a:t>
            </a:r>
            <a:r>
              <a:rPr lang="es-ES" sz="2200" b="1" dirty="0" err="1">
                <a:solidFill>
                  <a:srgbClr val="0070C0"/>
                </a:solidFill>
              </a:rPr>
              <a:t>Settings</a:t>
            </a:r>
            <a:r>
              <a:rPr lang="es-ES" sz="2200" b="1" dirty="0">
                <a:solidFill>
                  <a:srgbClr val="0070C0"/>
                </a:solidFill>
              </a:rPr>
              <a:t> </a:t>
            </a:r>
            <a:r>
              <a:rPr lang="es-ES" sz="22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s-ES" sz="2200" b="1" dirty="0" err="1">
                <a:solidFill>
                  <a:srgbClr val="0070C0"/>
                </a:solidFill>
              </a:rPr>
              <a:t>Scenes</a:t>
            </a:r>
            <a:r>
              <a:rPr lang="es-ES" sz="2200" b="1" dirty="0">
                <a:solidFill>
                  <a:srgbClr val="0070C0"/>
                </a:solidFill>
              </a:rPr>
              <a:t> </a:t>
            </a:r>
            <a:r>
              <a:rPr lang="es-ES" sz="2200" dirty="0"/>
              <a:t>o desde el </a:t>
            </a:r>
            <a:r>
              <a:rPr lang="es-ES" sz="2200" b="1" dirty="0" err="1">
                <a:solidFill>
                  <a:srgbClr val="0070C0"/>
                </a:solidFill>
              </a:rPr>
              <a:t>Dashboard</a:t>
            </a:r>
            <a:r>
              <a:rPr lang="es-ES" sz="2200" dirty="0"/>
              <a:t> principal o </a:t>
            </a:r>
            <a:r>
              <a:rPr lang="es-ES" sz="2200" dirty="0" err="1"/>
              <a:t>Voice</a:t>
            </a:r>
            <a:r>
              <a:rPr lang="es-ES" sz="2200" dirty="0"/>
              <a:t> </a:t>
            </a:r>
            <a:r>
              <a:rPr lang="es-ES" sz="2200" dirty="0" err="1"/>
              <a:t>Assistants</a:t>
            </a:r>
            <a:endParaRPr lang="es-ES" sz="2200" dirty="0"/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 err="1"/>
              <a:t>Click</a:t>
            </a:r>
            <a:r>
              <a:rPr lang="es-ES" sz="2200" dirty="0"/>
              <a:t> sobre el nombre de la escena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/>
              <a:t>Automática</a:t>
            </a:r>
            <a:r>
              <a:rPr lang="es-ES" sz="2200" dirty="0"/>
              <a:t>:  desde dentro de una </a:t>
            </a:r>
            <a:r>
              <a:rPr lang="es-ES" sz="2200" b="1" dirty="0">
                <a:solidFill>
                  <a:srgbClr val="0070C0"/>
                </a:solidFill>
              </a:rPr>
              <a:t>automatización</a:t>
            </a:r>
            <a:endParaRPr lang="es-ES" sz="2200" dirty="0">
              <a:solidFill>
                <a:srgbClr val="0070C0"/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400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EBA641DD-A10C-E17A-6BD8-65396A84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39844-8BF1-C05F-9E51-6374A08D97C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F3704C-C045-8FE0-D0C8-4E2CB918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89179-6761-ED62-80D4-193046F6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6F1DAA1-A031-B115-1A4E-EE714915335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Básicas: escenas</a:t>
            </a:r>
          </a:p>
        </p:txBody>
      </p:sp>
    </p:spTree>
    <p:extLst>
      <p:ext uri="{BB962C8B-B14F-4D97-AF65-F5344CB8AC3E}">
        <p14:creationId xmlns:p14="http://schemas.microsoft.com/office/powerpoint/2010/main" val="309253697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DF6A1-4F3D-49F3-641C-FD7D591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Definir la escena “Día de verano”</a:t>
            </a:r>
          </a:p>
          <a:p>
            <a:pPr lvl="1"/>
            <a:r>
              <a:rPr lang="es-ES" dirty="0" err="1"/>
              <a:t>shellycolorbulb</a:t>
            </a:r>
            <a:r>
              <a:rPr lang="es-ES" dirty="0"/>
              <a:t>:  color=naranja (255,112,40)</a:t>
            </a:r>
          </a:p>
          <a:p>
            <a:r>
              <a:rPr lang="es-ES" dirty="0"/>
              <a:t>Definir la escena “Día de invierno”</a:t>
            </a:r>
          </a:p>
          <a:p>
            <a:pPr lvl="1"/>
            <a:r>
              <a:rPr lang="es-ES" dirty="0" err="1"/>
              <a:t>shellycolorbulb</a:t>
            </a:r>
            <a:r>
              <a:rPr lang="es-ES" dirty="0"/>
              <a:t>: color=gris (186, 196, 200)</a:t>
            </a:r>
          </a:p>
          <a:p>
            <a:r>
              <a:rPr lang="es-ES" dirty="0"/>
              <a:t>Añadir al </a:t>
            </a:r>
            <a:r>
              <a:rPr lang="es-ES" dirty="0" err="1"/>
              <a:t>Dashboard</a:t>
            </a:r>
            <a:r>
              <a:rPr lang="es-ES" dirty="0"/>
              <a:t> la tarjeta “Escenas” de tipo </a:t>
            </a:r>
            <a:r>
              <a:rPr lang="es-ES" dirty="0" err="1"/>
              <a:t>Entities</a:t>
            </a:r>
            <a:endParaRPr lang="es-ES" dirty="0"/>
          </a:p>
          <a:p>
            <a:pPr lvl="1"/>
            <a:r>
              <a:rPr lang="es-ES" dirty="0"/>
              <a:t>Añadir las dos escenas</a:t>
            </a:r>
          </a:p>
          <a:p>
            <a:pPr lvl="1"/>
            <a:r>
              <a:rPr lang="es-ES" dirty="0"/>
              <a:t>Activar/Desactivar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FD2989-D991-5663-962F-E6439301E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4BA12F54-6848-EC58-E358-FDAAF55DD30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Básicas: escenas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FA2239-B2BA-C318-6049-34D452C3F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1C9902-3149-2A2A-070A-6F8C8224FAF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C9D9864-B266-66A9-1E75-8347E1F8E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063654-377F-274E-AC79-80F36F9024C1}"/>
              </a:ext>
            </a:extLst>
          </p:cNvPr>
          <p:cNvSpPr txBox="1"/>
          <p:nvPr/>
        </p:nvSpPr>
        <p:spPr>
          <a:xfrm>
            <a:off x="-12701" y="1285875"/>
            <a:ext cx="12204701" cy="461665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70C0"/>
                </a:solidFill>
                <a:latin typeface="+mj-lt"/>
                <a:cs typeface="Aharoni" pitchFamily="2"/>
              </a:rPr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32360432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941C-8F05-267A-65B1-CD22B08A7B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/>
              <a:t>Una </a:t>
            </a:r>
            <a:r>
              <a:rPr sz="2400" b="1" dirty="0">
                <a:solidFill>
                  <a:srgbClr val="0070C0"/>
                </a:solidFill>
              </a:rPr>
              <a:t>automatización</a:t>
            </a:r>
            <a:r>
              <a:rPr sz="2400" dirty="0"/>
              <a:t> es un </a:t>
            </a:r>
            <a:r>
              <a:rPr sz="2400" b="1" dirty="0"/>
              <a:t>conjunto de acciones repetibles </a:t>
            </a:r>
            <a:r>
              <a:rPr sz="2400" dirty="0"/>
              <a:t>que pueden ejecutarse automáticamente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>
                <a:solidFill>
                  <a:srgbClr val="0070C0"/>
                </a:solidFill>
              </a:rPr>
              <a:t>D</a:t>
            </a:r>
            <a:r>
              <a:rPr sz="2200" b="1" dirty="0">
                <a:solidFill>
                  <a:srgbClr val="0070C0"/>
                </a:solidFill>
              </a:rPr>
              <a:t>esencadenantes o disparadores:</a:t>
            </a:r>
            <a:r>
              <a:rPr sz="2200" dirty="0"/>
              <a:t>  Evento(s) necesario(s) para disparar la automatización: 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/>
              <a:t>Suelen ser </a:t>
            </a:r>
            <a:r>
              <a:rPr lang="es-ES" sz="2200" b="1" dirty="0"/>
              <a:t>estados</a:t>
            </a:r>
            <a:r>
              <a:rPr lang="es-ES" sz="2200" dirty="0"/>
              <a:t> de dispositivos </a:t>
            </a:r>
            <a:r>
              <a:rPr lang="es-ES" sz="2200" b="1" dirty="0" err="1"/>
              <a:t>Developer</a:t>
            </a:r>
            <a:r>
              <a:rPr lang="es-ES" sz="2200" b="1" dirty="0"/>
              <a:t> Tools </a:t>
            </a:r>
            <a:r>
              <a:rPr lang="es-ES" sz="2200" b="1" dirty="0">
                <a:sym typeface="Wingdings" panose="05000000000000000000" pitchFamily="2" charset="2"/>
              </a:rPr>
              <a:t> </a:t>
            </a:r>
            <a:r>
              <a:rPr lang="es-ES" sz="2200" b="1" dirty="0" err="1">
                <a:sym typeface="Wingdings" panose="05000000000000000000" pitchFamily="2" charset="2"/>
              </a:rPr>
              <a:t>States</a:t>
            </a:r>
            <a:endParaRPr sz="2200" b="1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>
                <a:solidFill>
                  <a:srgbClr val="0070C0"/>
                </a:solidFill>
              </a:rPr>
              <a:t>[OPCIONAL] </a:t>
            </a:r>
            <a:r>
              <a:rPr sz="2200" b="1" dirty="0">
                <a:solidFill>
                  <a:srgbClr val="0070C0"/>
                </a:solidFill>
              </a:rPr>
              <a:t>Condiciones</a:t>
            </a:r>
            <a:r>
              <a:rPr sz="2200" b="1" dirty="0"/>
              <a:t> (And </a:t>
            </a:r>
            <a:r>
              <a:rPr sz="2200" b="1" dirty="0" err="1"/>
              <a:t>If</a:t>
            </a:r>
            <a:r>
              <a:rPr sz="2200" b="1" dirty="0"/>
              <a:t>)</a:t>
            </a:r>
            <a:r>
              <a:rPr sz="2200" dirty="0"/>
              <a:t>: condiciones sobre el evento, dispositivos o entidades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>
                <a:solidFill>
                  <a:srgbClr val="0070C0"/>
                </a:solidFill>
              </a:rPr>
              <a:t>Acció</a:t>
            </a:r>
            <a:r>
              <a:rPr sz="2200" b="1" dirty="0">
                <a:solidFill>
                  <a:srgbClr val="0070C0"/>
                </a:solidFill>
              </a:rPr>
              <a:t>n </a:t>
            </a:r>
            <a:r>
              <a:rPr sz="2200" b="1" dirty="0"/>
              <a:t>(</a:t>
            </a:r>
            <a:r>
              <a:rPr sz="2200" b="1" dirty="0" err="1"/>
              <a:t>then</a:t>
            </a:r>
            <a:r>
              <a:rPr sz="2200" b="1" dirty="0"/>
              <a:t> do)</a:t>
            </a:r>
            <a:r>
              <a:rPr sz="2200" dirty="0"/>
              <a:t>: acción a realizar (una escena, una notificación, servic</a:t>
            </a:r>
            <a:r>
              <a:rPr lang="es-ES" sz="2200" dirty="0"/>
              <a:t>i</a:t>
            </a:r>
            <a:r>
              <a:rPr sz="2200" dirty="0"/>
              <a:t>o sobre un dispositivo, etc.)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b="1" dirty="0" err="1"/>
              <a:t>Developer</a:t>
            </a:r>
            <a:r>
              <a:rPr lang="es-ES" sz="2200" b="1" dirty="0"/>
              <a:t> Tools </a:t>
            </a:r>
            <a:r>
              <a:rPr lang="es-ES" sz="2200" b="1" dirty="0">
                <a:sym typeface="Wingdings" panose="05000000000000000000" pitchFamily="2" charset="2"/>
              </a:rPr>
              <a:t> </a:t>
            </a:r>
            <a:r>
              <a:rPr lang="es-ES" sz="2200" b="1" dirty="0" err="1">
                <a:sym typeface="Wingdings" panose="05000000000000000000" pitchFamily="2" charset="2"/>
              </a:rPr>
              <a:t>Services</a:t>
            </a:r>
            <a:endParaRPr lang="es-ES" sz="2200" b="1" dirty="0"/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1600" dirty="0"/>
          </a:p>
          <a:p>
            <a:pPr marL="457200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sz="2000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EBA641DD-A10C-E17A-6BD8-65396A84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39844-8BF1-C05F-9E51-6374A08D97C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F3704C-C045-8FE0-D0C8-4E2CB918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89179-6761-ED62-80D4-193046F6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6F1DAA1-A031-B115-1A4E-EE714915335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Automatizaciones</a:t>
            </a:r>
          </a:p>
        </p:txBody>
      </p:sp>
    </p:spTree>
    <p:extLst>
      <p:ext uri="{BB962C8B-B14F-4D97-AF65-F5344CB8AC3E}">
        <p14:creationId xmlns:p14="http://schemas.microsoft.com/office/powerpoint/2010/main" val="76938300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941C-8F05-267A-65B1-CD22B08A7B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dirty="0"/>
              <a:t>Settings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Automations </a:t>
            </a:r>
            <a:r>
              <a:rPr lang="fr-FR" dirty="0">
                <a:sym typeface="Wingdings" panose="05000000000000000000" pitchFamily="2" charset="2"/>
              </a:rPr>
              <a:t>&amp; </a:t>
            </a:r>
            <a:r>
              <a:rPr lang="fr-FR" dirty="0" err="1"/>
              <a:t>Scenes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Automations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</a:t>
            </a:r>
            <a:r>
              <a:rPr lang="fr-FR" b="1" dirty="0">
                <a:solidFill>
                  <a:srgbClr val="0070C0"/>
                </a:solidFill>
              </a:rPr>
              <a:t>CREATE AUTOMATION 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Create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 new Automation</a:t>
            </a:r>
          </a:p>
          <a:p>
            <a:pPr marL="914400" lvl="1" indent="-4572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b="1" dirty="0" err="1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fr-FR" b="1" dirty="0" err="1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evento</a:t>
            </a: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)  </a:t>
            </a:r>
            <a:r>
              <a:rPr lang="fr-FR" b="1" dirty="0" err="1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Add</a:t>
            </a: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Trigger</a:t>
            </a:r>
            <a:endParaRPr lang="fr-FR" dirty="0">
              <a:solidFill>
                <a:srgbClr val="0070C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Device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ocurre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a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dispositivo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especifica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dispositivo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y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disparador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ejemplo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para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shelly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button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que se haya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pulsado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dos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veces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Entity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entidad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dispositivo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atributo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cambia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alcanza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valor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numérico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Time and Location: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persona entra/sale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zona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alcanza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fecha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/hora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Geolocalización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meteorológicos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incendios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forestales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desastres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naturales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ocurren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las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proximidades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nuestra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ubicación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Home Assistant: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especifica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desencadenante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para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arranca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apaga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la instancia de HA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MQTT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se activa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recibe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mensaje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con un topic/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payload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específico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Sentencia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detecta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frase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desde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nuestro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asistente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voz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Etiqueta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se activa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escanea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etiqueta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NFC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Plantilla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se activa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plantilla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definida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para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entidad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evalúa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como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verdadera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ante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cambio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endParaRPr lang="fr-FR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Webhook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recibe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petición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web a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endpoint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….</a:t>
            </a:r>
            <a:endParaRPr lang="fr-FR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lang="fr-FR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EBA641DD-A10C-E17A-6BD8-65396A84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39844-8BF1-C05F-9E51-6374A08D97C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F3704C-C045-8FE0-D0C8-4E2CB918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89179-6761-ED62-80D4-193046F6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6F1DAA1-A031-B115-1A4E-EE714915335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Automatizaciones</a:t>
            </a:r>
          </a:p>
        </p:txBody>
      </p:sp>
    </p:spTree>
    <p:extLst>
      <p:ext uri="{BB962C8B-B14F-4D97-AF65-F5344CB8AC3E}">
        <p14:creationId xmlns:p14="http://schemas.microsoft.com/office/powerpoint/2010/main" val="2461586878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941C-8F05-267A-65B1-CD22B08A7B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dirty="0"/>
              <a:t>Settings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Automations </a:t>
            </a:r>
            <a:r>
              <a:rPr lang="fr-FR" dirty="0">
                <a:sym typeface="Wingdings" panose="05000000000000000000" pitchFamily="2" charset="2"/>
              </a:rPr>
              <a:t>&amp; </a:t>
            </a:r>
            <a:r>
              <a:rPr lang="fr-FR" dirty="0" err="1"/>
              <a:t>Scenes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Automations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</a:t>
            </a:r>
            <a:r>
              <a:rPr lang="fr-FR" b="1" dirty="0">
                <a:solidFill>
                  <a:srgbClr val="0070C0"/>
                </a:solidFill>
              </a:rPr>
              <a:t>CREATE AUTOMATION 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Create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 new Automation</a:t>
            </a:r>
          </a:p>
          <a:p>
            <a:pPr marL="914400" lvl="1" indent="-4572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b="1" dirty="0" err="1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fr-FR" b="1" dirty="0" err="1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evento</a:t>
            </a: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)  </a:t>
            </a:r>
            <a:r>
              <a:rPr lang="fr-FR" b="1" dirty="0" err="1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Add</a:t>
            </a: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Trigger [EJEMPLOS]</a:t>
            </a:r>
            <a:endParaRPr lang="fr-FR" dirty="0">
              <a:solidFill>
                <a:srgbClr val="0070C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Device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« 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Shelly Button Single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Clicked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 »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Entity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	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« 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AEMET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temperature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is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above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30 »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Time and Location: 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« 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it is June 6 at 10 o'clock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Geolocalización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: 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« 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a bush fire is reported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Home Assistant: 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« 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Home Assistant is started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MQTT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:			« 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an MQTT with topic /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shellies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shellyht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has been received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Sentencia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« 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the sentence “House Keeping “ is said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Etiqueta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« 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a tag is scanned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Plantilla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: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« 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a template changes from false to true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Webhook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:		 « 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a Webhook payload has been received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lang="fr-FR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EBA641DD-A10C-E17A-6BD8-65396A84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39844-8BF1-C05F-9E51-6374A08D97C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F3704C-C045-8FE0-D0C8-4E2CB918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89179-6761-ED62-80D4-193046F6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6F1DAA1-A031-B115-1A4E-EE714915335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Automatizaciones</a:t>
            </a:r>
          </a:p>
        </p:txBody>
      </p:sp>
    </p:spTree>
    <p:extLst>
      <p:ext uri="{BB962C8B-B14F-4D97-AF65-F5344CB8AC3E}">
        <p14:creationId xmlns:p14="http://schemas.microsoft.com/office/powerpoint/2010/main" val="346816791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E4A56D7B-DE1A-D9EE-A3AD-6B7A8ABB935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>
                <a:latin typeface="Aptos Display" panose="020B0004020202020204" pitchFamily="34" charset="0"/>
              </a:rPr>
              <a:t>Día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E8824-DC40-644F-E261-EAC787B005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1.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Introducción a Home </a:t>
            </a:r>
            <a:r>
              <a:rPr sz="2400" b="1" dirty="0" err="1">
                <a:solidFill>
                  <a:srgbClr val="0070C0"/>
                </a:solidFill>
                <a:latin typeface="Aptos Display"/>
              </a:rPr>
              <a:t>Assistant</a:t>
            </a:r>
            <a:endParaRPr sz="2400" b="1" dirty="0">
              <a:solidFill>
                <a:srgbClr val="0070C0"/>
              </a:solidFill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Unidad 2. </a:t>
            </a:r>
            <a:r>
              <a:rPr sz="2400" b="1" dirty="0">
                <a:solidFill>
                  <a:srgbClr val="0070C0"/>
                </a:solidFill>
                <a:highlight>
                  <a:srgbClr val="FFFF00"/>
                </a:highlight>
                <a:latin typeface="Aptos Display"/>
              </a:rPr>
              <a:t>Instalación y configuración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Tipos de instalaciones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Instalación como contenedor Docker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Primeros pasos con Home </a:t>
            </a:r>
            <a:r>
              <a:rPr sz="2200" kern="0" dirty="0" err="1">
                <a:latin typeface="Aptos Display"/>
              </a:rPr>
              <a:t>Assistant</a:t>
            </a:r>
            <a:endParaRPr sz="2200" kern="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3. </a:t>
            </a:r>
            <a:r>
              <a:rPr sz="2400" b="1" kern="0" dirty="0">
                <a:solidFill>
                  <a:srgbClr val="0070C0"/>
                </a:solidFill>
                <a:latin typeface="Aptos Display"/>
              </a:rPr>
              <a:t>Proyecto práctico 1</a:t>
            </a:r>
            <a:endParaRPr sz="2400" b="1" dirty="0">
              <a:solidFill>
                <a:srgbClr val="FFFFFF"/>
              </a:solidFill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dirty="0">
                <a:latin typeface="Aptos Display"/>
              </a:rPr>
              <a:t>Integración de un sensor (Shelly H&amp;T)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Integración del servicio AEMET</a:t>
            </a:r>
            <a:endParaRPr sz="2200" dirty="0">
              <a:latin typeface="Aptos Display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None/>
              <a:defRPr/>
            </a:pPr>
            <a:r>
              <a:rPr sz="2600" b="1" kern="0" dirty="0">
                <a:solidFill>
                  <a:srgbClr val="0070C0"/>
                </a:solidFill>
                <a:latin typeface="Aptos Display"/>
              </a:rPr>
              <a:t>Unidad 4. 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Elementos básicos de Home </a:t>
            </a:r>
            <a:r>
              <a:rPr sz="2400" b="1" dirty="0" err="1">
                <a:solidFill>
                  <a:srgbClr val="0070C0"/>
                </a:solidFill>
                <a:latin typeface="Aptos Display"/>
              </a:rPr>
              <a:t>Assistant</a:t>
            </a:r>
            <a:r>
              <a:rPr sz="2400" b="1" dirty="0">
                <a:solidFill>
                  <a:srgbClr val="0070C0"/>
                </a:solidFill>
                <a:latin typeface="Aptos Display"/>
              </a:rPr>
              <a:t>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sz="2200" kern="0" dirty="0">
                <a:latin typeface="Aptos Display"/>
              </a:rPr>
              <a:t>I</a:t>
            </a:r>
            <a:r>
              <a:rPr sz="2200" dirty="0">
                <a:latin typeface="Aptos Display"/>
              </a:rPr>
              <a:t>ntegraciones: </a:t>
            </a:r>
            <a:r>
              <a:rPr sz="2200" dirty="0" err="1">
                <a:latin typeface="Aptos Display"/>
              </a:rPr>
              <a:t>add-ons</a:t>
            </a:r>
            <a:r>
              <a:rPr sz="2200" dirty="0">
                <a:latin typeface="Aptos Display"/>
              </a:rPr>
              <a:t> (complementos), oficiales, no-oficiales, HACS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i="1" kern="0" dirty="0" err="1">
                <a:latin typeface="Aptos Display"/>
              </a:rPr>
              <a:t>D</a:t>
            </a:r>
            <a:r>
              <a:rPr lang="es-ES" sz="2200" i="1" dirty="0" err="1">
                <a:latin typeface="Aptos Display"/>
              </a:rPr>
              <a:t>ashboards</a:t>
            </a:r>
            <a:r>
              <a:rPr lang="es-ES" sz="2200" dirty="0">
                <a:latin typeface="Aptos Display"/>
              </a:rPr>
              <a:t>, vistas, y tarjetas</a:t>
            </a:r>
            <a:endParaRPr sz="2200" dirty="0">
              <a:latin typeface="Aptos Display"/>
            </a:endParaRP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dirty="0">
                <a:latin typeface="Aptos Display"/>
              </a:rPr>
              <a:t>Áreas, etiquetas y zonas 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r>
              <a:rPr lang="es-ES" sz="2200" kern="0" dirty="0">
                <a:latin typeface="Aptos Display"/>
              </a:rPr>
              <a:t>D</a:t>
            </a:r>
            <a:r>
              <a:rPr lang="es-ES" sz="2200" dirty="0">
                <a:latin typeface="Aptos Display"/>
              </a:rPr>
              <a:t>ispositivos, entidades  y ayudantes</a:t>
            </a:r>
          </a:p>
          <a:p>
            <a:pPr marL="285750" indent="-28575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  <a:defRPr/>
            </a:pPr>
            <a:endParaRPr sz="2400" dirty="0">
              <a:solidFill>
                <a:srgbClr val="FFFFFF"/>
              </a:solidFill>
              <a:latin typeface="Aptos Display"/>
            </a:endParaRP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dirty="0"/>
          </a:p>
        </p:txBody>
      </p:sp>
      <p:sp>
        <p:nvSpPr>
          <p:cNvPr id="7172" name="CuadroTexto 3">
            <a:extLst>
              <a:ext uri="{FF2B5EF4-FFF2-40B4-BE49-F238E27FC236}">
                <a16:creationId xmlns:a16="http://schemas.microsoft.com/office/drawing/2014/main" id="{B6C0D94A-AD72-8A49-63C1-D36C3594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9FA2450E-E47B-657E-1F88-EBF9C039FC65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sesión 1</a:t>
            </a:r>
          </a:p>
        </p:txBody>
      </p:sp>
      <p:sp>
        <p:nvSpPr>
          <p:cNvPr id="7174" name="CuadroTexto 5">
            <a:extLst>
              <a:ext uri="{FF2B5EF4-FFF2-40B4-BE49-F238E27FC236}">
                <a16:creationId xmlns:a16="http://schemas.microsoft.com/office/drawing/2014/main" id="{B6883933-114C-11FB-A945-41C19E76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0FE0FA-85E5-9036-6FB3-401E41E71AD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 dirty="0">
                <a:solidFill>
                  <a:srgbClr val="FFFFFF"/>
                </a:solidFill>
                <a:latin typeface="Aharoni" pitchFamily="2"/>
                <a:cs typeface="Aharoni" pitchFamily="2"/>
              </a:rPr>
              <a:t>4</a:t>
            </a:r>
          </a:p>
        </p:txBody>
      </p:sp>
      <p:pic>
        <p:nvPicPr>
          <p:cNvPr id="7176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1817659-87FC-F501-2041-B2DBB957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78191"/>
      </p:ext>
    </p:extLst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941C-8F05-267A-65B1-CD22B08A7B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dirty="0">
                <a:solidFill>
                  <a:schemeClr val="bg1"/>
                </a:solidFill>
              </a:rPr>
              <a:t>Settings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/>
                </a:solidFill>
              </a:rPr>
              <a:t> Automations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&amp; </a:t>
            </a:r>
            <a:r>
              <a:rPr lang="fr-FR" dirty="0" err="1">
                <a:solidFill>
                  <a:schemeClr val="bg1"/>
                </a:solidFill>
              </a:rPr>
              <a:t>Scenes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/>
                </a:solidFill>
              </a:rPr>
              <a:t> Automations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CREATE AUTOMATION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>
                <a:solidFill>
                  <a:schemeClr val="bg1"/>
                </a:solidFill>
                <a:sym typeface="Wingdings" panose="05000000000000000000" pitchFamily="2" charset="2"/>
              </a:rPr>
              <a:t>Create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 new Automation</a:t>
            </a:r>
          </a:p>
          <a:p>
            <a:pPr marL="914400" lvl="1" indent="-4572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And If (condition)  </a:t>
            </a:r>
            <a:r>
              <a:rPr lang="fr-FR" b="1" dirty="0" err="1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Add</a:t>
            </a: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Condition</a:t>
            </a:r>
            <a:endParaRPr lang="fr-FR" dirty="0">
              <a:solidFill>
                <a:srgbClr val="0070C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Device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condiciones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deben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cumplirse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sobre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dispositivo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Entity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condiciones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sobre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entidad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estado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atributo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Time and Location: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cuando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alguien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encuentra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zona,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sie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tiempo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actual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es antes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después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fecha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y hora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Building blocks: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condiciones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relacionadas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los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operadores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AND, NOT, OR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Template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evalúa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si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plantilla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toma el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valor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VERDADERO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  <a:endParaRPr lang="fr-FR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lang="fr-FR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EBA641DD-A10C-E17A-6BD8-65396A84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39844-8BF1-C05F-9E51-6374A08D97C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F3704C-C045-8FE0-D0C8-4E2CB918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89179-6761-ED62-80D4-193046F6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6F1DAA1-A031-B115-1A4E-EE714915335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Automatizaciones</a:t>
            </a:r>
          </a:p>
        </p:txBody>
      </p:sp>
    </p:spTree>
    <p:extLst>
      <p:ext uri="{BB962C8B-B14F-4D97-AF65-F5344CB8AC3E}">
        <p14:creationId xmlns:p14="http://schemas.microsoft.com/office/powerpoint/2010/main" val="2511505056"/>
      </p:ext>
    </p:extLst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941C-8F05-267A-65B1-CD22B08A7B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dirty="0">
                <a:solidFill>
                  <a:schemeClr val="bg1"/>
                </a:solidFill>
              </a:rPr>
              <a:t>Settings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/>
                </a:solidFill>
              </a:rPr>
              <a:t> Automations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&amp; </a:t>
            </a:r>
            <a:r>
              <a:rPr lang="fr-FR" dirty="0" err="1">
                <a:solidFill>
                  <a:schemeClr val="bg1"/>
                </a:solidFill>
              </a:rPr>
              <a:t>Scenes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/>
                </a:solidFill>
              </a:rPr>
              <a:t> Automations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CREATE AUTOMATION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>
                <a:solidFill>
                  <a:schemeClr val="bg1"/>
                </a:solidFill>
                <a:sym typeface="Wingdings" panose="05000000000000000000" pitchFamily="2" charset="2"/>
              </a:rPr>
              <a:t>Create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 new Automation</a:t>
            </a:r>
          </a:p>
          <a:p>
            <a:pPr marL="914400" lvl="1" indent="-4572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And If (condition)  </a:t>
            </a:r>
            <a:r>
              <a:rPr lang="fr-FR" b="1" dirty="0" err="1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Add</a:t>
            </a: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Condition</a:t>
            </a:r>
            <a:endParaRPr lang="fr-FR" dirty="0">
              <a:solidFill>
                <a:srgbClr val="0070C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Device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	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« And If Shelly Button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battery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level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is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below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25% »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Entity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: 	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« And If AEMET condition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is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cloudy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Time and Location: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« And If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children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are in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kitchen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Building blocks:		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« And If condition 1 and/or/not condition 2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holds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Template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:			« And If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template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2 over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device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2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holds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fr-FR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lang="fr-FR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EBA641DD-A10C-E17A-6BD8-65396A84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39844-8BF1-C05F-9E51-6374A08D97C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F3704C-C045-8FE0-D0C8-4E2CB918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89179-6761-ED62-80D4-193046F6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6F1DAA1-A031-B115-1A4E-EE714915335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Automatizaciones</a:t>
            </a:r>
          </a:p>
        </p:txBody>
      </p:sp>
    </p:spTree>
    <p:extLst>
      <p:ext uri="{BB962C8B-B14F-4D97-AF65-F5344CB8AC3E}">
        <p14:creationId xmlns:p14="http://schemas.microsoft.com/office/powerpoint/2010/main" val="1195520168"/>
      </p:ext>
    </p:extLst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941C-8F05-267A-65B1-CD22B08A7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90491"/>
            <a:ext cx="10467975" cy="4797244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dirty="0">
                <a:solidFill>
                  <a:schemeClr val="bg1"/>
                </a:solidFill>
              </a:rPr>
              <a:t>Settings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/>
                </a:solidFill>
              </a:rPr>
              <a:t> Automations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&amp; </a:t>
            </a:r>
            <a:r>
              <a:rPr lang="fr-FR" dirty="0" err="1">
                <a:solidFill>
                  <a:schemeClr val="bg1"/>
                </a:solidFill>
              </a:rPr>
              <a:t>Scenes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/>
                </a:solidFill>
              </a:rPr>
              <a:t> Automations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CREATE AUTOMATION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>
                <a:solidFill>
                  <a:schemeClr val="bg1"/>
                </a:solidFill>
                <a:sym typeface="Wingdings" panose="05000000000000000000" pitchFamily="2" charset="2"/>
              </a:rPr>
              <a:t>Create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 new Automation</a:t>
            </a:r>
          </a:p>
          <a:p>
            <a:pPr marL="914400" lvl="1" indent="-4572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fr-FR" b="1" dirty="0" err="1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Then</a:t>
            </a: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do (action)  </a:t>
            </a:r>
            <a:r>
              <a:rPr lang="fr-FR" b="1" dirty="0" err="1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Add</a:t>
            </a: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Action</a:t>
            </a:r>
            <a:endParaRPr lang="fr-FR" dirty="0">
              <a:solidFill>
                <a:srgbClr val="0070C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Device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acción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sobre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dispositivo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normalmente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predefinidas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para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cada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tipo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(on, off,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toggle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Media </a:t>
            </a: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player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reproducir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 audio/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vídeo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 sobre un 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asistente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voz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dispositivo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inteligente</a:t>
            </a:r>
            <a:endParaRPr lang="fr-FR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Notification: 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enviar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notificación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 a un 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dispositivo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 o al panel de « </a:t>
            </a:r>
            <a:r>
              <a:rPr lang="fr-FR" dirty="0" err="1">
                <a:solidFill>
                  <a:srgbClr val="002060"/>
                </a:solidFill>
                <a:sym typeface="Wingdings" panose="05000000000000000000" pitchFamily="2" charset="2"/>
              </a:rPr>
              <a:t>Notificaciones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 »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Remote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envía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comando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a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dispositivo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fr-FR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Scene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crear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nueva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escenar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activar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borrar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escena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ya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predefinida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To-do </a:t>
            </a: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list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añadir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quitar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modificar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elementos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lista de la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sección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To-do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lists</a:t>
            </a:r>
            <a:endParaRPr lang="fr-FR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Helpers</a:t>
            </a:r>
            <a:r>
              <a:rPr lang="fr-FR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: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acción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sobre un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ayudante</a:t>
            </a:r>
            <a:endParaRPr lang="fr-FR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Building blocks: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secuencias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complejas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acciones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condicionales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que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pueden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repetirse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y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realizarse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paralelo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sólo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si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ocurre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determinado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Services: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invocar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servicio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especificado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Developer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 Services,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definir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invocar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escena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automatización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ejecutar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backup,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reproducir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respuesta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en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asistente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voz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disparar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evento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etc.</a:t>
            </a:r>
            <a:endParaRPr lang="fr-FR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lang="fr-FR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lang="fr-FR" b="1" dirty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EBA641DD-A10C-E17A-6BD8-65396A84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39844-8BF1-C05F-9E51-6374A08D97C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F3704C-C045-8FE0-D0C8-4E2CB918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89179-6761-ED62-80D4-193046F6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6F1DAA1-A031-B115-1A4E-EE714915335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Automatizaciones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9085229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941C-8F05-267A-65B1-CD22B08A7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90491"/>
            <a:ext cx="10467975" cy="479724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dirty="0" err="1">
                <a:solidFill>
                  <a:srgbClr val="002060"/>
                </a:solidFill>
              </a:rPr>
              <a:t>Instalar</a:t>
            </a:r>
            <a:r>
              <a:rPr lang="fr-FR" dirty="0">
                <a:solidFill>
                  <a:srgbClr val="002060"/>
                </a:solidFill>
              </a:rPr>
              <a:t> el </a:t>
            </a:r>
            <a:r>
              <a:rPr lang="fr-FR" dirty="0" err="1">
                <a:solidFill>
                  <a:srgbClr val="002060"/>
                </a:solidFill>
              </a:rPr>
              <a:t>servicio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Telegram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en Home Assistant</a:t>
            </a:r>
            <a:endParaRPr lang="fr-FR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914400" lvl="1" indent="-4572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Desde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dispositivo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móvil</a:t>
            </a:r>
            <a:r>
              <a:rPr lang="fr-FR" b="1" dirty="0">
                <a:solidFill>
                  <a:srgbClr val="0070C0"/>
                </a:solidFill>
                <a:sym typeface="Wingdings" panose="05000000000000000000" pitchFamily="2" charset="2"/>
              </a:rPr>
              <a:t> (o PC)</a:t>
            </a:r>
            <a:endParaRPr lang="fr-FR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Iniciar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una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conversación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con </a:t>
            </a:r>
            <a: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@BotFather </a:t>
            </a:r>
            <a:r>
              <a:rPr lang="fr-F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fr-FR" sz="2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Telegram</a:t>
            </a:r>
            <a:r>
              <a:rPr lang="fr-F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fr-FR" sz="2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Buscar</a:t>
            </a:r>
            <a:r>
              <a:rPr lang="fr-F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fr-FR" sz="2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Teclear</a:t>
            </a:r>
            <a:r>
              <a:rPr lang="fr-F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«@</a:t>
            </a:r>
            <a:r>
              <a:rPr lang="fr-FR" sz="2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BotFather</a:t>
            </a:r>
            <a:r>
              <a:rPr lang="fr-F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 »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Teclear</a:t>
            </a:r>
            <a:r>
              <a:rPr lang="fr-F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:  </a:t>
            </a:r>
            <a: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/</a:t>
            </a:r>
            <a:r>
              <a:rPr lang="fr-FR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newbot</a:t>
            </a:r>
            <a:endParaRPr lang="fr-FR"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Especificar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un </a:t>
            </a:r>
            <a: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nombre 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para el bot (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debe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terminar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en « bot »)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Telegram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proporcionará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un enlace para 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acceder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al bot y un 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token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de 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acceso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lvl="2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fr-FR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Iniciar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teclear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/start</a:t>
            </a:r>
            <a:endParaRPr lang="fr-FR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sz="2000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EBA641DD-A10C-E17A-6BD8-65396A84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39844-8BF1-C05F-9E51-6374A08D97C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F3704C-C045-8FE0-D0C8-4E2CB918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89179-6761-ED62-80D4-193046F6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6F1DAA1-A031-B115-1A4E-EE714915335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Automatizaciones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1500248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941C-8F05-267A-65B1-CD22B08A7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90491"/>
            <a:ext cx="10467975" cy="479724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dirty="0" err="1">
                <a:solidFill>
                  <a:srgbClr val="002060"/>
                </a:solidFill>
              </a:rPr>
              <a:t>Instalar</a:t>
            </a:r>
            <a:r>
              <a:rPr lang="fr-FR" dirty="0">
                <a:solidFill>
                  <a:srgbClr val="002060"/>
                </a:solidFill>
              </a:rPr>
              <a:t> el </a:t>
            </a:r>
            <a:r>
              <a:rPr lang="fr-FR" dirty="0" err="1">
                <a:solidFill>
                  <a:srgbClr val="002060"/>
                </a:solidFill>
              </a:rPr>
              <a:t>servicio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Telegram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en Home Assistant:</a:t>
            </a:r>
            <a:endParaRPr lang="fr-FR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914400" lvl="1" indent="-457200" eaLnBrk="1" hangingPunct="1">
              <a:lnSpc>
                <a:spcPct val="100000"/>
              </a:lnSpc>
              <a:buFont typeface="+mj-lt"/>
              <a:buAutoNum type="arabicPeriod" startAt="2"/>
            </a:pPr>
            <a:r>
              <a:rPr lang="es-ES" altLang="en-US" dirty="0">
                <a:latin typeface="Aptos" panose="020B0004020202020204" pitchFamily="34" charset="0"/>
              </a:rPr>
              <a:t>Añadir el </a:t>
            </a:r>
            <a:r>
              <a:rPr lang="es-ES" altLang="en-US" dirty="0" err="1">
                <a:latin typeface="Aptos" panose="020B0004020202020204" pitchFamily="34" charset="0"/>
              </a:rPr>
              <a:t>bot</a:t>
            </a:r>
            <a:r>
              <a:rPr lang="es-ES" altLang="en-US" dirty="0">
                <a:latin typeface="Aptos" panose="020B0004020202020204" pitchFamily="34" charset="0"/>
              </a:rPr>
              <a:t> de </a:t>
            </a:r>
            <a:r>
              <a:rPr lang="es-ES" altLang="en-US" dirty="0" err="1">
                <a:latin typeface="Aptos" panose="020B0004020202020204" pitchFamily="34" charset="0"/>
              </a:rPr>
              <a:t>Telegram</a:t>
            </a:r>
            <a:r>
              <a:rPr lang="es-ES" altLang="en-US" dirty="0">
                <a:latin typeface="Aptos" panose="020B0004020202020204" pitchFamily="34" charset="0"/>
              </a:rPr>
              <a:t> en </a:t>
            </a:r>
            <a:r>
              <a:rPr lang="es-ES"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configuration.yaml</a:t>
            </a:r>
            <a:endParaRPr lang="es-ES"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s-ES" altLang="en-US" dirty="0">
                <a:latin typeface="Aptos" panose="020B0004020202020204" pitchFamily="34" charset="0"/>
              </a:rPr>
              <a:t>Desde IU de Home </a:t>
            </a:r>
            <a:r>
              <a:rPr lang="es-ES" altLang="en-US" dirty="0" err="1">
                <a:latin typeface="Aptos" panose="020B0004020202020204" pitchFamily="34" charset="0"/>
              </a:rPr>
              <a:t>Assistant</a:t>
            </a:r>
            <a:r>
              <a:rPr lang="es-ES" altLang="en-US" dirty="0">
                <a:latin typeface="Aptos" panose="020B0004020202020204" pitchFamily="34" charset="0"/>
              </a:rPr>
              <a:t> </a:t>
            </a:r>
            <a:r>
              <a:rPr lang="es-ES" altLang="en-US" dirty="0">
                <a:latin typeface="Wingdings" panose="05000000000000000000" pitchFamily="2" charset="2"/>
              </a:rPr>
              <a:t></a:t>
            </a:r>
            <a:r>
              <a:rPr lang="es-ES" altLang="en-US" b="1" dirty="0">
                <a:latin typeface="Aptos" panose="020B0004020202020204" pitchFamily="34" charset="0"/>
              </a:rPr>
              <a:t>Visual Studio </a:t>
            </a:r>
            <a:r>
              <a:rPr lang="es-ES" altLang="en-US" b="1" dirty="0" err="1">
                <a:latin typeface="Aptos" panose="020B0004020202020204" pitchFamily="34" charset="0"/>
              </a:rPr>
              <a:t>Code</a:t>
            </a:r>
            <a:r>
              <a:rPr lang="es-ES" altLang="en-US" b="1" dirty="0">
                <a:latin typeface="Aptos" panose="020B0004020202020204" pitchFamily="34" charset="0"/>
              </a:rPr>
              <a:t> </a:t>
            </a:r>
            <a:r>
              <a:rPr lang="es-ES" altLang="en-US" b="1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s-ES" altLang="en-US" b="1" dirty="0" err="1">
                <a:latin typeface="Aptos" panose="020B0004020202020204" pitchFamily="34" charset="0"/>
                <a:sym typeface="Wingdings" panose="05000000000000000000" pitchFamily="2" charset="2"/>
              </a:rPr>
              <a:t>configuration.yaml</a:t>
            </a:r>
            <a:endParaRPr lang="es-ES" altLang="en-US" b="1" dirty="0">
              <a:latin typeface="Aptos" panose="020B0004020202020204" pitchFamily="34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s-ES" altLang="en-US" dirty="0">
                <a:latin typeface="Aptos" panose="020B0004020202020204" pitchFamily="34" charset="0"/>
              </a:rPr>
              <a:t>Copiar el contenido del fichero </a:t>
            </a:r>
            <a:r>
              <a:rPr lang="es-ES"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telegraml.yaml</a:t>
            </a:r>
            <a:r>
              <a:rPr lang="es-ES"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s-ES" altLang="en-US" dirty="0">
                <a:solidFill>
                  <a:schemeClr val="tx1"/>
                </a:solidFill>
                <a:latin typeface="Aptos" panose="020B0004020202020204" pitchFamily="34" charset="0"/>
              </a:rPr>
              <a:t>en</a:t>
            </a:r>
            <a:r>
              <a:rPr lang="es-ES"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s-ES"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configuration.yaml</a:t>
            </a:r>
            <a:endParaRPr lang="es-ES"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s-ES" altLang="en-US" dirty="0">
                <a:latin typeface="Aptos" panose="020B0004020202020204" pitchFamily="34" charset="0"/>
              </a:rPr>
              <a:t>Escribir en </a:t>
            </a:r>
            <a:r>
              <a:rPr lang="es-ES"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api_key</a:t>
            </a:r>
            <a:r>
              <a:rPr lang="es-ES" altLang="en-US" dirty="0">
                <a:latin typeface="Aptos" panose="020B0004020202020204" pitchFamily="34" charset="0"/>
              </a:rPr>
              <a:t> y </a:t>
            </a:r>
            <a:r>
              <a:rPr lang="es-ES"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allowed_chat_ids</a:t>
            </a:r>
            <a:r>
              <a:rPr lang="es-ES" altLang="en-US" dirty="0">
                <a:latin typeface="Aptos" panose="020B0004020202020204" pitchFamily="34" charset="0"/>
              </a:rPr>
              <a:t> el token devuelto por </a:t>
            </a:r>
            <a:r>
              <a:rPr lang="es-ES" altLang="en-US" dirty="0" err="1">
                <a:latin typeface="Aptos" panose="020B0004020202020204" pitchFamily="34" charset="0"/>
              </a:rPr>
              <a:t>Telegram</a:t>
            </a:r>
            <a:r>
              <a:rPr lang="es-ES" altLang="en-US" dirty="0">
                <a:latin typeface="Aptos" panose="020B0004020202020204" pitchFamily="34" charset="0"/>
              </a:rPr>
              <a:t> y </a:t>
            </a:r>
            <a:r>
              <a:rPr lang="es-ES" altLang="en-US" dirty="0" err="1">
                <a:latin typeface="Aptos" panose="020B0004020202020204" pitchFamily="34" charset="0"/>
              </a:rPr>
              <a:t>eI</a:t>
            </a:r>
            <a:r>
              <a:rPr lang="es-ES" altLang="en-US" dirty="0">
                <a:latin typeface="Aptos" panose="020B0004020202020204" pitchFamily="34" charset="0"/>
              </a:rPr>
              <a:t> ID del usuario (puedes obtenerlo mediante el comando </a:t>
            </a:r>
            <a:r>
              <a:rPr lang="es-ES" altLang="en-US" b="1" dirty="0" err="1">
                <a:latin typeface="Aptos" panose="020B0004020202020204" pitchFamily="34" charset="0"/>
              </a:rPr>
              <a:t>getIdBot</a:t>
            </a:r>
            <a:r>
              <a:rPr lang="es-ES" altLang="en-US" b="1" dirty="0">
                <a:latin typeface="Aptos" panose="020B0004020202020204" pitchFamily="34" charset="0"/>
              </a:rPr>
              <a:t> de </a:t>
            </a:r>
            <a:r>
              <a:rPr lang="es-ES" altLang="en-US" b="1" dirty="0" err="1">
                <a:latin typeface="Aptos" panose="020B0004020202020204" pitchFamily="34" charset="0"/>
              </a:rPr>
              <a:t>Telegram</a:t>
            </a:r>
            <a:r>
              <a:rPr lang="es-ES" altLang="en-US" b="1" dirty="0">
                <a:latin typeface="Aptos" panose="020B0004020202020204" pitchFamily="34" charset="0"/>
              </a:rPr>
              <a:t>)</a:t>
            </a:r>
            <a:endParaRPr lang="fr-FR" sz="2400" b="1" dirty="0">
              <a:solidFill>
                <a:srgbClr val="0070C0"/>
              </a:solidFill>
            </a:endParaRPr>
          </a:p>
          <a:p>
            <a:pPr marL="914400" lvl="1" indent="-457200" eaLnBrk="1" hangingPunct="1">
              <a:lnSpc>
                <a:spcPct val="100000"/>
              </a:lnSpc>
              <a:buFont typeface="+mj-lt"/>
              <a:buAutoNum type="arabicPeriod" startAt="2"/>
            </a:pPr>
            <a:r>
              <a:rPr lang="es-ES" altLang="en-US" dirty="0">
                <a:latin typeface="Aptos" panose="020B0004020202020204" pitchFamily="34" charset="0"/>
              </a:rPr>
              <a:t>Crear un notificador para el </a:t>
            </a:r>
            <a:r>
              <a:rPr lang="es-ES" altLang="en-US" dirty="0" err="1">
                <a:latin typeface="Aptos" panose="020B0004020202020204" pitchFamily="34" charset="0"/>
              </a:rPr>
              <a:t>bot</a:t>
            </a:r>
            <a:r>
              <a:rPr lang="es-ES" altLang="en-US" dirty="0">
                <a:latin typeface="Aptos" panose="020B0004020202020204" pitchFamily="34" charset="0"/>
              </a:rPr>
              <a:t> de </a:t>
            </a:r>
            <a:r>
              <a:rPr lang="es-ES" altLang="en-US" dirty="0" err="1">
                <a:latin typeface="Aptos" panose="020B0004020202020204" pitchFamily="34" charset="0"/>
              </a:rPr>
              <a:t>Telegram</a:t>
            </a:r>
            <a:r>
              <a:rPr lang="es-ES" altLang="en-US" dirty="0">
                <a:latin typeface="Aptos" panose="020B0004020202020204" pitchFamily="34" charset="0"/>
              </a:rPr>
              <a:t> en </a:t>
            </a:r>
            <a:r>
              <a:rPr lang="es-ES"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configuration.yaml</a:t>
            </a:r>
            <a:endParaRPr lang="es-ES"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s-ES" altLang="en-US" dirty="0">
                <a:latin typeface="Aptos" panose="020B0004020202020204" pitchFamily="34" charset="0"/>
              </a:rPr>
              <a:t>Desde IU de Home </a:t>
            </a:r>
            <a:r>
              <a:rPr lang="es-ES" altLang="en-US" dirty="0" err="1">
                <a:latin typeface="Aptos" panose="020B0004020202020204" pitchFamily="34" charset="0"/>
              </a:rPr>
              <a:t>Assistant</a:t>
            </a:r>
            <a:r>
              <a:rPr lang="es-ES" altLang="en-US" dirty="0">
                <a:latin typeface="Aptos" panose="020B0004020202020204" pitchFamily="34" charset="0"/>
              </a:rPr>
              <a:t> </a:t>
            </a:r>
            <a:r>
              <a:rPr lang="es-ES" altLang="en-US" dirty="0">
                <a:latin typeface="Wingdings" panose="05000000000000000000" pitchFamily="2" charset="2"/>
              </a:rPr>
              <a:t></a:t>
            </a:r>
            <a:r>
              <a:rPr lang="es-ES" altLang="en-US" b="1" dirty="0">
                <a:latin typeface="Aptos" panose="020B0004020202020204" pitchFamily="34" charset="0"/>
              </a:rPr>
              <a:t>Visual Studio </a:t>
            </a:r>
            <a:r>
              <a:rPr lang="es-ES" altLang="en-US" b="1" dirty="0" err="1">
                <a:latin typeface="Aptos" panose="020B0004020202020204" pitchFamily="34" charset="0"/>
              </a:rPr>
              <a:t>Code</a:t>
            </a:r>
            <a:r>
              <a:rPr lang="es-ES" altLang="en-US" b="1" dirty="0">
                <a:latin typeface="Aptos" panose="020B0004020202020204" pitchFamily="34" charset="0"/>
              </a:rPr>
              <a:t> </a:t>
            </a:r>
            <a:r>
              <a:rPr lang="es-ES" altLang="en-US" b="1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s-ES" altLang="en-US" b="1" dirty="0" err="1">
                <a:latin typeface="Aptos" panose="020B0004020202020204" pitchFamily="34" charset="0"/>
                <a:sym typeface="Wingdings" panose="05000000000000000000" pitchFamily="2" charset="2"/>
              </a:rPr>
              <a:t>configuration.yaml</a:t>
            </a:r>
            <a:endParaRPr lang="es-ES" altLang="en-US" b="1" dirty="0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2" eaLnBrk="1" hangingPunct="1">
              <a:lnSpc>
                <a:spcPct val="100000"/>
              </a:lnSpc>
            </a:pPr>
            <a:r>
              <a:rPr lang="es-ES" altLang="en-US" dirty="0">
                <a:latin typeface="Aptos" panose="020B0004020202020204" pitchFamily="34" charset="0"/>
              </a:rPr>
              <a:t>Copiar el contenido del fichero </a:t>
            </a:r>
            <a:r>
              <a:rPr lang="es-ES"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notifier-telegram.yaml</a:t>
            </a:r>
            <a:r>
              <a:rPr lang="es-ES"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s-ES" altLang="en-US" dirty="0">
                <a:solidFill>
                  <a:schemeClr val="tx1"/>
                </a:solidFill>
                <a:latin typeface="Aptos" panose="020B0004020202020204" pitchFamily="34" charset="0"/>
              </a:rPr>
              <a:t>en</a:t>
            </a:r>
            <a:r>
              <a:rPr lang="es-ES"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s-ES"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configuration.yaml</a:t>
            </a:r>
            <a:endParaRPr lang="es-ES" altLang="en-U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s-ES" altLang="en-US" dirty="0">
                <a:latin typeface="Aptos" panose="020B0004020202020204" pitchFamily="34" charset="0"/>
              </a:rPr>
              <a:t>Escribir en </a:t>
            </a:r>
            <a:r>
              <a:rPr lang="es-ES"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chat_id</a:t>
            </a:r>
            <a:r>
              <a:rPr lang="es-ES" altLang="en-US" dirty="0">
                <a:latin typeface="Aptos" panose="020B0004020202020204" pitchFamily="34" charset="0"/>
              </a:rPr>
              <a:t> el ID del usuario y en </a:t>
            </a:r>
            <a:r>
              <a:rPr lang="es-ES"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name</a:t>
            </a:r>
            <a:r>
              <a:rPr lang="es-ES"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s-ES" altLang="en-US" dirty="0">
                <a:latin typeface="Aptos" panose="020B0004020202020204" pitchFamily="34" charset="0"/>
              </a:rPr>
              <a:t> el nombre de usuario del </a:t>
            </a:r>
            <a:r>
              <a:rPr lang="es-ES" altLang="en-US" dirty="0" err="1">
                <a:latin typeface="Aptos" panose="020B0004020202020204" pitchFamily="34" charset="0"/>
              </a:rPr>
              <a:t>bot</a:t>
            </a:r>
            <a:r>
              <a:rPr lang="es-ES" altLang="en-US" dirty="0">
                <a:latin typeface="Aptos" panose="020B0004020202020204" pitchFamily="34" charset="0"/>
              </a:rPr>
              <a:t> creado</a:t>
            </a:r>
          </a:p>
          <a:p>
            <a:pPr marL="914400" lvl="1" indent="-457200" eaLnBrk="1" hangingPunct="1">
              <a:lnSpc>
                <a:spcPct val="1000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Reiniciar</a:t>
            </a:r>
            <a:r>
              <a:rPr lang="es-ES" b="1" dirty="0">
                <a:solidFill>
                  <a:srgbClr val="0070C0"/>
                </a:solidFill>
                <a:latin typeface="Aptos" panose="020B0004020202020204" pitchFamily="34" charset="0"/>
              </a:rPr>
              <a:t> Home </a:t>
            </a:r>
            <a:r>
              <a:rPr lang="es-ES" b="1" dirty="0" err="1">
                <a:solidFill>
                  <a:srgbClr val="0070C0"/>
                </a:solidFill>
                <a:latin typeface="Aptos" panose="020B0004020202020204" pitchFamily="34" charset="0"/>
              </a:rPr>
              <a:t>Assistant</a:t>
            </a:r>
            <a:endParaRPr lang="es-ES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914400" lvl="1" indent="-457200" eaLnBrk="1" hangingPunct="1">
              <a:lnSpc>
                <a:spcPct val="1000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Evaluar el servicio: </a:t>
            </a:r>
            <a:r>
              <a:rPr lang="es-ES" b="1" dirty="0" err="1">
                <a:solidFill>
                  <a:srgbClr val="0070C0"/>
                </a:solidFill>
                <a:latin typeface="Aptos" panose="020B0004020202020204" pitchFamily="34" charset="0"/>
              </a:rPr>
              <a:t>Developer</a:t>
            </a:r>
            <a:r>
              <a:rPr lang="es-ES" b="1" dirty="0">
                <a:solidFill>
                  <a:srgbClr val="0070C0"/>
                </a:solidFill>
                <a:latin typeface="Aptos" panose="020B0004020202020204" pitchFamily="34" charset="0"/>
              </a:rPr>
              <a:t> Tools </a:t>
            </a:r>
            <a:r>
              <a:rPr lang="es-ES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Services</a:t>
            </a:r>
            <a:r>
              <a:rPr lang="es-ES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 YAML </a:t>
            </a:r>
            <a:r>
              <a:rPr lang="es-ES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mode</a:t>
            </a:r>
            <a:endParaRPr lang="fr-FR" b="1" dirty="0">
              <a:solidFill>
                <a:srgbClr val="0070C0"/>
              </a:solidFill>
            </a:endParaRPr>
          </a:p>
          <a:p>
            <a:pPr lvl="2" eaLnBrk="1" hangingPunct="1">
              <a:lnSpc>
                <a:spcPct val="100000"/>
              </a:lnSpc>
            </a:pPr>
            <a:endParaRPr lang="es-ES" altLang="en-US" b="1" dirty="0">
              <a:latin typeface="Aptos" panose="020B0004020202020204" pitchFamily="34" charset="0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EBA641DD-A10C-E17A-6BD8-65396A84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39844-8BF1-C05F-9E51-6374A08D97C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F3704C-C045-8FE0-D0C8-4E2CB918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89179-6761-ED62-80D4-193046F6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6F1DAA1-A031-B115-1A4E-EE714915335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Automatizaciones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3162417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941C-8F05-267A-65B1-CD22B08A7B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90491"/>
            <a:ext cx="10467975" cy="479724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lang="fr-FR" dirty="0" err="1">
                <a:solidFill>
                  <a:srgbClr val="002060"/>
                </a:solidFill>
              </a:rPr>
              <a:t>Instalar</a:t>
            </a:r>
            <a:r>
              <a:rPr lang="fr-FR" dirty="0">
                <a:solidFill>
                  <a:srgbClr val="002060"/>
                </a:solidFill>
              </a:rPr>
              <a:t> el </a:t>
            </a:r>
            <a:r>
              <a:rPr lang="fr-FR" dirty="0" err="1">
                <a:solidFill>
                  <a:srgbClr val="002060"/>
                </a:solidFill>
              </a:rPr>
              <a:t>servicio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Telegram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en Home Assistant:</a:t>
            </a:r>
            <a:endParaRPr lang="fr-FR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914400" lvl="1" indent="-457200" eaLnBrk="1" hangingPunct="1">
              <a:lnSpc>
                <a:spcPct val="1000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Evaluar el servicio: </a:t>
            </a:r>
            <a:r>
              <a:rPr lang="es-ES" b="1" dirty="0" err="1">
                <a:solidFill>
                  <a:srgbClr val="0070C0"/>
                </a:solidFill>
                <a:latin typeface="Aptos" panose="020B0004020202020204" pitchFamily="34" charset="0"/>
              </a:rPr>
              <a:t>Developer</a:t>
            </a:r>
            <a:r>
              <a:rPr lang="es-ES" b="1" dirty="0">
                <a:solidFill>
                  <a:srgbClr val="0070C0"/>
                </a:solidFill>
                <a:latin typeface="Aptos" panose="020B0004020202020204" pitchFamily="34" charset="0"/>
              </a:rPr>
              <a:t> Tools </a:t>
            </a:r>
            <a:r>
              <a:rPr lang="es-ES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Services</a:t>
            </a:r>
            <a:r>
              <a:rPr lang="es-ES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 YAML </a:t>
            </a:r>
            <a:r>
              <a:rPr lang="es-ES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mode</a:t>
            </a:r>
            <a:endParaRPr lang="fr-FR" b="1" dirty="0">
              <a:solidFill>
                <a:srgbClr val="0070C0"/>
              </a:solidFill>
            </a:endParaRPr>
          </a:p>
          <a:p>
            <a:pPr lvl="2" eaLnBrk="1" hangingPunct="1">
              <a:lnSpc>
                <a:spcPct val="100000"/>
              </a:lnSpc>
            </a:pPr>
            <a:endParaRPr lang="es-ES" altLang="en-US" b="1" dirty="0">
              <a:latin typeface="Aptos" panose="020B0004020202020204" pitchFamily="34" charset="0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000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EBA641DD-A10C-E17A-6BD8-65396A84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339844-8BF1-C05F-9E51-6374A08D97C9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5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F3704C-C045-8FE0-D0C8-4E2CB918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B89179-6761-ED62-80D4-193046F6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6F1DAA1-A031-B115-1A4E-EE7149153354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Automatizaciones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EC457B6E-D118-A4DD-E205-583C3EE44E56}"/>
              </a:ext>
            </a:extLst>
          </p:cNvPr>
          <p:cNvSpPr txBox="1"/>
          <p:nvPr/>
        </p:nvSpPr>
        <p:spPr>
          <a:xfrm>
            <a:off x="1269728" y="2767280"/>
            <a:ext cx="10321925" cy="1323439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service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: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notify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.[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username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data: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message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: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garage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door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has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been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open </a:t>
            </a:r>
            <a:r>
              <a:rPr lang="es-ES" sz="20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10 minutes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69709167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DF6A1-4F3D-49F3-641C-FD7D591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Definir una </a:t>
            </a:r>
            <a:r>
              <a:rPr lang="es-ES" b="1" dirty="0"/>
              <a:t>automatización</a:t>
            </a:r>
            <a:r>
              <a:rPr lang="es-ES" dirty="0"/>
              <a:t> que, </a:t>
            </a:r>
          </a:p>
          <a:p>
            <a:pPr marL="0" indent="0">
              <a:buNone/>
            </a:pPr>
            <a:r>
              <a:rPr lang="es-ES" dirty="0"/>
              <a:t>	en función de si es </a:t>
            </a:r>
            <a:r>
              <a:rPr lang="es-ES" b="1" dirty="0">
                <a:solidFill>
                  <a:srgbClr val="0070C0"/>
                </a:solidFill>
              </a:rPr>
              <a:t>verano</a:t>
            </a:r>
            <a:r>
              <a:rPr lang="es-ES" dirty="0"/>
              <a:t> o </a:t>
            </a:r>
            <a:r>
              <a:rPr lang="es-ES" b="1" dirty="0">
                <a:solidFill>
                  <a:srgbClr val="0070C0"/>
                </a:solidFill>
              </a:rPr>
              <a:t>invierno</a:t>
            </a:r>
            <a:r>
              <a:rPr lang="es-ES" dirty="0"/>
              <a:t>, </a:t>
            </a:r>
          </a:p>
          <a:p>
            <a:pPr marL="0" indent="0">
              <a:buNone/>
            </a:pPr>
            <a:r>
              <a:rPr lang="es-ES" dirty="0"/>
              <a:t>	active las escenas “</a:t>
            </a:r>
            <a:r>
              <a:rPr lang="es-ES" b="1" dirty="0">
                <a:solidFill>
                  <a:srgbClr val="0070C0"/>
                </a:solidFill>
              </a:rPr>
              <a:t>Día de verano</a:t>
            </a:r>
            <a:r>
              <a:rPr lang="es-ES" dirty="0"/>
              <a:t>” o “</a:t>
            </a:r>
            <a:r>
              <a:rPr lang="es-ES" b="1" dirty="0">
                <a:solidFill>
                  <a:srgbClr val="0070C0"/>
                </a:solidFill>
              </a:rPr>
              <a:t>Día de invierno</a:t>
            </a:r>
            <a:r>
              <a:rPr lang="es-ES" dirty="0"/>
              <a:t>”,</a:t>
            </a:r>
          </a:p>
          <a:p>
            <a:pPr marL="0" indent="0">
              <a:buNone/>
            </a:pPr>
            <a:r>
              <a:rPr lang="es-ES" dirty="0"/>
              <a:t>	y envíe una notificación al </a:t>
            </a:r>
            <a:r>
              <a:rPr lang="es-ES" b="1" dirty="0" err="1">
                <a:solidFill>
                  <a:srgbClr val="0070C0"/>
                </a:solidFill>
              </a:rPr>
              <a:t>bot</a:t>
            </a:r>
            <a:r>
              <a:rPr lang="es-ES" b="1" dirty="0">
                <a:solidFill>
                  <a:srgbClr val="0070C0"/>
                </a:solidFill>
              </a:rPr>
              <a:t> de </a:t>
            </a:r>
            <a:r>
              <a:rPr lang="es-ES" b="1" dirty="0" err="1">
                <a:solidFill>
                  <a:srgbClr val="0070C0"/>
                </a:solidFill>
              </a:rPr>
              <a:t>Telegram</a:t>
            </a:r>
            <a:r>
              <a:rPr lang="es-ES" b="1" dirty="0">
                <a:solidFill>
                  <a:srgbClr val="0070C0"/>
                </a:solidFill>
              </a:rPr>
              <a:t> </a:t>
            </a:r>
            <a:r>
              <a:rPr lang="es-ES" dirty="0"/>
              <a:t>un mensaje</a:t>
            </a:r>
          </a:p>
          <a:p>
            <a:pPr marL="457200" lvl="1" indent="0">
              <a:buNone/>
            </a:pP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</a:rPr>
              <a:t>Verano</a:t>
            </a:r>
            <a:r>
              <a:rPr lang="es-ES" dirty="0"/>
              <a:t>: [AEMET </a:t>
            </a:r>
            <a:r>
              <a:rPr lang="es-ES" dirty="0" err="1"/>
              <a:t>condition</a:t>
            </a:r>
            <a:r>
              <a:rPr lang="es-ES" dirty="0"/>
              <a:t> = </a:t>
            </a:r>
            <a:r>
              <a:rPr lang="es-ES" dirty="0" err="1"/>
              <a:t>sunny</a:t>
            </a:r>
            <a:r>
              <a:rPr lang="es-ES" dirty="0"/>
              <a:t>] AND [</a:t>
            </a:r>
            <a:r>
              <a:rPr lang="es-ES" dirty="0" err="1"/>
              <a:t>shellyht.temperatura</a:t>
            </a:r>
            <a:r>
              <a:rPr lang="es-ES" dirty="0"/>
              <a:t> &gt; 30]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</a:rPr>
              <a:t>Invierno</a:t>
            </a:r>
            <a:r>
              <a:rPr lang="es-ES" dirty="0"/>
              <a:t>: [AEMET </a:t>
            </a:r>
            <a:r>
              <a:rPr lang="es-ES" dirty="0" err="1"/>
              <a:t>condition</a:t>
            </a:r>
            <a:r>
              <a:rPr lang="es-ES" dirty="0"/>
              <a:t> = </a:t>
            </a:r>
            <a:r>
              <a:rPr lang="es-ES" dirty="0" err="1"/>
              <a:t>cloudy</a:t>
            </a:r>
            <a:r>
              <a:rPr lang="es-ES" dirty="0"/>
              <a:t>] AND [</a:t>
            </a:r>
            <a:r>
              <a:rPr lang="es-ES" dirty="0" err="1"/>
              <a:t>shellyht.temperatura</a:t>
            </a:r>
            <a:r>
              <a:rPr lang="es-ES" dirty="0"/>
              <a:t> &lt; 10]</a:t>
            </a:r>
          </a:p>
          <a:p>
            <a:pPr lvl="1"/>
            <a:endParaRPr lang="es-ES" dirty="0"/>
          </a:p>
          <a:p>
            <a:r>
              <a:rPr lang="es-ES" dirty="0"/>
              <a:t>Crear una tarjeta de tipo “Entidades” llamada Automatizaciones e incluir la automatización creada</a:t>
            </a:r>
          </a:p>
          <a:p>
            <a:pPr lvl="1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FD2989-D991-5663-962F-E6439301E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FA2239-B2BA-C318-6049-34D452C3F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1C9902-3149-2A2A-070A-6F8C8224FAF0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8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C9D9864-B266-66A9-1E75-8347E1F8E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6">
            <a:extLst>
              <a:ext uri="{FF2B5EF4-FFF2-40B4-BE49-F238E27FC236}">
                <a16:creationId xmlns:a16="http://schemas.microsoft.com/office/drawing/2014/main" id="{174814CE-BEAA-59D5-D321-397B31A71D4C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>
                <a:solidFill>
                  <a:srgbClr val="0070C0"/>
                </a:solidFill>
                <a:latin typeface="Aharoni" pitchFamily="2"/>
                <a:cs typeface="Aharoni" pitchFamily="2"/>
              </a:rPr>
              <a:t>Automatizaciones</a:t>
            </a:r>
            <a:endParaRPr lang="es-ES" sz="3600" b="1" kern="0" dirty="0">
              <a:solidFill>
                <a:srgbClr val="0070C0"/>
              </a:solidFill>
              <a:latin typeface="Aharoni" pitchFamily="2"/>
              <a:cs typeface="Aharoni" pitchFamily="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18A497-1643-7B7A-FABE-C355790EBE4B}"/>
              </a:ext>
            </a:extLst>
          </p:cNvPr>
          <p:cNvSpPr txBox="1"/>
          <p:nvPr/>
        </p:nvSpPr>
        <p:spPr>
          <a:xfrm>
            <a:off x="-12701" y="1312001"/>
            <a:ext cx="12204701" cy="461665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70C0"/>
                </a:solidFill>
                <a:latin typeface="+mj-lt"/>
                <a:cs typeface="Aharoni" pitchFamily="2"/>
              </a:rPr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35339540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Marcador de contenido 2">
            <a:extLst>
              <a:ext uri="{FF2B5EF4-FFF2-40B4-BE49-F238E27FC236}">
                <a16:creationId xmlns:a16="http://schemas.microsoft.com/office/drawing/2014/main" id="{0172388D-A08A-01A8-A91F-9A355AEB9D6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>
                <a:latin typeface="Aptos" panose="020B0004020202020204" pitchFamily="34" charset="0"/>
              </a:rPr>
              <a:t>Instalar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Node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-RED </a:t>
            </a:r>
            <a:r>
              <a:rPr alt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via</a:t>
            </a:r>
            <a:r>
              <a:rPr altLang="en-US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s-ES" altLang="en-US" b="1" dirty="0" err="1">
                <a:solidFill>
                  <a:schemeClr val="tx1"/>
                </a:solidFill>
                <a:latin typeface="Aptos" panose="020B0004020202020204" pitchFamily="34" charset="0"/>
              </a:rPr>
              <a:t>d</a:t>
            </a:r>
            <a:r>
              <a:rPr altLang="en-US" b="1" dirty="0" err="1">
                <a:solidFill>
                  <a:schemeClr val="tx1"/>
                </a:solidFill>
                <a:latin typeface="Aptos" panose="020B0004020202020204" pitchFamily="34" charset="0"/>
              </a:rPr>
              <a:t>ocker-compose</a:t>
            </a:r>
            <a:endParaRPr altLang="en-US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s-ES" altLang="en-US" sz="2400" dirty="0">
                <a:latin typeface="Aptos" panose="020B0004020202020204" pitchFamily="34" charset="0"/>
              </a:rPr>
              <a:t>Acceder a </a:t>
            </a:r>
            <a:r>
              <a:rPr lang="es-ES" altLang="en-US" sz="2400" b="1" dirty="0" err="1">
                <a:solidFill>
                  <a:srgbClr val="0070C0"/>
                </a:solidFill>
                <a:latin typeface="Aptos" panose="020B0004020202020204" pitchFamily="34" charset="0"/>
              </a:rPr>
              <a:t>Portainer</a:t>
            </a:r>
            <a:r>
              <a:rPr lang="es-ES" altLang="en-US" sz="2400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s-ES" altLang="en-US" sz="2400" dirty="0" err="1">
                <a:latin typeface="Aptos" panose="020B0004020202020204" pitchFamily="34" charset="0"/>
              </a:rPr>
              <a:t>via</a:t>
            </a:r>
            <a:r>
              <a:rPr lang="es-ES" altLang="en-US" sz="2400" dirty="0">
                <a:latin typeface="Aptos" panose="020B0004020202020204" pitchFamily="34" charset="0"/>
              </a:rPr>
              <a:t> la URL </a:t>
            </a:r>
            <a:r>
              <a:rPr lang="es-ES" altLang="en-US" sz="2400" dirty="0">
                <a:solidFill>
                  <a:srgbClr val="0070C0"/>
                </a:solidFill>
                <a:latin typeface="Aptos" panose="020B0004020202020204" pitchFamily="34" charset="0"/>
                <a:hlinkClick r:id="rId2"/>
              </a:rPr>
              <a:t>https://127.0.0.1:9443</a:t>
            </a:r>
            <a:endParaRPr lang="es-ES" altLang="en-US" sz="2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s-ES" altLang="en-US" sz="2400" dirty="0">
                <a:latin typeface="Aptos" panose="020B0004020202020204" pitchFamily="34" charset="0"/>
              </a:rPr>
              <a:t>Copiar el fichero </a:t>
            </a:r>
            <a:r>
              <a:rPr lang="es-ES" altLang="en-US" sz="2400" b="1" dirty="0" err="1">
                <a:solidFill>
                  <a:srgbClr val="0070C0"/>
                </a:solidFill>
                <a:latin typeface="Aptos" panose="020B0004020202020204" pitchFamily="34" charset="0"/>
              </a:rPr>
              <a:t>stack-nodered.yaml</a:t>
            </a:r>
            <a:r>
              <a:rPr lang="es-ES" altLang="en-US" sz="2400" dirty="0">
                <a:latin typeface="Aptos" panose="020B0004020202020204" pitchFamily="34" charset="0"/>
              </a:rPr>
              <a:t> dentro del </a:t>
            </a:r>
            <a:r>
              <a:rPr lang="es-ES" altLang="en-US" sz="2400" dirty="0" err="1">
                <a:latin typeface="Aptos" panose="020B0004020202020204" pitchFamily="34" charset="0"/>
              </a:rPr>
              <a:t>stack</a:t>
            </a:r>
            <a:r>
              <a:rPr lang="es-ES" altLang="en-US" sz="2400" dirty="0">
                <a:latin typeface="Aptos" panose="020B0004020202020204" pitchFamily="34" charset="0"/>
              </a:rPr>
              <a:t> "</a:t>
            </a:r>
            <a:r>
              <a:rPr lang="es-ES" altLang="en-US" sz="2400" dirty="0" err="1">
                <a:latin typeface="Aptos" panose="020B0004020202020204" pitchFamily="34" charset="0"/>
              </a:rPr>
              <a:t>Stack</a:t>
            </a:r>
            <a:r>
              <a:rPr lang="es-ES" altLang="en-US" sz="2400" dirty="0">
                <a:latin typeface="Aptos" panose="020B0004020202020204" pitchFamily="34" charset="0"/>
              </a:rPr>
              <a:t> HA"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n-US" sz="2400" dirty="0">
                <a:latin typeface="Aptos" panose="020B0004020202020204" pitchFamily="34" charset="0"/>
              </a:rPr>
              <a:t>Modificar el </a:t>
            </a:r>
            <a:r>
              <a:rPr lang="es-ES" altLang="en-US" sz="2400" dirty="0" err="1">
                <a:latin typeface="Aptos" panose="020B0004020202020204" pitchFamily="34" charset="0"/>
              </a:rPr>
              <a:t>stack</a:t>
            </a:r>
            <a:r>
              <a:rPr lang="es-ES" altLang="en-US" sz="2400" dirty="0">
                <a:latin typeface="Aptos" panose="020B0004020202020204" pitchFamily="34" charset="0"/>
              </a:rPr>
              <a:t> </a:t>
            </a:r>
            <a:r>
              <a:rPr lang="es-ES" altLang="en-US" sz="2400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s-ES" altLang="en-US" sz="24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Deploy</a:t>
            </a:r>
            <a:r>
              <a:rPr lang="es-ES" altLang="en-US" sz="24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es-ES" altLang="en-US" sz="24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stack</a:t>
            </a:r>
            <a:endParaRPr lang="es-ES" altLang="en-US" sz="2400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1" eaLnBrk="1" hangingPunct="1"/>
            <a:r>
              <a:rPr altLang="en-US" dirty="0">
                <a:latin typeface="Aptos" panose="020B0004020202020204" pitchFamily="34" charset="0"/>
              </a:rPr>
              <a:t>Crear el directorio </a:t>
            </a:r>
            <a:r>
              <a:rPr altLang="en-US" b="1" dirty="0">
                <a:latin typeface="Aptos" panose="020B0004020202020204" pitchFamily="34" charset="0"/>
              </a:rPr>
              <a:t>/</a:t>
            </a:r>
            <a:r>
              <a:rPr altLang="en-US" b="1" dirty="0" err="1">
                <a:latin typeface="Aptos" panose="020B0004020202020204" pitchFamily="34" charset="0"/>
              </a:rPr>
              <a:t>docker</a:t>
            </a:r>
            <a:r>
              <a:rPr altLang="en-US" b="1" dirty="0">
                <a:latin typeface="Aptos" panose="020B0004020202020204" pitchFamily="34" charset="0"/>
              </a:rPr>
              <a:t>/</a:t>
            </a:r>
            <a:r>
              <a:rPr altLang="en-US" b="1" dirty="0" err="1">
                <a:latin typeface="Aptos" panose="020B0004020202020204" pitchFamily="34" charset="0"/>
              </a:rPr>
              <a:t>nodered</a:t>
            </a:r>
            <a:endParaRPr altLang="en-US" b="1" dirty="0">
              <a:latin typeface="Aptos" panose="020B0004020202020204" pitchFamily="34" charset="0"/>
            </a:endParaRPr>
          </a:p>
          <a:p>
            <a:pPr marL="457200" lvl="1" indent="0" eaLnBrk="1" hangingPunct="1">
              <a:buNone/>
            </a:pPr>
            <a:endParaRPr altLang="en-US" dirty="0">
              <a:latin typeface="Aptos" panose="020B0004020202020204" pitchFamily="34" charset="0"/>
            </a:endParaRPr>
          </a:p>
          <a:p>
            <a:pPr marL="457200" lvl="1" indent="0" eaLnBrk="1" hangingPunct="1">
              <a:buNone/>
            </a:pPr>
            <a:endParaRPr altLang="en-US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s-ES" altLang="en-US" sz="2400" dirty="0">
                <a:latin typeface="Aptos" panose="020B0004020202020204" pitchFamily="34" charset="0"/>
              </a:rPr>
              <a:t>Modificar el </a:t>
            </a:r>
            <a:r>
              <a:rPr lang="es-ES" altLang="en-US" sz="2400" dirty="0" err="1">
                <a:latin typeface="Aptos" panose="020B0004020202020204" pitchFamily="34" charset="0"/>
              </a:rPr>
              <a:t>stack</a:t>
            </a:r>
            <a:r>
              <a:rPr lang="es-ES" altLang="en-US" sz="2400" dirty="0">
                <a:latin typeface="Aptos" panose="020B0004020202020204" pitchFamily="34" charset="0"/>
              </a:rPr>
              <a:t> </a:t>
            </a:r>
            <a:r>
              <a:rPr lang="es-ES" altLang="en-US" sz="2400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s-ES" altLang="en-US" sz="24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Deploy</a:t>
            </a:r>
            <a:r>
              <a:rPr lang="es-ES" altLang="en-US" sz="2400" b="1" dirty="0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es-ES" altLang="en-US" sz="2400" b="1" dirty="0" err="1">
                <a:solidFill>
                  <a:srgbClr val="0070C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stack</a:t>
            </a:r>
            <a:endParaRPr lang="es-ES" altLang="en-US" sz="2400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lvl="1" eaLnBrk="1" hangingPunct="1"/>
            <a:r>
              <a:rPr altLang="en-US" dirty="0">
                <a:latin typeface="Aptos" panose="020B0004020202020204" pitchFamily="34" charset="0"/>
              </a:rPr>
              <a:t>Verificar los logs</a:t>
            </a:r>
          </a:p>
          <a:p>
            <a:pPr lvl="1" eaLnBrk="1" hangingPunct="1"/>
            <a:r>
              <a:rPr altLang="en-US" dirty="0">
                <a:latin typeface="Aptos" panose="020B0004020202020204" pitchFamily="34" charset="0"/>
              </a:rPr>
              <a:t>Acceder a </a:t>
            </a:r>
            <a:r>
              <a:rPr altLang="en-US" dirty="0" err="1">
                <a:latin typeface="Aptos" panose="020B0004020202020204" pitchFamily="34" charset="0"/>
              </a:rPr>
              <a:t>Node</a:t>
            </a:r>
            <a:r>
              <a:rPr altLang="en-US" dirty="0">
                <a:latin typeface="Aptos" panose="020B0004020202020204" pitchFamily="34" charset="0"/>
              </a:rPr>
              <a:t>-RED en </a:t>
            </a:r>
            <a:r>
              <a:rPr altLang="en-US" dirty="0">
                <a:latin typeface="Aptos" panose="020B0004020202020204" pitchFamily="34" charset="0"/>
                <a:hlinkClick r:id="rId3"/>
              </a:rPr>
              <a:t>http://127.0.0.1:1880</a:t>
            </a:r>
            <a:endParaRPr altLang="en-US" dirty="0">
              <a:latin typeface="Aptos" panose="020B0004020202020204" pitchFamily="34" charset="0"/>
            </a:endParaRPr>
          </a:p>
          <a:p>
            <a:pPr marL="0" indent="0" eaLnBrk="1" hangingPunct="1">
              <a:buNone/>
            </a:pPr>
            <a:endParaRPr altLang="en-US" dirty="0">
              <a:latin typeface="Aptos" panose="020B00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32B0BD-ED7E-2EC7-E3C8-38373CE3B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F8A71459-26FC-D630-2DFB-072972FB4556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Node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-RED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532D97-D4F1-BBDA-1E2C-6D4CD8FD8E18}"/>
              </a:ext>
            </a:extLst>
          </p:cNvPr>
          <p:cNvSpPr txBox="1"/>
          <p:nvPr/>
        </p:nvSpPr>
        <p:spPr>
          <a:xfrm>
            <a:off x="11639550" y="63865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EB2ED493-59DD-5D76-3869-6CCCB9A26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BEAF32-C8FF-292E-4EE0-A66A5834DA9B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11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E16E7B4-B4F6-1C4E-794C-A3AD0A2DD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uadroTexto 10">
            <a:extLst>
              <a:ext uri="{FF2B5EF4-FFF2-40B4-BE49-F238E27FC236}">
                <a16:creationId xmlns:a16="http://schemas.microsoft.com/office/drawing/2014/main" id="{7F3F3F82-8047-811F-163C-67EBB05A78F6}"/>
              </a:ext>
            </a:extLst>
          </p:cNvPr>
          <p:cNvSpPr txBox="1"/>
          <p:nvPr/>
        </p:nvSpPr>
        <p:spPr>
          <a:xfrm>
            <a:off x="1571625" y="3762375"/>
            <a:ext cx="9915525" cy="477837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$ sudo </a:t>
            </a:r>
            <a:r>
              <a:rPr lang="es-ES" sz="24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mkdir</a:t>
            </a:r>
            <a:r>
              <a:rPr lang="es-ES" sz="24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/</a:t>
            </a:r>
            <a:r>
              <a:rPr lang="es-ES" sz="24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docker</a:t>
            </a:r>
            <a:r>
              <a:rPr lang="es-ES" sz="2400" kern="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es-ES" sz="2400" kern="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nodered</a:t>
            </a:r>
            <a:endParaRPr lang="es-ES" sz="2400" kern="0" dirty="0">
              <a:solidFill>
                <a:srgbClr val="0000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998615366"/>
      </p:ext>
    </p:extLst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Marcador de contenido 2">
            <a:extLst>
              <a:ext uri="{FF2B5EF4-FFF2-40B4-BE49-F238E27FC236}">
                <a16:creationId xmlns:a16="http://schemas.microsoft.com/office/drawing/2014/main" id="{2E3BCA1A-7E1D-A637-209B-2FC4D695BBD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Vincular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Node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-RED</a:t>
            </a:r>
            <a:r>
              <a:rPr altLang="en-US" dirty="0">
                <a:latin typeface="Aptos" panose="020B0004020202020204" pitchFamily="34" charset="0"/>
              </a:rPr>
              <a:t> a Home </a:t>
            </a:r>
            <a:r>
              <a:rPr altLang="en-US" dirty="0" err="1">
                <a:latin typeface="Aptos" panose="020B0004020202020204" pitchFamily="34" charset="0"/>
              </a:rPr>
              <a:t>Assistant</a:t>
            </a:r>
            <a:endParaRPr altLang="en-US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HACS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Integrations</a:t>
            </a:r>
            <a:endParaRPr altLang="en-US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Buscar una integración “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Node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-RED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Companion</a:t>
            </a:r>
            <a:r>
              <a:rPr altLang="en-US" dirty="0">
                <a:latin typeface="Aptos" panose="020B0004020202020204" pitchFamily="34" charset="0"/>
              </a:rPr>
              <a:t>”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Seguir las instrucciones de instalación:</a:t>
            </a:r>
          </a:p>
          <a:p>
            <a:pPr lvl="2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Descargar, reiniciar Home </a:t>
            </a:r>
            <a:r>
              <a:rPr altLang="en-US" dirty="0" err="1">
                <a:latin typeface="Aptos" panose="020B0004020202020204" pitchFamily="34" charset="0"/>
              </a:rPr>
              <a:t>Assistant</a:t>
            </a:r>
            <a:r>
              <a:rPr altLang="en-US" dirty="0">
                <a:latin typeface="Aptos" panose="020B0004020202020204" pitchFamily="34" charset="0"/>
              </a:rPr>
              <a:t>, borrar la caché del navegador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Verificar que la instalación se ha realizado correctamente</a:t>
            </a:r>
          </a:p>
          <a:p>
            <a:pPr lvl="2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HACS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altLang="en-US" dirty="0" err="1">
                <a:latin typeface="Aptos" panose="020B0004020202020204" pitchFamily="34" charset="0"/>
              </a:rPr>
              <a:t>Integrations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Node</a:t>
            </a:r>
            <a:r>
              <a:rPr altLang="en-US" dirty="0">
                <a:latin typeface="Aptos" panose="020B0004020202020204" pitchFamily="34" charset="0"/>
              </a:rPr>
              <a:t>-RED </a:t>
            </a:r>
            <a:r>
              <a:rPr altLang="en-US" dirty="0" err="1">
                <a:latin typeface="Aptos" panose="020B0004020202020204" pitchFamily="34" charset="0"/>
              </a:rPr>
              <a:t>Companion</a:t>
            </a:r>
            <a:endParaRPr altLang="en-US" dirty="0">
              <a:latin typeface="Aptos" panose="020B00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Abrir </a:t>
            </a:r>
            <a:r>
              <a:rPr altLang="en-US" dirty="0" err="1">
                <a:latin typeface="Aptos" panose="020B0004020202020204" pitchFamily="34" charset="0"/>
              </a:rPr>
              <a:t>Node</a:t>
            </a:r>
            <a:r>
              <a:rPr altLang="en-US" dirty="0">
                <a:latin typeface="Aptos" panose="020B0004020202020204" pitchFamily="34" charset="0"/>
              </a:rPr>
              <a:t>-RED: </a:t>
            </a:r>
            <a:r>
              <a:rPr altLang="en-US" dirty="0">
                <a:latin typeface="Aptos" panose="020B0004020202020204" pitchFamily="34" charset="0"/>
                <a:hlinkClick r:id="rId2"/>
              </a:rPr>
              <a:t>http://127.0.0.1:1880</a:t>
            </a:r>
            <a:endParaRPr altLang="en-US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Menú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  <a:r>
              <a:rPr altLang="en-US" dirty="0" err="1">
                <a:latin typeface="Aptos" panose="020B0004020202020204" pitchFamily="34" charset="0"/>
              </a:rPr>
              <a:t>Manage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Palette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Palette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Install</a:t>
            </a:r>
            <a:r>
              <a:rPr altLang="en-US" dirty="0">
                <a:latin typeface="Aptos" panose="020B0004020202020204" pitchFamily="34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Instalar “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node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-red-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contrib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-home-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assistant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-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websocket</a:t>
            </a:r>
            <a:r>
              <a:rPr altLang="en-US" dirty="0">
                <a:latin typeface="Aptos" panose="020B0004020202020204" pitchFamily="34" charset="0"/>
              </a:rPr>
              <a:t>”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Debe aparecer en el menú izquierdo una sección “</a:t>
            </a:r>
            <a:r>
              <a:rPr altLang="en-US" b="1" dirty="0">
                <a:latin typeface="Aptos" panose="020B0004020202020204" pitchFamily="34" charset="0"/>
              </a:rPr>
              <a:t>home </a:t>
            </a:r>
            <a:r>
              <a:rPr altLang="en-US" b="1" dirty="0" err="1">
                <a:latin typeface="Aptos" panose="020B0004020202020204" pitchFamily="34" charset="0"/>
              </a:rPr>
              <a:t>assistant</a:t>
            </a:r>
            <a:r>
              <a:rPr altLang="en-US" dirty="0">
                <a:latin typeface="Aptos" panose="020B0004020202020204" pitchFamily="34" charset="0"/>
              </a:rPr>
              <a:t>”</a:t>
            </a:r>
          </a:p>
          <a:p>
            <a:pPr eaLnBrk="1" hangingPunct="1">
              <a:lnSpc>
                <a:spcPct val="80000"/>
              </a:lnSpc>
            </a:pPr>
            <a:endParaRPr altLang="en-US" dirty="0">
              <a:latin typeface="Aptos" panose="020B0004020202020204" pitchFamily="34" charset="0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4BE087E5-6D97-6E44-5B2D-DBB18091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232472-30C2-D43C-6B93-CEC005844193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4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AB41ABE-0118-D8B8-CC38-BA4C92DE4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DC7A92B-BA05-4E06-7A71-275428A03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C8A9FCB4-CE51-8F6F-8277-D1E8DE59DF9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Node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-RED</a:t>
            </a:r>
          </a:p>
        </p:txBody>
      </p:sp>
    </p:spTree>
    <p:extLst>
      <p:ext uri="{BB962C8B-B14F-4D97-AF65-F5344CB8AC3E}">
        <p14:creationId xmlns:p14="http://schemas.microsoft.com/office/powerpoint/2010/main" val="1459961148"/>
      </p:ext>
    </p:extLst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Marcador de contenido 2">
            <a:extLst>
              <a:ext uri="{FF2B5EF4-FFF2-40B4-BE49-F238E27FC236}">
                <a16:creationId xmlns:a16="http://schemas.microsoft.com/office/drawing/2014/main" id="{2E3BCA1A-7E1D-A637-209B-2FC4D695BBD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Instalar 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Telegram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altLang="en-US" dirty="0">
                <a:latin typeface="Aptos" panose="020B0004020202020204" pitchFamily="34" charset="0"/>
              </a:rPr>
              <a:t>en </a:t>
            </a:r>
            <a:r>
              <a:rPr altLang="en-US" b="1" dirty="0" err="1">
                <a:latin typeface="Aptos" panose="020B0004020202020204" pitchFamily="34" charset="0"/>
              </a:rPr>
              <a:t>Node</a:t>
            </a:r>
            <a:r>
              <a:rPr altLang="en-US" b="1" dirty="0">
                <a:latin typeface="Aptos" panose="020B0004020202020204" pitchFamily="34" charset="0"/>
              </a:rPr>
              <a:t>-RED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Abrir </a:t>
            </a:r>
            <a:r>
              <a:rPr altLang="en-US" dirty="0" err="1">
                <a:latin typeface="Aptos" panose="020B0004020202020204" pitchFamily="34" charset="0"/>
              </a:rPr>
              <a:t>Node</a:t>
            </a:r>
            <a:r>
              <a:rPr altLang="en-US" dirty="0">
                <a:latin typeface="Aptos" panose="020B0004020202020204" pitchFamily="34" charset="0"/>
              </a:rPr>
              <a:t>-RED: </a:t>
            </a:r>
            <a:r>
              <a:rPr altLang="en-US" dirty="0">
                <a:latin typeface="Aptos" panose="020B0004020202020204" pitchFamily="34" charset="0"/>
                <a:hlinkClick r:id="rId2"/>
              </a:rPr>
              <a:t>http://127.0.0.1:1880</a:t>
            </a:r>
            <a:endParaRPr altLang="en-US" dirty="0">
              <a:latin typeface="Aptos" panose="020B00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Menú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  <a:r>
              <a:rPr altLang="en-US" dirty="0" err="1">
                <a:latin typeface="Aptos" panose="020B0004020202020204" pitchFamily="34" charset="0"/>
              </a:rPr>
              <a:t>Manage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Palette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Palette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lang="es-ES" altLang="en-US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  <a:r>
              <a:rPr altLang="en-US" dirty="0">
                <a:latin typeface="Aptos" panose="020B0004020202020204" pitchFamily="34" charset="0"/>
              </a:rPr>
              <a:t> </a:t>
            </a:r>
            <a:r>
              <a:rPr altLang="en-US" dirty="0" err="1">
                <a:latin typeface="Aptos" panose="020B0004020202020204" pitchFamily="34" charset="0"/>
              </a:rPr>
              <a:t>Install</a:t>
            </a:r>
            <a:r>
              <a:rPr altLang="en-US" dirty="0">
                <a:latin typeface="Aptos" panose="020B00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Instalar “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node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-red-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contrib</a:t>
            </a:r>
            <a:r>
              <a:rPr alt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-</a:t>
            </a:r>
            <a:r>
              <a:rPr altLang="en-US" b="1" dirty="0" err="1">
                <a:solidFill>
                  <a:srgbClr val="0070C0"/>
                </a:solidFill>
                <a:latin typeface="Aptos" panose="020B0004020202020204" pitchFamily="34" charset="0"/>
              </a:rPr>
              <a:t>telegrambot</a:t>
            </a:r>
            <a:r>
              <a:rPr altLang="en-US" dirty="0">
                <a:latin typeface="Aptos" panose="020B0004020202020204" pitchFamily="34" charset="0"/>
              </a:rPr>
              <a:t>”</a:t>
            </a:r>
          </a:p>
          <a:p>
            <a:pPr lvl="1" eaLnBrk="1" hangingPunct="1">
              <a:lnSpc>
                <a:spcPct val="80000"/>
              </a:lnSpc>
            </a:pPr>
            <a:r>
              <a:rPr altLang="en-US" dirty="0">
                <a:latin typeface="Aptos" panose="020B0004020202020204" pitchFamily="34" charset="0"/>
              </a:rPr>
              <a:t>Debe aparecer en el menú izquierdo una sección “</a:t>
            </a:r>
            <a:r>
              <a:rPr altLang="en-US" b="1" dirty="0" err="1">
                <a:latin typeface="Aptos" panose="020B0004020202020204" pitchFamily="34" charset="0"/>
              </a:rPr>
              <a:t>telegram</a:t>
            </a:r>
            <a:r>
              <a:rPr altLang="en-US" dirty="0">
                <a:latin typeface="Aptos" panose="020B0004020202020204" pitchFamily="34" charset="0"/>
              </a:rPr>
              <a:t>”</a:t>
            </a:r>
          </a:p>
          <a:p>
            <a:pPr eaLnBrk="1" hangingPunct="1">
              <a:lnSpc>
                <a:spcPct val="80000"/>
              </a:lnSpc>
            </a:pPr>
            <a:endParaRPr altLang="en-US" dirty="0">
              <a:latin typeface="Aptos" panose="020B0004020202020204" pitchFamily="34" charset="0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4BE087E5-6D97-6E44-5B2D-DBB18091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4763"/>
            <a:ext cx="12192000" cy="504825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232472-30C2-D43C-6B93-CEC005844193}"/>
              </a:ext>
            </a:extLst>
          </p:cNvPr>
          <p:cNvSpPr txBox="1"/>
          <p:nvPr/>
        </p:nvSpPr>
        <p:spPr>
          <a:xfrm>
            <a:off x="11487150" y="6234113"/>
            <a:ext cx="523875" cy="70802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kern="0">
                <a:solidFill>
                  <a:srgbClr val="FFFFFF"/>
                </a:solidFill>
                <a:latin typeface="Aharoni" pitchFamily="2"/>
                <a:cs typeface="Aharoni" pitchFamily="2"/>
              </a:rPr>
              <a:t>3</a:t>
            </a:r>
          </a:p>
        </p:txBody>
      </p:sp>
      <p:pic>
        <p:nvPicPr>
          <p:cNvPr id="4" name="Picture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AB41ABE-0118-D8B8-CC38-BA4C92DE4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3"/>
            <a:ext cx="2044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DC7A92B-BA05-4E06-7A71-275428A03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350"/>
            <a:ext cx="12204700" cy="652463"/>
          </a:xfrm>
          <a:prstGeom prst="rect">
            <a:avLst/>
          </a:prstGeom>
          <a:solidFill>
            <a:srgbClr val="215F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ptos" panose="020B00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" altLang="en-US" sz="3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6. Automatizaciones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C8A9FCB4-CE51-8F6F-8277-D1E8DE59DF91}"/>
              </a:ext>
            </a:extLst>
          </p:cNvPr>
          <p:cNvSpPr txBox="1"/>
          <p:nvPr/>
        </p:nvSpPr>
        <p:spPr>
          <a:xfrm>
            <a:off x="-1588" y="639763"/>
            <a:ext cx="12204701" cy="646112"/>
          </a:xfrm>
          <a:prstGeom prst="rect">
            <a:avLst/>
          </a:prstGeom>
          <a:solidFill>
            <a:srgbClr val="00FFFF"/>
          </a:solidFill>
          <a:ln cap="flat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1" kern="0" dirty="0" err="1">
                <a:solidFill>
                  <a:srgbClr val="0070C0"/>
                </a:solidFill>
                <a:latin typeface="Aharoni" pitchFamily="2"/>
                <a:cs typeface="Aharoni" pitchFamily="2"/>
              </a:rPr>
              <a:t>Node</a:t>
            </a:r>
            <a:r>
              <a:rPr lang="es-ES" sz="3600" b="1" kern="0" dirty="0">
                <a:solidFill>
                  <a:srgbClr val="0070C0"/>
                </a:solidFill>
                <a:latin typeface="Aharoni" pitchFamily="2"/>
                <a:cs typeface="Aharoni" pitchFamily="2"/>
              </a:rPr>
              <a:t>-RED</a:t>
            </a:r>
          </a:p>
        </p:txBody>
      </p:sp>
    </p:spTree>
    <p:extLst>
      <p:ext uri="{BB962C8B-B14F-4D97-AF65-F5344CB8AC3E}">
        <p14:creationId xmlns:p14="http://schemas.microsoft.com/office/powerpoint/2010/main" val="233142155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29920</TotalTime>
  <Words>12551</Words>
  <Application>Microsoft Office PowerPoint</Application>
  <PresentationFormat>Panorámica</PresentationFormat>
  <Paragraphs>1793</Paragraphs>
  <Slides>136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136</vt:i4>
      </vt:variant>
    </vt:vector>
  </HeadingPairs>
  <TitlesOfParts>
    <vt:vector size="145" baseType="lpstr">
      <vt:lpstr>Aharoni</vt:lpstr>
      <vt:lpstr>Aptos</vt:lpstr>
      <vt:lpstr>Aptos Display</vt:lpstr>
      <vt:lpstr>Arial</vt:lpstr>
      <vt:lpstr>Courier New</vt:lpstr>
      <vt:lpstr>Open Sans</vt:lpstr>
      <vt:lpstr>Times New Roman</vt:lpstr>
      <vt:lpstr>Wingdings</vt:lpstr>
      <vt:lpstr>Tema de Office</vt:lpstr>
      <vt:lpstr>Instalación, configuración y  control avanzado de Home Assistant </vt:lpstr>
      <vt:lpstr>Prerrequisitos</vt:lpstr>
      <vt:lpstr>Presentación de PowerPoint</vt:lpstr>
      <vt:lpstr>Día 1</vt:lpstr>
      <vt:lpstr>Día 1</vt:lpstr>
      <vt:lpstr>Presentación de PowerPoint</vt:lpstr>
      <vt:lpstr>Presentación de PowerPoint</vt:lpstr>
      <vt:lpstr>Presentación de PowerPoint</vt:lpstr>
      <vt:lpstr>Día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Día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Instalar vscode </vt:lpstr>
      <vt:lpstr>Presentación de PowerPoint</vt:lpstr>
      <vt:lpstr>Presentación de PowerPoint</vt:lpstr>
      <vt:lpstr>Día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Día 1</vt:lpstr>
      <vt:lpstr>Día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Día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Día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Día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Día 1</vt:lpstr>
      <vt:lpstr>Día 1</vt:lpstr>
      <vt:lpstr>Día 1</vt:lpstr>
      <vt:lpstr>Día 1</vt:lpstr>
      <vt:lpstr>Ejemplo con NodeRed (una vez tengamos sensor)</vt:lpstr>
      <vt:lpstr>Guías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Soledad Escolar Díaz</dc:creator>
  <cp:lastModifiedBy>María Soledad Escolar Díaz</cp:lastModifiedBy>
  <cp:revision>241</cp:revision>
  <dcterms:created xsi:type="dcterms:W3CDTF">2024-04-11T13:26:00Z</dcterms:created>
  <dcterms:modified xsi:type="dcterms:W3CDTF">2024-05-15T15:44:11Z</dcterms:modified>
</cp:coreProperties>
</file>