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36" r:id="rId2"/>
    <p:sldId id="403" r:id="rId3"/>
    <p:sldId id="413" r:id="rId4"/>
    <p:sldId id="417" r:id="rId5"/>
    <p:sldId id="416" r:id="rId6"/>
    <p:sldId id="418" r:id="rId7"/>
    <p:sldId id="415" r:id="rId8"/>
    <p:sldId id="420" r:id="rId9"/>
    <p:sldId id="419" r:id="rId10"/>
    <p:sldId id="421" r:id="rId11"/>
    <p:sldId id="404" r:id="rId12"/>
    <p:sldId id="422" r:id="rId13"/>
    <p:sldId id="407" r:id="rId14"/>
    <p:sldId id="426" r:id="rId15"/>
    <p:sldId id="423" r:id="rId16"/>
    <p:sldId id="427" r:id="rId17"/>
    <p:sldId id="428" r:id="rId18"/>
    <p:sldId id="429" r:id="rId19"/>
    <p:sldId id="430" r:id="rId20"/>
    <p:sldId id="431" r:id="rId21"/>
    <p:sldId id="433" r:id="rId22"/>
    <p:sldId id="432" r:id="rId23"/>
    <p:sldId id="434" r:id="rId24"/>
    <p:sldId id="435" r:id="rId25"/>
    <p:sldId id="436" r:id="rId26"/>
    <p:sldId id="437" r:id="rId27"/>
    <p:sldId id="438" r:id="rId28"/>
    <p:sldId id="424" r:id="rId29"/>
    <p:sldId id="425" r:id="rId30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상현" initials="김" lastIdx="1" clrIdx="0">
    <p:extLst>
      <p:ext uri="{19B8F6BF-5375-455C-9EA6-DF929625EA0E}">
        <p15:presenceInfo xmlns:p15="http://schemas.microsoft.com/office/powerpoint/2012/main" userId="S::sesewq13@gnu.ac.kr::67951274-dfd9-42f0-96d5-65ac53bf8e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484"/>
    <a:srgbClr val="EDABA9"/>
    <a:srgbClr val="D9C475"/>
    <a:srgbClr val="EDE3BD"/>
    <a:srgbClr val="F1BBBA"/>
    <a:srgbClr val="E27774"/>
    <a:srgbClr val="F8ECC9"/>
    <a:srgbClr val="E2DFDA"/>
    <a:srgbClr val="D7D2CB"/>
    <a:srgbClr val="FBF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9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4T22:53:38.271" idx="1">
    <p:pos x="45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3258524" y="1749832"/>
            <a:ext cx="5674951" cy="2554545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이렇게 쉬운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통계학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2956370" y="4714130"/>
            <a:ext cx="627928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정규분포 체감하기                      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2021010677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김상현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959100" y="4509253"/>
            <a:ext cx="6273800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9843B7-E4E7-4728-AD4F-BC60A5863D55}"/>
              </a:ext>
            </a:extLst>
          </p:cNvPr>
          <p:cNvSpPr txBox="1"/>
          <p:nvPr/>
        </p:nvSpPr>
        <p:spPr>
          <a:xfrm>
            <a:off x="326003" y="453224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레시피코리아 Medium" panose="02020603020101020101"/>
              </a:rPr>
              <a:t>수</a:t>
            </a:r>
            <a:r>
              <a:rPr lang="en-US" altLang="ko-KR" dirty="0">
                <a:ea typeface="레시피코리아 Medium" panose="02020603020101020101"/>
              </a:rPr>
              <a:t>DA</a:t>
            </a:r>
            <a:r>
              <a:rPr lang="ko-KR" altLang="en-US" dirty="0">
                <a:ea typeface="레시피코리아 Medium" panose="02020603020101020101"/>
              </a:rPr>
              <a:t>쟁이</a:t>
            </a: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612893" y="569718"/>
            <a:ext cx="943078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히스토그램에서 분포곡선으로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332133E4-863A-4F3C-AC40-9451B995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1586948"/>
            <a:ext cx="8943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8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EE18F-F601-45F3-B778-AB8C83683C0B}"/>
              </a:ext>
            </a:extLst>
          </p:cNvPr>
          <p:cNvSpPr txBox="1"/>
          <p:nvPr/>
        </p:nvSpPr>
        <p:spPr>
          <a:xfrm>
            <a:off x="2236610" y="873499"/>
            <a:ext cx="771878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히스토그램에서 분포곡선으로</a:t>
            </a:r>
            <a:endParaRPr lang="ko-KR" altLang="en-US" sz="4400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2DE37-5546-4B70-B9CE-6C40BE4ECF61}"/>
              </a:ext>
            </a:extLst>
          </p:cNvPr>
          <p:cNvSpPr txBox="1"/>
          <p:nvPr/>
        </p:nvSpPr>
        <p:spPr>
          <a:xfrm>
            <a:off x="461176" y="2516439"/>
            <a:ext cx="9939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정규분포 패턴 결정</a:t>
            </a:r>
            <a:r>
              <a:rPr lang="en-US" altLang="ko-KR" dirty="0">
                <a:sym typeface="Wingdings" panose="05000000000000000000" pitchFamily="2" charset="2"/>
              </a:rPr>
              <a:t>’</a:t>
            </a:r>
            <a:r>
              <a:rPr lang="ko-KR" altLang="en-US" dirty="0">
                <a:sym typeface="Wingdings" panose="05000000000000000000" pitchFamily="2" charset="2"/>
              </a:rPr>
              <a:t>평균</a:t>
            </a:r>
            <a:r>
              <a:rPr lang="en-US" altLang="ko-KR" dirty="0">
                <a:sym typeface="Wingdings" panose="05000000000000000000" pitchFamily="2" charset="2"/>
              </a:rPr>
              <a:t>’ , ‘</a:t>
            </a:r>
            <a:r>
              <a:rPr lang="ko-KR" altLang="en-US" dirty="0">
                <a:sym typeface="Wingdings" panose="05000000000000000000" pitchFamily="2" charset="2"/>
              </a:rPr>
              <a:t>표준편차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평균에서 얼마나 떨어져 있는가</a:t>
            </a:r>
            <a:r>
              <a:rPr lang="en-US" altLang="ko-KR" dirty="0">
                <a:sym typeface="Wingdings" panose="05000000000000000000" pitchFamily="2" charset="2"/>
              </a:rPr>
              <a:t>?’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해당 범위에 포함되는 데이터의 확률이 정해진다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거리 단위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표준편차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시그마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4098" name="Picture 2" descr="표준정규분포">
            <a:extLst>
              <a:ext uri="{FF2B5EF4-FFF2-40B4-BE49-F238E27FC236}">
                <a16:creationId xmlns:a16="http://schemas.microsoft.com/office/drawing/2014/main" id="{751416F2-104D-45D6-A527-0DFF5D16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50" y="2179445"/>
            <a:ext cx="5846915" cy="41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0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474785" y="2497976"/>
            <a:ext cx="5992035" cy="1862048"/>
            <a:chOff x="2129541" y="2497976"/>
            <a:chExt cx="5992035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129541" y="2497976"/>
              <a:ext cx="2412840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04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509690" y="3136612"/>
              <a:ext cx="3611886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정규분포 움직이기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29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3404087" y="407781"/>
            <a:ext cx="489749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정규분포 움직이기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8137-89D8-4FB6-BABB-58C178ED4FA9}"/>
              </a:ext>
            </a:extLst>
          </p:cNvPr>
          <p:cNvSpPr txBox="1"/>
          <p:nvPr/>
        </p:nvSpPr>
        <p:spPr>
          <a:xfrm>
            <a:off x="715619" y="1690461"/>
            <a:ext cx="11306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표준편차를 그대로 두고 평균이 달라지면                                           평균을 그대로 두고 표준편차가 다르면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[통계용어사전 Part.1 기본통계] 정규분포 (Normal distribution) 4편">
            <a:extLst>
              <a:ext uri="{FF2B5EF4-FFF2-40B4-BE49-F238E27FC236}">
                <a16:creationId xmlns:a16="http://schemas.microsoft.com/office/drawing/2014/main" id="{D4ADDE59-F832-4489-8319-0FE474E6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36" y="2152126"/>
            <a:ext cx="32385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1293D6-11D7-43B8-85BA-053ABEDA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9" y="2152126"/>
            <a:ext cx="4305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A262BD-BBCC-49EA-AD93-140C562BB886}"/>
              </a:ext>
            </a:extLst>
          </p:cNvPr>
          <p:cNvSpPr txBox="1"/>
          <p:nvPr/>
        </p:nvSpPr>
        <p:spPr>
          <a:xfrm>
            <a:off x="715619" y="5692577"/>
            <a:ext cx="305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>
                <a:solidFill>
                  <a:srgbClr val="FF0000"/>
                </a:solidFill>
              </a:rPr>
              <a:t>표준정규분포</a:t>
            </a:r>
            <a:r>
              <a:rPr lang="en-US" altLang="ko-KR" dirty="0"/>
              <a:t>:</a:t>
            </a:r>
            <a:r>
              <a:rPr lang="ko-KR" altLang="en-US" dirty="0"/>
              <a:t>평균</a:t>
            </a:r>
            <a:r>
              <a:rPr lang="en-US" altLang="ko-KR" dirty="0"/>
              <a:t>=0</a:t>
            </a:r>
          </a:p>
          <a:p>
            <a:r>
              <a:rPr lang="en-US" altLang="ko-KR" dirty="0"/>
              <a:t>                             </a:t>
            </a:r>
            <a:r>
              <a:rPr lang="ko-KR" altLang="en-US" dirty="0"/>
              <a:t>표준편차</a:t>
            </a:r>
            <a:r>
              <a:rPr lang="en-US" altLang="ko-KR" dirty="0"/>
              <a:t>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27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474785" y="2497976"/>
            <a:ext cx="6402404" cy="1862048"/>
            <a:chOff x="2129541" y="2497976"/>
            <a:chExt cx="6402404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129541" y="2497976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05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509690" y="3136612"/>
              <a:ext cx="402225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정규분포로 확률보기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84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3205302" y="905711"/>
            <a:ext cx="566052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정규분포로 확률 보기</a:t>
            </a:r>
          </a:p>
        </p:txBody>
      </p:sp>
      <p:pic>
        <p:nvPicPr>
          <p:cNvPr id="23" name="Picture 2" descr="표준정규분포">
            <a:extLst>
              <a:ext uri="{FF2B5EF4-FFF2-40B4-BE49-F238E27FC236}">
                <a16:creationId xmlns:a16="http://schemas.microsoft.com/office/drawing/2014/main" id="{8F60C4A5-C11B-48F4-A805-168B3606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23" y="1842252"/>
            <a:ext cx="7227735" cy="466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1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474785" y="2497976"/>
            <a:ext cx="7556566" cy="1862048"/>
            <a:chOff x="2129541" y="2497976"/>
            <a:chExt cx="7556566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129541" y="2497976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06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509690" y="3136612"/>
              <a:ext cx="5176417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‘</a:t>
              </a:r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관리도</a:t>
              </a:r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’</a:t>
              </a:r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를 이용한 품질관리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5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2571638" y="643318"/>
            <a:ext cx="704872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관리도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이용한 품질관리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B16E71-280A-4D1F-AD45-144F497D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5" y="1412759"/>
            <a:ext cx="4390411" cy="2912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AECEB-05D6-4E36-9C85-0EF9DB4BEABF}"/>
              </a:ext>
            </a:extLst>
          </p:cNvPr>
          <p:cNvSpPr txBox="1"/>
          <p:nvPr/>
        </p:nvSpPr>
        <p:spPr>
          <a:xfrm>
            <a:off x="5892800" y="1727200"/>
            <a:ext cx="5825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</a:t>
            </a:r>
            <a:r>
              <a:rPr lang="en-US" altLang="ko-KR" dirty="0"/>
              <a:t>2.</a:t>
            </a:r>
            <a:r>
              <a:rPr lang="ko-KR" altLang="en-US" dirty="0"/>
              <a:t>특성요인도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06D82653-742B-478A-BF3E-207954C0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81" y="3614347"/>
            <a:ext cx="5177026" cy="29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5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2571638" y="643318"/>
            <a:ext cx="704872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관리도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이용한 품질관리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ECEB-05D6-4E36-9C85-0EF9DB4BEABF}"/>
              </a:ext>
            </a:extLst>
          </p:cNvPr>
          <p:cNvSpPr txBox="1"/>
          <p:nvPr/>
        </p:nvSpPr>
        <p:spPr>
          <a:xfrm>
            <a:off x="5892800" y="1727200"/>
            <a:ext cx="5825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 err="1"/>
              <a:t>파레토도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</a:t>
            </a:r>
            <a:endParaRPr lang="en-US" altLang="ko-KR" dirty="0"/>
          </a:p>
          <a:p>
            <a:r>
              <a:rPr lang="en-US" altLang="ko-KR" dirty="0"/>
              <a:t>  4.</a:t>
            </a:r>
            <a:r>
              <a:rPr lang="ko-KR" altLang="en-US" dirty="0"/>
              <a:t>체크 시트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197096-A8B2-4C04-B476-F50F0B5E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74" y="1414662"/>
            <a:ext cx="4875533" cy="29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EF668B0-CC90-4FF7-8A5C-D55AFC97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758525"/>
            <a:ext cx="5686077" cy="27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7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2571638" y="643318"/>
            <a:ext cx="704872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관리도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이용한 품질관리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ECEB-05D6-4E36-9C85-0EF9DB4BEABF}"/>
              </a:ext>
            </a:extLst>
          </p:cNvPr>
          <p:cNvSpPr txBox="1"/>
          <p:nvPr/>
        </p:nvSpPr>
        <p:spPr>
          <a:xfrm>
            <a:off x="767644" y="1727200"/>
            <a:ext cx="10951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각종 그래프 및 관리도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                       6.</a:t>
            </a:r>
            <a:r>
              <a:rPr lang="ko-KR" altLang="en-US" dirty="0" err="1"/>
              <a:t>산점도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CEC1B36-C0C0-40A4-BE98-B556EB56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76" y="2788325"/>
            <a:ext cx="4715419" cy="312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119546" y="326864"/>
            <a:ext cx="156966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2EC60-C31D-4BA7-927B-C64533497CCB}"/>
              </a:ext>
            </a:extLst>
          </p:cNvPr>
          <p:cNvSpPr txBox="1"/>
          <p:nvPr/>
        </p:nvSpPr>
        <p:spPr>
          <a:xfrm>
            <a:off x="437323" y="1237379"/>
            <a:ext cx="1144987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데이터로 도수분포표 만들기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히스토그램에서 쌍봉형을 발견했다면</a:t>
            </a:r>
            <a:r>
              <a:rPr lang="en-US" altLang="ko-KR" sz="2000" dirty="0">
                <a:ea typeface="레시피코리아 Medium" panose="02020603020101020101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히스토그램에서 분포곡선으로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정규분포 움직이기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정규분포로 확률 보기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ea typeface="레시피코리아 Medium" panose="02020603020101020101"/>
              </a:rPr>
              <a:t>‘</a:t>
            </a:r>
            <a:r>
              <a:rPr lang="ko-KR" altLang="en-US" sz="2000" dirty="0">
                <a:ea typeface="레시피코리아 Medium" panose="02020603020101020101"/>
              </a:rPr>
              <a:t>관리도</a:t>
            </a:r>
            <a:r>
              <a:rPr lang="en-US" altLang="ko-KR" sz="2000" dirty="0">
                <a:ea typeface="레시피코리아 Medium" panose="02020603020101020101"/>
              </a:rPr>
              <a:t>’</a:t>
            </a:r>
            <a:r>
              <a:rPr lang="ko-KR" altLang="en-US" sz="2000" dirty="0">
                <a:ea typeface="레시피코리아 Medium" panose="02020603020101020101"/>
              </a:rPr>
              <a:t>를 이용한 품질관리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ea typeface="레시피코리아 Medium" panose="02020603020101020101"/>
              </a:rPr>
              <a:t>2</a:t>
            </a:r>
            <a:r>
              <a:rPr lang="ko-KR" altLang="en-US" sz="2000" dirty="0">
                <a:ea typeface="레시피코리아 Medium" panose="02020603020101020101"/>
              </a:rPr>
              <a:t>개의 서로 다른 정규분포를 </a:t>
            </a:r>
            <a:r>
              <a:rPr lang="en-US" altLang="ko-KR" sz="2000" dirty="0">
                <a:ea typeface="레시피코리아 Medium" panose="02020603020101020101"/>
              </a:rPr>
              <a:t>1</a:t>
            </a:r>
            <a:r>
              <a:rPr lang="ko-KR" altLang="en-US" sz="2000" dirty="0">
                <a:ea typeface="레시피코리아 Medium" panose="02020603020101020101"/>
              </a:rPr>
              <a:t>개로</a:t>
            </a:r>
            <a:r>
              <a:rPr lang="en-US" altLang="ko-KR" sz="2000" dirty="0">
                <a:ea typeface="레시피코리아 Medium" panose="02020603020101020101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여러 곳에서 사용할 수 있는 표준정규분포</a:t>
            </a: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레시피코리아 Medium" panose="02020603020101020101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ea typeface="레시피코리아 Medium" panose="02020603020101020101"/>
              </a:rPr>
              <a:t>서로 다른 두 집단 비교</a:t>
            </a:r>
          </a:p>
        </p:txBody>
      </p: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2571638" y="643318"/>
            <a:ext cx="704872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관리도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이용한 품질관리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ECEB-05D6-4E36-9C85-0EF9DB4BEABF}"/>
              </a:ext>
            </a:extLst>
          </p:cNvPr>
          <p:cNvSpPr txBox="1"/>
          <p:nvPr/>
        </p:nvSpPr>
        <p:spPr>
          <a:xfrm>
            <a:off x="504108" y="2079423"/>
            <a:ext cx="10951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관리도</a:t>
            </a:r>
            <a:r>
              <a:rPr lang="en-US" altLang="ko-KR" dirty="0"/>
              <a:t>’</a:t>
            </a:r>
            <a:r>
              <a:rPr lang="ko-KR" altLang="en-US" dirty="0"/>
              <a:t>를 보면 꺾은선 그래프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정규분포 그래프를 세로로 눕혀서 그린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B3161-A0A7-48BA-BB79-8999ACFF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2" y="1652044"/>
            <a:ext cx="6379630" cy="48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표준정규분포">
            <a:extLst>
              <a:ext uri="{FF2B5EF4-FFF2-40B4-BE49-F238E27FC236}">
                <a16:creationId xmlns:a16="http://schemas.microsoft.com/office/drawing/2014/main" id="{FA0F961C-137F-45C0-AC38-5380F528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13154" y="3238190"/>
            <a:ext cx="3223937" cy="328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474785" y="2497976"/>
            <a:ext cx="9117891" cy="1862048"/>
            <a:chOff x="2129541" y="2497976"/>
            <a:chExt cx="9117891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129541" y="2497976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07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509690" y="3136612"/>
              <a:ext cx="673774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2</a:t>
              </a:r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개의 서로 다른 정규분포를 </a:t>
              </a:r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1</a:t>
              </a:r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개로</a:t>
              </a:r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?</a:t>
              </a:r>
              <a:endPara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1623371" y="654991"/>
            <a:ext cx="919674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개의 서로 다른 정규분포를 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개로</a:t>
            </a:r>
            <a:r>
              <a:rPr lang="en-US" altLang="ko-KR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?</a:t>
            </a:r>
            <a:endParaRPr lang="ko-KR" altLang="en-US" sz="4400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ECEB-05D6-4E36-9C85-0EF9DB4BEABF}"/>
              </a:ext>
            </a:extLst>
          </p:cNvPr>
          <p:cNvSpPr txBox="1"/>
          <p:nvPr/>
        </p:nvSpPr>
        <p:spPr>
          <a:xfrm>
            <a:off x="7285762" y="1732305"/>
            <a:ext cx="426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다른 정규분포 </a:t>
            </a:r>
            <a:r>
              <a:rPr lang="en-US" altLang="ko-KR" dirty="0"/>
              <a:t>2</a:t>
            </a:r>
            <a:r>
              <a:rPr lang="ko-KR" altLang="en-US" dirty="0"/>
              <a:t>개를 한데 모아서 </a:t>
            </a:r>
            <a:endParaRPr lang="en-US" altLang="ko-KR" dirty="0"/>
          </a:p>
          <a:p>
            <a:r>
              <a:rPr lang="ko-KR" altLang="en-US" dirty="0"/>
              <a:t>같은 모양으로 만들면 된다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 descr="신뢰 구간을 이용한 A/B 테스트 결과 비교 :: -[|]- Box and Whisker">
            <a:extLst>
              <a:ext uri="{FF2B5EF4-FFF2-40B4-BE49-F238E27FC236}">
                <a16:creationId xmlns:a16="http://schemas.microsoft.com/office/drawing/2014/main" id="{EC9E2E43-62D8-4425-A020-509C0477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1424432"/>
            <a:ext cx="6896295" cy="36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68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254601" y="2497975"/>
            <a:ext cx="9692397" cy="1862048"/>
            <a:chOff x="1909357" y="2497975"/>
            <a:chExt cx="9692397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1909357" y="2497975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08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3719468" y="3136612"/>
              <a:ext cx="7882286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여러 곳에서 사용할 수 있는 표준정규분포</a:t>
              </a:r>
              <a:endPara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13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957327" y="666280"/>
            <a:ext cx="107708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여러 곳에서 사용할 수 있는 표준정규분포</a:t>
            </a:r>
            <a:endParaRPr lang="ko-KR" altLang="en-US" sz="4400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4338" name="Picture 2" descr="정규분포의 표준화 (표준정규분포) - YouTube">
            <a:extLst>
              <a:ext uri="{FF2B5EF4-FFF2-40B4-BE49-F238E27FC236}">
                <a16:creationId xmlns:a16="http://schemas.microsoft.com/office/drawing/2014/main" id="{95BDE4D6-7378-4F17-B932-D97B7DE0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6" y="1435721"/>
            <a:ext cx="8930444" cy="502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B7F881A-8A46-4C4F-B1C4-72BFA890EAAB}"/>
              </a:ext>
            </a:extLst>
          </p:cNvPr>
          <p:cNvSpPr/>
          <p:nvPr/>
        </p:nvSpPr>
        <p:spPr>
          <a:xfrm>
            <a:off x="9485579" y="4244622"/>
            <a:ext cx="722489" cy="2935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F60A4-9392-4B0B-B1AD-16BC78C28B68}"/>
              </a:ext>
            </a:extLst>
          </p:cNvPr>
          <p:cNvSpPr txBox="1"/>
          <p:nvPr/>
        </p:nvSpPr>
        <p:spPr>
          <a:xfrm>
            <a:off x="10350977" y="4244622"/>
            <a:ext cx="16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표준화점수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or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표준점수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8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957327" y="666280"/>
            <a:ext cx="107708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여러 곳에서 사용할 수 있는 표준정규분포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35710-7856-4D9F-8391-D2CDBCA18AE0}"/>
              </a:ext>
            </a:extLst>
          </p:cNvPr>
          <p:cNvSpPr txBox="1"/>
          <p:nvPr/>
        </p:nvSpPr>
        <p:spPr>
          <a:xfrm>
            <a:off x="957327" y="1997839"/>
            <a:ext cx="10577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편찻값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 점수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1.(</a:t>
            </a:r>
            <a:r>
              <a:rPr lang="ko-KR" altLang="en-US" dirty="0"/>
              <a:t>시험점수</a:t>
            </a:r>
            <a:r>
              <a:rPr lang="en-US" altLang="ko-KR" dirty="0"/>
              <a:t>-</a:t>
            </a:r>
            <a:r>
              <a:rPr lang="ko-KR" altLang="en-US" dirty="0"/>
              <a:t>평균점</a:t>
            </a:r>
            <a:r>
              <a:rPr lang="en-US" altLang="ko-KR" dirty="0"/>
              <a:t>)</a:t>
            </a:r>
            <a:r>
              <a:rPr lang="ko-KR" altLang="en-US" dirty="0"/>
              <a:t>을 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표준편차로 나눔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2. 10</a:t>
            </a:r>
            <a:r>
              <a:rPr lang="ko-KR" altLang="en-US" dirty="0">
                <a:sym typeface="Wingdings" panose="05000000000000000000" pitchFamily="2" charset="2"/>
              </a:rPr>
              <a:t>으로 곱함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3.</a:t>
            </a:r>
            <a:r>
              <a:rPr lang="ko-KR" altLang="en-US" dirty="0">
                <a:sym typeface="Wingdings" panose="05000000000000000000" pitchFamily="2" charset="2"/>
              </a:rPr>
              <a:t>평균점인 </a:t>
            </a:r>
            <a:r>
              <a:rPr lang="en-US" altLang="ko-KR" dirty="0">
                <a:sym typeface="Wingdings" panose="05000000000000000000" pitchFamily="2" charset="2"/>
              </a:rPr>
              <a:t>50</a:t>
            </a:r>
            <a:r>
              <a:rPr lang="ko-KR" altLang="en-US" dirty="0">
                <a:sym typeface="Wingdings" panose="05000000000000000000" pitchFamily="2" charset="2"/>
              </a:rPr>
              <a:t>을 더함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ko-KR" altLang="en-US" dirty="0">
                <a:sym typeface="Wingdings" panose="05000000000000000000" pitchFamily="2" charset="2"/>
              </a:rPr>
              <a:t>지능지수</a:t>
            </a:r>
            <a:r>
              <a:rPr lang="en-US" altLang="ko-KR" dirty="0">
                <a:sym typeface="Wingdings" panose="05000000000000000000" pitchFamily="2" charset="2"/>
              </a:rPr>
              <a:t>(IQ)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참고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미국의 </a:t>
            </a:r>
            <a:r>
              <a:rPr lang="ko-KR" altLang="en-US" dirty="0" err="1">
                <a:sym typeface="Wingdings" panose="05000000000000000000" pitchFamily="2" charset="2"/>
              </a:rPr>
              <a:t>메릴린</a:t>
            </a:r>
            <a:r>
              <a:rPr lang="ko-KR" altLang="en-US" dirty="0">
                <a:sym typeface="Wingdings" panose="05000000000000000000" pitchFamily="2" charset="2"/>
              </a:rPr>
              <a:t> 보스 </a:t>
            </a:r>
            <a:r>
              <a:rPr lang="ko-KR" altLang="en-US" dirty="0" err="1">
                <a:sym typeface="Wingdings" panose="05000000000000000000" pitchFamily="2" charset="2"/>
              </a:rPr>
              <a:t>새번트</a:t>
            </a:r>
            <a:r>
              <a:rPr lang="ko-KR" altLang="en-US" dirty="0">
                <a:sym typeface="Wingdings" panose="05000000000000000000" pitchFamily="2" charset="2"/>
              </a:rPr>
              <a:t> 라는 사람의 </a:t>
            </a:r>
            <a:r>
              <a:rPr lang="en-US" altLang="ko-KR" dirty="0">
                <a:sym typeface="Wingdings" panose="05000000000000000000" pitchFamily="2" charset="2"/>
              </a:rPr>
              <a:t>IQ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228 </a:t>
            </a:r>
            <a:r>
              <a:rPr lang="ko-KR" altLang="en-US" dirty="0">
                <a:sym typeface="Wingdings" panose="05000000000000000000" pitchFamily="2" charset="2"/>
              </a:rPr>
              <a:t>이라고 함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6302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254601" y="2497975"/>
            <a:ext cx="6675545" cy="1862048"/>
            <a:chOff x="1909357" y="2497975"/>
            <a:chExt cx="6675545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1909357" y="2497975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09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3719468" y="3136612"/>
              <a:ext cx="4865434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서로</a:t>
              </a:r>
              <a:r>
                <a:rPr lang="en-US" altLang="ko-KR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 </a:t>
              </a:r>
              <a:r>
                <a:rPr lang="ko-KR" altLang="en-US" sz="3200" dirty="0"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다른 두 집단의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08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1708-EDFE-4890-8723-318C6AAF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76B-91A9-4DAA-978F-1A02751C5204}"/>
              </a:ext>
            </a:extLst>
          </p:cNvPr>
          <p:cNvSpPr txBox="1"/>
          <p:nvPr/>
        </p:nvSpPr>
        <p:spPr>
          <a:xfrm>
            <a:off x="957327" y="666280"/>
            <a:ext cx="662232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서로 다른 두 집단의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35710-7856-4D9F-8391-D2CDBCA18AE0}"/>
              </a:ext>
            </a:extLst>
          </p:cNvPr>
          <p:cNvSpPr txBox="1"/>
          <p:nvPr/>
        </p:nvSpPr>
        <p:spPr>
          <a:xfrm>
            <a:off x="957327" y="2025246"/>
            <a:ext cx="948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 책의 프롤로그에서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가지 문제가 있었는데 그 중에서도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번째 퀴즈인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서로 다른 두 사람의 성적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공헌도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어떻게 비교 </a:t>
            </a:r>
            <a:r>
              <a:rPr lang="ko-KR" altLang="en-US" dirty="0" err="1">
                <a:sym typeface="Wingdings" panose="05000000000000000000" pitchFamily="2" charset="2"/>
              </a:rPr>
              <a:t>할건가</a:t>
            </a:r>
            <a:r>
              <a:rPr lang="en-US" altLang="ko-KR" dirty="0">
                <a:sym typeface="Wingdings" panose="05000000000000000000" pitchFamily="2" charset="2"/>
              </a:rPr>
              <a:t>?’ </a:t>
            </a:r>
            <a:r>
              <a:rPr lang="ko-KR" altLang="en-US" dirty="0">
                <a:sym typeface="Wingdings" panose="05000000000000000000" pitchFamily="2" charset="2"/>
              </a:rPr>
              <a:t>였는데 비교 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5362" name="Picture 2" descr="확률과 통계] 39. 연속확률분포(3) - 표준 정규 분포, Standard Normal Distribution : 네이버 블로그">
            <a:extLst>
              <a:ext uri="{FF2B5EF4-FFF2-40B4-BE49-F238E27FC236}">
                <a16:creationId xmlns:a16="http://schemas.microsoft.com/office/drawing/2014/main" id="{100A97E2-04EF-489D-AB98-1F81F0F6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3" y="2752772"/>
            <a:ext cx="6559506" cy="36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E81020-B530-43D2-AFAE-9C49301E73CB}"/>
              </a:ext>
            </a:extLst>
          </p:cNvPr>
          <p:cNvSpPr txBox="1"/>
          <p:nvPr/>
        </p:nvSpPr>
        <p:spPr>
          <a:xfrm>
            <a:off x="8263467" y="3104444"/>
            <a:ext cx="336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꼭대기의 높이를 </a:t>
            </a:r>
            <a:r>
              <a:rPr lang="ko-KR" altLang="en-US" dirty="0" err="1"/>
              <a:t>맟춤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폭을 </a:t>
            </a:r>
            <a:r>
              <a:rPr lang="ko-KR" altLang="en-US" dirty="0" err="1"/>
              <a:t>맟춤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54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809684" y="1759937"/>
            <a:ext cx="6572633" cy="2646878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Q </a:t>
            </a:r>
            <a:r>
              <a:rPr lang="en-US" altLang="ko-KR" sz="166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&amp;</a:t>
            </a:r>
            <a:r>
              <a:rPr lang="en-US" altLang="ko-KR" sz="166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A</a:t>
            </a:r>
            <a:endParaRPr lang="ko-KR" altLang="en-US" sz="16600" b="1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572853" y="4522505"/>
            <a:ext cx="7046291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244366" y="2445388"/>
            <a:ext cx="7703263" cy="1569660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E1516081-C94E-47A9-9A95-4F7FA8576FE4}"/>
              </a:ext>
            </a:extLst>
          </p:cNvPr>
          <p:cNvSpPr/>
          <p:nvPr/>
        </p:nvSpPr>
        <p:spPr>
          <a:xfrm>
            <a:off x="5605666" y="4276406"/>
            <a:ext cx="980661" cy="702365"/>
          </a:xfrm>
          <a:prstGeom prst="heart">
            <a:avLst/>
          </a:prstGeom>
          <a:solidFill>
            <a:srgbClr val="ED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97976"/>
            <a:ext cx="7358374" cy="1862048"/>
            <a:chOff x="2301820" y="2497976"/>
            <a:chExt cx="7358374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2234907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01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262563" y="3105834"/>
              <a:ext cx="5397631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데이터로 도수분포표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8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E0B470-017B-423E-B3F0-CC270AFF1F67}"/>
              </a:ext>
            </a:extLst>
          </p:cNvPr>
          <p:cNvSpPr txBox="1"/>
          <p:nvPr/>
        </p:nvSpPr>
        <p:spPr>
          <a:xfrm>
            <a:off x="379749" y="2770211"/>
            <a:ext cx="112212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정규분포표의 첫걸음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‘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히스토그램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막대 그래프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만들기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수집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도수분포표 만들기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히스토그램 만들기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수집한다면 계급을 나눠야 한다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데이터의 최댓값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최솟값 조사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최댓값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최솟값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데이터 개수에 따라 계급 개수 구분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Ex)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데이터의 최댓값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:80.0        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최솟값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:30.0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최댓값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최솟값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50    10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계급 폭으로 나누면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*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계급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:30.0~35.0, 35.0~40.0, 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생략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75.0~80.0</a:t>
            </a:r>
          </a:p>
          <a:p>
            <a:endParaRPr lang="en-US" altLang="ko-KR" sz="1600" dirty="0">
              <a:solidFill>
                <a:srgbClr val="A0948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A60EE8-687E-4EAA-BDB9-3A47E3CDF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B3AB6-1059-47D3-929F-6547753CA43F}"/>
              </a:ext>
            </a:extLst>
          </p:cNvPr>
          <p:cNvSpPr txBox="1"/>
          <p:nvPr/>
        </p:nvSpPr>
        <p:spPr>
          <a:xfrm>
            <a:off x="859916" y="417226"/>
            <a:ext cx="995977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데이터로 도수분포표 만들기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759A43-DFAE-4C06-8625-40350AAD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59" y="1432889"/>
            <a:ext cx="5289192" cy="35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320223" y="590469"/>
            <a:ext cx="8004114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데이터로 도수분포표 만들기</a:t>
            </a:r>
          </a:p>
          <a:p>
            <a:pPr algn="ctr"/>
            <a:endParaRPr lang="ko-KR" altLang="en-US" sz="48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DF38D39-3151-441C-B1D9-BB7C742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9" y="1636509"/>
            <a:ext cx="5289192" cy="35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C6D6FD-FC04-4AE0-AD95-655825E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23" y="1555143"/>
            <a:ext cx="4905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7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97976"/>
            <a:ext cx="8847099" cy="1862048"/>
            <a:chOff x="2301820" y="2497976"/>
            <a:chExt cx="8847099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235192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02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3920658" y="3136612"/>
              <a:ext cx="7228261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히스토그램에서 쌍봉형을 발견했다면</a:t>
              </a:r>
              <a:r>
                <a:rPr lang="en-US" altLang="ko-KR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1188387" y="563867"/>
            <a:ext cx="532549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히스토그램의 형태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FC5C9-9D22-44AA-B0FD-281D085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34" y="1541651"/>
            <a:ext cx="3280441" cy="27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[쉬운 통계학] 평균값의 역할">
            <a:extLst>
              <a:ext uri="{FF2B5EF4-FFF2-40B4-BE49-F238E27FC236}">
                <a16:creationId xmlns:a16="http://schemas.microsoft.com/office/drawing/2014/main" id="{0CE6D61D-7191-4D96-9958-139121AF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85" y="1584817"/>
            <a:ext cx="3752964" cy="264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4B9AF2-603E-4867-B283-8887C0419A48}"/>
              </a:ext>
            </a:extLst>
          </p:cNvPr>
          <p:cNvSpPr txBox="1"/>
          <p:nvPr/>
        </p:nvSpPr>
        <p:spPr>
          <a:xfrm>
            <a:off x="370085" y="4492487"/>
            <a:ext cx="1143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산형                                                                  </a:t>
            </a:r>
            <a:r>
              <a:rPr lang="en-US" altLang="ko-KR" dirty="0"/>
              <a:t>2.</a:t>
            </a:r>
            <a:r>
              <a:rPr lang="ko-KR" altLang="en-US" dirty="0"/>
              <a:t>지수형                                                  </a:t>
            </a:r>
            <a:r>
              <a:rPr lang="en-US" altLang="ko-KR" dirty="0"/>
              <a:t>3. </a:t>
            </a:r>
            <a:r>
              <a:rPr lang="ko-KR" altLang="en-US" dirty="0"/>
              <a:t>쌍봉형</a:t>
            </a:r>
            <a:r>
              <a:rPr lang="en-US" altLang="ko-KR" dirty="0"/>
              <a:t>(</a:t>
            </a:r>
            <a:r>
              <a:rPr lang="ko-KR" altLang="en-US" dirty="0"/>
              <a:t>낙타형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몸무게나 키 이런 데이터에서 </a:t>
            </a:r>
            <a:r>
              <a:rPr lang="ko-KR" altLang="en-US" dirty="0" err="1"/>
              <a:t>많이보는</a:t>
            </a:r>
            <a:r>
              <a:rPr lang="ko-KR" altLang="en-US" dirty="0"/>
              <a:t>       </a:t>
            </a:r>
            <a:r>
              <a:rPr lang="en-US" altLang="ko-KR" dirty="0"/>
              <a:t>-</a:t>
            </a:r>
            <a:r>
              <a:rPr lang="ko-KR" altLang="en-US" dirty="0"/>
              <a:t>제품별 판매 순위</a:t>
            </a:r>
            <a:r>
              <a:rPr lang="en-US" altLang="ko-KR" dirty="0"/>
              <a:t>, </a:t>
            </a:r>
            <a:r>
              <a:rPr lang="ko-KR" altLang="en-US" dirty="0"/>
              <a:t>신제품 고장        </a:t>
            </a:r>
            <a:r>
              <a:rPr lang="en-US" altLang="ko-KR" dirty="0"/>
              <a:t>-</a:t>
            </a:r>
            <a:r>
              <a:rPr lang="ko-KR" altLang="en-US" dirty="0"/>
              <a:t>이런 형태가 나타난다면 바로 검</a:t>
            </a:r>
            <a:endParaRPr lang="en-US" altLang="ko-KR" dirty="0"/>
          </a:p>
          <a:p>
            <a:r>
              <a:rPr lang="ko-KR" altLang="en-US" dirty="0"/>
              <a:t>형태                                                                           </a:t>
            </a:r>
            <a:r>
              <a:rPr lang="en-US" altLang="ko-KR" dirty="0"/>
              <a:t>(</a:t>
            </a:r>
            <a:r>
              <a:rPr lang="ko-KR" altLang="en-US" dirty="0"/>
              <a:t>불만</a:t>
            </a:r>
            <a:r>
              <a:rPr lang="en-US" altLang="ko-KR" dirty="0"/>
              <a:t>) </a:t>
            </a:r>
            <a:r>
              <a:rPr lang="ko-KR" altLang="en-US" dirty="0"/>
              <a:t>시간적 경위 등에서 발견        사를 해봐야 함</a:t>
            </a:r>
            <a:r>
              <a:rPr lang="en-US" altLang="ko-KR" dirty="0"/>
              <a:t>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76E5833-BB25-4008-AEFD-900B54EC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63" y="1541651"/>
            <a:ext cx="3764806" cy="27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3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1571283" y="2038500"/>
            <a:ext cx="389080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쌍봉형 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3A413-E470-422C-B396-D636ADC1E1EA}"/>
              </a:ext>
            </a:extLst>
          </p:cNvPr>
          <p:cNvSpPr txBox="1"/>
          <p:nvPr/>
        </p:nvSpPr>
        <p:spPr>
          <a:xfrm>
            <a:off x="1571283" y="3291584"/>
            <a:ext cx="9374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산형이</a:t>
            </a:r>
            <a:r>
              <a:rPr lang="en-US" altLang="ko-KR" dirty="0"/>
              <a:t> 2</a:t>
            </a:r>
            <a:r>
              <a:rPr lang="ko-KR" altLang="en-US" dirty="0"/>
              <a:t>개 </a:t>
            </a:r>
            <a:r>
              <a:rPr lang="ko-KR" altLang="en-US" dirty="0" err="1"/>
              <a:t>겹칠때가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서로 다른 종류의 데이터가 </a:t>
            </a:r>
            <a:r>
              <a:rPr lang="ko-KR" altLang="en-US" dirty="0" err="1"/>
              <a:t>섞일때도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섞이더라도 단봉형이 될 때도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EEAB0B-7F8B-4A3C-BD3E-672EB3D5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17" y="2038500"/>
            <a:ext cx="48482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5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541047" y="2497976"/>
            <a:ext cx="7722539" cy="1862048"/>
            <a:chOff x="2195803" y="2497976"/>
            <a:chExt cx="7722539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195803" y="2497976"/>
              <a:ext cx="2351926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03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254612" y="3075057"/>
              <a:ext cx="5663730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히스토그램에서 분포곡선으로</a:t>
              </a:r>
              <a:endPara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</TotalTime>
  <Words>512</Words>
  <Application>Microsoft Office PowerPoint</Application>
  <PresentationFormat>와이드스크린</PresentationFormat>
  <Paragraphs>150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레시피코리아 Medium</vt:lpstr>
      <vt:lpstr>Arial</vt:lpstr>
      <vt:lpstr>나눔스퀘어 Light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김상현</cp:lastModifiedBy>
  <cp:revision>329</cp:revision>
  <dcterms:created xsi:type="dcterms:W3CDTF">2017-12-08T06:13:01Z</dcterms:created>
  <dcterms:modified xsi:type="dcterms:W3CDTF">2021-05-05T18:53:59Z</dcterms:modified>
</cp:coreProperties>
</file>