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71" r:id="rId15"/>
    <p:sldId id="268" r:id="rId16"/>
    <p:sldId id="273" r:id="rId17"/>
    <p:sldId id="276" r:id="rId18"/>
    <p:sldId id="274" r:id="rId19"/>
    <p:sldId id="277" r:id="rId20"/>
    <p:sldId id="275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27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EB68E634-4760-45D4-AFBB-3CB6FB31B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FC249B5B-E8FC-4364-880D-0EE8B1D39ED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8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9B5B-E8FC-4364-880D-0EE8B1D39ED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E634-4760-45D4-AFBB-3CB6FB31B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7697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FC249B5B-E8FC-4364-880D-0EE8B1D39ED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EB68E634-4760-45D4-AFBB-3CB6FB31B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43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9B5B-E8FC-4364-880D-0EE8B1D39ED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E634-4760-45D4-AFBB-3CB6FB31B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0544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9B5B-E8FC-4364-880D-0EE8B1D39ED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E634-4760-45D4-AFBB-3CB6FB31B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5859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9B5B-E8FC-4364-880D-0EE8B1D39ED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E634-4760-45D4-AFBB-3CB6FB31B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1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9B5B-E8FC-4364-880D-0EE8B1D39ED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E634-4760-45D4-AFBB-3CB6FB31B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5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9B5B-E8FC-4364-880D-0EE8B1D39ED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E634-4760-45D4-AFBB-3CB6FB31B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41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9B5B-E8FC-4364-880D-0EE8B1D39ED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E634-4760-45D4-AFBB-3CB6FB31B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7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FC249B5B-E8FC-4364-880D-0EE8B1D39ED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E634-4760-45D4-AFBB-3CB6FB31B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3346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9B5B-E8FC-4364-880D-0EE8B1D39ED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E634-4760-45D4-AFBB-3CB6FB31B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8454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C249B5B-E8FC-4364-880D-0EE8B1D39ED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B68E634-4760-45D4-AFBB-3CB6FB31B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50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234BA-C59A-4549-992D-E9B5C989A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Python for Data Analysis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D49893-545F-442F-8BF9-6FA5EE27B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Chap10 </a:t>
            </a:r>
            <a:r>
              <a:rPr lang="ko-KR" altLang="en-US" dirty="0"/>
              <a:t>데이터 집계와 그룹 연산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99768-3E15-4E12-BA53-F5D870CD0983}"/>
              </a:ext>
            </a:extLst>
          </p:cNvPr>
          <p:cNvSpPr txBox="1"/>
          <p:nvPr/>
        </p:nvSpPr>
        <p:spPr>
          <a:xfrm>
            <a:off x="9120146" y="6409553"/>
            <a:ext cx="391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2021010677 </a:t>
            </a:r>
            <a:r>
              <a:rPr lang="ko-KR" altLang="en-US" dirty="0"/>
              <a:t>김상현</a:t>
            </a:r>
          </a:p>
        </p:txBody>
      </p:sp>
    </p:spTree>
    <p:extLst>
      <p:ext uri="{BB962C8B-B14F-4D97-AF65-F5344CB8AC3E}">
        <p14:creationId xmlns:p14="http://schemas.microsoft.com/office/powerpoint/2010/main" val="2431378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CF41A-6608-4F69-B695-D849330C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 간 순회하기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EBD22F-1888-4A70-9C9A-23B4F68FF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89" y="1340191"/>
            <a:ext cx="4529934" cy="27070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33784E-4CBA-47E9-9D0D-673B86194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433" y="1340191"/>
            <a:ext cx="5450740" cy="339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1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E5C03-C404-4AC5-A42B-A98F3319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 간 순회하기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D1E4D0-6D94-4CCC-A3C2-2CA1963C2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81" y="1361203"/>
            <a:ext cx="5083535" cy="33245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FBDDEA-5A5F-49F3-BE26-ABA842BB9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979" y="1361203"/>
            <a:ext cx="5450740" cy="339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8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C8092-3718-40F7-92CE-00307EA1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 간 순회하기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2CD9C2-F169-4F49-AF01-3D59DE3FF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84" y="1652699"/>
            <a:ext cx="5204625" cy="2148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2C6B0F-F232-4F61-AAB1-74C7BEB62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193" y="1528180"/>
            <a:ext cx="5083535" cy="33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7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832ED-A185-4D49-AB5D-849AE0CA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 간 순회하기</a:t>
            </a:r>
          </a:p>
        </p:txBody>
      </p:sp>
      <p:sp>
        <p:nvSpPr>
          <p:cNvPr id="15" name="화살표: 왼쪽으로 구부러짐 14">
            <a:extLst>
              <a:ext uri="{FF2B5EF4-FFF2-40B4-BE49-F238E27FC236}">
                <a16:creationId xmlns:a16="http://schemas.microsoft.com/office/drawing/2014/main" id="{BB4DCEA7-01ED-4425-93E6-5DD1047F5113}"/>
              </a:ext>
            </a:extLst>
          </p:cNvPr>
          <p:cNvSpPr/>
          <p:nvPr/>
        </p:nvSpPr>
        <p:spPr>
          <a:xfrm>
            <a:off x="7122036" y="1924613"/>
            <a:ext cx="1051905" cy="3236181"/>
          </a:xfrm>
          <a:prstGeom prst="curved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AFCF13-2FE0-4374-8B11-6745C2AEA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27" y="1107815"/>
            <a:ext cx="5779491" cy="16335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F8AE2D6-189C-4FF8-B77C-B0C093003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27" y="3001817"/>
            <a:ext cx="5779491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64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595D8-34E0-43BB-9383-58930640C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857500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컬럼이나 컬럼의 일부만 선택하기</a:t>
            </a:r>
          </a:p>
        </p:txBody>
      </p:sp>
    </p:spTree>
    <p:extLst>
      <p:ext uri="{BB962C8B-B14F-4D97-AF65-F5344CB8AC3E}">
        <p14:creationId xmlns:p14="http://schemas.microsoft.com/office/powerpoint/2010/main" val="3114152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AE1B6-C625-4037-9E6D-C9F3B9B8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컬럼이나 컬럼의 일부만 선택하기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DE3AD-32E4-4E68-8220-11C804EAAC99}"/>
              </a:ext>
            </a:extLst>
          </p:cNvPr>
          <p:cNvSpPr txBox="1"/>
          <p:nvPr/>
        </p:nvSpPr>
        <p:spPr>
          <a:xfrm>
            <a:off x="433347" y="1550219"/>
            <a:ext cx="79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data2 </a:t>
            </a:r>
            <a:r>
              <a:rPr lang="ko-KR" altLang="en-US" dirty="0"/>
              <a:t>컬럼에 대해서만 평균을 구하고 결과를 </a:t>
            </a:r>
            <a:r>
              <a:rPr lang="en-US" altLang="ko-KR" dirty="0" err="1"/>
              <a:t>DataFrame</a:t>
            </a:r>
            <a:r>
              <a:rPr lang="ko-KR" altLang="en-US" dirty="0"/>
              <a:t>으로 받고 싶다면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1BA348-CBEE-4B73-BEF0-F6D3E8D69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79" y="2100728"/>
            <a:ext cx="7041316" cy="320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5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4E67C-853B-437D-8399-792096A4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컬럼이나 컬럼의 일부만 선택하기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87DF9A-76CE-46DB-ABC2-5189B90E9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79" y="1467799"/>
            <a:ext cx="6448903" cy="214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08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A40B5-F31E-4908-B000-A08BBDB0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156" y="2857500"/>
            <a:ext cx="8759687" cy="1143000"/>
          </a:xfrm>
        </p:spPr>
        <p:txBody>
          <a:bodyPr>
            <a:normAutofit fontScale="90000"/>
          </a:bodyPr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"/>
              </a:rPr>
              <a:t>Dicts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및 영상 시리즈를 사용한 그룹화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64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7DBF9-E5A1-4F71-8D06-0D5BEC50D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857" y="93825"/>
            <a:ext cx="8444285" cy="1143000"/>
          </a:xfrm>
        </p:spPr>
        <p:txBody>
          <a:bodyPr>
            <a:normAutofit fontScale="90000"/>
          </a:bodyPr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"/>
              </a:rPr>
              <a:t>Dicts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및 영상 시리즈를 사용한 그룹화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6CB9D5-A7ED-4E1C-A01F-C4A6D2235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" y="1033541"/>
            <a:ext cx="5347665" cy="4998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8C3846-0800-4AC8-A340-E1F864D4E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693" y="1371998"/>
            <a:ext cx="5339834" cy="300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64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CAB3A-C237-4E67-852D-9CDECD82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857500"/>
            <a:ext cx="7924800" cy="1143000"/>
          </a:xfrm>
        </p:spPr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함수를 사용한 그룹화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52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90DC5-589D-4B9A-870A-23A3A544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857500"/>
            <a:ext cx="7924800" cy="1143000"/>
          </a:xfrm>
        </p:spPr>
        <p:txBody>
          <a:bodyPr/>
          <a:lstStyle/>
          <a:p>
            <a:r>
              <a:rPr lang="en-US" altLang="ko-KR" dirty="0" err="1"/>
              <a:t>GroupBy</a:t>
            </a:r>
            <a:r>
              <a:rPr lang="en-US" altLang="ko-KR" dirty="0"/>
              <a:t> </a:t>
            </a:r>
            <a:r>
              <a:rPr lang="ko-KR" altLang="en-US" dirty="0"/>
              <a:t>메카닉</a:t>
            </a:r>
          </a:p>
        </p:txBody>
      </p:sp>
    </p:spTree>
    <p:extLst>
      <p:ext uri="{BB962C8B-B14F-4D97-AF65-F5344CB8AC3E}">
        <p14:creationId xmlns:p14="http://schemas.microsoft.com/office/powerpoint/2010/main" val="3219200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85CE2-2110-4664-A144-379C0872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함수를 사용한 그룹화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740673-ECC3-457F-AC63-3A947AE6B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41" y="1385330"/>
            <a:ext cx="6835884" cy="40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72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CF8B4-2FBD-4A2A-BC55-ADEFD8F7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857500"/>
            <a:ext cx="7924800" cy="1143000"/>
          </a:xfrm>
        </p:spPr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인덱스 수준별 그룹화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565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8C578-5947-44CA-9BA1-E2B41CCE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인덱스 수준별 그룹화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F21445-2F34-4F8A-A85E-53B668DD4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33" y="1252728"/>
            <a:ext cx="6908237" cy="47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93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3F704-91A2-4F8C-A9B0-3CC2C7C1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857500"/>
            <a:ext cx="7924800" cy="1143000"/>
          </a:xfrm>
        </p:spPr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데이터 집계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37450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2672B-A5E4-40D8-88F0-3947D96F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데이터 집계</a:t>
            </a:r>
            <a:br>
              <a:rPr lang="en-US" altLang="ko-KR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80D955-8784-4A17-B9C2-55088BFF2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2" y="866725"/>
            <a:ext cx="4503810" cy="34369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A93EC5-DEEE-4808-B273-9F2D3FEA5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214" y="4177558"/>
            <a:ext cx="8734131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78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208D8-A692-4688-AA98-8C7A18E2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857500"/>
            <a:ext cx="7924800" cy="1143000"/>
          </a:xfrm>
        </p:spPr>
        <p:txBody>
          <a:bodyPr>
            <a:normAutofit/>
          </a:bodyPr>
          <a:lstStyle/>
          <a:p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열별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 및 다중 함수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796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C6EEC-64D1-4AF7-894F-27DFE757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92608"/>
            <a:ext cx="7924800" cy="1143000"/>
          </a:xfrm>
        </p:spPr>
        <p:txBody>
          <a:bodyPr>
            <a:normAutofit/>
          </a:bodyPr>
          <a:lstStyle/>
          <a:p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열별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 및 다중 함수 적용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05D3BC-C475-480F-B86A-18120FCAD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71" y="1503761"/>
            <a:ext cx="6453315" cy="30356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795B19-A50B-46A1-B25A-8521B203C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58" y="4946135"/>
            <a:ext cx="6162342" cy="4082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8D9EF6-D712-4805-B866-EB3D12D4B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972" y="1435608"/>
            <a:ext cx="5422143" cy="21267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B0193F6-BADE-41C4-ABB3-34EC2AE00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972" y="3314961"/>
            <a:ext cx="5202299" cy="181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52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734D-F2CF-485E-8E37-05C351C8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472" y="300558"/>
            <a:ext cx="7924800" cy="1143000"/>
          </a:xfrm>
        </p:spPr>
        <p:txBody>
          <a:bodyPr>
            <a:normAutofit/>
          </a:bodyPr>
          <a:lstStyle/>
          <a:p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열별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 및 다중 함수 적용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F7AEF1-F2FC-4B98-9E13-AB1ACABDB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25" y="1682686"/>
            <a:ext cx="5766447" cy="24587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183EE2-ED23-4EA8-B5BE-EDDC7BD2C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130" y="1682686"/>
            <a:ext cx="5425910" cy="225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63333-31BD-424B-96CC-07B67D39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68754"/>
            <a:ext cx="7924800" cy="1143000"/>
          </a:xfrm>
        </p:spPr>
        <p:txBody>
          <a:bodyPr>
            <a:normAutofit/>
          </a:bodyPr>
          <a:lstStyle/>
          <a:p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열별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 및 다중 함수 적용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68F541-2646-44D5-965B-833F197F1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77" y="1618359"/>
            <a:ext cx="6677543" cy="33665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52139E-229A-4047-8A97-653CEB01C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475" y="1618359"/>
            <a:ext cx="4689749" cy="219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76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2106F-94A5-4B52-89D2-FBE8BE0A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24413"/>
            <a:ext cx="7924800" cy="1143000"/>
          </a:xfrm>
        </p:spPr>
        <p:txBody>
          <a:bodyPr>
            <a:normAutofit/>
          </a:bodyPr>
          <a:lstStyle/>
          <a:p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열별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 및 다중 함수 적용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7EDF19-5AE9-4E92-B1D2-F572779F6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24" y="1467413"/>
            <a:ext cx="6313336" cy="30834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C27BB2-B935-44D5-967F-0D897A4F1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460" y="1434049"/>
            <a:ext cx="5243462" cy="398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5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B2E0C-F79B-4570-84B9-95760E10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GroupBy</a:t>
            </a:r>
            <a:r>
              <a:rPr lang="en-US" altLang="ko-KR" dirty="0"/>
              <a:t> </a:t>
            </a:r>
            <a:r>
              <a:rPr lang="ko-KR" altLang="en-US" dirty="0"/>
              <a:t>메카닉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794EB8F-CB5A-477E-9081-5A6AC8DDA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06" y="1558456"/>
            <a:ext cx="6741638" cy="452429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4CE29B-3AAE-4830-924A-B89A73090964}"/>
              </a:ext>
            </a:extLst>
          </p:cNvPr>
          <p:cNvSpPr txBox="1"/>
          <p:nvPr/>
        </p:nvSpPr>
        <p:spPr>
          <a:xfrm>
            <a:off x="7673008" y="3371728"/>
            <a:ext cx="429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각 그룹의 색인은 다양한 형태가 될 수 있으며</a:t>
            </a:r>
            <a:r>
              <a:rPr lang="en-US" altLang="ko-KR" dirty="0"/>
              <a:t>, </a:t>
            </a:r>
            <a:r>
              <a:rPr lang="ko-KR" altLang="en-US" dirty="0"/>
              <a:t>모두 같은 타입일 필요도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016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7CE83-83C8-4C86-A506-97D4D47D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857500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행 색인 없이 집계된 데이터 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775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656F0-0F8B-43EE-93AB-F8EC58DC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행 색인 없이 집계된 데이터 반환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36ACC3-F631-49CF-8D13-D32240A9B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11" y="1867990"/>
            <a:ext cx="6184814" cy="20550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CD2BB8-05EC-4413-99D1-89F7CCAFC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02" y="3690994"/>
            <a:ext cx="5396359" cy="84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87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4DA10-7F81-4820-9E74-EAC8906C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857500"/>
            <a:ext cx="7924800" cy="1143000"/>
          </a:xfrm>
        </p:spPr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적용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일반 분할 적용 결합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2109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B9AC3-A7E5-488E-8BC6-5BC0D61A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적용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일반 분할 적용 결합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9A3281-9081-47D5-AE3B-030C22870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18" y="1252728"/>
            <a:ext cx="5209188" cy="18323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0079FC-7AB0-44C0-8A83-39163306B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23" y="2896070"/>
            <a:ext cx="4890052" cy="8076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27066D-0BAA-41F8-9CD1-670CB25A5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611" y="1394703"/>
            <a:ext cx="5349704" cy="23090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B884AF-673E-4D19-9A7C-2EA60EE55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207" y="4151324"/>
            <a:ext cx="5654530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28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5F7B4-796A-42A3-88F7-93DB982C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적용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일반 분할 적용 결합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B7F3C7-1AF9-4831-8B7D-6D3AFCD9C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4" y="1170221"/>
            <a:ext cx="5557400" cy="4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22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E7A19-9287-486D-B5C3-F5BDFA87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857500"/>
            <a:ext cx="7924800" cy="1143000"/>
          </a:xfrm>
        </p:spPr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그룹 키 억제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287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D3CAF-46F3-4EEA-AD33-FB82B19F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그룹 키 억제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8EC49B-01F4-461E-9921-56FDF9F7C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533" y="1590416"/>
            <a:ext cx="6930330" cy="340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64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2C993-088E-465D-86AD-ACEC03C72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857500"/>
            <a:ext cx="7924800" cy="1143000"/>
          </a:xfrm>
        </p:spPr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정량화 및 버킷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446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244B8-5416-4705-9B4E-1788A352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정량화 및 버킷 분석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547293-7024-41CE-B447-479801747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9" y="2963541"/>
            <a:ext cx="7140810" cy="28348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2BFECC-4A14-4363-8F36-04DF1FD84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782" y="1147031"/>
            <a:ext cx="5982218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22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65B13-19EA-4319-915B-D1A11CDC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정량화 및 버킷 분석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D5B290-3395-4EE2-81A2-D96B81FE0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38" y="1638790"/>
            <a:ext cx="5883150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6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146DA-45C3-447B-B06D-883F6EDE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GroupBy</a:t>
            </a:r>
            <a:r>
              <a:rPr lang="en-US" altLang="ko-KR" dirty="0"/>
              <a:t> </a:t>
            </a:r>
            <a:r>
              <a:rPr lang="ko-KR" altLang="en-US" dirty="0"/>
              <a:t>메카닉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04EC4-5C86-4DA9-8027-B8207F8D13EE}"/>
              </a:ext>
            </a:extLst>
          </p:cNvPr>
          <p:cNvSpPr txBox="1"/>
          <p:nvPr/>
        </p:nvSpPr>
        <p:spPr>
          <a:xfrm>
            <a:off x="6830170" y="1487791"/>
            <a:ext cx="372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데이터를 </a:t>
            </a:r>
            <a:r>
              <a:rPr lang="en-US" altLang="ko-KR" dirty="0"/>
              <a:t>key1</a:t>
            </a:r>
            <a:r>
              <a:rPr lang="ko-KR" altLang="en-US" dirty="0"/>
              <a:t>으로 묶고 각 그룹에서 </a:t>
            </a:r>
            <a:r>
              <a:rPr lang="en-US" altLang="ko-KR" dirty="0"/>
              <a:t>data1</a:t>
            </a:r>
            <a:r>
              <a:rPr lang="ko-KR" altLang="en-US" dirty="0"/>
              <a:t>의 평균을 구해보자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539E934-5DF8-4394-86E6-B5D79F585EEC}"/>
              </a:ext>
            </a:extLst>
          </p:cNvPr>
          <p:cNvCxnSpPr/>
          <p:nvPr/>
        </p:nvCxnSpPr>
        <p:spPr>
          <a:xfrm>
            <a:off x="8690775" y="2274073"/>
            <a:ext cx="0" cy="200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89AADE-29DC-48BB-A1CE-5186FBB47524}"/>
              </a:ext>
            </a:extLst>
          </p:cNvPr>
          <p:cNvSpPr txBox="1"/>
          <p:nvPr/>
        </p:nvSpPr>
        <p:spPr>
          <a:xfrm>
            <a:off x="6830169" y="4651512"/>
            <a:ext cx="4516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data1</a:t>
            </a:r>
            <a:r>
              <a:rPr lang="ko-KR" altLang="en-US" dirty="0"/>
              <a:t>에 대해 </a:t>
            </a:r>
            <a:r>
              <a:rPr lang="en-US" altLang="ko-KR" dirty="0" err="1"/>
              <a:t>groupby</a:t>
            </a:r>
            <a:r>
              <a:rPr lang="en-US" altLang="ko-KR" dirty="0"/>
              <a:t> </a:t>
            </a:r>
            <a:r>
              <a:rPr lang="ko-KR" altLang="en-US" dirty="0"/>
              <a:t>메서드를 호출하고 </a:t>
            </a:r>
            <a:r>
              <a:rPr lang="en-US" altLang="ko-KR" dirty="0"/>
              <a:t>key1 </a:t>
            </a:r>
            <a:r>
              <a:rPr lang="ko-KR" altLang="en-US" dirty="0"/>
              <a:t>컬럼을 넘기는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설명선: 아래쪽 화살표 12">
            <a:extLst>
              <a:ext uri="{FF2B5EF4-FFF2-40B4-BE49-F238E27FC236}">
                <a16:creationId xmlns:a16="http://schemas.microsoft.com/office/drawing/2014/main" id="{00672B1C-02EC-456E-B21A-8036FCC1BBEB}"/>
              </a:ext>
            </a:extLst>
          </p:cNvPr>
          <p:cNvSpPr/>
          <p:nvPr/>
        </p:nvSpPr>
        <p:spPr>
          <a:xfrm>
            <a:off x="463833" y="4242125"/>
            <a:ext cx="2199851" cy="646331"/>
          </a:xfrm>
          <a:prstGeom prst="down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grouped 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GroupBy</a:t>
            </a:r>
            <a:r>
              <a:rPr lang="en-US" altLang="ko-KR" sz="1200" dirty="0"/>
              <a:t> </a:t>
            </a:r>
            <a:r>
              <a:rPr lang="ko-KR" altLang="en-US" sz="1200" dirty="0"/>
              <a:t>객체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5CC9C9-75F2-4080-B87B-A4BA27DFCFA5}"/>
              </a:ext>
            </a:extLst>
          </p:cNvPr>
          <p:cNvSpPr txBox="1"/>
          <p:nvPr/>
        </p:nvSpPr>
        <p:spPr>
          <a:xfrm>
            <a:off x="2882339" y="4213890"/>
            <a:ext cx="2544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 객체는 각 그룹에 어떤 연산을 적용할 수 있게 해준다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AB6B68B-457D-4BD6-BC46-CA05C547E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25" y="1184056"/>
            <a:ext cx="4588429" cy="285774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7771A11-38C2-45E8-9A53-584D397BD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33" y="4888456"/>
            <a:ext cx="5761219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98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5153F-3239-428C-8F37-DD481CB3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003" y="2857500"/>
            <a:ext cx="8491993" cy="1143000"/>
          </a:xfrm>
        </p:spPr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예시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: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결측값을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 그룹별 값으로 채우기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7812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323C4-FED6-4D38-81AD-243D53B13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74" y="133582"/>
            <a:ext cx="8547652" cy="1143000"/>
          </a:xfrm>
        </p:spPr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예시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: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결측값을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 그룹별 값으로 채우기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F18DC1-7C31-42A0-A980-3B6735626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85" y="1697924"/>
            <a:ext cx="3834565" cy="23216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265D3C-BDC1-4021-BB59-6F5B727C0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058" y="1574645"/>
            <a:ext cx="4892464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246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264618-5DC7-4599-8991-FEF25BEBD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10" y="1435608"/>
            <a:ext cx="5446644" cy="443959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479B0D9-FABB-4287-B8D8-BC671F70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784" y="149484"/>
            <a:ext cx="8420431" cy="1143000"/>
          </a:xfrm>
        </p:spPr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예시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: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결측값을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 그룹별 값으로 채우기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29939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3746E-4F50-41B4-9507-BE47C5BC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857500"/>
            <a:ext cx="7924800" cy="1143000"/>
          </a:xfrm>
        </p:spPr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예제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랜덤 샘플링 및 순열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3182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5BCDB-948A-4691-9F55-631A0A6C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16462"/>
            <a:ext cx="7924800" cy="1143000"/>
          </a:xfrm>
        </p:spPr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예제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랜덤 샘플링 및 순열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F0C4AC-176C-49EB-A625-ED781B056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09" y="1400062"/>
            <a:ext cx="5189670" cy="45190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34C1AC-203D-4E74-8F97-FD55C3EDA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370" y="1400062"/>
            <a:ext cx="4592888" cy="477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86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D3455-421C-4AEF-8167-A5BA25DB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857500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예제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그룹 가중 평균 및 상관 관계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05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2D2C-4C35-4E65-994A-D942AAE7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84657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예제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그룹 가중 평균 및 상관 관계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84E58B-5028-403D-9925-B33C17359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7657"/>
            <a:ext cx="5471634" cy="33302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59B4F2-6461-4512-A583-BFAA513BF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66" y="1427657"/>
            <a:ext cx="5649445" cy="419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941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D68D8-9BDC-4C2D-880B-637A6C2F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857500"/>
            <a:ext cx="7924800" cy="1143000"/>
          </a:xfrm>
        </p:spPr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예제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그룹별 선형 회귀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4940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F2B31-B0CE-4AB9-9C78-384F499B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36937"/>
            <a:ext cx="7924800" cy="1143000"/>
          </a:xfrm>
        </p:spPr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예제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그룹별 선형 회귀 분석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E9EEF5-A48B-4255-98E5-B847B80E4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72" y="1479937"/>
            <a:ext cx="6184871" cy="26102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1DD547-C075-44A8-A3BB-CD5885A86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12427"/>
            <a:ext cx="4521538" cy="14864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FF3651-7FD2-4B0F-881E-134980ABE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597" y="2841273"/>
            <a:ext cx="3378335" cy="117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439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E76EA-E40F-4AF9-A6D9-73956B80A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857500"/>
            <a:ext cx="7924800" cy="1143000"/>
          </a:xfrm>
        </p:spPr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피벗 테이블 및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교차표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40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A25F2-C257-42B5-A2F7-6F1F72DC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GroupBy</a:t>
            </a:r>
            <a:r>
              <a:rPr lang="en-US" altLang="ko-KR" dirty="0"/>
              <a:t> </a:t>
            </a:r>
            <a:r>
              <a:rPr lang="ko-KR" altLang="en-US" dirty="0"/>
              <a:t>메카닉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9F41F-1714-44BA-AEEF-A4CA7DED055D}"/>
              </a:ext>
            </a:extLst>
          </p:cNvPr>
          <p:cNvSpPr txBox="1"/>
          <p:nvPr/>
        </p:nvSpPr>
        <p:spPr>
          <a:xfrm>
            <a:off x="691763" y="3105834"/>
            <a:ext cx="619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그룹별 평균을 구하려면 </a:t>
            </a:r>
            <a:r>
              <a:rPr lang="en-US" altLang="ko-KR" dirty="0" err="1"/>
              <a:t>GroupBy</a:t>
            </a:r>
            <a:r>
              <a:rPr lang="en-US" altLang="ko-KR" dirty="0"/>
              <a:t> </a:t>
            </a:r>
            <a:r>
              <a:rPr lang="ko-KR" altLang="en-US" dirty="0"/>
              <a:t>객체 의 </a:t>
            </a:r>
            <a:r>
              <a:rPr lang="en-US" altLang="ko-KR" dirty="0"/>
              <a:t>mean </a:t>
            </a:r>
            <a:r>
              <a:rPr lang="ko-KR" altLang="en-US" dirty="0"/>
              <a:t>메서드를 사용하면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0D49A4-CEEE-4FB8-B25B-F50CA9DFD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466" y="1422594"/>
            <a:ext cx="4814149" cy="37855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05F98D-F1C2-41DA-8626-A92EE264C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40" y="1422594"/>
            <a:ext cx="4088420" cy="14423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CE47049-ABA6-4A19-A779-7C6ED463B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63" y="3993038"/>
            <a:ext cx="5224007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678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BE055-11C2-4B31-AB3F-DC73F326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피벗 테이블 및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교차표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6E29FE-FA4D-41DC-BD0D-CAE2FF8FA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67" y="1252728"/>
            <a:ext cx="6195931" cy="27981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B3B8C7-E10F-4CA4-B2E0-683624CCE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974" y="1364046"/>
            <a:ext cx="5941129" cy="21762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CAC706-7955-4A3E-9069-7E0F50C84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285" y="3222980"/>
            <a:ext cx="4361929" cy="85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437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366D3-94D7-4F88-8A35-1ECE2EAC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피벗 테이블 및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교차표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D4E98C-583A-4E1A-89AB-BB91D80E2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471"/>
            <a:ext cx="7221143" cy="28663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5F14B3-F191-4D29-A706-DA7084434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141" y="4277802"/>
            <a:ext cx="6873150" cy="198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944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FD94D-18B6-4457-83CE-A8B8C8B8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피벗 테이블 및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교차표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0ABBA1-F1F4-40A1-ACF2-525354DC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90" y="1413287"/>
            <a:ext cx="6676249" cy="24899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1A76AA-B2B4-4324-A214-E47235A33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90" y="3600747"/>
            <a:ext cx="6116725" cy="248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940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722CD-2D5D-40DC-B714-ED7F0FCB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857500"/>
            <a:ext cx="7924800" cy="1143000"/>
          </a:xfrm>
        </p:spPr>
        <p:txBody>
          <a:bodyPr/>
          <a:lstStyle/>
          <a:p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교차표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: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교차표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9802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33609-246F-4043-A4EA-8CFA2AEC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교차표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: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교차표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84235A-76C9-48A4-97F4-71820A4DB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81" y="1252728"/>
            <a:ext cx="4333461" cy="49407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AFB87A-F522-4206-86C1-37FD6857A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655" y="1252728"/>
            <a:ext cx="5995171" cy="224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91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C7BE7-B3F5-4527-A8B2-5AFDFDD7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857500"/>
            <a:ext cx="7924800" cy="1143000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46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196DD-C5EC-423A-B4CA-3AE5F4B1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GroupBy</a:t>
            </a:r>
            <a:r>
              <a:rPr lang="en-US" altLang="ko-KR" dirty="0"/>
              <a:t> </a:t>
            </a:r>
            <a:r>
              <a:rPr lang="ko-KR" altLang="en-US" dirty="0"/>
              <a:t>메카닉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0B88DB-760D-4859-8FB4-0EB15D06CF65}"/>
              </a:ext>
            </a:extLst>
          </p:cNvPr>
          <p:cNvSpPr txBox="1"/>
          <p:nvPr/>
        </p:nvSpPr>
        <p:spPr>
          <a:xfrm>
            <a:off x="7394713" y="1836751"/>
            <a:ext cx="4086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그룹의 색인 모두 </a:t>
            </a:r>
            <a:r>
              <a:rPr lang="en-US" altLang="ko-KR" dirty="0"/>
              <a:t>Series </a:t>
            </a:r>
            <a:r>
              <a:rPr lang="ko-KR" altLang="en-US" dirty="0"/>
              <a:t>객체인데</a:t>
            </a:r>
            <a:r>
              <a:rPr lang="en-US" altLang="ko-KR" dirty="0"/>
              <a:t>, </a:t>
            </a:r>
            <a:r>
              <a:rPr lang="ko-KR" altLang="en-US" dirty="0"/>
              <a:t>길이만 같다면 어떤 배열이라도 상관없다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5BDB4E-0049-4D0D-B589-D9AF6F9BC870}"/>
              </a:ext>
            </a:extLst>
          </p:cNvPr>
          <p:cNvSpPr txBox="1"/>
          <p:nvPr/>
        </p:nvSpPr>
        <p:spPr>
          <a:xfrm>
            <a:off x="6630434" y="3699974"/>
            <a:ext cx="5256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그룹으로 묶을 정보는 주로 같은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안에서 찾게 되는데</a:t>
            </a:r>
            <a:r>
              <a:rPr lang="en-US" altLang="ko-KR" dirty="0"/>
              <a:t>, </a:t>
            </a:r>
            <a:r>
              <a:rPr lang="ko-KR" altLang="en-US" dirty="0"/>
              <a:t>이 경우 컬럼 이름</a:t>
            </a:r>
            <a:r>
              <a:rPr lang="en-US" altLang="ko-KR" dirty="0"/>
              <a:t>(</a:t>
            </a:r>
            <a:r>
              <a:rPr lang="ko-KR" altLang="en-US" dirty="0"/>
              <a:t>문자 열</a:t>
            </a:r>
            <a:r>
              <a:rPr lang="en-US" altLang="ko-KR" dirty="0"/>
              <a:t>, </a:t>
            </a:r>
            <a:r>
              <a:rPr lang="ko-KR" altLang="en-US" dirty="0"/>
              <a:t>숫자 혹은 다른 파이썬 객체</a:t>
            </a:r>
            <a:r>
              <a:rPr lang="en-US" altLang="ko-KR" dirty="0"/>
              <a:t>)</a:t>
            </a:r>
            <a:r>
              <a:rPr lang="ko-KR" altLang="en-US" dirty="0"/>
              <a:t>을 넘겨서 그룹의 색인으로 사용할 수 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996282-76A3-4351-B36B-1C6E9AFC6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86" y="1461287"/>
            <a:ext cx="3654353" cy="15999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F414C20-2CBF-40CF-8A06-9AA103034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87" y="3429000"/>
            <a:ext cx="5685013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0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2A7D6-EC47-4229-ACF1-D8C924B8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GroupBy</a:t>
            </a:r>
            <a:r>
              <a:rPr lang="en-US" altLang="ko-KR" dirty="0"/>
              <a:t> </a:t>
            </a:r>
            <a:r>
              <a:rPr lang="ko-KR" altLang="en-US" dirty="0"/>
              <a:t>메카닉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63A72-7E25-4016-89E3-7E57555F1586}"/>
              </a:ext>
            </a:extLst>
          </p:cNvPr>
          <p:cNvSpPr txBox="1"/>
          <p:nvPr/>
        </p:nvSpPr>
        <p:spPr>
          <a:xfrm>
            <a:off x="7021000" y="1362741"/>
            <a:ext cx="46356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key2 </a:t>
            </a:r>
            <a:r>
              <a:rPr lang="ko-KR" altLang="en-US" dirty="0"/>
              <a:t>컬럼이 결과에서 빠져 있는 것을 확인할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이유는 </a:t>
            </a:r>
            <a:r>
              <a:rPr lang="en-US" altLang="ko-KR" dirty="0"/>
              <a:t>df['key2']</a:t>
            </a:r>
            <a:r>
              <a:rPr lang="ko-KR" altLang="en-US" dirty="0"/>
              <a:t>는 숫자 데이터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이런 컬럼은 </a:t>
            </a:r>
            <a:r>
              <a:rPr lang="ko-KR" altLang="en-US" b="1" dirty="0">
                <a:solidFill>
                  <a:srgbClr val="FF0000"/>
                </a:solidFill>
              </a:rPr>
              <a:t>성가신 컬럼</a:t>
            </a:r>
            <a:r>
              <a:rPr lang="ko-KR" altLang="en-US" dirty="0"/>
              <a:t>이라고 부르며 결과에서 제외시킨다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F8B558-30D2-4E93-888B-72B90F792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35" y="1252728"/>
            <a:ext cx="4414366" cy="439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7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42ABF-00DB-411D-9372-34D44840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GroupBy</a:t>
            </a:r>
            <a:r>
              <a:rPr lang="en-US" altLang="ko-KR" dirty="0"/>
              <a:t> </a:t>
            </a:r>
            <a:r>
              <a:rPr lang="ko-KR" altLang="en-US" dirty="0"/>
              <a:t>메카닉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AA9A7-EACD-4B7B-B30F-D7A8D7EF5DA3}"/>
              </a:ext>
            </a:extLst>
          </p:cNvPr>
          <p:cNvSpPr txBox="1"/>
          <p:nvPr/>
        </p:nvSpPr>
        <p:spPr>
          <a:xfrm>
            <a:off x="437322" y="4325510"/>
            <a:ext cx="572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 색인에서 누락된 값은 결과에서 제외된다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27FBE2-0F7C-46CA-A70E-0CE29FBAC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20" y="1527048"/>
            <a:ext cx="4464584" cy="19019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1EA05FE-E28D-47F9-897B-EE34F5F47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358" y="1527048"/>
            <a:ext cx="5450740" cy="339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5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AA4FB-4D62-479D-97F6-7B8FF18E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857500"/>
            <a:ext cx="7924800" cy="1143000"/>
          </a:xfrm>
        </p:spPr>
        <p:txBody>
          <a:bodyPr/>
          <a:lstStyle/>
          <a:p>
            <a:r>
              <a:rPr lang="ko-KR" altLang="en-US" dirty="0"/>
              <a:t>그룹 간 순회하기</a:t>
            </a:r>
          </a:p>
        </p:txBody>
      </p:sp>
    </p:spTree>
    <p:extLst>
      <p:ext uri="{BB962C8B-B14F-4D97-AF65-F5344CB8AC3E}">
        <p14:creationId xmlns:p14="http://schemas.microsoft.com/office/powerpoint/2010/main" val="4275261616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228</TotalTime>
  <Words>388</Words>
  <Application>Microsoft Office PowerPoint</Application>
  <PresentationFormat>와이드스크린</PresentationFormat>
  <Paragraphs>72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3" baseType="lpstr">
      <vt:lpstr>Helvetica Neue</vt:lpstr>
      <vt:lpstr>Noto Sans</vt:lpstr>
      <vt:lpstr>Malgun Gothic</vt:lpstr>
      <vt:lpstr>Arial</vt:lpstr>
      <vt:lpstr>Candara</vt:lpstr>
      <vt:lpstr>Corbel</vt:lpstr>
      <vt:lpstr>Wingdings 3</vt:lpstr>
      <vt:lpstr>New_Education02</vt:lpstr>
      <vt:lpstr>Python for Data Analysis</vt:lpstr>
      <vt:lpstr>GroupBy 메카닉</vt:lpstr>
      <vt:lpstr>GroupBy 메카닉</vt:lpstr>
      <vt:lpstr>GroupBy 메카닉</vt:lpstr>
      <vt:lpstr>GroupBy 메카닉</vt:lpstr>
      <vt:lpstr>GroupBy 메카닉</vt:lpstr>
      <vt:lpstr>GroupBy 메카닉</vt:lpstr>
      <vt:lpstr>GroupBy 메카닉</vt:lpstr>
      <vt:lpstr>그룹 간 순회하기</vt:lpstr>
      <vt:lpstr>그룹 간 순회하기</vt:lpstr>
      <vt:lpstr>그룹 간 순회하기</vt:lpstr>
      <vt:lpstr>그룹 간 순회하기</vt:lpstr>
      <vt:lpstr>그룹 간 순회하기</vt:lpstr>
      <vt:lpstr>컬럼이나 컬럼의 일부만 선택하기</vt:lpstr>
      <vt:lpstr>컬럼이나 컬럼의 일부만 선택하기</vt:lpstr>
      <vt:lpstr>컬럼이나 컬럼의 일부만 선택하기</vt:lpstr>
      <vt:lpstr>Dicts 및 영상 시리즈를 사용한 그룹화</vt:lpstr>
      <vt:lpstr>Dicts 및 영상 시리즈를 사용한 그룹화</vt:lpstr>
      <vt:lpstr>함수를 사용한 그룹화</vt:lpstr>
      <vt:lpstr>함수를 사용한 그룹화</vt:lpstr>
      <vt:lpstr>인덱스 수준별 그룹화</vt:lpstr>
      <vt:lpstr>인덱스 수준별 그룹화</vt:lpstr>
      <vt:lpstr>데이터 집계</vt:lpstr>
      <vt:lpstr>데이터 집계 </vt:lpstr>
      <vt:lpstr>열별 및 다중 함수 적용</vt:lpstr>
      <vt:lpstr>열별 및 다중 함수 적용</vt:lpstr>
      <vt:lpstr>열별 및 다중 함수 적용</vt:lpstr>
      <vt:lpstr>열별 및 다중 함수 적용</vt:lpstr>
      <vt:lpstr>열별 및 다중 함수 적용</vt:lpstr>
      <vt:lpstr>행 색인 없이 집계된 데이터 반환</vt:lpstr>
      <vt:lpstr>행 색인 없이 집계된 데이터 반환</vt:lpstr>
      <vt:lpstr>적용: 일반 분할 적용 결합</vt:lpstr>
      <vt:lpstr>적용: 일반 분할 적용 결합</vt:lpstr>
      <vt:lpstr>적용: 일반 분할 적용 결합</vt:lpstr>
      <vt:lpstr>그룹 키 억제</vt:lpstr>
      <vt:lpstr>그룹 키 억제</vt:lpstr>
      <vt:lpstr>정량화 및 버킷 분석</vt:lpstr>
      <vt:lpstr>정량화 및 버킷 분석</vt:lpstr>
      <vt:lpstr>정량화 및 버킷 분석</vt:lpstr>
      <vt:lpstr>예시: 결측값을 그룹별 값으로 채우기</vt:lpstr>
      <vt:lpstr>예시: 결측값을 그룹별 값으로 채우기</vt:lpstr>
      <vt:lpstr>예시: 결측값을 그룹별 값으로 채우기</vt:lpstr>
      <vt:lpstr>예제: 랜덤 샘플링 및 순열</vt:lpstr>
      <vt:lpstr>예제: 랜덤 샘플링 및 순열</vt:lpstr>
      <vt:lpstr>예제: 그룹 가중 평균 및 상관 관계</vt:lpstr>
      <vt:lpstr>예제: 그룹 가중 평균 및 상관 관계</vt:lpstr>
      <vt:lpstr>예제: 그룹별 선형 회귀 분석</vt:lpstr>
      <vt:lpstr>예제: 그룹별 선형 회귀 분석</vt:lpstr>
      <vt:lpstr>피벗 테이블 및 교차표</vt:lpstr>
      <vt:lpstr>피벗 테이블 및 교차표</vt:lpstr>
      <vt:lpstr>피벗 테이블 및 교차표</vt:lpstr>
      <vt:lpstr>피벗 테이블 및 교차표</vt:lpstr>
      <vt:lpstr>교차표: 교차표</vt:lpstr>
      <vt:lpstr>교차표: 교차표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김상현</dc:creator>
  <cp:lastModifiedBy>김상현</cp:lastModifiedBy>
  <cp:revision>27</cp:revision>
  <dcterms:created xsi:type="dcterms:W3CDTF">2021-05-23T07:04:16Z</dcterms:created>
  <dcterms:modified xsi:type="dcterms:W3CDTF">2021-05-24T14:06:20Z</dcterms:modified>
</cp:coreProperties>
</file>