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5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0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9503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5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6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295D-2159-4A83-9A53-EED12BE1A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5460-F915-4778-8F74-91E46E5C2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2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477DD-57E1-49E9-97E5-60558CFF1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헤드 퍼스트 </a:t>
            </a:r>
            <a:r>
              <a:rPr lang="en-US" altLang="ko-KR" dirty="0"/>
              <a:t>DA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F2F3AD-EF78-4219-9649-661E34257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458" y="6140793"/>
            <a:ext cx="8534400" cy="457200"/>
          </a:xfrm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Chap10 </a:t>
            </a:r>
            <a:r>
              <a:rPr lang="ko-KR" altLang="en-US" dirty="0">
                <a:solidFill>
                  <a:srgbClr val="FFFF00"/>
                </a:solidFill>
              </a:rPr>
              <a:t>예측  </a:t>
            </a:r>
            <a:r>
              <a:rPr lang="en-US" altLang="ko-KR" dirty="0">
                <a:solidFill>
                  <a:srgbClr val="FFFF00"/>
                </a:solidFill>
              </a:rPr>
              <a:t>2021010677 </a:t>
            </a:r>
            <a:r>
              <a:rPr lang="ko-KR" altLang="en-US" dirty="0">
                <a:solidFill>
                  <a:srgbClr val="FFFF00"/>
                </a:solidFill>
              </a:rPr>
              <a:t>김상현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21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1AFA-F5D0-459E-927D-CE599EC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CE5D1-8228-4740-AB9E-64CA0785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32" y="1537689"/>
            <a:ext cx="5220152" cy="5182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8E14B-2D63-4104-ADE3-BA1E216813E8}"/>
              </a:ext>
            </a:extLst>
          </p:cNvPr>
          <p:cNvSpPr txBox="1"/>
          <p:nvPr/>
        </p:nvSpPr>
        <p:spPr>
          <a:xfrm>
            <a:off x="7283394" y="1940118"/>
            <a:ext cx="3323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회귀선은 평균 그래프의 각 지점에 가장 적합한 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사람의 임금 인상을 예측할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2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BDF4-7F2F-4CEE-8940-5F686CEC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836E1-2C9E-4EF4-8E21-2B9C94C88005}"/>
              </a:ext>
            </a:extLst>
          </p:cNvPr>
          <p:cNvSpPr txBox="1"/>
          <p:nvPr/>
        </p:nvSpPr>
        <p:spPr>
          <a:xfrm>
            <a:off x="71562" y="2817978"/>
            <a:ext cx="5891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산포도는 다양한 형태가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간에 선형의 상관관계가 있을 때 회귀선은 유용하다</a:t>
            </a:r>
            <a:r>
              <a:rPr lang="en-US" altLang="ko-KR" dirty="0"/>
              <a:t>.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관계가 선형이 되기 위해서는 산포도의 점은 거의 직선이 되어야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상관관계는 그 강도에 따라 상관계수로 표현이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상관계수는 </a:t>
            </a:r>
            <a:r>
              <a:rPr lang="en-US" altLang="ko-KR" dirty="0"/>
              <a:t>r</a:t>
            </a:r>
            <a:r>
              <a:rPr lang="ko-KR" altLang="en-US" dirty="0"/>
              <a:t>로 </a:t>
            </a:r>
            <a:r>
              <a:rPr lang="ko-KR" altLang="en-US" dirty="0" err="1"/>
              <a:t>표현이되고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값을</a:t>
            </a:r>
            <a:endParaRPr lang="en-US" altLang="ko-KR" dirty="0"/>
          </a:p>
          <a:p>
            <a:r>
              <a:rPr lang="ko-KR" altLang="en-US" dirty="0"/>
              <a:t>가지는데</a:t>
            </a:r>
            <a:r>
              <a:rPr lang="en-US" altLang="ko-KR" dirty="0"/>
              <a:t>, 0</a:t>
            </a:r>
            <a:r>
              <a:rPr lang="ko-KR" altLang="en-US" dirty="0"/>
              <a:t>은 두 변수 사이에 상관관계가 없다는 것을 의미하고 </a:t>
            </a:r>
            <a:r>
              <a:rPr lang="en-US" altLang="ko-KR" dirty="0"/>
              <a:t>1</a:t>
            </a:r>
            <a:r>
              <a:rPr lang="ko-KR" altLang="en-US" dirty="0"/>
              <a:t>이나 </a:t>
            </a:r>
            <a:r>
              <a:rPr lang="en-US" altLang="ko-KR" dirty="0"/>
              <a:t>-1</a:t>
            </a:r>
            <a:r>
              <a:rPr lang="ko-KR" altLang="en-US" dirty="0"/>
              <a:t>은 완전한 상관관계를 가진다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D907D8-4343-4041-8D21-680199DA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4" y="1630402"/>
            <a:ext cx="6021781" cy="42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EB44-0CFB-4A64-AA0A-0B70F3E0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9EBEE-F277-49FA-AE5A-DAA32332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" y="1908694"/>
            <a:ext cx="3288824" cy="292247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9C0CE4-BF7D-41B8-A88C-D4997C20ED5E}"/>
              </a:ext>
            </a:extLst>
          </p:cNvPr>
          <p:cNvCxnSpPr>
            <a:cxnSpLocks/>
          </p:cNvCxnSpPr>
          <p:nvPr/>
        </p:nvCxnSpPr>
        <p:spPr>
          <a:xfrm>
            <a:off x="3641698" y="3403723"/>
            <a:ext cx="707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87471D1-4D57-418B-9045-C461A449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81" y="2046215"/>
            <a:ext cx="3202237" cy="276556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F7C07D-60D7-4FFC-B667-F66ABDE9A0CB}"/>
              </a:ext>
            </a:extLst>
          </p:cNvPr>
          <p:cNvCxnSpPr>
            <a:cxnSpLocks/>
          </p:cNvCxnSpPr>
          <p:nvPr/>
        </p:nvCxnSpPr>
        <p:spPr>
          <a:xfrm flipV="1">
            <a:off x="7842636" y="3437515"/>
            <a:ext cx="6268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CE6FD17-E24A-42C2-A24D-027FDE04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981" y="2034464"/>
            <a:ext cx="2850800" cy="29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E793-B48B-4BF3-93FA-EFA44BC6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정확성을 위한 방정식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A16EA-CE73-4DB1-9B7B-98D41AE9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회귀선은 일차 방정식으로 나타낼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Y= a+ bx</a:t>
            </a:r>
          </a:p>
          <a:p>
            <a:pPr marL="0" indent="0">
              <a:buNone/>
            </a:pPr>
            <a:r>
              <a:rPr lang="ko-KR" altLang="en-US" dirty="0"/>
              <a:t>인상 요구 값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r>
              <a:rPr lang="en-US" altLang="ko-KR" dirty="0"/>
              <a:t>Y</a:t>
            </a:r>
            <a:r>
              <a:rPr lang="ko-KR" altLang="en-US" dirty="0"/>
              <a:t>는 받게 될 금액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</a:t>
            </a:r>
            <a:r>
              <a:rPr lang="en-US" altLang="ko-KR" dirty="0" err="1"/>
              <a:t>a,b</a:t>
            </a:r>
            <a:r>
              <a:rPr lang="ko-KR" altLang="en-US" dirty="0"/>
              <a:t>는 계수라고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86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A0C4-00BD-4B41-A496-13FFBE89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정확성을 위한 방정식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1208B-38D7-4343-A05F-F53D6411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276"/>
            <a:ext cx="4877223" cy="4701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0EF4A-1DFA-4BF6-AD94-CFD1C6C06C1D}"/>
              </a:ext>
            </a:extLst>
          </p:cNvPr>
          <p:cNvSpPr txBox="1"/>
          <p:nvPr/>
        </p:nvSpPr>
        <p:spPr>
          <a:xfrm>
            <a:off x="6217920" y="1916264"/>
            <a:ext cx="5057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Y= a + bx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b</a:t>
            </a:r>
            <a:r>
              <a:rPr lang="ko-KR" altLang="en-US" dirty="0"/>
              <a:t>는 기울기를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기울기는  </a:t>
            </a:r>
            <a:r>
              <a:rPr lang="en-US" altLang="ko-KR" b="0" i="0" dirty="0">
                <a:effectLst/>
                <a:latin typeface="Apple SD Gothic Neo"/>
              </a:rPr>
              <a:t>(y </a:t>
            </a:r>
            <a:r>
              <a:rPr lang="ko-KR" altLang="en-US" b="0" i="0" dirty="0">
                <a:effectLst/>
                <a:latin typeface="Apple SD Gothic Neo"/>
              </a:rPr>
              <a:t>값의 </a:t>
            </a:r>
            <a:r>
              <a:rPr lang="ko-KR" altLang="en-US" b="0" i="0" dirty="0" err="1">
                <a:effectLst/>
                <a:latin typeface="Apple SD Gothic Neo"/>
              </a:rPr>
              <a:t>증가량</a:t>
            </a:r>
            <a:r>
              <a:rPr lang="en-US" altLang="ko-KR" b="0" i="0" dirty="0">
                <a:effectLst/>
                <a:latin typeface="Apple SD Gothic Neo"/>
              </a:rPr>
              <a:t>) ÷ (x </a:t>
            </a:r>
            <a:r>
              <a:rPr lang="ko-KR" altLang="en-US" b="0" i="0" dirty="0">
                <a:effectLst/>
                <a:latin typeface="Apple SD Gothic Neo"/>
              </a:rPr>
              <a:t>값의 </a:t>
            </a:r>
            <a:r>
              <a:rPr lang="ko-KR" altLang="en-US" b="0" i="0" dirty="0" err="1">
                <a:effectLst/>
                <a:latin typeface="Apple SD Gothic Neo"/>
              </a:rPr>
              <a:t>증가량</a:t>
            </a:r>
            <a:r>
              <a:rPr lang="en-US" altLang="ko-KR" b="0" i="0" dirty="0">
                <a:effectLst/>
                <a:latin typeface="Apple SD Gothic Neo"/>
              </a:rPr>
              <a:t>) </a:t>
            </a:r>
            <a:r>
              <a:rPr lang="ko-KR" altLang="en-US" b="0" i="0" dirty="0">
                <a:effectLst/>
                <a:latin typeface="Apple SD Gothic Neo"/>
              </a:rPr>
              <a:t>를 의미한다</a:t>
            </a:r>
            <a:r>
              <a:rPr lang="en-US" altLang="ko-KR" b="0" i="0" dirty="0">
                <a:effectLst/>
                <a:latin typeface="Apple SD Gothic Neo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97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6B751-DF35-4E75-9A69-BDB4A720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회귀란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50955-0A04-4FD6-930D-67987B26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회귀</a:t>
            </a:r>
            <a:r>
              <a:rPr lang="ko-KR" altLang="en-US" dirty="0"/>
              <a:t>는 제대로 사용하면 </a:t>
            </a:r>
            <a:r>
              <a:rPr lang="ko-KR" altLang="en-US" dirty="0" err="1"/>
              <a:t>특정값을</a:t>
            </a:r>
            <a:r>
              <a:rPr lang="ko-KR" altLang="en-US" dirty="0"/>
              <a:t> 예측할  수 있는</a:t>
            </a:r>
            <a:r>
              <a:rPr lang="en-US" altLang="ko-KR" dirty="0"/>
              <a:t>, </a:t>
            </a:r>
            <a:r>
              <a:rPr lang="ko-KR" altLang="en-US" dirty="0"/>
              <a:t>믿을 수 없을 정도의 강력한 통계도구이다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7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8E339-940E-4C0D-8EED-E8219523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임금 협상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046D4-98E4-4534-9744-B9EBCB4F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7" y="2280011"/>
            <a:ext cx="4945749" cy="4397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DBC5F3-D295-4048-A48F-A99EAD66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984" y="2215694"/>
            <a:ext cx="4782079" cy="4525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5FFF1-9355-48A2-A7B4-0DDA9787DC78}"/>
              </a:ext>
            </a:extLst>
          </p:cNvPr>
          <p:cNvSpPr txBox="1"/>
          <p:nvPr/>
        </p:nvSpPr>
        <p:spPr>
          <a:xfrm>
            <a:off x="626808" y="1679511"/>
            <a:ext cx="435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협상하지 않은 사람의 임금 인상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A4B89-6675-4BD0-83F5-F2B12A17539A}"/>
              </a:ext>
            </a:extLst>
          </p:cNvPr>
          <p:cNvSpPr txBox="1"/>
          <p:nvPr/>
        </p:nvSpPr>
        <p:spPr>
          <a:xfrm>
            <a:off x="7181984" y="1595619"/>
            <a:ext cx="471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협상한 사람의 임금 인상</a:t>
            </a:r>
          </a:p>
        </p:txBody>
      </p:sp>
    </p:spTree>
    <p:extLst>
      <p:ext uri="{BB962C8B-B14F-4D97-AF65-F5344CB8AC3E}">
        <p14:creationId xmlns:p14="http://schemas.microsoft.com/office/powerpoint/2010/main" val="365360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DB62-5DFF-4E8D-A9B7-BED0C888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임금 인상 조견표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381AF-D7CD-4E10-8476-AC76277B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 </a:t>
            </a:r>
            <a:r>
              <a:rPr lang="en-US" altLang="ko-KR" dirty="0"/>
              <a:t>– </a:t>
            </a:r>
            <a:r>
              <a:rPr lang="ko-KR" altLang="en-US" dirty="0"/>
              <a:t>임금 인상 조견표 </a:t>
            </a:r>
            <a:r>
              <a:rPr lang="en-US" altLang="ko-KR" dirty="0"/>
              <a:t>– </a:t>
            </a:r>
            <a:r>
              <a:rPr lang="ko-KR" altLang="en-US" dirty="0"/>
              <a:t>임금 인상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계산을 완료하기 위해 수행해야 하는 단계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여기서는 알고리즘에 </a:t>
            </a:r>
            <a:r>
              <a:rPr lang="ko-KR" altLang="en-US" dirty="0" err="1"/>
              <a:t>입력값을</a:t>
            </a:r>
            <a:r>
              <a:rPr lang="ko-KR" altLang="en-US" dirty="0"/>
              <a:t> 지정하고 보상 금액을 예측하기 위한 단계를 수행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37079C-4FC3-4CAB-9261-3A850B738C26}"/>
              </a:ext>
            </a:extLst>
          </p:cNvPr>
          <p:cNvCxnSpPr>
            <a:cxnSpLocks/>
          </p:cNvCxnSpPr>
          <p:nvPr/>
        </p:nvCxnSpPr>
        <p:spPr>
          <a:xfrm flipH="1" flipV="1">
            <a:off x="3673503" y="2655737"/>
            <a:ext cx="1089328" cy="59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4F03E-BAE3-4388-9BE7-2BCE614D5D31}"/>
              </a:ext>
            </a:extLst>
          </p:cNvPr>
          <p:cNvSpPr txBox="1"/>
          <p:nvPr/>
        </p:nvSpPr>
        <p:spPr>
          <a:xfrm>
            <a:off x="4834393" y="3105834"/>
            <a:ext cx="411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얼마를 요구할지 내게 알려주면 얼마를 받을 수 있는지 알려주겠다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1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DBC54-7A01-4C16-BA49-6C68CF2D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내부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C445A-0A57-4649-BDCB-954178EA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가설검정과 예측</a:t>
            </a:r>
            <a:r>
              <a:rPr lang="ko-KR" altLang="en-US" dirty="0"/>
              <a:t>이 데이터의 분석의 정의라고 주장하는 사람도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05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7159-302D-4D26-B193-1DBE98ED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내부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D3634-6472-40E9-B3E5-8EC39E5C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23" y="1845663"/>
            <a:ext cx="4511431" cy="45342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8F0FCF-E11B-4535-A378-C1910991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893" y="1910438"/>
            <a:ext cx="4572396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9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C4702-5EE2-45C9-B283-629FE2EF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산포도 자석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4A6EB-27CD-41E1-91D0-DE3BDF009D2B}"/>
              </a:ext>
            </a:extLst>
          </p:cNvPr>
          <p:cNvSpPr txBox="1"/>
          <p:nvPr/>
        </p:nvSpPr>
        <p:spPr>
          <a:xfrm>
            <a:off x="954157" y="1900362"/>
            <a:ext cx="757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밥은 </a:t>
            </a:r>
            <a:r>
              <a:rPr lang="en-US" altLang="ko-KR" dirty="0"/>
              <a:t>5%</a:t>
            </a:r>
            <a:r>
              <a:rPr lang="ko-KR" altLang="en-US" dirty="0"/>
              <a:t>를 요구하고 </a:t>
            </a:r>
            <a:r>
              <a:rPr lang="en-US" altLang="ko-KR" dirty="0"/>
              <a:t>5%</a:t>
            </a:r>
            <a:r>
              <a:rPr lang="ko-KR" altLang="en-US" dirty="0"/>
              <a:t>를 받았다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패니는</a:t>
            </a:r>
            <a:r>
              <a:rPr lang="ko-KR" altLang="en-US" dirty="0"/>
              <a:t> </a:t>
            </a:r>
            <a:r>
              <a:rPr lang="en-US" altLang="ko-KR" dirty="0"/>
              <a:t>10%</a:t>
            </a:r>
            <a:r>
              <a:rPr lang="ko-KR" altLang="en-US" dirty="0"/>
              <a:t>를 요구하고 </a:t>
            </a:r>
            <a:r>
              <a:rPr lang="en-US" altLang="ko-KR" dirty="0"/>
              <a:t>8%</a:t>
            </a:r>
            <a:r>
              <a:rPr lang="ko-KR" altLang="en-US" dirty="0"/>
              <a:t>를 받았다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줄리아는 </a:t>
            </a:r>
            <a:r>
              <a:rPr lang="en-US" altLang="ko-KR" dirty="0"/>
              <a:t>2%</a:t>
            </a:r>
            <a:r>
              <a:rPr lang="ko-KR" altLang="en-US" dirty="0"/>
              <a:t>를 요구하고 </a:t>
            </a:r>
            <a:r>
              <a:rPr lang="en-US" altLang="ko-KR" dirty="0"/>
              <a:t>10%</a:t>
            </a:r>
            <a:r>
              <a:rPr lang="ko-KR" altLang="en-US" dirty="0"/>
              <a:t>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DF361E-C8A1-4820-95F4-EEF03718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31" y="1634341"/>
            <a:ext cx="5555912" cy="48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C6AA6-ADD5-4E12-88FE-2D08D56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산포도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E37A4-B7E7-486C-9999-A2067CEF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" y="1817767"/>
            <a:ext cx="6302286" cy="2331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62A20A-72EC-4716-B1C3-462FF45D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45" y="1817767"/>
            <a:ext cx="4610500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4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4765-F78C-4E78-8568-924EBC0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산포도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3CF3D-D895-45BA-9911-587C47DC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84" y="1317037"/>
            <a:ext cx="6188011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3490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어린이 테마</Template>
  <TotalTime>71</TotalTime>
  <Words>273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Apple SD Gothic Neo</vt:lpstr>
      <vt:lpstr>Arial</vt:lpstr>
      <vt:lpstr>Berlin Sans FB</vt:lpstr>
      <vt:lpstr>Wingdings</vt:lpstr>
      <vt:lpstr>New_Education01</vt:lpstr>
      <vt:lpstr>헤드 퍼스트 DA</vt:lpstr>
      <vt:lpstr>회귀란?</vt:lpstr>
      <vt:lpstr>임금 협상</vt:lpstr>
      <vt:lpstr>임금 인상 조견표</vt:lpstr>
      <vt:lpstr>알고리즘 내부</vt:lpstr>
      <vt:lpstr>알고리즘 내부</vt:lpstr>
      <vt:lpstr>산포도 자석</vt:lpstr>
      <vt:lpstr>산포도</vt:lpstr>
      <vt:lpstr>산포도</vt:lpstr>
      <vt:lpstr>회귀선</vt:lpstr>
      <vt:lpstr>회귀선</vt:lpstr>
      <vt:lpstr>상관계수 구하기</vt:lpstr>
      <vt:lpstr>정확성을 위한 방정식</vt:lpstr>
      <vt:lpstr>정확성을 위한 방정식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헤드 퍼스트 DA</dc:title>
  <dc:creator>김상현</dc:creator>
  <cp:lastModifiedBy>김상현</cp:lastModifiedBy>
  <cp:revision>10</cp:revision>
  <dcterms:created xsi:type="dcterms:W3CDTF">2021-07-06T13:15:48Z</dcterms:created>
  <dcterms:modified xsi:type="dcterms:W3CDTF">2021-07-09T05:33:24Z</dcterms:modified>
</cp:coreProperties>
</file>