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63" r:id="rId6"/>
    <p:sldId id="259" r:id="rId7"/>
    <p:sldId id="260" r:id="rId8"/>
    <p:sldId id="276" r:id="rId9"/>
    <p:sldId id="266" r:id="rId10"/>
    <p:sldId id="271" r:id="rId11"/>
    <p:sldId id="272" r:id="rId12"/>
    <p:sldId id="273" r:id="rId13"/>
    <p:sldId id="274" r:id="rId14"/>
    <p:sldId id="282" r:id="rId15"/>
    <p:sldId id="283" r:id="rId16"/>
    <p:sldId id="281" r:id="rId17"/>
    <p:sldId id="278" r:id="rId18"/>
    <p:sldId id="280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42AD9-36DE-4DD0-AF0A-E211DB78D0B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16266-2922-41AE-BB9A-0E75A4DF5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01EB-898D-45EB-AF02-BDBAAC1BCF6B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94F03-ECCF-40AC-9049-09ECFD328156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A059-A3AC-4C78-B822-ABB2B55C89C2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AF6E-30C6-4892-8ECC-28B98795E53E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014B-F72F-459C-9AEA-83526BA1950E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470D-456E-4B74-9504-3BED3E1E331F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7A5D-D22F-444E-B503-748AF7911620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DC5B-AE6E-413C-999F-2C6DCDB27E54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F5AD-FB09-4176-8819-3235C853B628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FC23-F62A-4DCF-8A7C-23F35CFA6295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4C3F-A6B3-439C-BF6D-6DFD3A565AFB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3B32-2D0D-46EA-AEFE-E5001DBB2FF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 - INTERNET OF THINGS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EB80-DBCE-406A-80BF-FEBEE692EE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800" y="469900"/>
            <a:ext cx="6807200" cy="133032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SRM INSTITUTE OF SCIENCE AND TECHNOLOGY</a:t>
            </a:r>
            <a:b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b="1" dirty="0" err="1">
                <a:latin typeface="Times New Roman" panose="02020603050405020304" charset="0"/>
                <a:cs typeface="Times New Roman" panose="02020603050405020304" charset="0"/>
              </a:rPr>
              <a:t>Ramapuram</a:t>
            </a:r>
            <a: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  <a:t>, Chennai – 600 089</a:t>
            </a:r>
            <a:br>
              <a:rPr lang="en-US" sz="18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600" b="1" dirty="0">
                <a:latin typeface="Times New Roman" panose="02020603050405020304" charset="0"/>
                <a:cs typeface="Times New Roman" panose="02020603050405020304" charset="0"/>
              </a:rPr>
              <a:t>SCHOOL OF COMPUTER SCIENCE AND ENGINEERING DEPARTMENT OF COMPUTER SCIENCE AND ENGINEERING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74879"/>
            <a:ext cx="8077200" cy="914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21CSC205P/Database Management Systems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Banking Management System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371600" y="2827379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BATCH NUMBER :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03174"/>
              </p:ext>
            </p:extLst>
          </p:nvPr>
        </p:nvGraphicFramePr>
        <p:xfrm>
          <a:off x="228600" y="4419600"/>
          <a:ext cx="8305800" cy="211561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Team Members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8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Vishnu G – RA2311030020034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 S Harish  - RA2311030020047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 R Seshaathri – RA2311030020052</a:t>
                      </a:r>
                    </a:p>
                    <a:p>
                      <a:endParaRPr lang="en-US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NAME: Visnu Dharsini S, M.E., </a:t>
                      </a:r>
                      <a:r>
                        <a:rPr lang="en-US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Ph.D</a:t>
                      </a:r>
                      <a:r>
                        <a:rPr lang="en-US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             Assistant Professor, 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33400" y="6356351"/>
            <a:ext cx="8077200" cy="273049"/>
          </a:xfrm>
        </p:spPr>
        <p:txBody>
          <a:bodyPr/>
          <a:lstStyle/>
          <a:p>
            <a:r>
              <a:rPr lang="en-US" dirty="0"/>
              <a:t>Date							Slide Number</a:t>
            </a:r>
          </a:p>
          <a:p>
            <a:endParaRPr lang="en-US" dirty="0"/>
          </a:p>
        </p:txBody>
      </p:sp>
      <p:pic>
        <p:nvPicPr>
          <p:cNvPr id="9" name="Picture 8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9F51CA38-7016-3989-DBAF-932DE61B51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5" y="743031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DESIGN – LOGIN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99590" y="6356350"/>
            <a:ext cx="5213985" cy="365125"/>
          </a:xfrm>
        </p:spPr>
        <p:txBody>
          <a:bodyPr/>
          <a:lstStyle/>
          <a:p>
            <a:r>
              <a:rPr lang="en-US" dirty="0">
                <a:sym typeface="+mn-ea"/>
              </a:rPr>
              <a:t>DEPARTMENT OF COMPUTER SCIENCE AND ENGINEERING - CYBERSECURITY</a:t>
            </a:r>
            <a:endParaRPr lang="en-US" dirty="0"/>
          </a:p>
          <a:p>
            <a:endParaRPr lang="en-US"/>
          </a:p>
        </p:txBody>
      </p:sp>
      <p:pic>
        <p:nvPicPr>
          <p:cNvPr id="5" name="Picture 4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D7F6BB66-20C4-6E6C-5126-F92456CA8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4106"/>
            <a:ext cx="1808290" cy="784063"/>
          </a:xfrm>
          <a:prstGeom prst="rect">
            <a:avLst/>
          </a:prstGeom>
        </p:spPr>
      </p:pic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438D5F-694C-7C02-0747-F028781B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98" y="1600200"/>
            <a:ext cx="4258204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DESIGN - MENU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23440" y="6356350"/>
            <a:ext cx="5151755" cy="365125"/>
          </a:xfrm>
        </p:spPr>
        <p:txBody>
          <a:bodyPr/>
          <a:lstStyle/>
          <a:p>
            <a:r>
              <a:rPr lang="en-US" dirty="0">
                <a:sym typeface="+mn-ea"/>
              </a:rPr>
              <a:t>DEPARTMENT OF COMPUTER SCIENCE AND ENGINEERING - CYBERSECURITY</a:t>
            </a:r>
            <a:endParaRPr lang="en-US" dirty="0"/>
          </a:p>
          <a:p>
            <a:endParaRPr lang="en-US"/>
          </a:p>
        </p:txBody>
      </p:sp>
      <p:pic>
        <p:nvPicPr>
          <p:cNvPr id="5" name="Picture 4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34E8DCDE-60CB-300E-B130-67D457311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4" y="454106"/>
            <a:ext cx="1808290" cy="784063"/>
          </a:xfrm>
          <a:prstGeom prst="rect">
            <a:avLst/>
          </a:prstGeom>
        </p:spPr>
      </p:pic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3F6BE6-0DEC-AFC6-9043-ED497E9DB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67" y="1600200"/>
            <a:ext cx="6338065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930" y="274638"/>
            <a:ext cx="668147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DESIGN - DEPOSIT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6356350"/>
            <a:ext cx="6452870" cy="365125"/>
          </a:xfrm>
        </p:spPr>
        <p:txBody>
          <a:bodyPr/>
          <a:lstStyle/>
          <a:p>
            <a:r>
              <a:rPr lang="en-US" dirty="0">
                <a:sym typeface="+mn-ea"/>
              </a:rPr>
              <a:t>DEPARTMENT OF COMPUTER SCIENCE AND ENGINEERING - CYBERSECURITY</a:t>
            </a:r>
            <a:endParaRPr lang="en-US" dirty="0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95E7B-B984-AEF0-1B66-63773133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5613"/>
            <a:ext cx="1809750" cy="781050"/>
          </a:xfrm>
          <a:prstGeom prst="rect">
            <a:avLst/>
          </a:prstGeom>
        </p:spPr>
      </p:pic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59A3CC-30C0-88EF-6CB4-9505BD3A5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44" y="1600200"/>
            <a:ext cx="6341511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DESIGN –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TRANSCTION HISTORY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23975" y="6356350"/>
            <a:ext cx="6149340" cy="365125"/>
          </a:xfrm>
        </p:spPr>
        <p:txBody>
          <a:bodyPr/>
          <a:lstStyle/>
          <a:p>
            <a:r>
              <a:rPr lang="en-US" dirty="0">
                <a:sym typeface="+mn-ea"/>
              </a:rPr>
              <a:t>DEPARTMENT OF COMPUTER SCIENCE AND ENGINEERING - CYBERSECURITY</a:t>
            </a:r>
            <a:endParaRPr lang="en-US" dirty="0"/>
          </a:p>
          <a:p>
            <a:endParaRPr lang="en-US"/>
          </a:p>
        </p:txBody>
      </p:sp>
      <p:pic>
        <p:nvPicPr>
          <p:cNvPr id="5" name="Picture 4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EB512534-AA64-B670-B3DD-236329F3CC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4106"/>
            <a:ext cx="1808290" cy="784063"/>
          </a:xfrm>
          <a:prstGeom prst="rect">
            <a:avLst/>
          </a:prstGeom>
        </p:spPr>
      </p:pic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0BB011-2758-2523-238E-70C340D7D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92" y="1600200"/>
            <a:ext cx="6896007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484" y="274638"/>
            <a:ext cx="6838315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Uses MySQL as the backend relational database.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Database schema includes tables for admins, accounts transactions and users.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Designed to store user credentials, users information, login password and transactions history  data.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Structured using SQL script (</a:t>
            </a:r>
            <a:r>
              <a:rPr lang="en-US" altLang="en-US" sz="2800" dirty="0" err="1">
                <a:latin typeface="Times New Roman" panose="02020603050405020304" charset="0"/>
                <a:cs typeface="Times New Roman" panose="02020603050405020304" charset="0"/>
              </a:rPr>
              <a:t>bank.sql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) for consistent setup.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Enables structured storage and efficient querying of restaurant-related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48485" y="6356350"/>
            <a:ext cx="5572125" cy="365125"/>
          </a:xfrm>
        </p:spPr>
        <p:txBody>
          <a:bodyPr/>
          <a:lstStyle/>
          <a:p>
            <a:r>
              <a:rPr lang="en-US" dirty="0">
                <a:sym typeface="+mn-ea"/>
              </a:rPr>
              <a:t>DEPARTMENT OF COMPUTER SCIENCE AND ENGINEERING - CYBERSECURITY</a:t>
            </a:r>
            <a:endParaRPr lang="en-US" dirty="0"/>
          </a:p>
          <a:p>
            <a:endParaRPr lang="en-US"/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89612E1B-A6BD-59DF-2421-9E216A3D6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4106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DATABASE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Python scripts use MySQL Connector for database communication.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Functions include connect() to establish a connection using credentials.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818630" cy="365125"/>
          </a:xfrm>
        </p:spPr>
        <p:txBody>
          <a:bodyPr/>
          <a:lstStyle/>
          <a:p>
            <a:r>
              <a:rPr lang="en-US" dirty="0">
                <a:sym typeface="+mn-ea"/>
              </a:rPr>
              <a:t>DEPARTMENT OF COMPUTER SCIENCE AND ENGINEERING - CYBERSECURITY</a:t>
            </a:r>
            <a:endParaRPr lang="en-US" dirty="0"/>
          </a:p>
          <a:p>
            <a:endParaRPr lang="en-US"/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F97ADE19-3037-84CF-50C9-908E732979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5" y="501650"/>
            <a:ext cx="1808290" cy="78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7E5E54-1D4C-1841-B391-39E92B29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965985"/>
            <a:ext cx="5553850" cy="628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710"/>
            <a:ext cx="8229600" cy="4763770"/>
          </a:xfrm>
        </p:spPr>
        <p:txBody>
          <a:bodyPr>
            <a:noAutofit/>
          </a:bodyPr>
          <a:lstStyle/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The SQL creates the tables and creates the row and columns 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SQL scrips allows the SQL command line to create the following tables in SQL database.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Demonstrates seamless interaction between frontend inputs and backend storage.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Achieved reliable CRUD operations (Create, Read, Update, Delete).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Ensured system responsiveness with minimal runtime errors.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9140" y="6356350"/>
            <a:ext cx="5307330" cy="365125"/>
          </a:xfrm>
        </p:spPr>
        <p:txBody>
          <a:bodyPr/>
          <a:lstStyle/>
          <a:p>
            <a:r>
              <a:rPr lang="en-US" dirty="0">
                <a:sym typeface="+mn-ea"/>
              </a:rPr>
              <a:t>DEPARTMENT OF COMPUTER SCIENCE AND ENGINEERING - CYBERSECURITY</a:t>
            </a:r>
            <a:endParaRPr lang="en-US" dirty="0"/>
          </a:p>
          <a:p>
            <a:endParaRPr lang="en-US"/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66FC8390-3EB1-DB84-0139-CFF2DA249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1" y="454106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4615"/>
            <a:ext cx="8229600" cy="476186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Customers can browse the menu and place orders.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Admins have control over menu items and restaurant settings.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Users must register and log in for a personalized experience.</a:t>
            </a:r>
          </a:p>
          <a:p>
            <a:pPr algn="just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Payments are processed securely to complete transactions.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7620000" cy="273049"/>
          </a:xfrm>
        </p:spPr>
        <p:txBody>
          <a:bodyPr/>
          <a:lstStyle/>
          <a:p>
            <a:r>
              <a:rPr lang="en-US" dirty="0"/>
              <a:t>DEPARTMENT OF COMPUTER SCIENCE AND ENGINEERING - CYBERSECURITY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866890" y="64522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EAFED706-9318-B5A9-853B-E424134211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2104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Project successfully integrates Python backend with MySQL database.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Secure admin login and menu management achieved.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Demonstrated effective database communication and data handling.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Code is modular, maintainable, and expandable for future features.</a:t>
            </a:r>
          </a:p>
          <a:p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Lays the foundation for a complete restaurant management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495300" y="6356350"/>
            <a:ext cx="9523095" cy="365125"/>
          </a:xfrm>
        </p:spPr>
        <p:txBody>
          <a:bodyPr/>
          <a:lstStyle/>
          <a:p>
            <a:r>
              <a:rPr lang="en-US" dirty="0">
                <a:sym typeface="+mn-ea"/>
              </a:rPr>
              <a:t>DEPARTMENT OF COMPUTER SCIENCE AND ENGINEERING - CYBERSECURITY</a:t>
            </a:r>
            <a:endParaRPr lang="en-US" dirty="0"/>
          </a:p>
          <a:p>
            <a:endParaRPr lang="en-US"/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F36A82B6-7BF4-E5F3-6303-620832142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4106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7620000" cy="273049"/>
          </a:xfrm>
        </p:spPr>
        <p:txBody>
          <a:bodyPr/>
          <a:lstStyle/>
          <a:p>
            <a:r>
              <a:rPr lang="en-US" dirty="0"/>
              <a:t>DEPARTMENT OF COMPUTER SCIENCE AND ENGINEERING - CYBERSECURITY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709285" y="5588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177EC7FA-E2BC-DF65-5EDB-2D8345E65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2737"/>
            <a:ext cx="1808290" cy="78406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768FFED-2F8F-1F85-6A38-8C972F75D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07734"/>
            <a:ext cx="8001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Smit Patel's RMS Project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Comprehensive documentation covering project profile, tools, ER diagrams, and more.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Maruf Abdullah's RMS Presentation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Focuses on enhancing efficiency in restaurant operations through software solutions.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Juliasmith1985's RMS 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Discusses the shift from traditional methods to modern POS systems in restaurants.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Deliveroo's Technological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Highlights how Deliveroo aids restaurants in modernizing operations and improving efficiency.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SlideTeam's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RMS Slides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Offers detailed slides on implementing RMS, covering aspects like POS, inventory, and staff management.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Abstract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Scope and Motivation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Objectives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ER diagram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Architecture diagram</a:t>
            </a:r>
            <a:endParaRPr lang="en-US" sz="1900" b="0" i="0" u="none" strike="noStrike" dirty="0">
              <a:solidFill>
                <a:srgbClr val="000000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Front end design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Backend database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Db connectivity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Result and discussion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Applications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425450"/>
          </a:xfrm>
        </p:spPr>
        <p:txBody>
          <a:bodyPr/>
          <a:lstStyle/>
          <a:p>
            <a:r>
              <a:rPr lang="en-US" dirty="0"/>
              <a:t>DEPARTMENT OF COMPUTER SCIENCE AND ENGINEERING - CYBERSECURITY</a:t>
            </a:r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C7D131BF-3FF6-05A4-D6F3-CAA13833C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4106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</a:rPr>
              <a:t> The system efficiently manages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banking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</a:rPr>
              <a:t> operations.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 structured interface allows the users to navigate customers and admin functions with ease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Secure login is ensured through SHA-256 hashed pin authentication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Admins can manage user accounts and monitor transaction records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</a:rPr>
              <a:t>. 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8229600" cy="349249"/>
          </a:xfrm>
        </p:spPr>
        <p:txBody>
          <a:bodyPr/>
          <a:lstStyle/>
          <a:p>
            <a:r>
              <a:rPr lang="en-US" dirty="0"/>
              <a:t>DEPARTMENT OF COMPUTER SCIENCE AND ENGINEERING - CYBERSECURITY</a:t>
            </a:r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960772DD-9EBC-56FA-1A0C-87481552C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4106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39876"/>
            <a:ext cx="8229600" cy="51657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using Python and SQL for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database-driven approach ensures structured data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enhances security for login and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streamlines order processing and payments.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1"/>
            <a:ext cx="8229600" cy="349249"/>
          </a:xfrm>
        </p:spPr>
        <p:txBody>
          <a:bodyPr/>
          <a:lstStyle/>
          <a:p>
            <a:r>
              <a:rPr lang="en-US" dirty="0"/>
              <a:t>DEPARTMENT OF COMPUTER SCIENCE AND ENGINEERING - CYBERSECURITY</a:t>
            </a:r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E07E4A80-444B-36E0-3C3B-46C671207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4106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SCOPE AND MOTIVATION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customers to perform banking operations conveniently through an intuitive.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manage the users accounts, transactions and over all system settings.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encryption ensure safe access and protect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is designed to be simple and user-friendly.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7391400" cy="365125"/>
          </a:xfrm>
        </p:spPr>
        <p:txBody>
          <a:bodyPr/>
          <a:lstStyle/>
          <a:p>
            <a:r>
              <a:rPr lang="en-US" dirty="0"/>
              <a:t>DEPARTMENT OF COMPUTER SCIENCE AND ENGINEERING - CYBERSECURITY</a:t>
            </a:r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D79794DA-9605-5F2F-C56D-325E3674AD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5" y="454106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8105"/>
            <a:ext cx="8229600" cy="467169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Develop a system to efficiently manage banking operations services.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Enables smooth handling of transactions, account management, and fund transfers.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Ensure data consistency and security using a database-driven approach.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Provide a user-friendly interface for customers and admins.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1000" y="6356351"/>
            <a:ext cx="8305800" cy="273049"/>
          </a:xfrm>
        </p:spPr>
        <p:txBody>
          <a:bodyPr/>
          <a:lstStyle/>
          <a:p>
            <a:r>
              <a:rPr lang="en-US" dirty="0"/>
              <a:t>DEPARTMENT OF COMPUTER SCIENCE AND ENGINEERING - CYBERSECURITY</a:t>
            </a:r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D20D9825-71B1-9A2D-BB84-63ADB21C2F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4638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7620000" cy="273049"/>
          </a:xfrm>
        </p:spPr>
        <p:txBody>
          <a:bodyPr/>
          <a:lstStyle/>
          <a:p>
            <a:r>
              <a:rPr lang="en-US" dirty="0"/>
              <a:t>DEPARTMENT OF COMPUTER SCIENCE AND ENGINEERING - CYBERSECURITY</a:t>
            </a:r>
          </a:p>
        </p:txBody>
      </p:sp>
      <p:pic>
        <p:nvPicPr>
          <p:cNvPr id="8" name="Content Placeholder 7" descr="A diagram of a customer account&#10;&#10;AI-generated content may be incorrect.">
            <a:extLst>
              <a:ext uri="{FF2B5EF4-FFF2-40B4-BE49-F238E27FC236}">
                <a16:creationId xmlns:a16="http://schemas.microsoft.com/office/drawing/2014/main" id="{1F412432-59CD-AD80-384D-62D87CE12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077200" cy="4525963"/>
          </a:xfrm>
        </p:spPr>
      </p:pic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4D3A19C8-DF31-AA90-CD8D-0EFAFDCB0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9391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25" y="274638"/>
            <a:ext cx="7470775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ARCHITECTURE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43075" y="6496685"/>
            <a:ext cx="5525770" cy="224790"/>
          </a:xfrm>
        </p:spPr>
        <p:txBody>
          <a:bodyPr/>
          <a:lstStyle/>
          <a:p>
            <a:r>
              <a:rPr lang="en-US" dirty="0">
                <a:sym typeface="+mn-ea"/>
              </a:rPr>
              <a:t>DEPARTMENT OF COMPUTER SCIENCE AND ENGINEERING - CYBERSECURITY</a:t>
            </a:r>
            <a:endParaRPr lang="en-US" dirty="0"/>
          </a:p>
          <a:p>
            <a:endParaRPr lang="en-US"/>
          </a:p>
        </p:txBody>
      </p:sp>
      <p:pic>
        <p:nvPicPr>
          <p:cNvPr id="11" name="Picture 10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76DAD791-F955-5987-7900-A40C360A7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97490"/>
            <a:ext cx="1808290" cy="784063"/>
          </a:xfrm>
          <a:prstGeom prst="rect">
            <a:avLst/>
          </a:prstGeom>
        </p:spPr>
      </p:pic>
      <p:pic>
        <p:nvPicPr>
          <p:cNvPr id="8" name="Content Placeholder 7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5789A4F8-EAD5-E889-2B1D-59121621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025" y="1600200"/>
            <a:ext cx="6632575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BE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SQL is used for database management and storage.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Python handles backend logic and system integration.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secure payment gateway ensures safe transactions.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6351"/>
            <a:ext cx="7620000" cy="273049"/>
          </a:xfrm>
        </p:spPr>
        <p:txBody>
          <a:bodyPr/>
          <a:lstStyle/>
          <a:p>
            <a:r>
              <a:rPr lang="en-US" dirty="0"/>
              <a:t>DEPARTMENT OF COMPUTER SCIENCE AND ENGINEERING - CYBERSECURITY</a:t>
            </a:r>
          </a:p>
        </p:txBody>
      </p:sp>
      <p:pic>
        <p:nvPicPr>
          <p:cNvPr id="6" name="Picture 5" descr="A blue and white sign with a gold coin&#10;&#10;AI-generated content may be incorrect.">
            <a:extLst>
              <a:ext uri="{FF2B5EF4-FFF2-40B4-BE49-F238E27FC236}">
                <a16:creationId xmlns:a16="http://schemas.microsoft.com/office/drawing/2014/main" id="{82916788-7A8F-BFD1-EE21-2C3D27BCCD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5531"/>
            <a:ext cx="1808290" cy="7840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812</Words>
  <Application>Microsoft Office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SRM INSTITUTE OF SCIENCE AND TECHNOLOGY Ramapuram, Chennai – 600 089 SCHOOL OF COMPUTER SCIENCE AND ENGINEERING DEPARTMENT OF COMPUTER SCIENCE AND ENGINEERING</vt:lpstr>
      <vt:lpstr>AGENDA</vt:lpstr>
      <vt:lpstr>INTRODUCTION</vt:lpstr>
      <vt:lpstr>ABSTRACT</vt:lpstr>
      <vt:lpstr>     SCOPE AND MOTIVATION</vt:lpstr>
      <vt:lpstr>OBJECTIVES</vt:lpstr>
      <vt:lpstr>       ER DIAGRAM</vt:lpstr>
      <vt:lpstr>      ARCHITECTURE DIAGRAM</vt:lpstr>
      <vt:lpstr>TOOLS TO BE USED</vt:lpstr>
      <vt:lpstr>FRONTEND DESIGN – LOGIN PAGE</vt:lpstr>
      <vt:lpstr>FRONTEND DESIGN - MENU</vt:lpstr>
      <vt:lpstr>FRONTEND DESIGN - DEPOSIT</vt:lpstr>
      <vt:lpstr>FRONTEND DESIGN –  TRANSCTION HISTORY</vt:lpstr>
      <vt:lpstr>BACKEND DATABASE</vt:lpstr>
      <vt:lpstr>       DATABASE CONNECTIVITY</vt:lpstr>
      <vt:lpstr>       RESULT AND DISCUSSION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 INSTITUTE OF SCIENCE AND TECHNOLOGY Ramapuram Campus , Chennai – 600 089 DEPARTMENT OF COMPUTER SCIENCE AND ENGINEERING</dc:title>
  <dc:creator>DELL</dc:creator>
  <cp:lastModifiedBy>seshaathri .</cp:lastModifiedBy>
  <cp:revision>42</cp:revision>
  <dcterms:created xsi:type="dcterms:W3CDTF">2023-07-26T03:49:00Z</dcterms:created>
  <dcterms:modified xsi:type="dcterms:W3CDTF">2025-04-29T16:23:30Z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3D0628081EAA4680B7E7A2455C633CA0_12</vt:lpwstr>
  </property>
  <property fmtid="{D5CDD505-2E9C-101B-9397-08002B2CF9AE}" pid="3" name="KSOProductBuildVer">
    <vt:lpwstr>1033-12.2.0.20795</vt:lpwstr>
  </property>
</Properties>
</file>