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Calligraffitti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48A54D-C748-4C5C-B2DD-7688266D9736}">
  <a:tblStyle styleId="{7548A54D-C748-4C5C-B2DD-7688266D97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alligraffitti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6999488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6999488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44ea32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744ea32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744ea32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744ea32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44ea323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44ea32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44ea3234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44ea3234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44ea323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744ea323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44ea323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744ea323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44ea3234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44ea3234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744ea3234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744ea3234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44ea3234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744ea3234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744ea3234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744ea3234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999488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999488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44ea3234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744ea3234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44ea3234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744ea3234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744ea32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744ea32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744ea32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744ea32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44ea32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44ea32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44ea32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44ea32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744ea32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744ea32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44ea323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744ea323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44ea32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44ea32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iiitaphyd-my.sharepoint.com/:f:/g/personal/seshadri_mazumder_research_iiit_ac_in/Epad8pqrEY5BsJWFoIs5_oQBcgOYsuww344MCyHjpx_02w?e=Mhsvd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44925" y="1770525"/>
            <a:ext cx="85206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90"/>
              <a:t>Neural Unsupervised Paraphrasing</a:t>
            </a:r>
            <a:endParaRPr b="1" sz="5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89325" y="2931250"/>
            <a:ext cx="39762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Team: Confidant-tri-gram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Zeeshan Khan (2021701029)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K. N. Amruth Sagar(2021701013)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Seshadri Mazumder(2021801002)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2775" y="3080500"/>
            <a:ext cx="387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Course Name : Intro to NLP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Course ID :       CS7.401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Instructors :     Prof. Manish Srivastava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Assigned TA :  Ananya Mukherjee</a:t>
            </a:r>
            <a:endParaRPr b="1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72" y="132325"/>
            <a:ext cx="1352541" cy="13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14750" y="4456275"/>
            <a:ext cx="81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Link 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NLP_Project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have now ?</a:t>
            </a:r>
            <a:endParaRPr b="1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Now we have a source </a:t>
            </a:r>
            <a:r>
              <a:rPr lang="en">
                <a:solidFill>
                  <a:schemeClr val="dk1"/>
                </a:solidFill>
              </a:rPr>
              <a:t>sentence.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4 C</a:t>
            </a:r>
            <a:r>
              <a:rPr lang="en">
                <a:solidFill>
                  <a:schemeClr val="dk1"/>
                </a:solidFill>
              </a:rPr>
              <a:t>orresponding masked/corrupted sentence.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4 Denoised sentences.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use the source sentence as the source.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use the 4 denoised sentences as pseudo-ground truths.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Transformers : Data Preparation</a:t>
            </a:r>
            <a:endParaRPr b="1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18650" y="1017725"/>
            <a:ext cx="8906700" cy="3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We clean the sentences, numericalise the tokens and convert a sentence to a tensor.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We Add &lt;SOS&gt; &lt;EOS&gt; tokens to represent start and end of statements.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To take </a:t>
            </a:r>
            <a:r>
              <a:rPr lang="en" sz="1700">
                <a:solidFill>
                  <a:schemeClr val="dk1"/>
                </a:solidFill>
              </a:rPr>
              <a:t>advantage</a:t>
            </a:r>
            <a:r>
              <a:rPr lang="en" sz="1700">
                <a:solidFill>
                  <a:schemeClr val="dk1"/>
                </a:solidFill>
              </a:rPr>
              <a:t> of large scale training in batches which improves the transformers performance, we add the functionality of batching in our training.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To enable batching we converted all the sentences to </a:t>
            </a:r>
            <a:r>
              <a:rPr lang="en" sz="1700">
                <a:solidFill>
                  <a:schemeClr val="dk1"/>
                </a:solidFill>
              </a:rPr>
              <a:t>have</a:t>
            </a:r>
            <a:r>
              <a:rPr lang="en" sz="1700">
                <a:solidFill>
                  <a:schemeClr val="dk1"/>
                </a:solidFill>
              </a:rPr>
              <a:t> a same length.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For that we define a max length of tokens for any given batch of sentences, and add padding to fill in the max length. We use &lt;PAD&gt; token for padding.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To ha</a:t>
            </a:r>
            <a:r>
              <a:rPr lang="en" sz="1700">
                <a:solidFill>
                  <a:schemeClr val="dk1"/>
                </a:solidFill>
              </a:rPr>
              <a:t>n</a:t>
            </a:r>
            <a:r>
              <a:rPr lang="en" sz="1700">
                <a:solidFill>
                  <a:schemeClr val="dk1"/>
                </a:solidFill>
              </a:rPr>
              <a:t>dle the padding during training, we create transformer padding mask of size max length for the whole batch, with 1 where real token </a:t>
            </a:r>
            <a:r>
              <a:rPr lang="en" sz="1700">
                <a:solidFill>
                  <a:schemeClr val="dk1"/>
                </a:solidFill>
              </a:rPr>
              <a:t>exists</a:t>
            </a:r>
            <a:r>
              <a:rPr lang="en" sz="1700">
                <a:solidFill>
                  <a:schemeClr val="dk1"/>
                </a:solidFill>
              </a:rPr>
              <a:t> and 0 for &lt;PAD&gt; token.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Since we use teacher forcing for autoregressive decoding, we create a transformer attention mask for the decoder, with upper </a:t>
            </a:r>
            <a:r>
              <a:rPr lang="en" sz="1700">
                <a:solidFill>
                  <a:schemeClr val="dk1"/>
                </a:solidFill>
              </a:rPr>
              <a:t>triangular</a:t>
            </a:r>
            <a:r>
              <a:rPr lang="en" sz="1700">
                <a:solidFill>
                  <a:schemeClr val="dk1"/>
                </a:solidFill>
              </a:rPr>
              <a:t> matrix filled with 1 and rest 0. This makes sure that the model does not look into the future tokens and cheat.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Standard</a:t>
            </a:r>
            <a:r>
              <a:rPr b="1" lang="en"/>
              <a:t> Transformer Architecture</a:t>
            </a:r>
            <a:endParaRPr b="1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54573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Transformer is an encoder decoder style deep neural </a:t>
            </a:r>
            <a:r>
              <a:rPr lang="en" sz="1700">
                <a:solidFill>
                  <a:schemeClr val="dk1"/>
                </a:solidFill>
              </a:rPr>
              <a:t>network</a:t>
            </a:r>
            <a:r>
              <a:rPr lang="en" sz="1700">
                <a:solidFill>
                  <a:schemeClr val="dk1"/>
                </a:solidFill>
              </a:rPr>
              <a:t> model.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 is able to parallely process the entire </a:t>
            </a:r>
            <a:r>
              <a:rPr lang="en" sz="1700">
                <a:solidFill>
                  <a:schemeClr val="dk1"/>
                </a:solidFill>
              </a:rPr>
              <a:t>sequence while attending to the useful information using key, query and, value style attention and encode the whole sequence. It uses self attention in the encoder.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In the decoder it uses cross attention to extract useful information from the encoded sequence to help with the decoding.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769" y="706450"/>
            <a:ext cx="3148579" cy="436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dk1"/>
                </a:solidFill>
              </a:rPr>
              <a:t>Results </a:t>
            </a:r>
            <a:endParaRPr b="1" sz="5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dk1"/>
                </a:solidFill>
              </a:rPr>
              <a:t>&amp; </a:t>
            </a:r>
            <a:endParaRPr b="1" sz="5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5500">
                <a:solidFill>
                  <a:schemeClr val="dk1"/>
                </a:solidFill>
              </a:rPr>
              <a:t>Discussions</a:t>
            </a:r>
            <a:endParaRPr b="1" sz="5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Quantitative Evaluation of PAWS Data</a:t>
            </a:r>
            <a:endParaRPr b="1"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BLEU Score : 7.312 on test set of MSR Paraphrase dataset.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score is from checkpoint : 72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 &amp; Valid loss graph : PAWS Dataset</a:t>
            </a:r>
            <a:endParaRPr b="1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25" y="1017725"/>
            <a:ext cx="5213275" cy="39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Qualitative Evaluation of PAWS Data</a:t>
            </a:r>
            <a:endParaRPr b="1"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6835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Pair 1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Target : JOHN BARROW ISLAND IS A MEMBER OF THE QUEEN ELIZABETH ISLANDS IN THE CANADIAN ARCTIC ARCH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Predicted : JOHN A MEMBER OF PARLIAMENT OF THE CANADIAN PROVINCE OF CANADA IN THE CANADIAN PROVINCE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Pair 2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Target : BEST MOVIE AT THE 7TH YOKOHAMA FILM FESTIVAL IT WAS CHOSEN AS THE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Predicted : IT WAS THE FIRST TIME AS THE SECOND TIME AS THE 7TH BEST FILM FESTIVAL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Pair 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Target : ALL FIVE EVENTS STARTED THE LAST DAY OF THE TOURNAMENT AND CONCLUDED WITH THE FINAL ON THE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Predicted : THE FIRST FIVE ON THE AREA WERE THE FIRST AND LAST WITH THE FINAL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Quantitative Evaluation of MSR Data</a:t>
            </a:r>
            <a:endParaRPr b="1"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BLEU Score : 53.439 on test set of MSR Paraphrase dataset.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score is from checkpoint : 278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 &amp; Valid loss graph : PAWS Dataset</a:t>
            </a:r>
            <a:endParaRPr b="1"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275" y="1073525"/>
            <a:ext cx="5426624" cy="40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Qualitative Evaluation of MSR Data</a:t>
            </a:r>
            <a:endParaRPr b="1"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6835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Pair 1 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Target : THE WORLD S LARGEST AUTOMAKERS SAID THEIR U S SALES DECLINED MORE THAN EXPECTED LAST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Predicted : THAN EXPECTED THE WORLD S TWO LARGEST AUTOMAKERS SAID THEIR U S SALES DECLINED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Pair 2: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Target : LOSSES AND FAVORABLE INTEREST RATES THE INCREASE REFLECTS LOWER CREDIT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Predicted : THE INCREASE REFLECTS LOWER CREDIT LOSSES AND FAVORABLE MARKET CONDITIONS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Pair 3 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Target : FEDERAL AGENTS SAID YESTERDAY THEY ARE INVESTIGATING THEFT OF 1 200 OF AN EXPLOSIVE CHEMICAL FROM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Predicted : FEDERAL AGENTS SAID YESTERDAY THEY ARE INVESTIGATING THE THEFT OF A TOTAL OF 1 200 POUNDS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Index</a:t>
            </a:r>
            <a:endParaRPr b="1"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311700" y="1172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{7548A54D-C748-4C5C-B2DD-7688266D9736}</a:tableStyleId>
              </a:tblPr>
              <a:tblGrid>
                <a:gridCol w="766625"/>
                <a:gridCol w="3513350"/>
                <a:gridCol w="740675"/>
                <a:gridCol w="3593925"/>
              </a:tblGrid>
              <a:tr h="41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Sl No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Topic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Sl No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Topic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Introduction</a:t>
                      </a:r>
                      <a:endParaRPr b="1"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6.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Quantitative Evaluation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2.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Problem Statement</a:t>
                      </a:r>
                      <a:endParaRPr b="1"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7.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Qualitative Evaluation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3.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Methodology</a:t>
                      </a:r>
                      <a:endParaRPr b="1"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8.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Self Collected Data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4.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Datasets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9.</a:t>
                      </a:r>
                      <a:endParaRPr b="1"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Conclusion &amp; Future Work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5.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Evaluation Metrics</a:t>
                      </a:r>
                      <a:endParaRPr b="1"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10.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References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Neural unsupervised is yet a challenging task and there's a lot of further research scope in this field.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We first corrupt the sentences and then used BART's model to curate pseudo ground truth sentences.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Then we trained an supervised end to end transformers from scratch and wqe achieve reasonable accuracies in the MSR dataset.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We couldn't train our model on QQP dataset due to time \&amp; resource constraint.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We also achieve some scores on the PAWS dataset, however the training loss graph shows, that further training can improve the results more, and there's a lot of scope for loss convergence.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Experimenting with multiple datasets and jointly training them for various domains and using gradient blending between them still remains as a future scope to us.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444525" y="1786950"/>
            <a:ext cx="85206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600">
                <a:solidFill>
                  <a:srgbClr val="000000"/>
                </a:solidFill>
                <a:latin typeface="Calligraffitti"/>
                <a:ea typeface="Calligraffitti"/>
                <a:cs typeface="Calligraffitti"/>
                <a:sym typeface="Calligraffitti"/>
              </a:rPr>
              <a:t>Thank You</a:t>
            </a:r>
            <a:endParaRPr b="1" sz="9600">
              <a:solidFill>
                <a:srgbClr val="000000"/>
              </a:solidFill>
              <a:latin typeface="Calligraffitti"/>
              <a:ea typeface="Calligraffitti"/>
              <a:cs typeface="Calligraffitti"/>
              <a:sym typeface="Calligraffitt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15650" y="1017725"/>
            <a:ext cx="8616600" cy="4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Paraphrasing is rewriting a given sentence in other words or forms without losing the meaning of the original sentence.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Paraphrasing can be achieved via </a:t>
            </a:r>
            <a:r>
              <a:rPr lang="en" sz="1700">
                <a:solidFill>
                  <a:schemeClr val="dk1"/>
                </a:solidFill>
              </a:rPr>
              <a:t>training</a:t>
            </a:r>
            <a:r>
              <a:rPr lang="en" sz="1700">
                <a:solidFill>
                  <a:schemeClr val="dk1"/>
                </a:solidFill>
              </a:rPr>
              <a:t> a deep sequence to sequence models, like RNN, LSTMs, Transformers etc, in a supervised setting.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Creating supervised datasets for paraphrasing is both time and cost expensive.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Therefore, several approaches aims to achieve paraphrasing using unsupervised methods.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In this project we aim at generating paraphrases using the idea of corrupting a sentence and reconstructing the correct sentence using deep auto-regressive denoising approaches.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Given a sentence in natural language, we aim at generating a new sentence with the same meaning but different language structure in an unsupervised setting.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50" y="2242975"/>
            <a:ext cx="80105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Datasets</a:t>
            </a:r>
            <a:endParaRPr b="1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17725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We train and evaluate our model on 3 datasets: </a:t>
            </a:r>
            <a:endParaRPr sz="1700">
              <a:solidFill>
                <a:schemeClr val="dk1"/>
              </a:solidFill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952500" y="160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{7548A54D-C748-4C5C-B2DD-7688266D9736}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Dataset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Train sentences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Valid sentences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Test Sentences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vocab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QQP : Quora Question Pair dataset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404290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73948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PAWS : Paraphrase Adversaries from Word Scrambling dataset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49401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8000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8000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35583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Microsoft Research Paraphrase Corpus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5803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21608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Pipeline</a:t>
            </a:r>
            <a:endParaRPr b="1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500" y="1017725"/>
            <a:ext cx="60650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Corruption Techniques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Token Masking: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Ex:</a:t>
            </a:r>
            <a:r>
              <a:rPr b="1" lang="en">
                <a:solidFill>
                  <a:schemeClr val="dk1"/>
                </a:solidFill>
              </a:rPr>
              <a:t> Source sentence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Amrozi accused his brother, whom he called "the witness", of deliberately distorting his evidence.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400">
                <a:solidFill>
                  <a:schemeClr val="dk1"/>
                </a:solidFill>
              </a:rPr>
              <a:t>Corrupted sentence</a:t>
            </a:r>
            <a:r>
              <a:rPr lang="en" sz="1400">
                <a:solidFill>
                  <a:schemeClr val="dk1"/>
                </a:solidFill>
              </a:rPr>
              <a:t>: Amrozi accused his brother, &lt;mask&gt; he &lt;mask&gt; "the witness", of &lt;mask&gt; distorting his evidence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Token Masking: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Ex: </a:t>
            </a:r>
            <a:r>
              <a:rPr b="1" lang="en">
                <a:solidFill>
                  <a:schemeClr val="dk1"/>
                </a:solidFill>
              </a:rPr>
              <a:t>Source sentence</a:t>
            </a:r>
            <a:r>
              <a:rPr lang="en">
                <a:solidFill>
                  <a:schemeClr val="dk1"/>
                </a:solidFill>
              </a:rPr>
              <a:t>: Amrozi accused his brother, whom he called "the witness", of deliberately distorting his evidence.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400">
                <a:solidFill>
                  <a:schemeClr val="dk1"/>
                </a:solidFill>
              </a:rPr>
              <a:t>Corrupted sentence</a:t>
            </a:r>
            <a:r>
              <a:rPr lang="en" sz="1400">
                <a:solidFill>
                  <a:schemeClr val="dk1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 Amrozi accused his brother, he called "the witness", of deliberately his evidence.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Data Corruption Techniques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Text Infilling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Ex: </a:t>
            </a:r>
            <a:r>
              <a:rPr b="1" lang="en">
                <a:solidFill>
                  <a:schemeClr val="dk1"/>
                </a:solidFill>
              </a:rPr>
              <a:t>Source sentence</a:t>
            </a:r>
            <a:r>
              <a:rPr lang="en">
                <a:solidFill>
                  <a:schemeClr val="dk1"/>
                </a:solidFill>
              </a:rPr>
              <a:t>: Amrozi accused his brother, whom he called "the witness", of deliberately distorting his evidence.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400">
                <a:solidFill>
                  <a:schemeClr val="dk1"/>
                </a:solidFill>
              </a:rPr>
              <a:t>Corrupted sentence</a:t>
            </a:r>
            <a:r>
              <a:rPr lang="en" sz="1400">
                <a:solidFill>
                  <a:schemeClr val="dk1"/>
                </a:solidFill>
              </a:rPr>
              <a:t>: Amrozi accused his brother, &lt;mask&gt; "the witness", of  deliberately distorting his evidence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Document rotation: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Ex: </a:t>
            </a:r>
            <a:r>
              <a:rPr b="1" lang="en">
                <a:solidFill>
                  <a:schemeClr val="dk1"/>
                </a:solidFill>
              </a:rPr>
              <a:t>Source sentence</a:t>
            </a:r>
            <a:r>
              <a:rPr lang="en">
                <a:solidFill>
                  <a:schemeClr val="dk1"/>
                </a:solidFill>
              </a:rPr>
              <a:t>: Amrozi accused his brother, whom he called "the witness", of deliberately distorting his evidence.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Corrupted sentence</a:t>
            </a:r>
            <a:r>
              <a:rPr lang="en">
                <a:solidFill>
                  <a:schemeClr val="dk1"/>
                </a:solidFill>
              </a:rPr>
              <a:t>:  Of deliberately his evidence. Amrozi accused his brother, he called "the witness".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Taking inference from BART Model</a:t>
            </a:r>
            <a:endParaRPr b="1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Bart is an auto-regressive generative language model.</a:t>
            </a:r>
            <a:endParaRPr sz="1629"/>
          </a:p>
          <a:p>
            <a:pPr indent="-3321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It is pre-trained on the task of masking and autoregressive denoising.</a:t>
            </a:r>
            <a:endParaRPr sz="1629"/>
          </a:p>
          <a:p>
            <a:pPr indent="-3321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It has a transformer encoder which encodes a corrupted/masked sentence</a:t>
            </a:r>
            <a:endParaRPr sz="1629"/>
          </a:p>
          <a:p>
            <a:pPr indent="-3321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It has a transformer decoder which predicts the masked tokens in an autoregressive manner.</a:t>
            </a:r>
            <a:endParaRPr sz="1629"/>
          </a:p>
          <a:p>
            <a:pPr indent="-3321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Since we are working in an unsupervised setting, we create pseudo-ground truths for the task of paraphrase generation.</a:t>
            </a:r>
            <a:endParaRPr sz="1629"/>
          </a:p>
          <a:p>
            <a:pPr indent="-3321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We corrupt the sentences using the 4 strategies described previously.</a:t>
            </a:r>
            <a:endParaRPr sz="1629"/>
          </a:p>
          <a:p>
            <a:pPr indent="-3321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The noisy/masked sentence is fed to BART, it denoises the sentence and reconstructs it in an </a:t>
            </a:r>
            <a:r>
              <a:rPr lang="en" sz="1629"/>
              <a:t>autoregressive</a:t>
            </a:r>
            <a:r>
              <a:rPr lang="en" sz="1629"/>
              <a:t> manner.</a:t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