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527416-4878-4D10-B54C-C2DEDFB09F15}">
  <a:tblStyle styleId="{74527416-4878-4D10-B54C-C2DEDFB09F1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786fa8b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786fa8b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786fa8bd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786fa8bd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77f7df15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77f7df15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77f7df15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77f7df15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786fa8bd9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786fa8bd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2786fa8bd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2786fa8bd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786fa8bd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786fa8bd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786fa8bd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786fa8bd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786fa8bd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786fa8bd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786fa8bd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786fa8bd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786fa8bd9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786fa8bd9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786fa8bd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786fa8bd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77f7df154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77f7df154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hyperlink" Target="https://iiitaphyd-my.sharepoint.com/:f:/g/personal/seshadri_mazumder_research_iiit_ac_in/EosGEpGUQYVKg-XL_8jjIcEBSnkKUxvNLcZeZOYQcYUtCw?e=hPdncZ"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robots.ox.ac.uk/~vgg/data/flowers/102/" TargetMode="External"/><Relationship Id="rId4" Type="http://schemas.openxmlformats.org/officeDocument/2006/relationships/hyperlink" Target="https://www.robots.ox.ac.uk/~vgg/data/flowers/102/categories.html" TargetMode="External"/><Relationship Id="rId5" Type="http://schemas.openxmlformats.org/officeDocument/2006/relationships/image" Target="../media/image3.jpg"/><Relationship Id="rId6" Type="http://schemas.openxmlformats.org/officeDocument/2006/relationships/image" Target="../media/image7.jpg"/><Relationship Id="rId7"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iiitaphyd-my.sharepoint.com/:i:/g/personal/seshadri_mazumder_research_iiit_ac_in/EbxqfAWfQIVLmyM0Jy8DwYIBMobj8uEDC_0XDSu_0PMLGw?e=gNDtDD" TargetMode="External"/><Relationship Id="rId4" Type="http://schemas.openxmlformats.org/officeDocument/2006/relationships/hyperlink" Target="https://iiitaphyd-my.sharepoint.com/:i:/g/personal/seshadri_mazumder_research_iiit_ac_in/EZ4cQfBUiU9BvyklzJfl9a8BLRn-ZVmFlWol22JRCUPHvA?e=pNAfxB" TargetMode="External"/><Relationship Id="rId5" Type="http://schemas.openxmlformats.org/officeDocument/2006/relationships/hyperlink" Target="https://iiitaphyd-my.sharepoint.com/:i:/g/personal/seshadri_mazumder_research_iiit_ac_in/EZ4cQfBUiU9BvyklzJfl9a8BLRn-ZVmFlWol22JRCUPHvA?e=pNAfxB"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44925" y="1770525"/>
            <a:ext cx="8520600" cy="45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2390"/>
              <a:t>Deep Conditional Text to Image Generation</a:t>
            </a:r>
            <a:endParaRPr b="1" sz="5900"/>
          </a:p>
        </p:txBody>
      </p:sp>
      <p:sp>
        <p:nvSpPr>
          <p:cNvPr id="55" name="Google Shape;55;p13"/>
          <p:cNvSpPr txBox="1"/>
          <p:nvPr>
            <p:ph idx="1" type="subTitle"/>
          </p:nvPr>
        </p:nvSpPr>
        <p:spPr>
          <a:xfrm>
            <a:off x="4989325" y="2931250"/>
            <a:ext cx="3976200" cy="15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rPr>
              <a:t>Team: Unnamed</a:t>
            </a:r>
            <a:endParaRPr b="1" sz="1700">
              <a:solidFill>
                <a:schemeClr val="dk1"/>
              </a:solidFill>
            </a:endParaRPr>
          </a:p>
          <a:p>
            <a:pPr indent="0" lvl="0" marL="0" rtl="0" algn="l">
              <a:spcBef>
                <a:spcPts val="0"/>
              </a:spcBef>
              <a:spcAft>
                <a:spcPts val="0"/>
              </a:spcAft>
              <a:buClr>
                <a:schemeClr val="dk1"/>
              </a:buClr>
              <a:buSzPts val="1100"/>
              <a:buFont typeface="Arial"/>
              <a:buNone/>
            </a:pPr>
            <a:r>
              <a:t/>
            </a:r>
            <a:endParaRPr b="1" sz="1500">
              <a:solidFill>
                <a:schemeClr val="dk1"/>
              </a:solidFill>
            </a:endParaRPr>
          </a:p>
          <a:p>
            <a:pPr indent="0" lvl="0" marL="0" rtl="0" algn="l">
              <a:spcBef>
                <a:spcPts val="0"/>
              </a:spcBef>
              <a:spcAft>
                <a:spcPts val="0"/>
              </a:spcAft>
              <a:buClr>
                <a:schemeClr val="dk1"/>
              </a:buClr>
              <a:buSzPts val="1100"/>
              <a:buFont typeface="Arial"/>
              <a:buNone/>
            </a:pPr>
            <a:r>
              <a:rPr b="1" lang="en" sz="1500">
                <a:solidFill>
                  <a:schemeClr val="dk1"/>
                </a:solidFill>
              </a:rPr>
              <a:t>Zeeshan Khan (2021701029)</a:t>
            </a:r>
            <a:endParaRPr b="1" sz="1500">
              <a:solidFill>
                <a:schemeClr val="dk1"/>
              </a:solidFill>
            </a:endParaRPr>
          </a:p>
          <a:p>
            <a:pPr indent="0" lvl="0" marL="0" rtl="0" algn="l">
              <a:spcBef>
                <a:spcPts val="0"/>
              </a:spcBef>
              <a:spcAft>
                <a:spcPts val="0"/>
              </a:spcAft>
              <a:buNone/>
            </a:pPr>
            <a:r>
              <a:rPr b="1" lang="en" sz="1500">
                <a:solidFill>
                  <a:schemeClr val="dk1"/>
                </a:solidFill>
              </a:rPr>
              <a:t>K. N. Amruth Sagar(2021701013)</a:t>
            </a:r>
            <a:endParaRPr b="1" sz="1500">
              <a:solidFill>
                <a:schemeClr val="dk1"/>
              </a:solidFill>
            </a:endParaRPr>
          </a:p>
          <a:p>
            <a:pPr indent="0" lvl="0" marL="0" rtl="0" algn="l">
              <a:spcBef>
                <a:spcPts val="0"/>
              </a:spcBef>
              <a:spcAft>
                <a:spcPts val="0"/>
              </a:spcAft>
              <a:buClr>
                <a:schemeClr val="dk1"/>
              </a:buClr>
              <a:buSzPts val="1100"/>
              <a:buFont typeface="Arial"/>
              <a:buNone/>
            </a:pPr>
            <a:r>
              <a:rPr b="1" lang="en" sz="1500">
                <a:solidFill>
                  <a:schemeClr val="dk1"/>
                </a:solidFill>
              </a:rPr>
              <a:t>Seshadri Mazumder(2021801002)</a:t>
            </a:r>
            <a:endParaRPr b="1" sz="1500">
              <a:solidFill>
                <a:schemeClr val="dk1"/>
              </a:solidFill>
            </a:endParaRPr>
          </a:p>
        </p:txBody>
      </p:sp>
      <p:sp>
        <p:nvSpPr>
          <p:cNvPr id="56" name="Google Shape;56;p13"/>
          <p:cNvSpPr txBox="1"/>
          <p:nvPr/>
        </p:nvSpPr>
        <p:spPr>
          <a:xfrm>
            <a:off x="222775" y="3080500"/>
            <a:ext cx="3871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Course Name : Computer Vision</a:t>
            </a:r>
            <a:endParaRPr b="1"/>
          </a:p>
          <a:p>
            <a:pPr indent="0" lvl="0" marL="0" rtl="0" algn="l">
              <a:spcBef>
                <a:spcPts val="0"/>
              </a:spcBef>
              <a:spcAft>
                <a:spcPts val="0"/>
              </a:spcAft>
              <a:buNone/>
            </a:pPr>
            <a:r>
              <a:rPr b="1" lang="en"/>
              <a:t>Course ID :       CS7.505</a:t>
            </a:r>
            <a:endParaRPr b="1"/>
          </a:p>
          <a:p>
            <a:pPr indent="0" lvl="0" marL="0" rtl="0" algn="l">
              <a:spcBef>
                <a:spcPts val="0"/>
              </a:spcBef>
              <a:spcAft>
                <a:spcPts val="0"/>
              </a:spcAft>
              <a:buNone/>
            </a:pPr>
            <a:r>
              <a:rPr b="1" lang="en"/>
              <a:t>Instructors :     Prof. Anoop Namboodiri</a:t>
            </a:r>
            <a:endParaRPr b="1"/>
          </a:p>
          <a:p>
            <a:pPr indent="0" lvl="0" marL="0" rtl="0" algn="l">
              <a:spcBef>
                <a:spcPts val="0"/>
              </a:spcBef>
              <a:spcAft>
                <a:spcPts val="0"/>
              </a:spcAft>
              <a:buNone/>
            </a:pPr>
            <a:r>
              <a:rPr b="1" lang="en"/>
              <a:t>Assigned TA :  Avinash Prabhu</a:t>
            </a:r>
            <a:endParaRPr b="1"/>
          </a:p>
        </p:txBody>
      </p:sp>
      <p:pic>
        <p:nvPicPr>
          <p:cNvPr id="57" name="Google Shape;57;p13"/>
          <p:cNvPicPr preferRelativeResize="0"/>
          <p:nvPr/>
        </p:nvPicPr>
        <p:blipFill>
          <a:blip r:embed="rId3">
            <a:alphaModFix/>
          </a:blip>
          <a:stretch>
            <a:fillRect/>
          </a:stretch>
        </p:blipFill>
        <p:spPr>
          <a:xfrm>
            <a:off x="222772" y="132325"/>
            <a:ext cx="1352541" cy="1321800"/>
          </a:xfrm>
          <a:prstGeom prst="rect">
            <a:avLst/>
          </a:prstGeom>
          <a:noFill/>
          <a:ln>
            <a:noFill/>
          </a:ln>
        </p:spPr>
      </p:pic>
      <p:sp>
        <p:nvSpPr>
          <p:cNvPr id="58" name="Google Shape;58;p13"/>
          <p:cNvSpPr txBox="1"/>
          <p:nvPr/>
        </p:nvSpPr>
        <p:spPr>
          <a:xfrm>
            <a:off x="214750" y="4456275"/>
            <a:ext cx="819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Project Link :</a:t>
            </a:r>
            <a:r>
              <a:rPr lang="en"/>
              <a:t> </a:t>
            </a:r>
            <a:r>
              <a:rPr lang="en" sz="1100" u="sng">
                <a:solidFill>
                  <a:schemeClr val="hlink"/>
                </a:solidFill>
                <a:hlinkClick r:id="rId4"/>
              </a:rPr>
              <a:t>CV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Qualitative Evaluation : Sample 1</a:t>
            </a:r>
            <a:endParaRPr b="1"/>
          </a:p>
        </p:txBody>
      </p:sp>
      <p:sp>
        <p:nvSpPr>
          <p:cNvPr id="124" name="Google Shape;124;p22"/>
          <p:cNvSpPr txBox="1"/>
          <p:nvPr>
            <p:ph idx="1" type="body"/>
          </p:nvPr>
        </p:nvSpPr>
        <p:spPr>
          <a:xfrm>
            <a:off x="5926425" y="1152475"/>
            <a:ext cx="29061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b="1" lang="en">
                <a:solidFill>
                  <a:srgbClr val="000000"/>
                </a:solidFill>
              </a:rPr>
              <a:t>Source Sentence : </a:t>
            </a:r>
            <a:endParaRPr b="1">
              <a:solidFill>
                <a:srgbClr val="000000"/>
              </a:solidFill>
            </a:endParaRPr>
          </a:p>
          <a:p>
            <a:pPr indent="-308610" lvl="0" marL="457200" rtl="0" algn="l">
              <a:spcBef>
                <a:spcPts val="1200"/>
              </a:spcBef>
              <a:spcAft>
                <a:spcPts val="0"/>
              </a:spcAft>
              <a:buClr>
                <a:srgbClr val="000000"/>
              </a:buClr>
              <a:buSzPct val="100000"/>
              <a:buChar char="●"/>
            </a:pPr>
            <a:r>
              <a:rPr b="1" lang="en">
                <a:solidFill>
                  <a:srgbClr val="000000"/>
                </a:solidFill>
              </a:rPr>
              <a:t>this flower is orange and white in color, and has petals that are short and pointed.</a:t>
            </a:r>
            <a:endParaRPr b="1">
              <a:solidFill>
                <a:srgbClr val="000000"/>
              </a:solidFill>
            </a:endParaRPr>
          </a:p>
          <a:p>
            <a:pPr indent="-308610" lvl="0" marL="457200" rtl="0" algn="l">
              <a:spcBef>
                <a:spcPts val="0"/>
              </a:spcBef>
              <a:spcAft>
                <a:spcPts val="0"/>
              </a:spcAft>
              <a:buClr>
                <a:srgbClr val="000000"/>
              </a:buClr>
              <a:buSzPct val="100000"/>
              <a:buChar char="●"/>
            </a:pPr>
            <a:r>
              <a:rPr b="1" lang="en">
                <a:solidFill>
                  <a:srgbClr val="000000"/>
                </a:solidFill>
              </a:rPr>
              <a:t>there are many overlapping pale orange petals, with very prominent green stigmas in the center and many branching sepals around the petals.</a:t>
            </a:r>
            <a:endParaRPr b="1">
              <a:solidFill>
                <a:srgbClr val="000000"/>
              </a:solidFill>
            </a:endParaRPr>
          </a:p>
          <a:p>
            <a:pPr indent="-308610" lvl="0" marL="457200" rtl="0" algn="l">
              <a:spcBef>
                <a:spcPts val="0"/>
              </a:spcBef>
              <a:spcAft>
                <a:spcPts val="0"/>
              </a:spcAft>
              <a:buClr>
                <a:srgbClr val="000000"/>
              </a:buClr>
              <a:buSzPct val="100000"/>
              <a:buChar char="●"/>
            </a:pPr>
            <a:r>
              <a:rPr b="1" lang="en">
                <a:solidFill>
                  <a:srgbClr val="000000"/>
                </a:solidFill>
              </a:rPr>
              <a:t>a flower with white and orange petals and green anther filaments and pistils.</a:t>
            </a:r>
            <a:endParaRPr b="1">
              <a:solidFill>
                <a:srgbClr val="000000"/>
              </a:solidFill>
            </a:endParaRPr>
          </a:p>
        </p:txBody>
      </p:sp>
      <p:pic>
        <p:nvPicPr>
          <p:cNvPr id="125" name="Google Shape;125;p22"/>
          <p:cNvPicPr preferRelativeResize="0"/>
          <p:nvPr/>
        </p:nvPicPr>
        <p:blipFill>
          <a:blip r:embed="rId3">
            <a:alphaModFix/>
          </a:blip>
          <a:stretch>
            <a:fillRect/>
          </a:stretch>
        </p:blipFill>
        <p:spPr>
          <a:xfrm>
            <a:off x="0" y="1017725"/>
            <a:ext cx="5501024" cy="4125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Qualitative Evaluation : Sample 2</a:t>
            </a:r>
            <a:endParaRPr b="1"/>
          </a:p>
        </p:txBody>
      </p:sp>
      <p:sp>
        <p:nvSpPr>
          <p:cNvPr id="131" name="Google Shape;131;p23"/>
          <p:cNvSpPr txBox="1"/>
          <p:nvPr>
            <p:ph idx="1" type="body"/>
          </p:nvPr>
        </p:nvSpPr>
        <p:spPr>
          <a:xfrm>
            <a:off x="5926425" y="1152475"/>
            <a:ext cx="29061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a:solidFill>
                  <a:srgbClr val="000000"/>
                </a:solidFill>
              </a:rPr>
              <a:t>Source Sentence :</a:t>
            </a:r>
            <a:endParaRPr b="1">
              <a:solidFill>
                <a:srgbClr val="000000"/>
              </a:solidFill>
            </a:endParaRPr>
          </a:p>
          <a:p>
            <a:pPr indent="-325755" lvl="0" marL="457200" rtl="0" algn="l">
              <a:spcBef>
                <a:spcPts val="1200"/>
              </a:spcBef>
              <a:spcAft>
                <a:spcPts val="0"/>
              </a:spcAft>
              <a:buClr>
                <a:srgbClr val="000000"/>
              </a:buClr>
              <a:buSzPct val="100000"/>
              <a:buChar char="●"/>
            </a:pPr>
            <a:r>
              <a:rPr b="1" lang="en">
                <a:solidFill>
                  <a:srgbClr val="000000"/>
                </a:solidFill>
              </a:rPr>
              <a:t>petals are light purple in color with longer stamens and a prominent green pistil</a:t>
            </a:r>
            <a:endParaRPr b="1">
              <a:solidFill>
                <a:srgbClr val="000000"/>
              </a:solidFill>
            </a:endParaRPr>
          </a:p>
          <a:p>
            <a:pPr indent="-325755" lvl="0" marL="457200" rtl="0" algn="l">
              <a:spcBef>
                <a:spcPts val="0"/>
              </a:spcBef>
              <a:spcAft>
                <a:spcPts val="0"/>
              </a:spcAft>
              <a:buClr>
                <a:srgbClr val="000000"/>
              </a:buClr>
              <a:buSzPct val="100000"/>
              <a:buChar char="●"/>
            </a:pPr>
            <a:r>
              <a:rPr b="1" lang="en">
                <a:solidFill>
                  <a:srgbClr val="000000"/>
                </a:solidFill>
              </a:rPr>
              <a:t>this blue and purple flower has layered pointed petals and a dark green stigma.</a:t>
            </a:r>
            <a:endParaRPr b="1">
              <a:solidFill>
                <a:srgbClr val="000000"/>
              </a:solidFill>
            </a:endParaRPr>
          </a:p>
          <a:p>
            <a:pPr indent="-325755" lvl="0" marL="457200" rtl="0" algn="l">
              <a:spcBef>
                <a:spcPts val="0"/>
              </a:spcBef>
              <a:spcAft>
                <a:spcPts val="0"/>
              </a:spcAft>
              <a:buClr>
                <a:srgbClr val="000000"/>
              </a:buClr>
              <a:buSzPct val="100000"/>
              <a:buChar char="●"/>
            </a:pPr>
            <a:r>
              <a:rPr b="1" lang="en">
                <a:solidFill>
                  <a:srgbClr val="000000"/>
                </a:solidFill>
              </a:rPr>
              <a:t>this flower is purple and blue in color, with petals that are oval shaped.</a:t>
            </a:r>
            <a:endParaRPr b="1">
              <a:solidFill>
                <a:srgbClr val="000000"/>
              </a:solidFill>
            </a:endParaRPr>
          </a:p>
        </p:txBody>
      </p:sp>
      <p:pic>
        <p:nvPicPr>
          <p:cNvPr id="132" name="Google Shape;132;p23"/>
          <p:cNvPicPr preferRelativeResize="0"/>
          <p:nvPr/>
        </p:nvPicPr>
        <p:blipFill>
          <a:blip r:embed="rId3">
            <a:alphaModFix/>
          </a:blip>
          <a:stretch>
            <a:fillRect/>
          </a:stretch>
        </p:blipFill>
        <p:spPr>
          <a:xfrm>
            <a:off x="0" y="1017725"/>
            <a:ext cx="5501024" cy="4125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Qualitative Evaluation : Sample 3</a:t>
            </a:r>
            <a:endParaRPr b="1"/>
          </a:p>
        </p:txBody>
      </p:sp>
      <p:sp>
        <p:nvSpPr>
          <p:cNvPr id="138" name="Google Shape;138;p24"/>
          <p:cNvSpPr txBox="1"/>
          <p:nvPr>
            <p:ph idx="1" type="body"/>
          </p:nvPr>
        </p:nvSpPr>
        <p:spPr>
          <a:xfrm>
            <a:off x="5926425" y="1152475"/>
            <a:ext cx="29061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solidFill>
                  <a:srgbClr val="000000"/>
                </a:solidFill>
              </a:rPr>
              <a:t>Source Sentence : </a:t>
            </a:r>
            <a:endParaRPr b="1">
              <a:solidFill>
                <a:srgbClr val="000000"/>
              </a:solidFill>
            </a:endParaRPr>
          </a:p>
          <a:p>
            <a:pPr indent="-342900" lvl="0" marL="457200" rtl="0" algn="l">
              <a:spcBef>
                <a:spcPts val="1200"/>
              </a:spcBef>
              <a:spcAft>
                <a:spcPts val="0"/>
              </a:spcAft>
              <a:buClr>
                <a:srgbClr val="000000"/>
              </a:buClr>
              <a:buSzPts val="1800"/>
              <a:buChar char="●"/>
            </a:pPr>
            <a:r>
              <a:rPr b="1" lang="en">
                <a:solidFill>
                  <a:srgbClr val="000000"/>
                </a:solidFill>
              </a:rPr>
              <a:t>this flower has orange and white petals, and several yellow anthers.</a:t>
            </a:r>
            <a:endParaRPr b="1">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this flower has petals that are pink with green stamen</a:t>
            </a:r>
            <a:endParaRPr b="1">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the petals of this flower are pink with a long stigma</a:t>
            </a:r>
            <a:endParaRPr b="1">
              <a:solidFill>
                <a:srgbClr val="000000"/>
              </a:solidFill>
            </a:endParaRPr>
          </a:p>
        </p:txBody>
      </p:sp>
      <p:pic>
        <p:nvPicPr>
          <p:cNvPr id="139" name="Google Shape;139;p24"/>
          <p:cNvPicPr preferRelativeResize="0"/>
          <p:nvPr/>
        </p:nvPicPr>
        <p:blipFill>
          <a:blip r:embed="rId3">
            <a:alphaModFix/>
          </a:blip>
          <a:stretch>
            <a:fillRect/>
          </a:stretch>
        </p:blipFill>
        <p:spPr>
          <a:xfrm>
            <a:off x="0" y="1017725"/>
            <a:ext cx="5501024" cy="4125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45" name="Google Shape;14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dk1"/>
                </a:solidFill>
                <a:highlight>
                  <a:srgbClr val="F0F0F0"/>
                </a:highlight>
              </a:rPr>
              <a:t>Scott Reed, Zeynep Akata, Xinchen Yan, Lajanugen Logeswaran, Bernt Schiele, and Honglak Lee. 2016. Generative adversarial text to image synthesis. In Proceedings of the 33rd International Conference on International Conference on Machine Learning - Volume 48 (ICML'16). JMLR.org, 1060–1069.</a:t>
            </a:r>
            <a:endParaRPr sz="2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Index</a:t>
            </a:r>
            <a:endParaRPr b="1"/>
          </a:p>
        </p:txBody>
      </p:sp>
      <p:graphicFrame>
        <p:nvGraphicFramePr>
          <p:cNvPr id="64" name="Google Shape;64;p14"/>
          <p:cNvGraphicFramePr/>
          <p:nvPr/>
        </p:nvGraphicFramePr>
        <p:xfrm>
          <a:off x="311700" y="1172745"/>
          <a:ext cx="3000000" cy="3000000"/>
        </p:xfrm>
        <a:graphic>
          <a:graphicData uri="http://schemas.openxmlformats.org/drawingml/2006/table">
            <a:tbl>
              <a:tblPr>
                <a:noFill/>
                <a:tableStyleId>{74527416-4878-4D10-B54C-C2DEDFB09F15}</a:tableStyleId>
              </a:tblPr>
              <a:tblGrid>
                <a:gridCol w="766625"/>
                <a:gridCol w="3513350"/>
                <a:gridCol w="740675"/>
                <a:gridCol w="3593925"/>
              </a:tblGrid>
              <a:tr h="417575">
                <a:tc>
                  <a:txBody>
                    <a:bodyPr/>
                    <a:lstStyle/>
                    <a:p>
                      <a:pPr indent="0" lvl="0" marL="0" rtl="0" algn="l">
                        <a:spcBef>
                          <a:spcPts val="0"/>
                        </a:spcBef>
                        <a:spcAft>
                          <a:spcPts val="0"/>
                        </a:spcAft>
                        <a:buNone/>
                      </a:pPr>
                      <a:r>
                        <a:rPr b="1" lang="en" sz="1100"/>
                        <a:t>Sl No</a:t>
                      </a:r>
                      <a:endParaRPr b="1" sz="1100"/>
                    </a:p>
                  </a:txBody>
                  <a:tcPr marT="91425" marB="91425" marR="91425" marL="91425"/>
                </a:tc>
                <a:tc>
                  <a:txBody>
                    <a:bodyPr/>
                    <a:lstStyle/>
                    <a:p>
                      <a:pPr indent="0" lvl="0" marL="0" rtl="0" algn="l">
                        <a:spcBef>
                          <a:spcPts val="0"/>
                        </a:spcBef>
                        <a:spcAft>
                          <a:spcPts val="0"/>
                        </a:spcAft>
                        <a:buNone/>
                      </a:pPr>
                      <a:r>
                        <a:rPr b="1" lang="en" sz="1100"/>
                        <a:t>Topic</a:t>
                      </a:r>
                      <a:endParaRPr b="1" sz="1100"/>
                    </a:p>
                  </a:txBody>
                  <a:tcPr marT="91425" marB="91425" marR="91425" marL="91425"/>
                </a:tc>
                <a:tc>
                  <a:txBody>
                    <a:bodyPr/>
                    <a:lstStyle/>
                    <a:p>
                      <a:pPr indent="0" lvl="0" marL="0" rtl="0" algn="l">
                        <a:spcBef>
                          <a:spcPts val="0"/>
                        </a:spcBef>
                        <a:spcAft>
                          <a:spcPts val="0"/>
                        </a:spcAft>
                        <a:buNone/>
                      </a:pPr>
                      <a:r>
                        <a:rPr b="1" lang="en" sz="1100"/>
                        <a:t>Sl No</a:t>
                      </a:r>
                      <a:endParaRPr b="1"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100"/>
                        <a:t>Topic</a:t>
                      </a:r>
                      <a:endParaRPr b="1" sz="1100"/>
                    </a:p>
                  </a:txBody>
                  <a:tcPr marT="91425" marB="91425" marR="91425" marL="91425">
                    <a:lnB cap="flat" cmpd="sng" w="9525">
                      <a:solidFill>
                        <a:srgbClr val="9E9E9E"/>
                      </a:solidFill>
                      <a:prstDash val="solid"/>
                      <a:round/>
                      <a:headEnd len="sm" w="sm" type="none"/>
                      <a:tailEnd len="sm" w="sm" type="none"/>
                    </a:lnB>
                  </a:tcPr>
                </a:tc>
              </a:tr>
              <a:tr h="488875">
                <a:tc>
                  <a:txBody>
                    <a:bodyPr/>
                    <a:lstStyle/>
                    <a:p>
                      <a:pPr indent="0" lvl="0" marL="0" rtl="0" algn="l">
                        <a:spcBef>
                          <a:spcPts val="0"/>
                        </a:spcBef>
                        <a:spcAft>
                          <a:spcPts val="0"/>
                        </a:spcAft>
                        <a:buNone/>
                      </a:pPr>
                      <a:r>
                        <a:rPr b="1" lang="en" sz="1100"/>
                        <a:t>1.</a:t>
                      </a:r>
                      <a:endParaRPr b="1" sz="1100"/>
                    </a:p>
                  </a:txBody>
                  <a:tcPr marT="91425" marB="91425" marR="91425" marL="91425"/>
                </a:tc>
                <a:tc>
                  <a:txBody>
                    <a:bodyPr/>
                    <a:lstStyle/>
                    <a:p>
                      <a:pPr indent="0" lvl="0" marL="0" rtl="0" algn="l">
                        <a:spcBef>
                          <a:spcPts val="0"/>
                        </a:spcBef>
                        <a:spcAft>
                          <a:spcPts val="0"/>
                        </a:spcAft>
                        <a:buNone/>
                      </a:pPr>
                      <a:r>
                        <a:rPr b="1" lang="en" sz="1100"/>
                        <a:t>Introduction</a:t>
                      </a:r>
                      <a:endParaRPr b="1"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sz="1100"/>
                        <a:t>6.</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100"/>
                        <a:t>Data Preprocessing</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8875">
                <a:tc>
                  <a:txBody>
                    <a:bodyPr/>
                    <a:lstStyle/>
                    <a:p>
                      <a:pPr indent="0" lvl="0" marL="0" rtl="0" algn="l">
                        <a:spcBef>
                          <a:spcPts val="0"/>
                        </a:spcBef>
                        <a:spcAft>
                          <a:spcPts val="0"/>
                        </a:spcAft>
                        <a:buNone/>
                      </a:pPr>
                      <a:r>
                        <a:rPr b="1" lang="en" sz="1100"/>
                        <a:t>2.</a:t>
                      </a:r>
                      <a:endParaRPr b="1" sz="1100"/>
                    </a:p>
                  </a:txBody>
                  <a:tcPr marT="91425" marB="91425" marR="91425" marL="91425"/>
                </a:tc>
                <a:tc>
                  <a:txBody>
                    <a:bodyPr/>
                    <a:lstStyle/>
                    <a:p>
                      <a:pPr indent="0" lvl="0" marL="0" rtl="0" algn="l">
                        <a:spcBef>
                          <a:spcPts val="0"/>
                        </a:spcBef>
                        <a:spcAft>
                          <a:spcPts val="0"/>
                        </a:spcAft>
                        <a:buNone/>
                      </a:pPr>
                      <a:r>
                        <a:rPr b="1" lang="en" sz="1100"/>
                        <a:t>Problem Statement</a:t>
                      </a:r>
                      <a:endParaRPr b="1"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sz="1100"/>
                        <a:t>7.</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100"/>
                        <a:t>Generator &amp; Discriminator Models</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8875">
                <a:tc>
                  <a:txBody>
                    <a:bodyPr/>
                    <a:lstStyle/>
                    <a:p>
                      <a:pPr indent="0" lvl="0" marL="0" rtl="0" algn="l">
                        <a:spcBef>
                          <a:spcPts val="0"/>
                        </a:spcBef>
                        <a:spcAft>
                          <a:spcPts val="0"/>
                        </a:spcAft>
                        <a:buNone/>
                      </a:pPr>
                      <a:r>
                        <a:rPr b="1" lang="en" sz="1100"/>
                        <a:t>3.</a:t>
                      </a:r>
                      <a:endParaRPr b="1" sz="1100"/>
                    </a:p>
                  </a:txBody>
                  <a:tcPr marT="91425" marB="91425" marR="91425" marL="91425"/>
                </a:tc>
                <a:tc>
                  <a:txBody>
                    <a:bodyPr/>
                    <a:lstStyle/>
                    <a:p>
                      <a:pPr indent="0" lvl="0" marL="0" rtl="0" algn="l">
                        <a:spcBef>
                          <a:spcPts val="0"/>
                        </a:spcBef>
                        <a:spcAft>
                          <a:spcPts val="0"/>
                        </a:spcAft>
                        <a:buNone/>
                      </a:pPr>
                      <a:r>
                        <a:rPr b="1" lang="en" sz="1100"/>
                        <a:t>Methodology</a:t>
                      </a:r>
                      <a:endParaRPr b="1"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sz="1100"/>
                        <a:t>8.</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100"/>
                        <a:t>Losses</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8875">
                <a:tc>
                  <a:txBody>
                    <a:bodyPr/>
                    <a:lstStyle/>
                    <a:p>
                      <a:pPr indent="0" lvl="0" marL="0" rtl="0" algn="l">
                        <a:spcBef>
                          <a:spcPts val="0"/>
                        </a:spcBef>
                        <a:spcAft>
                          <a:spcPts val="0"/>
                        </a:spcAft>
                        <a:buNone/>
                      </a:pPr>
                      <a:r>
                        <a:rPr b="1" lang="en" sz="1100"/>
                        <a:t>4.</a:t>
                      </a:r>
                      <a:endParaRPr b="1" sz="1100"/>
                    </a:p>
                  </a:txBody>
                  <a:tcPr marT="91425" marB="91425" marR="91425" marL="91425"/>
                </a:tc>
                <a:tc>
                  <a:txBody>
                    <a:bodyPr/>
                    <a:lstStyle/>
                    <a:p>
                      <a:pPr indent="0" lvl="0" marL="0" rtl="0" algn="l">
                        <a:spcBef>
                          <a:spcPts val="0"/>
                        </a:spcBef>
                        <a:spcAft>
                          <a:spcPts val="0"/>
                        </a:spcAft>
                        <a:buNone/>
                      </a:pPr>
                      <a:r>
                        <a:rPr b="1" lang="en" sz="1100"/>
                        <a:t>Datasets</a:t>
                      </a:r>
                      <a:endParaRPr b="1" sz="1100"/>
                    </a:p>
                  </a:txBody>
                  <a:tcPr marT="91425" marB="91425" marR="91425" marL="91425"/>
                </a:tc>
                <a:tc>
                  <a:txBody>
                    <a:bodyPr/>
                    <a:lstStyle/>
                    <a:p>
                      <a:pPr indent="0" lvl="0" marL="0" rtl="0" algn="l">
                        <a:spcBef>
                          <a:spcPts val="0"/>
                        </a:spcBef>
                        <a:spcAft>
                          <a:spcPts val="0"/>
                        </a:spcAft>
                        <a:buNone/>
                      </a:pPr>
                      <a:r>
                        <a:rPr b="1" lang="en" sz="1100"/>
                        <a:t>9.</a:t>
                      </a:r>
                      <a:endParaRPr b="1" sz="1100"/>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100"/>
                        <a:t>Qualitative Evaluation</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8875">
                <a:tc>
                  <a:txBody>
                    <a:bodyPr/>
                    <a:lstStyle/>
                    <a:p>
                      <a:pPr indent="0" lvl="0" marL="0" rtl="0" algn="l">
                        <a:spcBef>
                          <a:spcPts val="0"/>
                        </a:spcBef>
                        <a:spcAft>
                          <a:spcPts val="0"/>
                        </a:spcAft>
                        <a:buNone/>
                      </a:pPr>
                      <a:r>
                        <a:rPr b="1" lang="en" sz="1100"/>
                        <a:t>5.</a:t>
                      </a:r>
                      <a:endParaRPr b="1" sz="1100"/>
                    </a:p>
                  </a:txBody>
                  <a:tcPr marT="91425" marB="91425" marR="91425" marL="91425"/>
                </a:tc>
                <a:tc>
                  <a:txBody>
                    <a:bodyPr/>
                    <a:lstStyle/>
                    <a:p>
                      <a:pPr indent="0" lvl="0" marL="0" rtl="0" algn="l">
                        <a:spcBef>
                          <a:spcPts val="0"/>
                        </a:spcBef>
                        <a:spcAft>
                          <a:spcPts val="0"/>
                        </a:spcAft>
                        <a:buNone/>
                      </a:pPr>
                      <a:r>
                        <a:rPr b="1" lang="en" sz="1100"/>
                        <a:t>Pipeline</a:t>
                      </a:r>
                      <a:endParaRPr b="1"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sz="1100"/>
                        <a:t>10.</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100"/>
                        <a:t>References</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a:t>
            </a:r>
            <a:endParaRPr b="1"/>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Generation of images from the give text </a:t>
            </a:r>
            <a:r>
              <a:rPr lang="en">
                <a:solidFill>
                  <a:schemeClr val="dk1"/>
                </a:solidFill>
              </a:rPr>
              <a:t>description</a:t>
            </a:r>
            <a:r>
              <a:rPr lang="en">
                <a:solidFill>
                  <a:schemeClr val="dk1"/>
                </a:solidFill>
              </a:rPr>
              <a:t> is a multimodal problem, where there are two tasks involved.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The first one is to ensure that all the characteristics of the object that we want to generate and the </a:t>
            </a:r>
            <a:r>
              <a:rPr lang="en">
                <a:solidFill>
                  <a:schemeClr val="dk1"/>
                </a:solidFill>
              </a:rPr>
              <a:t>attributes</a:t>
            </a:r>
            <a:r>
              <a:rPr lang="en">
                <a:solidFill>
                  <a:schemeClr val="dk1"/>
                </a:solidFill>
              </a:rPr>
              <a:t> of the object we want are properly encoded into some form of textual </a:t>
            </a:r>
            <a:r>
              <a:rPr lang="en">
                <a:solidFill>
                  <a:schemeClr val="dk1"/>
                </a:solidFill>
              </a:rPr>
              <a:t>representation</a:t>
            </a:r>
            <a:r>
              <a:rPr lang="en">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a:t>
            </a:r>
            <a:r>
              <a:rPr lang="en">
                <a:solidFill>
                  <a:schemeClr val="dk1"/>
                </a:solidFill>
              </a:rPr>
              <a:t>second</a:t>
            </a:r>
            <a:r>
              <a:rPr lang="en">
                <a:solidFill>
                  <a:schemeClr val="dk1"/>
                </a:solidFill>
              </a:rPr>
              <a:t> task is learn a mapping function which uses this encoded vector with </a:t>
            </a:r>
            <a:r>
              <a:rPr lang="en">
                <a:solidFill>
                  <a:schemeClr val="dk1"/>
                </a:solidFill>
              </a:rPr>
              <a:t>information</a:t>
            </a:r>
            <a:r>
              <a:rPr lang="en">
                <a:solidFill>
                  <a:schemeClr val="dk1"/>
                </a:solidFill>
              </a:rPr>
              <a:t> about object to generate an image. Advances in deep learning techniques has provided ways to tackle this problem as we </a:t>
            </a:r>
            <a:r>
              <a:rPr lang="en">
                <a:solidFill>
                  <a:schemeClr val="dk1"/>
                </a:solidFill>
              </a:rPr>
              <a:t>possess models which provide good feature representation and also are capable of generating images from noise. Still, this problem far from completely solved.</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Problem Statement</a:t>
            </a:r>
            <a:endParaRPr b="1"/>
          </a:p>
        </p:txBody>
      </p:sp>
      <p:sp>
        <p:nvSpPr>
          <p:cNvPr id="76" name="Google Shape;76;p16"/>
          <p:cNvSpPr txBox="1"/>
          <p:nvPr>
            <p:ph idx="1" type="body"/>
          </p:nvPr>
        </p:nvSpPr>
        <p:spPr>
          <a:xfrm>
            <a:off x="311700" y="1152475"/>
            <a:ext cx="8520600" cy="17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Given a single-sentence human-written description                 </a:t>
            </a:r>
            <a:endParaRPr>
              <a:solidFill>
                <a:srgbClr val="000000"/>
              </a:solidFill>
            </a:endParaRPr>
          </a:p>
          <a:p>
            <a:pPr indent="0" lvl="0" marL="0" rtl="0" algn="l">
              <a:spcBef>
                <a:spcPts val="1200"/>
              </a:spcBef>
              <a:spcAft>
                <a:spcPts val="1200"/>
              </a:spcAft>
              <a:buNone/>
            </a:pPr>
            <a:r>
              <a:rPr lang="en">
                <a:solidFill>
                  <a:srgbClr val="000000"/>
                </a:solidFill>
              </a:rPr>
              <a:t>learn a text feature representation that captures all the visual features present in the </a:t>
            </a:r>
            <a:r>
              <a:rPr lang="en">
                <a:solidFill>
                  <a:srgbClr val="000000"/>
                </a:solidFill>
              </a:rPr>
              <a:t>sentence</a:t>
            </a:r>
            <a:r>
              <a:rPr lang="en">
                <a:solidFill>
                  <a:srgbClr val="000000"/>
                </a:solidFill>
              </a:rPr>
              <a:t> and use these features to synthesize a compelling image  that a human might mistake for real.</a:t>
            </a:r>
            <a:endParaRPr>
              <a:solidFill>
                <a:srgbClr val="000000"/>
              </a:solidFill>
            </a:endParaRPr>
          </a:p>
        </p:txBody>
      </p:sp>
      <p:pic>
        <p:nvPicPr>
          <p:cNvPr id="77" name="Google Shape;77;p16" title="[89,89,89,&quot;https://www.codecogs.com/eqnedit.php?latex=S%3D(w_1%2Cw_2%2Cw_3%5Ccdots%20w_n)#0&quot;]"/>
          <p:cNvPicPr preferRelativeResize="0"/>
          <p:nvPr/>
        </p:nvPicPr>
        <p:blipFill>
          <a:blip r:embed="rId3">
            <a:alphaModFix/>
          </a:blip>
          <a:stretch>
            <a:fillRect/>
          </a:stretch>
        </p:blipFill>
        <p:spPr>
          <a:xfrm>
            <a:off x="5665750" y="1269375"/>
            <a:ext cx="2670649" cy="284125"/>
          </a:xfrm>
          <a:prstGeom prst="rect">
            <a:avLst/>
          </a:prstGeom>
          <a:noFill/>
          <a:ln>
            <a:noFill/>
          </a:ln>
        </p:spPr>
      </p:pic>
      <p:pic>
        <p:nvPicPr>
          <p:cNvPr id="78" name="Google Shape;78;p16"/>
          <p:cNvPicPr preferRelativeResize="0"/>
          <p:nvPr/>
        </p:nvPicPr>
        <p:blipFill>
          <a:blip r:embed="rId4">
            <a:alphaModFix/>
          </a:blip>
          <a:stretch>
            <a:fillRect/>
          </a:stretch>
        </p:blipFill>
        <p:spPr>
          <a:xfrm>
            <a:off x="1730525" y="2880475"/>
            <a:ext cx="5682949" cy="2133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Datasets</a:t>
            </a:r>
            <a:endParaRPr b="1"/>
          </a:p>
        </p:txBody>
      </p:sp>
      <p:sp>
        <p:nvSpPr>
          <p:cNvPr id="84" name="Google Shape;84;p17"/>
          <p:cNvSpPr txBox="1"/>
          <p:nvPr>
            <p:ph idx="1" type="body"/>
          </p:nvPr>
        </p:nvSpPr>
        <p:spPr>
          <a:xfrm>
            <a:off x="311700" y="1152475"/>
            <a:ext cx="8520600" cy="210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We have used the </a:t>
            </a:r>
            <a:r>
              <a:rPr lang="en" u="sng">
                <a:solidFill>
                  <a:schemeClr val="dk1"/>
                </a:solidFill>
                <a:hlinkClick r:id="rId3">
                  <a:extLst>
                    <a:ext uri="{A12FA001-AC4F-418D-AE19-62706E023703}">
                      <ahyp:hlinkClr val="tx"/>
                    </a:ext>
                  </a:extLst>
                </a:hlinkClick>
              </a:rPr>
              <a:t>102 Category Flower dataset</a:t>
            </a:r>
            <a:r>
              <a:rPr lang="en">
                <a:solidFill>
                  <a:schemeClr val="dk1"/>
                </a:solidFill>
              </a:rPr>
              <a:t> for the task.</a:t>
            </a:r>
            <a:endParaRPr>
              <a:solidFill>
                <a:schemeClr val="dk1"/>
              </a:solidFill>
            </a:endParaRPr>
          </a:p>
          <a:p>
            <a:pPr indent="0" lvl="0" marL="0" rtl="0" algn="l">
              <a:spcBef>
                <a:spcPts val="1200"/>
              </a:spcBef>
              <a:spcAft>
                <a:spcPts val="0"/>
              </a:spcAft>
              <a:buNone/>
            </a:pPr>
            <a:r>
              <a:rPr lang="en">
                <a:solidFill>
                  <a:schemeClr val="dk1"/>
                </a:solidFill>
              </a:rPr>
              <a:t>Stats:</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Images per category of flower : </a:t>
            </a:r>
            <a:r>
              <a:rPr lang="en" u="sng">
                <a:solidFill>
                  <a:schemeClr val="dk1"/>
                </a:solidFill>
                <a:hlinkClick r:id="rId4">
                  <a:extLst>
                    <a:ext uri="{A12FA001-AC4F-418D-AE19-62706E023703}">
                      <ahyp:hlinkClr val="tx"/>
                    </a:ext>
                  </a:extLst>
                </a:hlinkClick>
              </a:rPr>
              <a:t>images per category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No of images per category : 40 to 258</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No of </a:t>
            </a:r>
            <a:r>
              <a:rPr lang="en">
                <a:solidFill>
                  <a:schemeClr val="dk1"/>
                </a:solidFill>
              </a:rPr>
              <a:t>description</a:t>
            </a:r>
            <a:r>
              <a:rPr lang="en">
                <a:solidFill>
                  <a:schemeClr val="dk1"/>
                </a:solidFill>
              </a:rPr>
              <a:t> per image : 10</a:t>
            </a:r>
            <a:endParaRPr>
              <a:solidFill>
                <a:schemeClr val="dk1"/>
              </a:solidFill>
            </a:endParaRPr>
          </a:p>
        </p:txBody>
      </p:sp>
      <p:pic>
        <p:nvPicPr>
          <p:cNvPr id="85" name="Google Shape;85;p17"/>
          <p:cNvPicPr preferRelativeResize="0"/>
          <p:nvPr/>
        </p:nvPicPr>
        <p:blipFill>
          <a:blip r:embed="rId5">
            <a:alphaModFix/>
          </a:blip>
          <a:stretch>
            <a:fillRect/>
          </a:stretch>
        </p:blipFill>
        <p:spPr>
          <a:xfrm>
            <a:off x="1040350" y="3331625"/>
            <a:ext cx="2161250" cy="1437000"/>
          </a:xfrm>
          <a:prstGeom prst="rect">
            <a:avLst/>
          </a:prstGeom>
          <a:noFill/>
          <a:ln>
            <a:noFill/>
          </a:ln>
        </p:spPr>
      </p:pic>
      <p:pic>
        <p:nvPicPr>
          <p:cNvPr id="86" name="Google Shape;86;p17"/>
          <p:cNvPicPr preferRelativeResize="0"/>
          <p:nvPr/>
        </p:nvPicPr>
        <p:blipFill>
          <a:blip r:embed="rId6">
            <a:alphaModFix/>
          </a:blip>
          <a:stretch>
            <a:fillRect/>
          </a:stretch>
        </p:blipFill>
        <p:spPr>
          <a:xfrm>
            <a:off x="3491376" y="3331625"/>
            <a:ext cx="2161250" cy="1437000"/>
          </a:xfrm>
          <a:prstGeom prst="rect">
            <a:avLst/>
          </a:prstGeom>
          <a:noFill/>
          <a:ln>
            <a:noFill/>
          </a:ln>
        </p:spPr>
      </p:pic>
      <p:pic>
        <p:nvPicPr>
          <p:cNvPr id="87" name="Google Shape;87;p17"/>
          <p:cNvPicPr preferRelativeResize="0"/>
          <p:nvPr/>
        </p:nvPicPr>
        <p:blipFill>
          <a:blip r:embed="rId7">
            <a:alphaModFix/>
          </a:blip>
          <a:stretch>
            <a:fillRect/>
          </a:stretch>
        </p:blipFill>
        <p:spPr>
          <a:xfrm>
            <a:off x="5942400" y="3331625"/>
            <a:ext cx="2161250" cy="1437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Pipeline</a:t>
            </a:r>
            <a:endParaRPr b="1"/>
          </a:p>
        </p:txBody>
      </p:sp>
      <p:pic>
        <p:nvPicPr>
          <p:cNvPr id="93" name="Google Shape;93;p18"/>
          <p:cNvPicPr preferRelativeResize="0"/>
          <p:nvPr/>
        </p:nvPicPr>
        <p:blipFill>
          <a:blip r:embed="rId3">
            <a:alphaModFix/>
          </a:blip>
          <a:stretch>
            <a:fillRect/>
          </a:stretch>
        </p:blipFill>
        <p:spPr>
          <a:xfrm>
            <a:off x="158975" y="1437138"/>
            <a:ext cx="8826051" cy="2269225"/>
          </a:xfrm>
          <a:prstGeom prst="rect">
            <a:avLst/>
          </a:prstGeom>
          <a:noFill/>
          <a:ln>
            <a:noFill/>
          </a:ln>
        </p:spPr>
      </p:pic>
      <p:sp>
        <p:nvSpPr>
          <p:cNvPr id="94" name="Google Shape;94;p18"/>
          <p:cNvSpPr txBox="1"/>
          <p:nvPr/>
        </p:nvSpPr>
        <p:spPr>
          <a:xfrm>
            <a:off x="2776975" y="3960250"/>
            <a:ext cx="340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Text to image DC-GAN</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Preprocessing</a:t>
            </a:r>
            <a:endParaRPr b="1"/>
          </a:p>
        </p:txBody>
      </p:sp>
      <p:sp>
        <p:nvSpPr>
          <p:cNvPr id="100" name="Google Shape;100;p19"/>
          <p:cNvSpPr txBox="1"/>
          <p:nvPr>
            <p:ph idx="1" type="body"/>
          </p:nvPr>
        </p:nvSpPr>
        <p:spPr>
          <a:xfrm>
            <a:off x="311700" y="1152475"/>
            <a:ext cx="8520600" cy="968400"/>
          </a:xfrm>
          <a:prstGeom prst="rect">
            <a:avLst/>
          </a:prstGeom>
        </p:spPr>
        <p:txBody>
          <a:bodyPr anchorCtr="0" anchor="t" bIns="91425" lIns="91425" spcFirstLastPara="1" rIns="91425" wrap="square" tIns="91425">
            <a:noAutofit/>
          </a:bodyPr>
          <a:lstStyle/>
          <a:p>
            <a:pPr indent="-335915" lvl="0" marL="457200" rtl="0" algn="l">
              <a:lnSpc>
                <a:spcPct val="105000"/>
              </a:lnSpc>
              <a:spcBef>
                <a:spcPts val="0"/>
              </a:spcBef>
              <a:spcAft>
                <a:spcPts val="0"/>
              </a:spcAft>
              <a:buClr>
                <a:schemeClr val="dk1"/>
              </a:buClr>
              <a:buSzPts val="1690"/>
              <a:buChar char="●"/>
            </a:pPr>
            <a:r>
              <a:rPr lang="en" sz="1690">
                <a:solidFill>
                  <a:schemeClr val="dk1"/>
                </a:solidFill>
              </a:rPr>
              <a:t>All the images were resized to 64*64.</a:t>
            </a:r>
            <a:endParaRPr sz="1690">
              <a:solidFill>
                <a:schemeClr val="dk1"/>
              </a:solidFill>
            </a:endParaRPr>
          </a:p>
          <a:p>
            <a:pPr indent="-335915" lvl="0" marL="457200" rtl="0" algn="l">
              <a:lnSpc>
                <a:spcPct val="105000"/>
              </a:lnSpc>
              <a:spcBef>
                <a:spcPts val="0"/>
              </a:spcBef>
              <a:spcAft>
                <a:spcPts val="0"/>
              </a:spcAft>
              <a:buClr>
                <a:schemeClr val="dk1"/>
              </a:buClr>
              <a:buSzPts val="1690"/>
              <a:buChar char="●"/>
            </a:pPr>
            <a:r>
              <a:rPr lang="en" sz="1690">
                <a:solidFill>
                  <a:schemeClr val="dk1"/>
                </a:solidFill>
              </a:rPr>
              <a:t>For each image, 10 textual description were </a:t>
            </a:r>
            <a:r>
              <a:rPr lang="en" sz="1690">
                <a:solidFill>
                  <a:schemeClr val="dk1"/>
                </a:solidFill>
              </a:rPr>
              <a:t>selected.</a:t>
            </a:r>
            <a:endParaRPr sz="1690">
              <a:solidFill>
                <a:schemeClr val="dk1"/>
              </a:solidFill>
            </a:endParaRPr>
          </a:p>
          <a:p>
            <a:pPr indent="-335915" lvl="0" marL="457200" rtl="0" algn="l">
              <a:lnSpc>
                <a:spcPct val="105000"/>
              </a:lnSpc>
              <a:spcBef>
                <a:spcPts val="0"/>
              </a:spcBef>
              <a:spcAft>
                <a:spcPts val="0"/>
              </a:spcAft>
              <a:buClr>
                <a:schemeClr val="dk1"/>
              </a:buClr>
              <a:buSzPts val="1690"/>
              <a:buChar char="●"/>
            </a:pPr>
            <a:r>
              <a:rPr lang="en" sz="1690">
                <a:solidFill>
                  <a:schemeClr val="dk1"/>
                </a:solidFill>
              </a:rPr>
              <a:t>Then, we get the embeddings of the textual descriptions using BERT, and they are saved separately.</a:t>
            </a:r>
            <a:endParaRPr sz="1690">
              <a:solidFill>
                <a:schemeClr val="dk1"/>
              </a:solidFill>
            </a:endParaRPr>
          </a:p>
          <a:p>
            <a:pPr indent="0" lvl="0" marL="0" rtl="0" algn="l">
              <a:lnSpc>
                <a:spcPct val="105000"/>
              </a:lnSpc>
              <a:spcBef>
                <a:spcPts val="1200"/>
              </a:spcBef>
              <a:spcAft>
                <a:spcPts val="1200"/>
              </a:spcAft>
              <a:buSzPts val="605"/>
              <a:buNone/>
            </a:pPr>
            <a:r>
              <a:t/>
            </a:r>
            <a:endParaRPr sz="1690">
              <a:solidFill>
                <a:schemeClr val="dk1"/>
              </a:solidFill>
            </a:endParaRPr>
          </a:p>
        </p:txBody>
      </p:sp>
      <p:sp>
        <p:nvSpPr>
          <p:cNvPr id="101" name="Google Shape;101;p19"/>
          <p:cNvSpPr/>
          <p:nvPr/>
        </p:nvSpPr>
        <p:spPr>
          <a:xfrm>
            <a:off x="2983025" y="2686425"/>
            <a:ext cx="1859400" cy="1159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BERT</a:t>
            </a:r>
            <a:endParaRPr/>
          </a:p>
        </p:txBody>
      </p:sp>
      <p:sp>
        <p:nvSpPr>
          <p:cNvPr id="102" name="Google Shape;102;p19"/>
          <p:cNvSpPr/>
          <p:nvPr/>
        </p:nvSpPr>
        <p:spPr>
          <a:xfrm>
            <a:off x="6652700" y="3002375"/>
            <a:ext cx="2070600" cy="51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384 dimensional Embedding</a:t>
            </a:r>
            <a:endParaRPr/>
          </a:p>
        </p:txBody>
      </p:sp>
      <p:sp>
        <p:nvSpPr>
          <p:cNvPr id="103" name="Google Shape;103;p19"/>
          <p:cNvSpPr txBox="1"/>
          <p:nvPr/>
        </p:nvSpPr>
        <p:spPr>
          <a:xfrm>
            <a:off x="575125" y="3065925"/>
            <a:ext cx="115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S</a:t>
            </a:r>
            <a:r>
              <a:rPr b="1" lang="en"/>
              <a:t>entence</a:t>
            </a:r>
            <a:endParaRPr b="1"/>
          </a:p>
        </p:txBody>
      </p:sp>
      <p:sp>
        <p:nvSpPr>
          <p:cNvPr id="104" name="Google Shape;104;p19"/>
          <p:cNvSpPr/>
          <p:nvPr/>
        </p:nvSpPr>
        <p:spPr>
          <a:xfrm>
            <a:off x="1734325" y="3188025"/>
            <a:ext cx="891900" cy="229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a:off x="5249425" y="3151275"/>
            <a:ext cx="891900" cy="229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Generator and discriminator Model Architecture</a:t>
            </a:r>
            <a:endParaRPr b="1"/>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lang="en">
                <a:solidFill>
                  <a:schemeClr val="dk1"/>
                </a:solidFill>
              </a:rPr>
              <a:t>Generator</a:t>
            </a:r>
            <a:endParaRPr>
              <a:solidFill>
                <a:schemeClr val="dk1"/>
              </a:solidFill>
            </a:endParaRPr>
          </a:p>
          <a:p>
            <a:pPr indent="-317500" lvl="1" marL="914400" rtl="0" algn="l">
              <a:spcBef>
                <a:spcPts val="0"/>
              </a:spcBef>
              <a:spcAft>
                <a:spcPts val="0"/>
              </a:spcAft>
              <a:buClr>
                <a:schemeClr val="dk1"/>
              </a:buClr>
              <a:buSzPts val="1400"/>
              <a:buChar char="○"/>
            </a:pPr>
            <a:r>
              <a:rPr lang="en" u="sng">
                <a:solidFill>
                  <a:schemeClr val="dk1"/>
                </a:solidFill>
                <a:hlinkClick r:id="rId3">
                  <a:extLst>
                    <a:ext uri="{A12FA001-AC4F-418D-AE19-62706E023703}">
                      <ahyp:hlinkClr val="tx"/>
                    </a:ext>
                  </a:extLst>
                </a:hlinkClick>
              </a:rPr>
              <a:t>generator</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Discriminator</a:t>
            </a:r>
            <a:endParaRPr>
              <a:solidFill>
                <a:schemeClr val="dk1"/>
              </a:solidFill>
            </a:endParaRPr>
          </a:p>
          <a:p>
            <a:pPr indent="-317500" lvl="1" marL="914400" rtl="0" algn="l">
              <a:spcBef>
                <a:spcPts val="0"/>
              </a:spcBef>
              <a:spcAft>
                <a:spcPts val="0"/>
              </a:spcAft>
              <a:buClr>
                <a:schemeClr val="dk1"/>
              </a:buClr>
              <a:buSzPts val="1400"/>
              <a:buChar char="○"/>
            </a:pPr>
            <a:r>
              <a:rPr lang="en" u="sng">
                <a:solidFill>
                  <a:schemeClr val="dk1"/>
                </a:solidFill>
                <a:hlinkClick r:id="rId4">
                  <a:extLst>
                    <a:ext uri="{A12FA001-AC4F-418D-AE19-62706E023703}">
                      <ahyp:hlinkClr val="tx"/>
                    </a:ext>
                  </a:extLst>
                </a:hlinkClick>
              </a:rPr>
              <a:t>d</a:t>
            </a:r>
            <a:r>
              <a:rPr lang="en" u="sng">
                <a:solidFill>
                  <a:schemeClr val="dk1"/>
                </a:solidFill>
                <a:hlinkClick r:id="rId5">
                  <a:extLst>
                    <a:ext uri="{A12FA001-AC4F-418D-AE19-62706E023703}">
                      <ahyp:hlinkClr val="tx"/>
                    </a:ext>
                  </a:extLst>
                </a:hlinkClick>
              </a:rPr>
              <a:t>iscriminator</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Embedding+noise is fed into generator, which generates an image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 discriminator, we again concatenate the embedding of the textual description in the last layers.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This is to condition the output of the generator on the input sentence.</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Loss</a:t>
            </a:r>
            <a:endParaRPr b="1"/>
          </a:p>
        </p:txBody>
      </p:sp>
      <p:sp>
        <p:nvSpPr>
          <p:cNvPr id="117" name="Google Shape;11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en">
                <a:solidFill>
                  <a:schemeClr val="dk1"/>
                </a:solidFill>
              </a:rPr>
              <a:t>KL Divergence</a:t>
            </a:r>
            <a:endParaRPr b="1">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Kullback-Leibler Divergence (KL divergence), or relative entropy, quantify the difference between probability distributions for a given random variable.</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LPIPS</a:t>
            </a:r>
            <a:endParaRPr b="1">
              <a:solidFill>
                <a:schemeClr val="dk1"/>
              </a:solidFill>
            </a:endParaRPr>
          </a:p>
          <a:p>
            <a:pPr indent="-336550" lvl="1" marL="914400" rtl="0" algn="l">
              <a:spcBef>
                <a:spcPts val="0"/>
              </a:spcBef>
              <a:spcAft>
                <a:spcPts val="0"/>
              </a:spcAft>
              <a:buClr>
                <a:schemeClr val="dk1"/>
              </a:buClr>
              <a:buSzPts val="1700"/>
              <a:buChar char="❏"/>
            </a:pPr>
            <a:r>
              <a:rPr b="1" lang="en">
                <a:solidFill>
                  <a:schemeClr val="dk1"/>
                </a:solidFill>
              </a:rPr>
              <a:t>Learned Perceptual Image Patch Similarity (LPIPS) metric. It uses deep </a:t>
            </a:r>
            <a:r>
              <a:rPr b="1" lang="en">
                <a:solidFill>
                  <a:schemeClr val="dk1"/>
                </a:solidFill>
              </a:rPr>
              <a:t>network</a:t>
            </a:r>
            <a:r>
              <a:rPr b="1" lang="en">
                <a:solidFill>
                  <a:schemeClr val="dk1"/>
                </a:solidFill>
              </a:rPr>
              <a:t> activations and evaluates the distance between image patches. Higher means more different. Lower means more similar.</a:t>
            </a:r>
            <a:endParaRPr b="1" sz="1700">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GAN discriminator  (Real + Fake)</a:t>
            </a:r>
            <a:endParaRPr b="1">
              <a:solidFill>
                <a:schemeClr val="dk1"/>
              </a:solidFill>
            </a:endParaRPr>
          </a:p>
          <a:p>
            <a:pPr indent="-317500" lvl="1" marL="914400" rtl="0" algn="l">
              <a:spcBef>
                <a:spcPts val="0"/>
              </a:spcBef>
              <a:spcAft>
                <a:spcPts val="0"/>
              </a:spcAft>
              <a:buClr>
                <a:schemeClr val="dk1"/>
              </a:buClr>
              <a:buSzPts val="1400"/>
              <a:buChar char="❏"/>
            </a:pPr>
            <a:r>
              <a:t/>
            </a:r>
            <a:endParaRPr b="1">
              <a:solidFill>
                <a:schemeClr val="dk1"/>
              </a:solidFill>
            </a:endParaRPr>
          </a:p>
        </p:txBody>
      </p:sp>
      <p:pic>
        <p:nvPicPr>
          <p:cNvPr id="118" name="Google Shape;118;p21"/>
          <p:cNvPicPr preferRelativeResize="0"/>
          <p:nvPr/>
        </p:nvPicPr>
        <p:blipFill>
          <a:blip r:embed="rId3">
            <a:alphaModFix/>
          </a:blip>
          <a:stretch>
            <a:fillRect/>
          </a:stretch>
        </p:blipFill>
        <p:spPr>
          <a:xfrm>
            <a:off x="1465250" y="3616375"/>
            <a:ext cx="5391151" cy="952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