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3500" type="screen16x9"/>
  <p:notesSz cx="6858000" cy="9144000"/>
  <p:embeddedFontLst>
    <p:embeddedFont>
      <p:font typeface="Roboto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52E3A2F-B9F4-4C69-835E-DBC19CF68593}">
  <a:tblStyle styleId="{952E3A2F-B9F4-4C69-835E-DBC19CF6859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63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63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63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63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63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63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7CF8F8-5679-4D97-AB4D-1F44EA007D8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BBE3171-DF8B-445F-B1CF-950D72C14244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8" d="100"/>
          <a:sy n="128" d="100"/>
        </p:scale>
        <p:origin x="87" y="13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af819ade9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af819ade9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af819ade9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af819ade9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af819ade9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af819ade9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af819ade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af819ade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af210b7e5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af210b7e5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af210b7e5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af210b7e5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afcb86c82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afcb86c82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afdd87027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afdd87027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afb3e753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afb3e753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afb3e753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3afb3e753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af210b7e5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af210b7e5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af210b7e5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af210b7e5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b04abdf13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b04abdf13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afcb86c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afcb86c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af210b7e5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af210b7e5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af210b7e5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af210b7e5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afcb86c8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afcb86c8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afdd8702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afdd8702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af210b7e5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af210b7e5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afdd87027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afdd87027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issioncriticalmagazine.com/ext/resources/MC/Home/Files/PDFs/WP-APC-Hot_vs_Cold_Aisle.pdf" TargetMode="External"/><Relationship Id="rId13" Type="http://schemas.openxmlformats.org/officeDocument/2006/relationships/hyperlink" Target="http://thermalscienceapplication.asmedigitalcollection.asme.org/article.aspx?articleid=2295642" TargetMode="External"/><Relationship Id="rId3" Type="http://schemas.openxmlformats.org/officeDocument/2006/relationships/hyperlink" Target="https://www.energy.gov/fe/why-sofc-technology" TargetMode="External"/><Relationship Id="rId7" Type="http://schemas.openxmlformats.org/officeDocument/2006/relationships/hyperlink" Target="http://www.lumacomfort.com/blog/does-evaporative-cooler-work/" TargetMode="External"/><Relationship Id="rId12" Type="http://schemas.openxmlformats.org/officeDocument/2006/relationships/hyperlink" Target="https://www.hydrogen.energy.gov/pdfs/progress04/ivj3_myers.pdf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42u.com/42U-cabinets.htm" TargetMode="External"/><Relationship Id="rId11" Type="http://schemas.openxmlformats.org/officeDocument/2006/relationships/hyperlink" Target="http://www.dudadiesel.com/heat_exchangers.php" TargetMode="External"/><Relationship Id="rId5" Type="http://schemas.openxmlformats.org/officeDocument/2006/relationships/hyperlink" Target="https://www.eia.gov/dnav/ng/hist/n3035ut3m.htm" TargetMode="External"/><Relationship Id="rId10" Type="http://schemas.openxmlformats.org/officeDocument/2006/relationships/hyperlink" Target="http://ashraephilly.org/images/downloads/CTTC_Articles/1503_cttc.pdf" TargetMode="External"/><Relationship Id="rId4" Type="http://schemas.openxmlformats.org/officeDocument/2006/relationships/hyperlink" Target="https://mypages.iit.edu/~smart/garrear/fuelcells.htm" TargetMode="External"/><Relationship Id="rId9" Type="http://schemas.openxmlformats.org/officeDocument/2006/relationships/hyperlink" Target="https://www.bloomenergy.com/sites/default/files/es5-300kw-datasheet.pdf" TargetMode="External"/><Relationship Id="rId14" Type="http://schemas.openxmlformats.org/officeDocument/2006/relationships/hyperlink" Target="http://www.google.co.uk/url?sa=t&amp;rct=j&amp;q=&amp;esrc=s&amp;source=web&amp;cd=2&amp;ved=0CDQQFjAB&amp;url=http%3A%2F%2Fpatentimages.storage.googleapis.com%2Fpdfs%2FUS6794075.pdf&amp;ei=pPp3UteWD_PT7AbnsIHAAw&amp;usg=AFQjCNEiSu27nHHrjUrc_KwDPhnLle125g&amp;bvm=bv.55819444,d.ZG4&amp;cad=rja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179675" y="17854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Off-Grid Data Center </a:t>
            </a: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464775" y="340200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/>
              <a:t>Group B3</a:t>
            </a:r>
            <a:r>
              <a:rPr lang="en" dirty="0"/>
              <a:t>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Chen Cai, Sesha Machiraju, Caitlin Weiss, Heejun You</a:t>
            </a:r>
            <a:endParaRPr dirty="0"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1675" y="206000"/>
            <a:ext cx="3657600" cy="320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2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60174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SOFC Hotbox &amp; Cell Stacks Layout</a:t>
            </a:r>
            <a:endParaRPr/>
          </a:p>
        </p:txBody>
      </p:sp>
      <p:pic>
        <p:nvPicPr>
          <p:cNvPr id="166" name="Google Shape;16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5925" y="720425"/>
            <a:ext cx="5868074" cy="421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064925"/>
            <a:ext cx="3513600" cy="3243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2"/>
          <p:cNvSpPr/>
          <p:nvPr/>
        </p:nvSpPr>
        <p:spPr>
          <a:xfrm flipH="1">
            <a:off x="2441075" y="457125"/>
            <a:ext cx="3305100" cy="6078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2"/>
          <p:cNvSpPr txBox="1"/>
          <p:nvPr/>
        </p:nvSpPr>
        <p:spPr>
          <a:xfrm>
            <a:off x="5967275" y="349500"/>
            <a:ext cx="2642100" cy="2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100 cm x 150 cm x 200 cm</a:t>
            </a:r>
            <a:endParaRPr/>
          </a:p>
        </p:txBody>
      </p:sp>
      <p:sp>
        <p:nvSpPr>
          <p:cNvPr id="170" name="Google Shape;170;p22"/>
          <p:cNvSpPr txBox="1"/>
          <p:nvPr/>
        </p:nvSpPr>
        <p:spPr>
          <a:xfrm>
            <a:off x="492250" y="4349875"/>
            <a:ext cx="2220000" cy="3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90 cm x 110 cm x 130 cm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3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3 Views of the SOFC Hotbox Layout</a:t>
            </a:r>
            <a:endParaRPr sz="2400"/>
          </a:p>
        </p:txBody>
      </p:sp>
      <p:pic>
        <p:nvPicPr>
          <p:cNvPr id="176" name="Google Shape;17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050" y="482275"/>
            <a:ext cx="2936775" cy="466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81950" y="607800"/>
            <a:ext cx="5862049" cy="31940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4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Fuel Cell Structure &amp; Materials</a:t>
            </a:r>
            <a:endParaRPr sz="2400"/>
          </a:p>
        </p:txBody>
      </p:sp>
      <p:pic>
        <p:nvPicPr>
          <p:cNvPr id="183" name="Google Shape;183;p24"/>
          <p:cNvPicPr preferRelativeResize="0"/>
          <p:nvPr/>
        </p:nvPicPr>
        <p:blipFill rotWithShape="1">
          <a:blip r:embed="rId3">
            <a:alphaModFix/>
          </a:blip>
          <a:srcRect t="9909" r="1536"/>
          <a:stretch/>
        </p:blipFill>
        <p:spPr>
          <a:xfrm>
            <a:off x="-40825" y="2152425"/>
            <a:ext cx="5530251" cy="2991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0350" y="0"/>
            <a:ext cx="4243649" cy="227282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4"/>
          <p:cNvSpPr txBox="1"/>
          <p:nvPr/>
        </p:nvSpPr>
        <p:spPr>
          <a:xfrm>
            <a:off x="7854025" y="4653300"/>
            <a:ext cx="1202700" cy="4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[10, 11, 12]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5"/>
          <p:cNvSpPr txBox="1">
            <a:spLocks noGrp="1"/>
          </p:cNvSpPr>
          <p:nvPr>
            <p:ph type="title" idx="4294967295"/>
          </p:nvPr>
        </p:nvSpPr>
        <p:spPr>
          <a:xfrm>
            <a:off x="0" y="333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SOFC Specifications</a:t>
            </a:r>
            <a:endParaRPr/>
          </a:p>
        </p:txBody>
      </p:sp>
      <p:pic>
        <p:nvPicPr>
          <p:cNvPr id="191" name="Google Shape;19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8100" y="2218625"/>
            <a:ext cx="4653650" cy="292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83450" y="0"/>
            <a:ext cx="3866575" cy="221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2200" y="641100"/>
            <a:ext cx="3866573" cy="42309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5"/>
          <p:cNvSpPr txBox="1"/>
          <p:nvPr/>
        </p:nvSpPr>
        <p:spPr>
          <a:xfrm>
            <a:off x="8566325" y="1637400"/>
            <a:ext cx="490200" cy="4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[12]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SOFC Economics </a:t>
            </a:r>
            <a:endParaRPr/>
          </a:p>
        </p:txBody>
      </p:sp>
      <p:sp>
        <p:nvSpPr>
          <p:cNvPr id="200" name="Google Shape;200;p2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SOFC price was back-calculated during our economic analysis, resulting in: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SOFC must cost $179000 or less to make 10% profit at the end of 10 years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Price per area of cell: 19.4 cents/cm</a:t>
            </a:r>
            <a:r>
              <a:rPr lang="en" baseline="30000"/>
              <a:t>2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7"/>
          <p:cNvSpPr txBox="1">
            <a:spLocks noGrp="1"/>
          </p:cNvSpPr>
          <p:nvPr>
            <p:ph type="title" idx="4294967295"/>
          </p:nvPr>
        </p:nvSpPr>
        <p:spPr>
          <a:xfrm>
            <a:off x="25" y="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Economic Analysis </a:t>
            </a:r>
            <a:endParaRPr/>
          </a:p>
        </p:txBody>
      </p:sp>
      <p:graphicFrame>
        <p:nvGraphicFramePr>
          <p:cNvPr id="206" name="Google Shape;206;p27"/>
          <p:cNvGraphicFramePr/>
          <p:nvPr/>
        </p:nvGraphicFramePr>
        <p:xfrm>
          <a:off x="25" y="607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{952E3A2F-B9F4-4C69-835E-DBC19CF68593}</a:tableStyleId>
              </a:tblPr>
              <a:tblGrid>
                <a:gridCol w="3281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46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89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Equipment/Input</a:t>
                      </a:r>
                      <a:endParaRPr sz="1800" b="1"/>
                    </a:p>
                  </a:txBody>
                  <a:tcPr marL="9150" marR="9150" marT="9150" marB="915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On-Grid</a:t>
                      </a:r>
                      <a:endParaRPr sz="1800" b="1"/>
                    </a:p>
                  </a:txBody>
                  <a:tcPr marL="9150" marR="9150" marT="9150" marB="915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Off-Grid</a:t>
                      </a:r>
                      <a:endParaRPr sz="1800" b="1"/>
                    </a:p>
                  </a:txBody>
                  <a:tcPr marL="9150" marR="9150" marT="9150" marB="915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9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Electricity</a:t>
                      </a:r>
                      <a:endParaRPr sz="1800"/>
                    </a:p>
                  </a:txBody>
                  <a:tcPr marL="9150" marR="9150" marT="9150" marB="915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$923,100,000.</a:t>
                      </a:r>
                      <a:endParaRPr sz="1800"/>
                    </a:p>
                  </a:txBody>
                  <a:tcPr marL="9150" marR="9150" marT="9150" marB="9150"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N/A</a:t>
                      </a:r>
                      <a:endParaRPr sz="1800"/>
                    </a:p>
                  </a:txBody>
                  <a:tcPr marL="9150" marR="9150" marT="9150" marB="915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9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UPS</a:t>
                      </a:r>
                      <a:endParaRPr sz="1800"/>
                    </a:p>
                  </a:txBody>
                  <a:tcPr marL="9150" marR="9150" marT="9150" marB="915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$1,320,000.</a:t>
                      </a:r>
                      <a:endParaRPr sz="1800"/>
                    </a:p>
                  </a:txBody>
                  <a:tcPr marL="9150" marR="9150" marT="9150" marB="915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N/A</a:t>
                      </a:r>
                      <a:endParaRPr sz="1800"/>
                    </a:p>
                  </a:txBody>
                  <a:tcPr marL="9150" marR="9150" marT="9150" marB="915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9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Generators</a:t>
                      </a:r>
                      <a:endParaRPr sz="1800"/>
                    </a:p>
                  </a:txBody>
                  <a:tcPr marL="9150" marR="9150" marT="9150" marB="915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$26,524,000.</a:t>
                      </a:r>
                      <a:endParaRPr sz="1800"/>
                    </a:p>
                  </a:txBody>
                  <a:tcPr marL="9150" marR="9150" marT="9150" marB="915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N/A</a:t>
                      </a:r>
                      <a:endParaRPr sz="1800"/>
                    </a:p>
                  </a:txBody>
                  <a:tcPr marL="9150" marR="9150" marT="9150" marB="915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89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LNG Storage Tanks</a:t>
                      </a:r>
                      <a:endParaRPr sz="1800"/>
                    </a:p>
                  </a:txBody>
                  <a:tcPr marL="9150" marR="9150" marT="9150" marB="915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N/A</a:t>
                      </a:r>
                      <a:endParaRPr sz="1800"/>
                    </a:p>
                  </a:txBody>
                  <a:tcPr marL="9150" marR="9150" marT="9150" marB="915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$270,000.</a:t>
                      </a:r>
                      <a:endParaRPr sz="1800"/>
                    </a:p>
                  </a:txBody>
                  <a:tcPr marL="9150" marR="9150" marT="9150" marB="915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89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H-101</a:t>
                      </a:r>
                      <a:endParaRPr sz="1800"/>
                    </a:p>
                  </a:txBody>
                  <a:tcPr marL="9150" marR="9150" marT="9150" marB="915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N/A</a:t>
                      </a:r>
                      <a:endParaRPr sz="1800"/>
                    </a:p>
                  </a:txBody>
                  <a:tcPr marL="9150" marR="9150" marT="9150" marB="915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$861,000.</a:t>
                      </a:r>
                      <a:endParaRPr sz="1800"/>
                    </a:p>
                  </a:txBody>
                  <a:tcPr marL="9150" marR="9150" marT="9150" marB="915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89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H-102</a:t>
                      </a:r>
                      <a:endParaRPr sz="1800"/>
                    </a:p>
                  </a:txBody>
                  <a:tcPr marL="9150" marR="9150" marT="9150" marB="915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N/A</a:t>
                      </a:r>
                      <a:endParaRPr sz="1800"/>
                    </a:p>
                  </a:txBody>
                  <a:tcPr marL="9150" marR="9150" marT="9150" marB="915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$5,019,000.</a:t>
                      </a:r>
                      <a:endParaRPr sz="1800"/>
                    </a:p>
                  </a:txBody>
                  <a:tcPr marL="9150" marR="9150" marT="9150" marB="915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89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H-103</a:t>
                      </a:r>
                      <a:endParaRPr sz="1800"/>
                    </a:p>
                  </a:txBody>
                  <a:tcPr marL="9150" marR="9150" marT="9150" marB="915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N/A</a:t>
                      </a:r>
                      <a:endParaRPr sz="1800"/>
                    </a:p>
                  </a:txBody>
                  <a:tcPr marL="9150" marR="9150" marT="9150" marB="915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$2,810,000.</a:t>
                      </a:r>
                      <a:endParaRPr sz="1800"/>
                    </a:p>
                  </a:txBody>
                  <a:tcPr marL="9150" marR="9150" marT="9150" marB="915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89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R-101</a:t>
                      </a:r>
                      <a:endParaRPr sz="1800"/>
                    </a:p>
                  </a:txBody>
                  <a:tcPr marL="9150" marR="9150" marT="9150" marB="915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N/A</a:t>
                      </a:r>
                      <a:endParaRPr sz="1800"/>
                    </a:p>
                  </a:txBody>
                  <a:tcPr marL="9150" marR="9150" marT="9150" marB="915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$537,188,600.</a:t>
                      </a:r>
                      <a:endParaRPr sz="1800"/>
                    </a:p>
                  </a:txBody>
                  <a:tcPr marL="9150" marR="9150" marT="9150" marB="915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89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Hot Box Insulation</a:t>
                      </a:r>
                      <a:endParaRPr sz="1800"/>
                    </a:p>
                  </a:txBody>
                  <a:tcPr marL="9150" marR="9150" marT="9150" marB="915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N/A</a:t>
                      </a:r>
                      <a:endParaRPr sz="1800"/>
                    </a:p>
                  </a:txBody>
                  <a:tcPr marL="9150" marR="9150" marT="9150" marB="915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$1155000.</a:t>
                      </a:r>
                      <a:endParaRPr sz="1800"/>
                    </a:p>
                  </a:txBody>
                  <a:tcPr marL="9150" marR="9150" marT="9150" marB="915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89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NG Feedstock</a:t>
                      </a:r>
                      <a:endParaRPr sz="1800"/>
                    </a:p>
                  </a:txBody>
                  <a:tcPr marL="9150" marR="9150" marT="9150" marB="915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N/A</a:t>
                      </a:r>
                      <a:endParaRPr sz="1800"/>
                    </a:p>
                  </a:txBody>
                  <a:tcPr marL="9150" marR="9150" marT="9150" marB="915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$308,396,000.</a:t>
                      </a:r>
                      <a:endParaRPr sz="1800"/>
                    </a:p>
                  </a:txBody>
                  <a:tcPr marL="9150" marR="9150" marT="9150" marB="915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89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NG Piping</a:t>
                      </a:r>
                      <a:endParaRPr sz="1800"/>
                    </a:p>
                  </a:txBody>
                  <a:tcPr marL="9150" marR="9150" marT="9150" marB="915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N/A</a:t>
                      </a:r>
                      <a:endParaRPr sz="1800"/>
                    </a:p>
                  </a:txBody>
                  <a:tcPr marL="9150" marR="9150" marT="9150" marB="915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$150,000.</a:t>
                      </a:r>
                      <a:endParaRPr sz="1800"/>
                    </a:p>
                  </a:txBody>
                  <a:tcPr marL="9150" marR="9150" marT="9150" marB="915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89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Total Cost</a:t>
                      </a:r>
                      <a:endParaRPr sz="1800"/>
                    </a:p>
                  </a:txBody>
                  <a:tcPr marL="9150" marR="9150" marT="9150" marB="915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$950,000,000.</a:t>
                      </a:r>
                      <a:endParaRPr sz="1800"/>
                    </a:p>
                  </a:txBody>
                  <a:tcPr marL="9150" marR="9150" marT="9150" marB="915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$850,000,000.</a:t>
                      </a:r>
                      <a:endParaRPr sz="1800"/>
                    </a:p>
                  </a:txBody>
                  <a:tcPr marL="9150" marR="9150" marT="9150" marB="915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8"/>
          <p:cNvSpPr txBox="1">
            <a:spLocks noGrp="1"/>
          </p:cNvSpPr>
          <p:nvPr>
            <p:ph type="title"/>
          </p:nvPr>
        </p:nvSpPr>
        <p:spPr>
          <a:xfrm>
            <a:off x="83425" y="743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Specific Costs [10] </a:t>
            </a:r>
            <a:endParaRPr/>
          </a:p>
        </p:txBody>
      </p:sp>
      <p:graphicFrame>
        <p:nvGraphicFramePr>
          <p:cNvPr id="212" name="Google Shape;212;p28"/>
          <p:cNvGraphicFramePr/>
          <p:nvPr/>
        </p:nvGraphicFramePr>
        <p:xfrm>
          <a:off x="0" y="1017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{2D7CF8F8-5679-4D97-AB4D-1F44EA007D88}</a:tableStyleId>
              </a:tblPr>
              <a:tblGrid>
                <a:gridCol w="1302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5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9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7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Equipment/Input </a:t>
                      </a:r>
                      <a:endParaRPr sz="11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On-Grid Parameter </a:t>
                      </a:r>
                      <a:endParaRPr sz="11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Off-Grid Parameter </a:t>
                      </a:r>
                      <a:endParaRPr sz="11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7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Wholesale Electricity 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$0.0787/kWh in UT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N/A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4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UPS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Eaton 93PM 50 kW UPS; 2N = 6 units 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N/A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4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Backup Generators 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 MW Cummins Diesel Generator (76 units) 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N/A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8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Wholesale NG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N/A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$6.33/MCF in UT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7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LNG Storage Tanks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N/A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 unit = 1500 gal.; $1500/tonne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13" name="Google Shape;213;p28"/>
          <p:cNvGraphicFramePr/>
          <p:nvPr/>
        </p:nvGraphicFramePr>
        <p:xfrm>
          <a:off x="3479350" y="1479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{9BBE3171-DF8B-445F-B1CF-950D72C14244}</a:tableStyleId>
              </a:tblPr>
              <a:tblGrid>
                <a:gridCol w="1399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9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9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9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2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HX</a:t>
                      </a:r>
                      <a:endParaRPr sz="1100" b="1"/>
                    </a:p>
                  </a:txBody>
                  <a:tcPr marL="63500" marR="63500" marT="63500" marB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Industry Model </a:t>
                      </a:r>
                      <a:endParaRPr sz="1100" b="1"/>
                    </a:p>
                  </a:txBody>
                  <a:tcPr marL="63500" marR="63500" marT="63500" marB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HT Area (m</a:t>
                      </a:r>
                      <a:r>
                        <a:rPr lang="en" sz="1100" b="1" baseline="30000"/>
                        <a:t>2</a:t>
                      </a:r>
                      <a:r>
                        <a:rPr lang="en" sz="1100" b="1"/>
                        <a:t>)</a:t>
                      </a:r>
                      <a:endParaRPr sz="1100" b="1"/>
                    </a:p>
                  </a:txBody>
                  <a:tcPr marL="63500" marR="63500" marT="63500" marB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Price </a:t>
                      </a:r>
                      <a:endParaRPr sz="1100" b="1"/>
                    </a:p>
                  </a:txBody>
                  <a:tcPr marL="63500" marR="63500" marT="63500" marB="6350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7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H-101 </a:t>
                      </a:r>
                      <a:endParaRPr sz="1100"/>
                    </a:p>
                  </a:txBody>
                  <a:tcPr marL="63500" marR="63500" marT="63500" marB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highlight>
                            <a:srgbClr val="FFFFFF"/>
                          </a:highlight>
                        </a:rPr>
                        <a:t>B3-36A 40 Plate Heat Exchanger with M8-1.25 Mounting Studs</a:t>
                      </a:r>
                      <a:endParaRPr sz="1100"/>
                    </a:p>
                  </a:txBody>
                  <a:tcPr marL="63500" marR="63500" marT="63500" marB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1.37 m</a:t>
                      </a:r>
                      <a:r>
                        <a:rPr lang="en" sz="1100" baseline="30000"/>
                        <a:t>2</a:t>
                      </a:r>
                      <a:endParaRPr sz="1100" baseline="30000"/>
                    </a:p>
                  </a:txBody>
                  <a:tcPr marL="63500" marR="63500" marT="63500" marB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$205/unit</a:t>
                      </a:r>
                      <a:endParaRPr sz="1100"/>
                    </a:p>
                  </a:txBody>
                  <a:tcPr marL="63500" marR="63500" marT="63500" marB="6350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8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H-102</a:t>
                      </a:r>
                      <a:endParaRPr sz="1100"/>
                    </a:p>
                  </a:txBody>
                  <a:tcPr marL="63500" marR="63500" marT="63500" marB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highlight>
                            <a:srgbClr val="FFFFFF"/>
                          </a:highlight>
                        </a:rPr>
                        <a:t>B3-63A 120 Plate Heat Exchanger</a:t>
                      </a:r>
                      <a:endParaRPr sz="1100"/>
                    </a:p>
                  </a:txBody>
                  <a:tcPr marL="63500" marR="63500" marT="63500" marB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7.56 m</a:t>
                      </a:r>
                      <a:r>
                        <a:rPr lang="en" sz="1100" baseline="30000"/>
                        <a:t>2</a:t>
                      </a:r>
                      <a:endParaRPr sz="1100"/>
                    </a:p>
                  </a:txBody>
                  <a:tcPr marL="63500" marR="63500" marT="63500" marB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$1195/unit</a:t>
                      </a:r>
                      <a:endParaRPr sz="1100"/>
                    </a:p>
                  </a:txBody>
                  <a:tcPr marL="63500" marR="63500" marT="63500" marB="6350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7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H-103</a:t>
                      </a:r>
                      <a:endParaRPr sz="1100"/>
                    </a:p>
                  </a:txBody>
                  <a:tcPr marL="63500" marR="63500" marT="63500" marB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highlight>
                            <a:srgbClr val="FFFFFF"/>
                          </a:highlight>
                        </a:rPr>
                        <a:t>B3-95A 40 Plate Heat Exchanger with M8-1.25 Mounting Studs</a:t>
                      </a:r>
                      <a:endParaRPr sz="1100"/>
                    </a:p>
                  </a:txBody>
                  <a:tcPr marL="63500" marR="63500" marT="63500" marB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3.8 m</a:t>
                      </a:r>
                      <a:r>
                        <a:rPr lang="en" sz="1100" baseline="30000"/>
                        <a:t>2</a:t>
                      </a:r>
                      <a:endParaRPr sz="1100" baseline="30000"/>
                    </a:p>
                  </a:txBody>
                  <a:tcPr marL="63500" marR="63500" marT="63500" marB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$669/unit</a:t>
                      </a:r>
                      <a:endParaRPr sz="1100"/>
                    </a:p>
                  </a:txBody>
                  <a:tcPr marL="63500" marR="63500" marT="63500" marB="6350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9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Process Optimization Analysis</a:t>
            </a:r>
            <a:endParaRPr sz="2400"/>
          </a:p>
        </p:txBody>
      </p:sp>
      <p:pic>
        <p:nvPicPr>
          <p:cNvPr id="219" name="Google Shape;21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48125"/>
            <a:ext cx="4524300" cy="2951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495550"/>
            <a:ext cx="4509249" cy="295185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9"/>
          <p:cNvSpPr txBox="1"/>
          <p:nvPr/>
        </p:nvSpPr>
        <p:spPr>
          <a:xfrm>
            <a:off x="0" y="3499975"/>
            <a:ext cx="5053500" cy="15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Higher fuel flow rate per cell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Higher average reaction rate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Lower fuel utilization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 parabolic curve for power production per cell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22" name="Google Shape;222;p29"/>
          <p:cNvSpPr txBox="1"/>
          <p:nvPr/>
        </p:nvSpPr>
        <p:spPr>
          <a:xfrm>
            <a:off x="5092100" y="3527725"/>
            <a:ext cx="4524300" cy="14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Higher cell voltage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Lower total fuel flow rate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Less the required cell amounts</a:t>
            </a:r>
            <a:endParaRPr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Recommendations</a:t>
            </a:r>
            <a:endParaRPr/>
          </a:p>
        </p:txBody>
      </p:sp>
      <p:sp>
        <p:nvSpPr>
          <p:cNvPr id="228" name="Google Shape;228;p30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Increase insulation to avoid heat losses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Analyze and compare cross-flow and co-flow set-ups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Compare cell materials and characteristics to further improve utilization</a:t>
            </a:r>
            <a:endParaRPr/>
          </a:p>
        </p:txBody>
      </p:sp>
      <p:pic>
        <p:nvPicPr>
          <p:cNvPr id="229" name="Google Shape;22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5475" y="2336325"/>
            <a:ext cx="3868500" cy="254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Major Conclusions</a:t>
            </a:r>
            <a:endParaRPr/>
          </a:p>
        </p:txBody>
      </p:sp>
      <p:sp>
        <p:nvSpPr>
          <p:cNvPr id="235" name="Google Shape;235;p3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Motivations include reliability, economics, and emission reduction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Basis of 150 MW from facility area and rack requirements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SOFC has 9200 cells, and produces 50 kW of power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Major expense of old system is electricity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New system has much cheaper utility (Natural Gas)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hotbox has 3 heat exchangers, an SOFC, and a tail burner section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10% profit over on grid connection if SOFC costs less than $179000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311700" y="13445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311700" y="1017800"/>
            <a:ext cx="2605200" cy="13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lang="en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+O</a:t>
            </a:r>
            <a:r>
              <a:rPr lang="en" baseline="30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2-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→ H</a:t>
            </a:r>
            <a:r>
              <a:rPr lang="en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+ 2e</a:t>
            </a:r>
            <a:r>
              <a:rPr lang="en" baseline="30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endParaRPr baseline="30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CO+ O</a:t>
            </a:r>
            <a:r>
              <a:rPr lang="en" baseline="30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2- 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→ CO</a:t>
            </a:r>
            <a:r>
              <a:rPr lang="en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+2e</a:t>
            </a:r>
            <a:r>
              <a:rPr lang="en" baseline="30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endParaRPr baseline="30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0.5O</a:t>
            </a:r>
            <a:r>
              <a:rPr lang="en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+2e</a:t>
            </a:r>
            <a:r>
              <a:rPr lang="en" baseline="30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→ O</a:t>
            </a:r>
            <a:r>
              <a:rPr lang="en" baseline="30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2-</a:t>
            </a:r>
            <a:endParaRPr baseline="30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75" y="2111793"/>
            <a:ext cx="2927050" cy="2573982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4"/>
          <p:cNvSpPr txBox="1"/>
          <p:nvPr/>
        </p:nvSpPr>
        <p:spPr>
          <a:xfrm>
            <a:off x="3149800" y="807600"/>
            <a:ext cx="5606400" cy="37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Data Centers: </a:t>
            </a:r>
            <a:endParaRPr sz="1800" b="1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Advent of cloud services computing 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More data requirements/storage → more energy 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SOFCs: </a:t>
            </a:r>
            <a:endParaRPr sz="1800" b="1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Chemical reactions based at internal electrodes → electricity [1]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Input fuel sources include natural gas and air to produce mainly CO</a:t>
            </a:r>
            <a:r>
              <a:rPr lang="en" sz="1800" baseline="-25000"/>
              <a:t>2</a:t>
            </a:r>
            <a:r>
              <a:rPr lang="en" sz="1800"/>
              <a:t> and water along with electricity [2].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2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 </a:t>
            </a:r>
            <a:endParaRPr/>
          </a:p>
        </p:txBody>
      </p:sp>
      <p:sp>
        <p:nvSpPr>
          <p:cNvPr id="241" name="Google Shape;241;p32"/>
          <p:cNvSpPr txBox="1">
            <a:spLocks noGrp="1"/>
          </p:cNvSpPr>
          <p:nvPr>
            <p:ph type="body" idx="1"/>
          </p:nvPr>
        </p:nvSpPr>
        <p:spPr>
          <a:xfrm>
            <a:off x="311700" y="964550"/>
            <a:ext cx="8520600" cy="386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A399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[1]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United States. Department of Energy, </a:t>
            </a:r>
            <a:r>
              <a:rPr lang="en" sz="1100" i="1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Why SOFC Technology?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[Online]. </a:t>
            </a:r>
            <a:r>
              <a:rPr lang="en" sz="1100" u="sng">
                <a:solidFill>
                  <a:srgbClr val="1155C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3"/>
              </a:rPr>
              <a:t>https://www.energy.gov/fe/why-sofc-technology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 [Accessed: 4-25-2018].</a:t>
            </a:r>
            <a:b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[2] E. Garrison, “Solid Oxide Fuel Cells” </a:t>
            </a:r>
            <a:r>
              <a:rPr lang="en" sz="1100" i="1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mypages.iit.edu.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[Online]. </a:t>
            </a:r>
            <a:r>
              <a:rPr lang="en" sz="1100" u="sng">
                <a:solidFill>
                  <a:srgbClr val="1155C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4"/>
              </a:rPr>
              <a:t>https://mypages.iit.edu/~smart/garrear/fuelcells.htm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 [Accessed: 4-25-2018].</a:t>
            </a:r>
            <a:b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[3] </a:t>
            </a:r>
            <a:r>
              <a:rPr lang="en" sz="1100" u="sng">
                <a:solidFill>
                  <a:srgbClr val="1155C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5"/>
              </a:rPr>
              <a:t>https://www.eia.gov/dnav/ng/hist/n3035ut3m.htm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[4]42U Rack Dimensions &amp; Specifications. </a:t>
            </a:r>
            <a:r>
              <a:rPr lang="en" sz="1100" i="1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42U.org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 [Online] </a:t>
            </a:r>
            <a:r>
              <a:rPr lang="en" sz="1100" u="sng">
                <a:solidFill>
                  <a:srgbClr val="1155C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6"/>
              </a:rPr>
              <a:t>http://www.42u.com/42U-cabinets.htm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[Accessed 5-15-18]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[5]Does an Evaporative Cooler work in My Area? </a:t>
            </a:r>
            <a:r>
              <a:rPr lang="en" sz="1100" i="1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LumaComfort.com.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[Online]. </a:t>
            </a:r>
            <a:r>
              <a:rPr lang="en" sz="1100" u="sng">
                <a:solidFill>
                  <a:srgbClr val="1155C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7"/>
              </a:rPr>
              <a:t>http://www.lumacomfort.com/blog/does-evaporative-cooler-work/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[6]J Niemann, K Brown, V Avelar. “Hot-Aisle vs. Cold Aisle Containment for Data Centers” . </a:t>
            </a:r>
            <a:r>
              <a:rPr lang="en" sz="1100" i="1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Mission Critical Magazine.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[Online]. </a:t>
            </a:r>
            <a:r>
              <a:rPr lang="en" sz="1100" u="sng">
                <a:solidFill>
                  <a:schemeClr val="hlink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8"/>
              </a:rPr>
              <a:t>https://www.missioncriticalmagazine.com/ext/resources/MC/Home/Files/PDFs/WP-APC-Hot_vs_Cold_Aisle.pdf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[7]Bloom Energy. “Energy Server 5,” 2016. [Online]. </a:t>
            </a:r>
            <a:r>
              <a:rPr lang="en" sz="1100" u="sng">
                <a:solidFill>
                  <a:srgbClr val="1155C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9"/>
              </a:rPr>
              <a:t>https://www.bloomenergy.com/sites/default/files/es5-300kw-datasheet.pdf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[Accessed: 4-25-2018]. 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[8]J Judge, J Pouchet, A Ekbote. “</a:t>
            </a:r>
            <a:r>
              <a:rPr lang="en" sz="1100" i="1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Reducing Data Center Consumption”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 [Online]. </a:t>
            </a:r>
            <a:r>
              <a:rPr lang="en" sz="1100" u="sng">
                <a:solidFill>
                  <a:srgbClr val="1155C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10"/>
              </a:rPr>
              <a:t>http://ashraephilly.org/images/downloads/CTTC_Articles/1503_cttc.pdf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[9] </a:t>
            </a:r>
            <a:r>
              <a:rPr lang="en" sz="1100" u="sng">
                <a:solidFill>
                  <a:srgbClr val="1155C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11"/>
              </a:rPr>
              <a:t>http://www.dudadiesel.com/heat_exchangers.php</a:t>
            </a:r>
            <a:br>
              <a:rPr lang="en" sz="11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[10] D. Myers, J. D. Carter, R. Kumar, </a:t>
            </a:r>
            <a:r>
              <a:rPr lang="en" sz="1100" u="sng">
                <a:solidFill>
                  <a:srgbClr val="1155C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12"/>
              </a:rPr>
              <a:t>https://www.hydrogen.energy.gov/pdfs/progress04/ivj3_myers.pdf</a:t>
            </a:r>
            <a:br>
              <a:rPr lang="en" sz="11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[11]</a:t>
            </a:r>
            <a:r>
              <a:rPr lang="en" sz="1100" u="sng">
                <a:solidFill>
                  <a:srgbClr val="1155C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13"/>
              </a:rPr>
              <a:t>http://thermalscienceapplication.asmedigitalcollection.asme.org/article.aspx?articleid=2295642</a:t>
            </a:r>
            <a:br>
              <a:rPr lang="en" sz="11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[12]B.C.H., Atkinson, A., Kilner, J.A., Brandon, N.P., Rudkin, R.A. , </a:t>
            </a:r>
            <a:r>
              <a:rPr lang="en" sz="1100" i="1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Fuel Cells</a:t>
            </a:r>
            <a:r>
              <a:rPr lang="en" sz="11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Steele, US patent </a:t>
            </a:r>
            <a:r>
              <a:rPr lang="en" sz="1100" u="sng">
                <a:solidFill>
                  <a:srgbClr val="02708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14"/>
              </a:rPr>
              <a:t>US6794075(B2)</a:t>
            </a:r>
            <a:r>
              <a:rPr lang="en" sz="11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 Sept 21 2004.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3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 [3] </a:t>
            </a:r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3423300" cy="227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Energy source reliability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Acceptable efficiency levels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Lower GHG emissions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Lower Operation Costs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Ease of Reproducibility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Parallel Utilization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5"/>
          <p:cNvSpPr txBox="1">
            <a:spLocks noGrp="1"/>
          </p:cNvSpPr>
          <p:nvPr>
            <p:ph type="body" idx="1"/>
          </p:nvPr>
        </p:nvSpPr>
        <p:spPr>
          <a:xfrm>
            <a:off x="4883050" y="1229875"/>
            <a:ext cx="3658800" cy="34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Parameters of Implementation: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10% profit in 10 years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Emissions are less than that of on-grid sources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Outages are significantly less than on-grid.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" name="Google Shape;10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475" y="3326950"/>
            <a:ext cx="5988750" cy="144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Specifications</a:t>
            </a:r>
            <a:endParaRPr/>
          </a:p>
        </p:txBody>
      </p:sp>
      <p:sp>
        <p:nvSpPr>
          <p:cNvPr id="109" name="Google Shape;109;p16"/>
          <p:cNvSpPr txBox="1">
            <a:spLocks noGrp="1"/>
          </p:cNvSpPr>
          <p:nvPr>
            <p:ph type="body" idx="1"/>
          </p:nvPr>
        </p:nvSpPr>
        <p:spPr>
          <a:xfrm>
            <a:off x="311700" y="1017800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 Assumptions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Rack Type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APC 42U Universal Rack (78.39” x 23.62” x 42.13”) [4]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Location: 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center is located outside of Salt Lake City, Utah, and because of the climate, swamp cooling is used [5]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Layout: 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Hot and cold aisle design for system cooling [6] 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SOFC Life Cycle: 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 years [7]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Peak Rack Power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16.67 kW [8]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Power Rating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50 kW per SOFC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Number of Racks: 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9000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Number of SOFCs: 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SOFC/3 racks; 3000 SOFCs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Total Plant Power Requirement: 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150 MW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Optimized Flow Sheet &amp; Stream Table</a:t>
            </a:r>
            <a:endParaRPr/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7500" y="555425"/>
            <a:ext cx="7649001" cy="4588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13" y="0"/>
            <a:ext cx="904096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00" y="0"/>
            <a:ext cx="904099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 Design Specifications</a:t>
            </a:r>
            <a:endParaRPr/>
          </a:p>
        </p:txBody>
      </p:sp>
      <p:sp>
        <p:nvSpPr>
          <p:cNvPr id="131" name="Google Shape;131;p20"/>
          <p:cNvSpPr txBox="1">
            <a:spLocks noGrp="1"/>
          </p:cNvSpPr>
          <p:nvPr>
            <p:ph type="body" idx="1"/>
          </p:nvPr>
        </p:nvSpPr>
        <p:spPr>
          <a:xfrm>
            <a:off x="118800" y="607800"/>
            <a:ext cx="29688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H-101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Fuel: </a:t>
            </a:r>
            <a:r>
              <a:rPr lang="en">
                <a:solidFill>
                  <a:srgbClr val="000000"/>
                </a:solidFill>
              </a:rPr>
              <a:t>140°C upto 400°C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Exhaust: 636°C  to 266°C 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Heat transfer Area: 1.3m^2 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Dimensions: </a:t>
            </a:r>
            <a:endParaRPr>
              <a:solidFill>
                <a:srgbClr val="000000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52.8*24.6*3.9 cm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32" name="Google Shape;132;p20"/>
          <p:cNvSpPr txBox="1">
            <a:spLocks noGrp="1"/>
          </p:cNvSpPr>
          <p:nvPr>
            <p:ph type="body" idx="1"/>
          </p:nvPr>
        </p:nvSpPr>
        <p:spPr>
          <a:xfrm>
            <a:off x="3087600" y="607800"/>
            <a:ext cx="29688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H-102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Air: </a:t>
            </a:r>
            <a:r>
              <a:rPr lang="en">
                <a:solidFill>
                  <a:srgbClr val="000000"/>
                </a:solidFill>
              </a:rPr>
              <a:t>25°C upto 400°C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Exhaust: 636°C  to 266°C 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Heat transfer Area: 5.8m^2 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Dimensions: </a:t>
            </a:r>
            <a:endParaRPr>
              <a:solidFill>
                <a:srgbClr val="000000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52.8*24.6*13.7 cm</a:t>
            </a:r>
            <a:endParaRPr/>
          </a:p>
        </p:txBody>
      </p:sp>
      <p:sp>
        <p:nvSpPr>
          <p:cNvPr id="133" name="Google Shape;133;p20"/>
          <p:cNvSpPr txBox="1">
            <a:spLocks noGrp="1"/>
          </p:cNvSpPr>
          <p:nvPr>
            <p:ph type="body" idx="1"/>
          </p:nvPr>
        </p:nvSpPr>
        <p:spPr>
          <a:xfrm>
            <a:off x="6056400" y="607800"/>
            <a:ext cx="29688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H-103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Water: </a:t>
            </a:r>
            <a:r>
              <a:rPr lang="en">
                <a:solidFill>
                  <a:srgbClr val="000000"/>
                </a:solidFill>
              </a:rPr>
              <a:t>25°C upto 191°C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Exhaust: 266°C  to 168°C 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Heat transfer Area: 3.8m^2 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Dimensions: </a:t>
            </a:r>
            <a:endParaRPr>
              <a:solidFill>
                <a:srgbClr val="000000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52.8*24.6*9.5 cm</a:t>
            </a:r>
            <a:endParaRPr/>
          </a:p>
        </p:txBody>
      </p:sp>
      <p:pic>
        <p:nvPicPr>
          <p:cNvPr id="134" name="Google Shape;134;p20"/>
          <p:cNvPicPr preferRelativeResize="0"/>
          <p:nvPr/>
        </p:nvPicPr>
        <p:blipFill rotWithShape="1">
          <a:blip r:embed="rId3">
            <a:alphaModFix/>
          </a:blip>
          <a:srcRect l="25761" t="25943" r="49998" b="47227"/>
          <a:stretch/>
        </p:blipFill>
        <p:spPr>
          <a:xfrm>
            <a:off x="118800" y="1174688"/>
            <a:ext cx="2078525" cy="1379949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0"/>
          <p:cNvSpPr/>
          <p:nvPr/>
        </p:nvSpPr>
        <p:spPr>
          <a:xfrm>
            <a:off x="1616300" y="1163275"/>
            <a:ext cx="285000" cy="296400"/>
          </a:xfrm>
          <a:prstGeom prst="diamond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0"/>
          <p:cNvSpPr txBox="1"/>
          <p:nvPr/>
        </p:nvSpPr>
        <p:spPr>
          <a:xfrm>
            <a:off x="1616300" y="1117675"/>
            <a:ext cx="467700" cy="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pic>
        <p:nvPicPr>
          <p:cNvPr id="137" name="Google Shape;137;p20"/>
          <p:cNvPicPr preferRelativeResize="0"/>
          <p:nvPr/>
        </p:nvPicPr>
        <p:blipFill rotWithShape="1">
          <a:blip r:embed="rId3">
            <a:alphaModFix/>
          </a:blip>
          <a:srcRect l="24556" t="62972" r="50193" b="4432"/>
          <a:stretch/>
        </p:blipFill>
        <p:spPr>
          <a:xfrm>
            <a:off x="3168925" y="1026425"/>
            <a:ext cx="2165276" cy="167647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0"/>
          <p:cNvSpPr/>
          <p:nvPr/>
        </p:nvSpPr>
        <p:spPr>
          <a:xfrm>
            <a:off x="4996200" y="878300"/>
            <a:ext cx="285000" cy="296400"/>
          </a:xfrm>
          <a:prstGeom prst="diamond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0"/>
          <p:cNvSpPr/>
          <p:nvPr/>
        </p:nvSpPr>
        <p:spPr>
          <a:xfrm>
            <a:off x="4236600" y="2406500"/>
            <a:ext cx="285000" cy="296400"/>
          </a:xfrm>
          <a:prstGeom prst="diamond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0" name="Google Shape;140;p20"/>
          <p:cNvPicPr preferRelativeResize="0"/>
          <p:nvPr/>
        </p:nvPicPr>
        <p:blipFill rotWithShape="1">
          <a:blip r:embed="rId3">
            <a:alphaModFix/>
          </a:blip>
          <a:srcRect l="8207" t="40353" r="65991" b="27052"/>
          <a:stretch/>
        </p:blipFill>
        <p:spPr>
          <a:xfrm>
            <a:off x="6155350" y="1026425"/>
            <a:ext cx="2212500" cy="167647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0"/>
          <p:cNvSpPr txBox="1"/>
          <p:nvPr/>
        </p:nvSpPr>
        <p:spPr>
          <a:xfrm>
            <a:off x="4950475" y="821275"/>
            <a:ext cx="467700" cy="2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</a:t>
            </a:r>
            <a:endParaRPr/>
          </a:p>
        </p:txBody>
      </p:sp>
      <p:sp>
        <p:nvSpPr>
          <p:cNvPr id="142" name="Google Shape;142;p20"/>
          <p:cNvSpPr txBox="1"/>
          <p:nvPr/>
        </p:nvSpPr>
        <p:spPr>
          <a:xfrm>
            <a:off x="4145250" y="2349475"/>
            <a:ext cx="467700" cy="2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13</a:t>
            </a:r>
            <a:endParaRPr/>
          </a:p>
        </p:txBody>
      </p:sp>
      <p:sp>
        <p:nvSpPr>
          <p:cNvPr id="143" name="Google Shape;143;p20"/>
          <p:cNvSpPr/>
          <p:nvPr/>
        </p:nvSpPr>
        <p:spPr>
          <a:xfrm>
            <a:off x="6118575" y="948275"/>
            <a:ext cx="1008600" cy="338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0"/>
          <p:cNvSpPr/>
          <p:nvPr/>
        </p:nvSpPr>
        <p:spPr>
          <a:xfrm>
            <a:off x="7535350" y="731900"/>
            <a:ext cx="1008600" cy="338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0"/>
          <p:cNvSpPr/>
          <p:nvPr/>
        </p:nvSpPr>
        <p:spPr>
          <a:xfrm>
            <a:off x="3035800" y="948275"/>
            <a:ext cx="1008600" cy="338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0"/>
          <p:cNvSpPr/>
          <p:nvPr/>
        </p:nvSpPr>
        <p:spPr>
          <a:xfrm>
            <a:off x="1736600" y="2233050"/>
            <a:ext cx="1008600" cy="338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0"/>
          <p:cNvSpPr/>
          <p:nvPr/>
        </p:nvSpPr>
        <p:spPr>
          <a:xfrm>
            <a:off x="195675" y="2385350"/>
            <a:ext cx="602100" cy="338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 Design Specifications</a:t>
            </a:r>
            <a:endParaRPr/>
          </a:p>
        </p:txBody>
      </p:sp>
      <p:sp>
        <p:nvSpPr>
          <p:cNvPr id="153" name="Google Shape;153;p21"/>
          <p:cNvSpPr txBox="1">
            <a:spLocks noGrp="1"/>
          </p:cNvSpPr>
          <p:nvPr>
            <p:ph type="body" idx="1"/>
          </p:nvPr>
        </p:nvSpPr>
        <p:spPr>
          <a:xfrm>
            <a:off x="311700" y="607800"/>
            <a:ext cx="2968800" cy="412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R-102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Operating Temp: </a:t>
            </a:r>
            <a:endParaRPr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600°C upto 636°C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Dimensions: N/A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Assumptions: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	Spontaneous reaction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	T-joint pipe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54" name="Google Shape;154;p21"/>
          <p:cNvSpPr txBox="1">
            <a:spLocks noGrp="1"/>
          </p:cNvSpPr>
          <p:nvPr>
            <p:ph type="body" idx="1"/>
          </p:nvPr>
        </p:nvSpPr>
        <p:spPr>
          <a:xfrm>
            <a:off x="3280500" y="607800"/>
            <a:ext cx="2894400" cy="403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Etc.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Steam injector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Fuel: </a:t>
            </a:r>
            <a:r>
              <a:rPr lang="en">
                <a:solidFill>
                  <a:srgbClr val="000000"/>
                </a:solidFill>
              </a:rPr>
              <a:t>25°C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Steam: 191°C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Mixture: 140°C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Assumptions: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Stream 2 is at 140°C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55" name="Google Shape;155;p21"/>
          <p:cNvPicPr preferRelativeResize="0"/>
          <p:nvPr/>
        </p:nvPicPr>
        <p:blipFill rotWithShape="1">
          <a:blip r:embed="rId3">
            <a:alphaModFix/>
          </a:blip>
          <a:srcRect l="71849" t="31806" r="6876" b="39130"/>
          <a:stretch/>
        </p:blipFill>
        <p:spPr>
          <a:xfrm>
            <a:off x="311700" y="1135800"/>
            <a:ext cx="1824350" cy="1494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1"/>
          <p:cNvPicPr preferRelativeResize="0"/>
          <p:nvPr/>
        </p:nvPicPr>
        <p:blipFill rotWithShape="1">
          <a:blip r:embed="rId3">
            <a:alphaModFix/>
          </a:blip>
          <a:srcRect l="6654" t="32721" r="69050" b="38216"/>
          <a:stretch/>
        </p:blipFill>
        <p:spPr>
          <a:xfrm>
            <a:off x="3280500" y="1312350"/>
            <a:ext cx="2083300" cy="1494801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1"/>
          <p:cNvSpPr txBox="1">
            <a:spLocks noGrp="1"/>
          </p:cNvSpPr>
          <p:nvPr>
            <p:ph type="body" idx="1"/>
          </p:nvPr>
        </p:nvSpPr>
        <p:spPr>
          <a:xfrm>
            <a:off x="6079200" y="607800"/>
            <a:ext cx="2753100" cy="403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Etc.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Exhaust combiner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Key component in deciding the exhaust stream split ratio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58" name="Google Shape;158;p21"/>
          <p:cNvPicPr preferRelativeResize="0"/>
          <p:nvPr/>
        </p:nvPicPr>
        <p:blipFill rotWithShape="1">
          <a:blip r:embed="rId3">
            <a:alphaModFix/>
          </a:blip>
          <a:srcRect l="27940" t="43589" r="55725" b="27349"/>
          <a:stretch/>
        </p:blipFill>
        <p:spPr>
          <a:xfrm>
            <a:off x="6174900" y="1312350"/>
            <a:ext cx="1400625" cy="1494801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1"/>
          <p:cNvSpPr/>
          <p:nvPr/>
        </p:nvSpPr>
        <p:spPr>
          <a:xfrm>
            <a:off x="5787450" y="2144900"/>
            <a:ext cx="1008600" cy="338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1"/>
          <p:cNvSpPr/>
          <p:nvPr/>
        </p:nvSpPr>
        <p:spPr>
          <a:xfrm>
            <a:off x="4705575" y="2756375"/>
            <a:ext cx="1008600" cy="338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1289</Words>
  <Application>Microsoft Office PowerPoint</Application>
  <PresentationFormat>On-screen Show (16:9)</PresentationFormat>
  <Paragraphs>212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Roboto</vt:lpstr>
      <vt:lpstr>Arial</vt:lpstr>
      <vt:lpstr>Geometric</vt:lpstr>
      <vt:lpstr>Off-Grid Data Center </vt:lpstr>
      <vt:lpstr>Background </vt:lpstr>
      <vt:lpstr>Motivation [3] </vt:lpstr>
      <vt:lpstr>Technical Specifications</vt:lpstr>
      <vt:lpstr>Optimized Flow Sheet &amp; Stream Table</vt:lpstr>
      <vt:lpstr>PowerPoint Presentation</vt:lpstr>
      <vt:lpstr>PowerPoint Presentation</vt:lpstr>
      <vt:lpstr>Unit Design Specifications</vt:lpstr>
      <vt:lpstr>Unit Design Specifications</vt:lpstr>
      <vt:lpstr>SOFC Hotbox &amp; Cell Stacks Layout</vt:lpstr>
      <vt:lpstr>3 Views of the SOFC Hotbox Layout</vt:lpstr>
      <vt:lpstr>Fuel Cell Structure &amp; Materials</vt:lpstr>
      <vt:lpstr>SOFC Specifications</vt:lpstr>
      <vt:lpstr>SOFC Economics </vt:lpstr>
      <vt:lpstr>Economic Analysis </vt:lpstr>
      <vt:lpstr>Specific Costs [10] </vt:lpstr>
      <vt:lpstr>Process Optimization Analysis</vt:lpstr>
      <vt:lpstr>Future Recommendations</vt:lpstr>
      <vt:lpstr>Major Conclusions</vt:lpstr>
      <vt:lpstr>References 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Off-Grid Data Center</dc:title>
  <dc:creator>Aparna Machi</dc:creator>
  <cp:lastModifiedBy>Aparna Machi</cp:lastModifiedBy>
  <cp:revision>2</cp:revision>
  <dcterms:modified xsi:type="dcterms:W3CDTF">2020-04-29T23:50:25Z</dcterms:modified>
</cp:coreProperties>
</file>