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71" r:id="rId4"/>
    <p:sldId id="265" r:id="rId5"/>
    <p:sldId id="266" r:id="rId6"/>
    <p:sldId id="273" r:id="rId7"/>
    <p:sldId id="268" r:id="rId8"/>
    <p:sldId id="272" r:id="rId9"/>
    <p:sldId id="267" r:id="rId10"/>
    <p:sldId id="274" r:id="rId11"/>
    <p:sldId id="275" r:id="rId12"/>
    <p:sldId id="269" r:id="rId13"/>
    <p:sldId id="258" r:id="rId14"/>
  </p:sldIdLst>
  <p:sldSz cx="9144000" cy="6858000" type="screen4x3"/>
  <p:notesSz cx="6858000" cy="9144000"/>
  <p:defaultTextStyle>
    <a:defPPr>
      <a:defRPr lang="en-US"/>
    </a:defPPr>
    <a:lvl1pPr marL="0" algn="l" defTabSz="913759" rtl="0" eaLnBrk="1" latinLnBrk="0" hangingPunct="1">
      <a:defRPr sz="1800" kern="1200">
        <a:solidFill>
          <a:schemeClr val="tx1"/>
        </a:solidFill>
        <a:latin typeface="+mn-lt"/>
        <a:ea typeface="+mn-ea"/>
        <a:cs typeface="+mn-cs"/>
      </a:defRPr>
    </a:lvl1pPr>
    <a:lvl2pPr marL="456880" algn="l" defTabSz="913759" rtl="0" eaLnBrk="1" latinLnBrk="0" hangingPunct="1">
      <a:defRPr sz="1800" kern="1200">
        <a:solidFill>
          <a:schemeClr val="tx1"/>
        </a:solidFill>
        <a:latin typeface="+mn-lt"/>
        <a:ea typeface="+mn-ea"/>
        <a:cs typeface="+mn-cs"/>
      </a:defRPr>
    </a:lvl2pPr>
    <a:lvl3pPr marL="913759" algn="l" defTabSz="913759" rtl="0" eaLnBrk="1" latinLnBrk="0" hangingPunct="1">
      <a:defRPr sz="1800" kern="1200">
        <a:solidFill>
          <a:schemeClr val="tx1"/>
        </a:solidFill>
        <a:latin typeface="+mn-lt"/>
        <a:ea typeface="+mn-ea"/>
        <a:cs typeface="+mn-cs"/>
      </a:defRPr>
    </a:lvl3pPr>
    <a:lvl4pPr marL="1370638" algn="l" defTabSz="913759" rtl="0" eaLnBrk="1" latinLnBrk="0" hangingPunct="1">
      <a:defRPr sz="1800" kern="1200">
        <a:solidFill>
          <a:schemeClr val="tx1"/>
        </a:solidFill>
        <a:latin typeface="+mn-lt"/>
        <a:ea typeface="+mn-ea"/>
        <a:cs typeface="+mn-cs"/>
      </a:defRPr>
    </a:lvl4pPr>
    <a:lvl5pPr marL="1827518" algn="l" defTabSz="913759" rtl="0" eaLnBrk="1" latinLnBrk="0" hangingPunct="1">
      <a:defRPr sz="1800" kern="1200">
        <a:solidFill>
          <a:schemeClr val="tx1"/>
        </a:solidFill>
        <a:latin typeface="+mn-lt"/>
        <a:ea typeface="+mn-ea"/>
        <a:cs typeface="+mn-cs"/>
      </a:defRPr>
    </a:lvl5pPr>
    <a:lvl6pPr marL="2284397" algn="l" defTabSz="913759" rtl="0" eaLnBrk="1" latinLnBrk="0" hangingPunct="1">
      <a:defRPr sz="1800" kern="1200">
        <a:solidFill>
          <a:schemeClr val="tx1"/>
        </a:solidFill>
        <a:latin typeface="+mn-lt"/>
        <a:ea typeface="+mn-ea"/>
        <a:cs typeface="+mn-cs"/>
      </a:defRPr>
    </a:lvl6pPr>
    <a:lvl7pPr marL="2741277" algn="l" defTabSz="913759" rtl="0" eaLnBrk="1" latinLnBrk="0" hangingPunct="1">
      <a:defRPr sz="1800" kern="1200">
        <a:solidFill>
          <a:schemeClr val="tx1"/>
        </a:solidFill>
        <a:latin typeface="+mn-lt"/>
        <a:ea typeface="+mn-ea"/>
        <a:cs typeface="+mn-cs"/>
      </a:defRPr>
    </a:lvl7pPr>
    <a:lvl8pPr marL="3198156" algn="l" defTabSz="913759" rtl="0" eaLnBrk="1" latinLnBrk="0" hangingPunct="1">
      <a:defRPr sz="1800" kern="1200">
        <a:solidFill>
          <a:schemeClr val="tx1"/>
        </a:solidFill>
        <a:latin typeface="+mn-lt"/>
        <a:ea typeface="+mn-ea"/>
        <a:cs typeface="+mn-cs"/>
      </a:defRPr>
    </a:lvl8pPr>
    <a:lvl9pPr marL="3655036" algn="l" defTabSz="91375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Top 100 Zip</a:t>
            </a:r>
            <a:r>
              <a:rPr lang="en-US" baseline="0"/>
              <a:t> Codes</a:t>
            </a:r>
            <a:endParaRPr lang="en-US"/>
          </a:p>
        </c:rich>
      </c:tx>
      <c:layout/>
      <c:overlay val="0"/>
      <c:spPr>
        <a:noFill/>
        <a:ln>
          <a:noFill/>
        </a:ln>
        <a:effectLst/>
      </c:spPr>
    </c:title>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Sheet1!$A$2:$A$100</c:f>
              <c:strCache>
                <c:ptCount val="99"/>
                <c:pt idx="0">
                  <c:v>78624</c:v>
                </c:pt>
                <c:pt idx="1">
                  <c:v>77566</c:v>
                </c:pt>
                <c:pt idx="2">
                  <c:v>78155</c:v>
                </c:pt>
                <c:pt idx="3">
                  <c:v>78130</c:v>
                </c:pt>
                <c:pt idx="4">
                  <c:v>78006</c:v>
                </c:pt>
                <c:pt idx="5">
                  <c:v>77845</c:v>
                </c:pt>
                <c:pt idx="6">
                  <c:v>77515</c:v>
                </c:pt>
                <c:pt idx="7">
                  <c:v>78028</c:v>
                </c:pt>
                <c:pt idx="8">
                  <c:v>77573</c:v>
                </c:pt>
                <c:pt idx="9">
                  <c:v>77904</c:v>
                </c:pt>
                <c:pt idx="10">
                  <c:v>78132</c:v>
                </c:pt>
                <c:pt idx="11">
                  <c:v>77833</c:v>
                </c:pt>
                <c:pt idx="12">
                  <c:v>77511</c:v>
                </c:pt>
                <c:pt idx="13">
                  <c:v>77429</c:v>
                </c:pt>
                <c:pt idx="14">
                  <c:v>77469</c:v>
                </c:pt>
                <c:pt idx="15">
                  <c:v>77905</c:v>
                </c:pt>
                <c:pt idx="16">
                  <c:v>77422</c:v>
                </c:pt>
                <c:pt idx="17">
                  <c:v>78628</c:v>
                </c:pt>
                <c:pt idx="18">
                  <c:v>78681</c:v>
                </c:pt>
                <c:pt idx="19">
                  <c:v>78613</c:v>
                </c:pt>
                <c:pt idx="20">
                  <c:v>78660</c:v>
                </c:pt>
                <c:pt idx="21">
                  <c:v>77964</c:v>
                </c:pt>
                <c:pt idx="22">
                  <c:v>77546</c:v>
                </c:pt>
                <c:pt idx="23">
                  <c:v>77379</c:v>
                </c:pt>
                <c:pt idx="24">
                  <c:v>78121</c:v>
                </c:pt>
                <c:pt idx="25">
                  <c:v>77450</c:v>
                </c:pt>
                <c:pt idx="26">
                  <c:v>78250</c:v>
                </c:pt>
                <c:pt idx="27">
                  <c:v>76028</c:v>
                </c:pt>
                <c:pt idx="28">
                  <c:v>77471</c:v>
                </c:pt>
                <c:pt idx="29">
                  <c:v>77479</c:v>
                </c:pt>
                <c:pt idx="30">
                  <c:v>78934</c:v>
                </c:pt>
                <c:pt idx="31">
                  <c:v>76513</c:v>
                </c:pt>
                <c:pt idx="32">
                  <c:v>77437</c:v>
                </c:pt>
                <c:pt idx="33">
                  <c:v>78664</c:v>
                </c:pt>
                <c:pt idx="34">
                  <c:v>77581</c:v>
                </c:pt>
                <c:pt idx="35">
                  <c:v>78641</c:v>
                </c:pt>
                <c:pt idx="36">
                  <c:v>77536</c:v>
                </c:pt>
                <c:pt idx="37">
                  <c:v>78945</c:v>
                </c:pt>
                <c:pt idx="38">
                  <c:v>78666</c:v>
                </c:pt>
                <c:pt idx="39">
                  <c:v>76087</c:v>
                </c:pt>
                <c:pt idx="40">
                  <c:v>78070</c:v>
                </c:pt>
                <c:pt idx="41">
                  <c:v>78247</c:v>
                </c:pt>
                <c:pt idx="42">
                  <c:v>77584</c:v>
                </c:pt>
                <c:pt idx="43">
                  <c:v>77414</c:v>
                </c:pt>
                <c:pt idx="44">
                  <c:v>78410</c:v>
                </c:pt>
                <c:pt idx="45">
                  <c:v>78620</c:v>
                </c:pt>
                <c:pt idx="46">
                  <c:v>77461</c:v>
                </c:pt>
                <c:pt idx="47">
                  <c:v>78232</c:v>
                </c:pt>
                <c:pt idx="48">
                  <c:v>78748</c:v>
                </c:pt>
                <c:pt idx="49">
                  <c:v>78840</c:v>
                </c:pt>
                <c:pt idx="50">
                  <c:v>78749</c:v>
                </c:pt>
                <c:pt idx="51">
                  <c:v>78602</c:v>
                </c:pt>
                <c:pt idx="52">
                  <c:v>78249</c:v>
                </c:pt>
                <c:pt idx="53">
                  <c:v>78114</c:v>
                </c:pt>
                <c:pt idx="54">
                  <c:v>77346</c:v>
                </c:pt>
                <c:pt idx="55">
                  <c:v>75002</c:v>
                </c:pt>
                <c:pt idx="56">
                  <c:v>76904</c:v>
                </c:pt>
                <c:pt idx="57">
                  <c:v>78745</c:v>
                </c:pt>
                <c:pt idx="58">
                  <c:v>78009</c:v>
                </c:pt>
                <c:pt idx="59">
                  <c:v>77995</c:v>
                </c:pt>
                <c:pt idx="60">
                  <c:v>78654</c:v>
                </c:pt>
                <c:pt idx="61">
                  <c:v>78101</c:v>
                </c:pt>
                <c:pt idx="62">
                  <c:v>78418</c:v>
                </c:pt>
                <c:pt idx="63">
                  <c:v>77984</c:v>
                </c:pt>
                <c:pt idx="64">
                  <c:v>77541</c:v>
                </c:pt>
                <c:pt idx="65">
                  <c:v>78064</c:v>
                </c:pt>
                <c:pt idx="66">
                  <c:v>78240</c:v>
                </c:pt>
                <c:pt idx="67">
                  <c:v>77084</c:v>
                </c:pt>
                <c:pt idx="68">
                  <c:v>78621</c:v>
                </c:pt>
                <c:pt idx="69">
                  <c:v>77539</c:v>
                </c:pt>
                <c:pt idx="70">
                  <c:v>78023</c:v>
                </c:pt>
                <c:pt idx="71">
                  <c:v>77520</c:v>
                </c:pt>
                <c:pt idx="72">
                  <c:v>76401</c:v>
                </c:pt>
                <c:pt idx="73">
                  <c:v>75110</c:v>
                </c:pt>
                <c:pt idx="74">
                  <c:v>77070</c:v>
                </c:pt>
                <c:pt idx="75">
                  <c:v>77355</c:v>
                </c:pt>
                <c:pt idx="76">
                  <c:v>75154</c:v>
                </c:pt>
                <c:pt idx="77">
                  <c:v>78611</c:v>
                </c:pt>
                <c:pt idx="78">
                  <c:v>78861</c:v>
                </c:pt>
                <c:pt idx="79">
                  <c:v>78230</c:v>
                </c:pt>
                <c:pt idx="80">
                  <c:v>88202</c:v>
                </c:pt>
                <c:pt idx="81">
                  <c:v>77478</c:v>
                </c:pt>
                <c:pt idx="82">
                  <c:v>78413</c:v>
                </c:pt>
                <c:pt idx="83">
                  <c:v>77095</c:v>
                </c:pt>
                <c:pt idx="84">
                  <c:v>76049</c:v>
                </c:pt>
                <c:pt idx="85">
                  <c:v>75028</c:v>
                </c:pt>
                <c:pt idx="86">
                  <c:v>76574</c:v>
                </c:pt>
                <c:pt idx="87">
                  <c:v>77373</c:v>
                </c:pt>
                <c:pt idx="88">
                  <c:v>76550</c:v>
                </c:pt>
                <c:pt idx="89">
                  <c:v>77632</c:v>
                </c:pt>
                <c:pt idx="90">
                  <c:v>75070</c:v>
                </c:pt>
                <c:pt idx="91">
                  <c:v>77357</c:v>
                </c:pt>
                <c:pt idx="92">
                  <c:v>78154</c:v>
                </c:pt>
                <c:pt idx="93">
                  <c:v>77494</c:v>
                </c:pt>
                <c:pt idx="94">
                  <c:v>78163</c:v>
                </c:pt>
                <c:pt idx="95">
                  <c:v>77377</c:v>
                </c:pt>
                <c:pt idx="96">
                  <c:v>77345</c:v>
                </c:pt>
                <c:pt idx="97">
                  <c:v>76063</c:v>
                </c:pt>
                <c:pt idx="98">
                  <c:v>76210</c:v>
                </c:pt>
              </c:strCache>
            </c:strRef>
          </c:cat>
          <c:val>
            <c:numRef>
              <c:f>Sheet1!$B$2:$B$100</c:f>
              <c:numCache>
                <c:formatCode>General</c:formatCode>
                <c:ptCount val="99"/>
                <c:pt idx="0">
                  <c:v>276</c:v>
                </c:pt>
                <c:pt idx="1">
                  <c:v>176</c:v>
                </c:pt>
                <c:pt idx="2">
                  <c:v>174</c:v>
                </c:pt>
                <c:pt idx="3">
                  <c:v>162</c:v>
                </c:pt>
                <c:pt idx="4">
                  <c:v>149</c:v>
                </c:pt>
                <c:pt idx="5">
                  <c:v>137</c:v>
                </c:pt>
                <c:pt idx="6">
                  <c:v>136</c:v>
                </c:pt>
                <c:pt idx="7">
                  <c:v>129</c:v>
                </c:pt>
                <c:pt idx="8">
                  <c:v>128</c:v>
                </c:pt>
                <c:pt idx="9">
                  <c:v>123</c:v>
                </c:pt>
                <c:pt idx="10">
                  <c:v>122</c:v>
                </c:pt>
                <c:pt idx="11">
                  <c:v>118</c:v>
                </c:pt>
                <c:pt idx="12">
                  <c:v>115</c:v>
                </c:pt>
                <c:pt idx="13">
                  <c:v>111</c:v>
                </c:pt>
                <c:pt idx="14">
                  <c:v>110</c:v>
                </c:pt>
                <c:pt idx="15">
                  <c:v>109</c:v>
                </c:pt>
                <c:pt idx="16">
                  <c:v>106</c:v>
                </c:pt>
                <c:pt idx="17">
                  <c:v>104</c:v>
                </c:pt>
                <c:pt idx="18">
                  <c:v>103</c:v>
                </c:pt>
                <c:pt idx="19">
                  <c:v>102</c:v>
                </c:pt>
                <c:pt idx="20">
                  <c:v>98</c:v>
                </c:pt>
                <c:pt idx="21">
                  <c:v>97</c:v>
                </c:pt>
                <c:pt idx="22">
                  <c:v>95</c:v>
                </c:pt>
                <c:pt idx="23">
                  <c:v>94</c:v>
                </c:pt>
                <c:pt idx="24">
                  <c:v>93</c:v>
                </c:pt>
                <c:pt idx="25">
                  <c:v>92</c:v>
                </c:pt>
                <c:pt idx="26">
                  <c:v>90</c:v>
                </c:pt>
                <c:pt idx="27">
                  <c:v>89</c:v>
                </c:pt>
                <c:pt idx="28">
                  <c:v>88</c:v>
                </c:pt>
                <c:pt idx="29">
                  <c:v>87</c:v>
                </c:pt>
                <c:pt idx="30">
                  <c:v>86</c:v>
                </c:pt>
                <c:pt idx="31">
                  <c:v>84</c:v>
                </c:pt>
                <c:pt idx="32">
                  <c:v>84</c:v>
                </c:pt>
                <c:pt idx="33">
                  <c:v>82</c:v>
                </c:pt>
                <c:pt idx="34">
                  <c:v>82</c:v>
                </c:pt>
                <c:pt idx="35">
                  <c:v>81</c:v>
                </c:pt>
                <c:pt idx="36">
                  <c:v>80</c:v>
                </c:pt>
                <c:pt idx="37">
                  <c:v>79</c:v>
                </c:pt>
                <c:pt idx="38">
                  <c:v>79</c:v>
                </c:pt>
                <c:pt idx="39">
                  <c:v>78</c:v>
                </c:pt>
                <c:pt idx="40">
                  <c:v>78</c:v>
                </c:pt>
                <c:pt idx="41">
                  <c:v>78</c:v>
                </c:pt>
                <c:pt idx="42">
                  <c:v>77</c:v>
                </c:pt>
                <c:pt idx="43">
                  <c:v>76</c:v>
                </c:pt>
                <c:pt idx="44">
                  <c:v>75</c:v>
                </c:pt>
                <c:pt idx="45">
                  <c:v>74</c:v>
                </c:pt>
                <c:pt idx="46">
                  <c:v>74</c:v>
                </c:pt>
                <c:pt idx="47">
                  <c:v>73</c:v>
                </c:pt>
                <c:pt idx="48">
                  <c:v>73</c:v>
                </c:pt>
                <c:pt idx="49">
                  <c:v>73</c:v>
                </c:pt>
                <c:pt idx="50">
                  <c:v>73</c:v>
                </c:pt>
                <c:pt idx="51">
                  <c:v>72</c:v>
                </c:pt>
                <c:pt idx="52">
                  <c:v>71</c:v>
                </c:pt>
                <c:pt idx="53">
                  <c:v>71</c:v>
                </c:pt>
                <c:pt idx="54">
                  <c:v>70</c:v>
                </c:pt>
                <c:pt idx="55">
                  <c:v>70</c:v>
                </c:pt>
                <c:pt idx="56">
                  <c:v>68</c:v>
                </c:pt>
                <c:pt idx="57">
                  <c:v>66</c:v>
                </c:pt>
                <c:pt idx="58">
                  <c:v>66</c:v>
                </c:pt>
                <c:pt idx="59">
                  <c:v>66</c:v>
                </c:pt>
                <c:pt idx="60">
                  <c:v>65</c:v>
                </c:pt>
                <c:pt idx="61">
                  <c:v>65</c:v>
                </c:pt>
                <c:pt idx="62">
                  <c:v>65</c:v>
                </c:pt>
                <c:pt idx="63">
                  <c:v>64</c:v>
                </c:pt>
                <c:pt idx="64">
                  <c:v>63</c:v>
                </c:pt>
                <c:pt idx="65">
                  <c:v>63</c:v>
                </c:pt>
                <c:pt idx="66">
                  <c:v>62</c:v>
                </c:pt>
                <c:pt idx="67">
                  <c:v>62</c:v>
                </c:pt>
                <c:pt idx="68">
                  <c:v>62</c:v>
                </c:pt>
                <c:pt idx="69">
                  <c:v>62</c:v>
                </c:pt>
                <c:pt idx="70">
                  <c:v>62</c:v>
                </c:pt>
                <c:pt idx="71">
                  <c:v>61</c:v>
                </c:pt>
                <c:pt idx="72">
                  <c:v>61</c:v>
                </c:pt>
                <c:pt idx="73">
                  <c:v>60</c:v>
                </c:pt>
                <c:pt idx="74">
                  <c:v>59</c:v>
                </c:pt>
                <c:pt idx="75">
                  <c:v>59</c:v>
                </c:pt>
                <c:pt idx="76">
                  <c:v>59</c:v>
                </c:pt>
                <c:pt idx="77">
                  <c:v>59</c:v>
                </c:pt>
                <c:pt idx="78">
                  <c:v>58</c:v>
                </c:pt>
                <c:pt idx="79">
                  <c:v>58</c:v>
                </c:pt>
                <c:pt idx="80">
                  <c:v>58</c:v>
                </c:pt>
                <c:pt idx="81">
                  <c:v>58</c:v>
                </c:pt>
                <c:pt idx="82">
                  <c:v>58</c:v>
                </c:pt>
                <c:pt idx="83">
                  <c:v>58</c:v>
                </c:pt>
                <c:pt idx="84">
                  <c:v>57</c:v>
                </c:pt>
                <c:pt idx="85">
                  <c:v>57</c:v>
                </c:pt>
                <c:pt idx="86">
                  <c:v>57</c:v>
                </c:pt>
                <c:pt idx="87">
                  <c:v>57</c:v>
                </c:pt>
                <c:pt idx="88">
                  <c:v>57</c:v>
                </c:pt>
                <c:pt idx="89">
                  <c:v>56</c:v>
                </c:pt>
                <c:pt idx="90">
                  <c:v>56</c:v>
                </c:pt>
                <c:pt idx="91">
                  <c:v>56</c:v>
                </c:pt>
                <c:pt idx="92">
                  <c:v>56</c:v>
                </c:pt>
                <c:pt idx="93">
                  <c:v>56</c:v>
                </c:pt>
                <c:pt idx="94">
                  <c:v>56</c:v>
                </c:pt>
                <c:pt idx="95">
                  <c:v>56</c:v>
                </c:pt>
                <c:pt idx="96">
                  <c:v>55</c:v>
                </c:pt>
                <c:pt idx="97">
                  <c:v>55</c:v>
                </c:pt>
                <c:pt idx="98">
                  <c:v>55</c:v>
                </c:pt>
              </c:numCache>
            </c:numRef>
          </c:val>
        </c:ser>
        <c:dLbls>
          <c:dLblPos val="outEnd"/>
          <c:showLegendKey val="0"/>
          <c:showVal val="1"/>
          <c:showCatName val="0"/>
          <c:showSerName val="0"/>
          <c:showPercent val="0"/>
          <c:showBubbleSize val="0"/>
        </c:dLbls>
        <c:gapWidth val="164"/>
        <c:overlap val="-22"/>
        <c:axId val="44176896"/>
        <c:axId val="45656704"/>
      </c:barChart>
      <c:catAx>
        <c:axId val="441768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56704"/>
        <c:crosses val="autoZero"/>
        <c:auto val="1"/>
        <c:lblAlgn val="ctr"/>
        <c:lblOffset val="100"/>
        <c:noMultiLvlLbl val="0"/>
      </c:catAx>
      <c:valAx>
        <c:axId val="45656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768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E3308-D4F1-4151-B317-5E07F874F64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628818-94F4-4A62-9B31-B8DA49412B1F}">
      <dgm:prSet phldrT="[Text]" custT="1"/>
      <dgm:spPr/>
      <dgm:t>
        <a:bodyPr/>
        <a:lstStyle/>
        <a:p>
          <a:r>
            <a:rPr lang="en-US" sz="1200" b="1" dirty="0" smtClean="0">
              <a:solidFill>
                <a:srgbClr val="990033"/>
              </a:solidFill>
            </a:rPr>
            <a:t>MS Access  Tables (20+)</a:t>
          </a:r>
          <a:endParaRPr lang="en-US" sz="1200" b="1" dirty="0">
            <a:solidFill>
              <a:srgbClr val="990033"/>
            </a:solidFill>
          </a:endParaRPr>
        </a:p>
      </dgm:t>
    </dgm:pt>
    <dgm:pt modelId="{7C9F9DBF-8035-4925-A077-5056EC681411}" type="parTrans" cxnId="{CAB1D455-6934-4AEB-9B3D-41E38B7F58F4}">
      <dgm:prSet/>
      <dgm:spPr/>
      <dgm:t>
        <a:bodyPr/>
        <a:lstStyle/>
        <a:p>
          <a:endParaRPr lang="en-US"/>
        </a:p>
      </dgm:t>
    </dgm:pt>
    <dgm:pt modelId="{DF157B9C-43D9-46A1-AE81-6E719C4324C3}" type="sibTrans" cxnId="{CAB1D455-6934-4AEB-9B3D-41E38B7F58F4}">
      <dgm:prSet/>
      <dgm:spPr/>
      <dgm:t>
        <a:bodyPr/>
        <a:lstStyle/>
        <a:p>
          <a:endParaRPr lang="en-US"/>
        </a:p>
      </dgm:t>
    </dgm:pt>
    <dgm:pt modelId="{84C0E869-1393-4CC9-AE09-1FAB3E752BDB}">
      <dgm:prSet phldrT="[Text]"/>
      <dgm:spPr/>
      <dgm:t>
        <a:bodyPr/>
        <a:lstStyle/>
        <a:p>
          <a:r>
            <a:rPr lang="en-US" dirty="0" smtClean="0"/>
            <a:t>Converted database tables to excel sheets for importing data into SAS</a:t>
          </a:r>
          <a:endParaRPr lang="en-US" dirty="0"/>
        </a:p>
      </dgm:t>
    </dgm:pt>
    <dgm:pt modelId="{FF563D8C-8FBC-4E33-AED2-A7F4BFDB87F7}" type="parTrans" cxnId="{ED8750EC-4A49-4BE7-9739-51DEC4FEB450}">
      <dgm:prSet/>
      <dgm:spPr/>
      <dgm:t>
        <a:bodyPr/>
        <a:lstStyle/>
        <a:p>
          <a:endParaRPr lang="en-US"/>
        </a:p>
      </dgm:t>
    </dgm:pt>
    <dgm:pt modelId="{ACF565EF-3B63-4A7A-9005-95DE02A93ACB}" type="sibTrans" cxnId="{ED8750EC-4A49-4BE7-9739-51DEC4FEB450}">
      <dgm:prSet/>
      <dgm:spPr/>
      <dgm:t>
        <a:bodyPr/>
        <a:lstStyle/>
        <a:p>
          <a:endParaRPr lang="en-US"/>
        </a:p>
      </dgm:t>
    </dgm:pt>
    <dgm:pt modelId="{1324BD88-40C5-4DB5-9B7A-4C226DD5E0A0}">
      <dgm:prSet phldrT="[Text]" custT="1"/>
      <dgm:spPr/>
      <dgm:t>
        <a:bodyPr/>
        <a:lstStyle/>
        <a:p>
          <a:r>
            <a:rPr lang="en-US" sz="1200" b="1" dirty="0" smtClean="0">
              <a:solidFill>
                <a:srgbClr val="990033"/>
              </a:solidFill>
            </a:rPr>
            <a:t>Excel sheets of data</a:t>
          </a:r>
          <a:endParaRPr lang="en-US" sz="1200" b="1" dirty="0">
            <a:solidFill>
              <a:srgbClr val="990033"/>
            </a:solidFill>
          </a:endParaRPr>
        </a:p>
      </dgm:t>
    </dgm:pt>
    <dgm:pt modelId="{0558FCB4-F921-4288-9E4F-8E148003C379}" type="parTrans" cxnId="{6B5067AF-58EC-40A4-8668-A0D5F84442AC}">
      <dgm:prSet/>
      <dgm:spPr/>
      <dgm:t>
        <a:bodyPr/>
        <a:lstStyle/>
        <a:p>
          <a:endParaRPr lang="en-US"/>
        </a:p>
      </dgm:t>
    </dgm:pt>
    <dgm:pt modelId="{C6746702-C8DD-4BC0-8F36-66590686C3FB}" type="sibTrans" cxnId="{6B5067AF-58EC-40A4-8668-A0D5F84442AC}">
      <dgm:prSet/>
      <dgm:spPr/>
      <dgm:t>
        <a:bodyPr/>
        <a:lstStyle/>
        <a:p>
          <a:endParaRPr lang="en-US"/>
        </a:p>
      </dgm:t>
    </dgm:pt>
    <dgm:pt modelId="{B0A7820A-E670-444B-82AE-B68D26DC17D0}">
      <dgm:prSet phldrT="[Text]"/>
      <dgm:spPr/>
      <dgm:t>
        <a:bodyPr/>
        <a:lstStyle/>
        <a:p>
          <a:r>
            <a:rPr lang="en-US" dirty="0" smtClean="0"/>
            <a:t>Imported Excel sheets to SAS for further analysis</a:t>
          </a:r>
          <a:endParaRPr lang="en-US" dirty="0"/>
        </a:p>
      </dgm:t>
    </dgm:pt>
    <dgm:pt modelId="{29650D35-1063-428D-991A-A0B3D4A53A21}" type="parTrans" cxnId="{BAD12FBA-AFC8-4E52-A55E-C8BFAAB34E3C}">
      <dgm:prSet/>
      <dgm:spPr/>
      <dgm:t>
        <a:bodyPr/>
        <a:lstStyle/>
        <a:p>
          <a:endParaRPr lang="en-US"/>
        </a:p>
      </dgm:t>
    </dgm:pt>
    <dgm:pt modelId="{4225B97B-94DA-49D9-ADD4-E5A2B7C30F42}" type="sibTrans" cxnId="{BAD12FBA-AFC8-4E52-A55E-C8BFAAB34E3C}">
      <dgm:prSet/>
      <dgm:spPr/>
      <dgm:t>
        <a:bodyPr/>
        <a:lstStyle/>
        <a:p>
          <a:endParaRPr lang="en-US"/>
        </a:p>
      </dgm:t>
    </dgm:pt>
    <dgm:pt modelId="{6E3143D7-FC8C-4F70-943E-AC18BBB34947}">
      <dgm:prSet phldrT="[Text]"/>
      <dgm:spPr/>
      <dgm:t>
        <a:bodyPr/>
        <a:lstStyle/>
        <a:p>
          <a:r>
            <a:rPr lang="en-US" dirty="0" smtClean="0"/>
            <a:t>3 consolidated datasets are created using TPWD meta data (TPWD data dictionary)</a:t>
          </a:r>
          <a:endParaRPr lang="en-US" dirty="0"/>
        </a:p>
      </dgm:t>
    </dgm:pt>
    <dgm:pt modelId="{92F396DF-F987-41D2-B08E-CD1D188A7677}" type="parTrans" cxnId="{B8E0FFC3-82F9-4865-8AF5-FA27C9D9A4E4}">
      <dgm:prSet/>
      <dgm:spPr/>
      <dgm:t>
        <a:bodyPr/>
        <a:lstStyle/>
        <a:p>
          <a:endParaRPr lang="en-US"/>
        </a:p>
      </dgm:t>
    </dgm:pt>
    <dgm:pt modelId="{F3035949-0C53-43DD-8BA9-1E5AEFE0CB1A}" type="sibTrans" cxnId="{B8E0FFC3-82F9-4865-8AF5-FA27C9D9A4E4}">
      <dgm:prSet/>
      <dgm:spPr/>
      <dgm:t>
        <a:bodyPr/>
        <a:lstStyle/>
        <a:p>
          <a:endParaRPr lang="en-US"/>
        </a:p>
      </dgm:t>
    </dgm:pt>
    <dgm:pt modelId="{7542968F-F377-493F-8B84-E638D02BD541}">
      <dgm:prSet phldrT="[Text]" custT="1"/>
      <dgm:spPr/>
      <dgm:t>
        <a:bodyPr/>
        <a:lstStyle/>
        <a:p>
          <a:r>
            <a:rPr lang="en-US" sz="1200" b="1" dirty="0" smtClean="0">
              <a:solidFill>
                <a:srgbClr val="990033"/>
              </a:solidFill>
            </a:rPr>
            <a:t>SAS Data Sets</a:t>
          </a:r>
          <a:endParaRPr lang="en-US" sz="1200" b="1" dirty="0">
            <a:solidFill>
              <a:srgbClr val="990033"/>
            </a:solidFill>
          </a:endParaRPr>
        </a:p>
      </dgm:t>
    </dgm:pt>
    <dgm:pt modelId="{16CCE5A5-CECD-4160-8A1E-2A7EA5EAEADA}" type="parTrans" cxnId="{FBE63569-3EC4-43C0-B58E-4DA305FE6758}">
      <dgm:prSet/>
      <dgm:spPr/>
      <dgm:t>
        <a:bodyPr/>
        <a:lstStyle/>
        <a:p>
          <a:endParaRPr lang="en-US"/>
        </a:p>
      </dgm:t>
    </dgm:pt>
    <dgm:pt modelId="{865EF1B0-1A66-43E1-BE28-AE1B3681F01F}" type="sibTrans" cxnId="{FBE63569-3EC4-43C0-B58E-4DA305FE6758}">
      <dgm:prSet/>
      <dgm:spPr/>
      <dgm:t>
        <a:bodyPr/>
        <a:lstStyle/>
        <a:p>
          <a:endParaRPr lang="en-US"/>
        </a:p>
      </dgm:t>
    </dgm:pt>
    <dgm:pt modelId="{5FB82EDF-63A7-4880-B850-AD69267786E6}">
      <dgm:prSet phldrT="[Text]" custT="1"/>
      <dgm:spPr/>
      <dgm:t>
        <a:bodyPr/>
        <a:lstStyle/>
        <a:p>
          <a:r>
            <a:rPr lang="en-US" sz="1600" dirty="0" smtClean="0"/>
            <a:t>Converted whole data into 3 least related datasets for analysis (customers, hunt, preference points)</a:t>
          </a:r>
          <a:endParaRPr lang="en-US" sz="1600" dirty="0"/>
        </a:p>
      </dgm:t>
    </dgm:pt>
    <dgm:pt modelId="{A65A1EC9-895A-4521-95A9-EA701C35584D}" type="parTrans" cxnId="{ED0C3E6B-2E9A-44DA-9CF9-F9E435EA572A}">
      <dgm:prSet/>
      <dgm:spPr/>
      <dgm:t>
        <a:bodyPr/>
        <a:lstStyle/>
        <a:p>
          <a:endParaRPr lang="en-US"/>
        </a:p>
      </dgm:t>
    </dgm:pt>
    <dgm:pt modelId="{A3E6D308-771D-4621-ABE0-CFA0B480E867}" type="sibTrans" cxnId="{ED0C3E6B-2E9A-44DA-9CF9-F9E435EA572A}">
      <dgm:prSet/>
      <dgm:spPr/>
      <dgm:t>
        <a:bodyPr/>
        <a:lstStyle/>
        <a:p>
          <a:endParaRPr lang="en-US"/>
        </a:p>
      </dgm:t>
    </dgm:pt>
    <dgm:pt modelId="{B30BBAAC-7A62-47F7-8340-944C2E6422B9}">
      <dgm:prSet phldrT="[Text]" custT="1"/>
      <dgm:spPr/>
      <dgm:t>
        <a:bodyPr/>
        <a:lstStyle/>
        <a:p>
          <a:r>
            <a:rPr lang="en-US" sz="1400" dirty="0" smtClean="0"/>
            <a:t>Final Data set is created using above data sets and census data</a:t>
          </a:r>
          <a:endParaRPr lang="en-US" sz="1400" dirty="0"/>
        </a:p>
      </dgm:t>
    </dgm:pt>
    <dgm:pt modelId="{A18AA1E0-98F9-4E27-8E10-FE6FEEE8F33A}" type="parTrans" cxnId="{F6C9DC48-AF65-4BD6-A165-5E8E6D2497C9}">
      <dgm:prSet/>
      <dgm:spPr/>
      <dgm:t>
        <a:bodyPr/>
        <a:lstStyle/>
        <a:p>
          <a:endParaRPr lang="en-US"/>
        </a:p>
      </dgm:t>
    </dgm:pt>
    <dgm:pt modelId="{55B82982-CA78-4E8C-8BAB-CBB4090A4B0A}" type="sibTrans" cxnId="{F6C9DC48-AF65-4BD6-A165-5E8E6D2497C9}">
      <dgm:prSet/>
      <dgm:spPr/>
      <dgm:t>
        <a:bodyPr/>
        <a:lstStyle/>
        <a:p>
          <a:endParaRPr lang="en-US"/>
        </a:p>
      </dgm:t>
    </dgm:pt>
    <dgm:pt modelId="{DFBBE233-DA2C-4535-A6C2-779C8D15341B}">
      <dgm:prSet phldrT="[Text]" custT="1"/>
      <dgm:spPr/>
      <dgm:t>
        <a:bodyPr/>
        <a:lstStyle/>
        <a:p>
          <a:r>
            <a:rPr lang="en-US" sz="1400" dirty="0" smtClean="0"/>
            <a:t>This is used for RFM analysis and market segmentation and profiling                                                                                                                               </a:t>
          </a:r>
          <a:endParaRPr lang="en-US" sz="1400" dirty="0"/>
        </a:p>
      </dgm:t>
    </dgm:pt>
    <dgm:pt modelId="{5A7DE979-2472-4BB5-9810-49BDA6F74277}" type="parTrans" cxnId="{CE37B11A-322F-4495-8A92-7AD3485E1E0B}">
      <dgm:prSet/>
      <dgm:spPr/>
      <dgm:t>
        <a:bodyPr/>
        <a:lstStyle/>
        <a:p>
          <a:endParaRPr lang="en-US"/>
        </a:p>
      </dgm:t>
    </dgm:pt>
    <dgm:pt modelId="{2E250F14-659B-4F61-A2F1-DB0DFF796272}" type="sibTrans" cxnId="{CE37B11A-322F-4495-8A92-7AD3485E1E0B}">
      <dgm:prSet/>
      <dgm:spPr/>
      <dgm:t>
        <a:bodyPr/>
        <a:lstStyle/>
        <a:p>
          <a:endParaRPr lang="en-US"/>
        </a:p>
      </dgm:t>
    </dgm:pt>
    <dgm:pt modelId="{26723187-4F1C-4BE5-8713-B1130340BB2E}">
      <dgm:prSet phldrT="[Text]" custT="1"/>
      <dgm:spPr/>
      <dgm:t>
        <a:bodyPr/>
        <a:lstStyle/>
        <a:p>
          <a:r>
            <a:rPr lang="en-US" sz="1200" b="1" dirty="0" smtClean="0">
              <a:solidFill>
                <a:srgbClr val="990033"/>
              </a:solidFill>
            </a:rPr>
            <a:t>Consolidated SAS Data Set</a:t>
          </a:r>
          <a:endParaRPr lang="en-US" dirty="0"/>
        </a:p>
      </dgm:t>
    </dgm:pt>
    <dgm:pt modelId="{8ECFDB89-723E-4D86-A021-6564FE70190A}" type="parTrans" cxnId="{D0F68577-3500-46A0-B6C2-F1BB78511DB4}">
      <dgm:prSet/>
      <dgm:spPr/>
      <dgm:t>
        <a:bodyPr/>
        <a:lstStyle/>
        <a:p>
          <a:endParaRPr lang="en-US"/>
        </a:p>
      </dgm:t>
    </dgm:pt>
    <dgm:pt modelId="{A42C01DF-D962-4FBC-8568-CEB22D485B9F}" type="sibTrans" cxnId="{D0F68577-3500-46A0-B6C2-F1BB78511DB4}">
      <dgm:prSet/>
      <dgm:spPr/>
      <dgm:t>
        <a:bodyPr/>
        <a:lstStyle/>
        <a:p>
          <a:endParaRPr lang="en-US"/>
        </a:p>
      </dgm:t>
    </dgm:pt>
    <dgm:pt modelId="{179D32B0-B4C3-41C1-B5DD-53384D8CB7D7}">
      <dgm:prSet phldrT="[Text]" custT="1"/>
      <dgm:spPr/>
      <dgm:t>
        <a:bodyPr/>
        <a:lstStyle/>
        <a:p>
          <a:r>
            <a:rPr lang="en-US" sz="1600" dirty="0" smtClean="0"/>
            <a:t>Converted the </a:t>
          </a:r>
          <a:r>
            <a:rPr lang="en-US" sz="1600" b="1" dirty="0" smtClean="0"/>
            <a:t>application</a:t>
          </a:r>
          <a:r>
            <a:rPr lang="en-US" sz="1600" dirty="0" smtClean="0"/>
            <a:t> centric data into </a:t>
          </a:r>
          <a:r>
            <a:rPr lang="en-US" sz="1600" b="1" dirty="0" smtClean="0"/>
            <a:t>applicant</a:t>
          </a:r>
          <a:r>
            <a:rPr lang="en-US" sz="1600" dirty="0" smtClean="0"/>
            <a:t> centric data</a:t>
          </a:r>
          <a:endParaRPr lang="en-US" sz="1600" dirty="0"/>
        </a:p>
      </dgm:t>
    </dgm:pt>
    <dgm:pt modelId="{3DC7353E-E3F1-427C-8D34-458790DD67D0}" type="parTrans" cxnId="{215E8A46-862D-492F-B12B-A56C0A45909A}">
      <dgm:prSet/>
      <dgm:spPr/>
      <dgm:t>
        <a:bodyPr/>
        <a:lstStyle/>
        <a:p>
          <a:endParaRPr lang="en-US"/>
        </a:p>
      </dgm:t>
    </dgm:pt>
    <dgm:pt modelId="{3E8E0327-223A-4388-8E71-D657BB1EFF1E}" type="sibTrans" cxnId="{215E8A46-862D-492F-B12B-A56C0A45909A}">
      <dgm:prSet/>
      <dgm:spPr/>
      <dgm:t>
        <a:bodyPr/>
        <a:lstStyle/>
        <a:p>
          <a:endParaRPr lang="en-US"/>
        </a:p>
      </dgm:t>
    </dgm:pt>
    <dgm:pt modelId="{1699D664-45F4-4744-A303-CD0A7ED95DEB}">
      <dgm:prSet phldrT="[Text]" custT="1"/>
      <dgm:spPr/>
      <dgm:t>
        <a:bodyPr/>
        <a:lstStyle/>
        <a:p>
          <a:r>
            <a:rPr lang="en-US" sz="1400" dirty="0" smtClean="0"/>
            <a:t>Imputation is done for missing values</a:t>
          </a:r>
          <a:endParaRPr lang="en-US" sz="1400" dirty="0"/>
        </a:p>
      </dgm:t>
    </dgm:pt>
    <dgm:pt modelId="{67F7A62F-02E0-478E-8E0F-DE5B0870F02E}" type="parTrans" cxnId="{641FF0A7-573C-4F18-AFE9-F2BD22229260}">
      <dgm:prSet/>
      <dgm:spPr/>
      <dgm:t>
        <a:bodyPr/>
        <a:lstStyle/>
        <a:p>
          <a:endParaRPr lang="en-US"/>
        </a:p>
      </dgm:t>
    </dgm:pt>
    <dgm:pt modelId="{DD8CB085-8A61-40FD-93D9-4D1E85FC3EC3}" type="sibTrans" cxnId="{641FF0A7-573C-4F18-AFE9-F2BD22229260}">
      <dgm:prSet/>
      <dgm:spPr/>
      <dgm:t>
        <a:bodyPr/>
        <a:lstStyle/>
        <a:p>
          <a:endParaRPr lang="en-US"/>
        </a:p>
      </dgm:t>
    </dgm:pt>
    <dgm:pt modelId="{164FEA17-DBA1-4B03-BB4B-0510FC10302B}">
      <dgm:prSet custT="1"/>
      <dgm:spPr/>
      <dgm:t>
        <a:bodyPr/>
        <a:lstStyle/>
        <a:p>
          <a:r>
            <a:rPr lang="en-US" sz="1400" dirty="0" smtClean="0"/>
            <a:t>New Metrics also created for further analysis </a:t>
          </a:r>
          <a:endParaRPr lang="en-US" sz="1400" dirty="0"/>
        </a:p>
      </dgm:t>
    </dgm:pt>
    <dgm:pt modelId="{3E729E61-14D7-401C-85BB-BDE2AC8CF2F4}" type="parTrans" cxnId="{7C046D37-CFA3-4E79-B9A3-4C219EF3BFED}">
      <dgm:prSet/>
      <dgm:spPr/>
      <dgm:t>
        <a:bodyPr/>
        <a:lstStyle/>
        <a:p>
          <a:endParaRPr lang="en-US"/>
        </a:p>
      </dgm:t>
    </dgm:pt>
    <dgm:pt modelId="{E7D41E12-190B-4819-A2DF-9E4489AC1D99}" type="sibTrans" cxnId="{7C046D37-CFA3-4E79-B9A3-4C219EF3BFED}">
      <dgm:prSet/>
      <dgm:spPr/>
      <dgm:t>
        <a:bodyPr/>
        <a:lstStyle/>
        <a:p>
          <a:endParaRPr lang="en-US"/>
        </a:p>
      </dgm:t>
    </dgm:pt>
    <dgm:pt modelId="{585E112A-AC0A-41A1-A283-9A4AC956F28F}" type="pres">
      <dgm:prSet presAssocID="{E8CE3308-D4F1-4151-B317-5E07F874F64C}" presName="linearFlow" presStyleCnt="0">
        <dgm:presLayoutVars>
          <dgm:dir/>
          <dgm:animLvl val="lvl"/>
          <dgm:resizeHandles val="exact"/>
        </dgm:presLayoutVars>
      </dgm:prSet>
      <dgm:spPr/>
    </dgm:pt>
    <dgm:pt modelId="{B224AF11-EFDE-4484-AA84-687F0007D1BB}" type="pres">
      <dgm:prSet presAssocID="{3D628818-94F4-4A62-9B31-B8DA49412B1F}" presName="composite" presStyleCnt="0"/>
      <dgm:spPr/>
    </dgm:pt>
    <dgm:pt modelId="{6EAEEE0E-E0EE-4C18-955B-AE2C5B2C327E}" type="pres">
      <dgm:prSet presAssocID="{3D628818-94F4-4A62-9B31-B8DA49412B1F}" presName="parentText" presStyleLbl="alignNode1" presStyleIdx="0" presStyleCnt="4">
        <dgm:presLayoutVars>
          <dgm:chMax val="1"/>
          <dgm:bulletEnabled val="1"/>
        </dgm:presLayoutVars>
      </dgm:prSet>
      <dgm:spPr/>
      <dgm:t>
        <a:bodyPr/>
        <a:lstStyle/>
        <a:p>
          <a:endParaRPr lang="en-US"/>
        </a:p>
      </dgm:t>
    </dgm:pt>
    <dgm:pt modelId="{B346F6F8-3650-465C-A4E9-D3BDC752AE1C}" type="pres">
      <dgm:prSet presAssocID="{3D628818-94F4-4A62-9B31-B8DA49412B1F}" presName="descendantText" presStyleLbl="alignAcc1" presStyleIdx="0" presStyleCnt="4">
        <dgm:presLayoutVars>
          <dgm:bulletEnabled val="1"/>
        </dgm:presLayoutVars>
      </dgm:prSet>
      <dgm:spPr/>
      <dgm:t>
        <a:bodyPr/>
        <a:lstStyle/>
        <a:p>
          <a:endParaRPr lang="en-US"/>
        </a:p>
      </dgm:t>
    </dgm:pt>
    <dgm:pt modelId="{B9B0EFDB-2094-4EFB-ACBD-885CAAD99975}" type="pres">
      <dgm:prSet presAssocID="{DF157B9C-43D9-46A1-AE81-6E719C4324C3}" presName="sp" presStyleCnt="0"/>
      <dgm:spPr/>
    </dgm:pt>
    <dgm:pt modelId="{9FD4FC31-4775-466F-8765-0B8B0AE33098}" type="pres">
      <dgm:prSet presAssocID="{1324BD88-40C5-4DB5-9B7A-4C226DD5E0A0}" presName="composite" presStyleCnt="0"/>
      <dgm:spPr/>
    </dgm:pt>
    <dgm:pt modelId="{42632EBA-F548-4194-AE63-3033B4892B24}" type="pres">
      <dgm:prSet presAssocID="{1324BD88-40C5-4DB5-9B7A-4C226DD5E0A0}" presName="parentText" presStyleLbl="alignNode1" presStyleIdx="1" presStyleCnt="4">
        <dgm:presLayoutVars>
          <dgm:chMax val="1"/>
          <dgm:bulletEnabled val="1"/>
        </dgm:presLayoutVars>
      </dgm:prSet>
      <dgm:spPr/>
      <dgm:t>
        <a:bodyPr/>
        <a:lstStyle/>
        <a:p>
          <a:endParaRPr lang="en-US"/>
        </a:p>
      </dgm:t>
    </dgm:pt>
    <dgm:pt modelId="{162A9792-BC3C-4AC0-884D-18449A23BDF2}" type="pres">
      <dgm:prSet presAssocID="{1324BD88-40C5-4DB5-9B7A-4C226DD5E0A0}" presName="descendantText" presStyleLbl="alignAcc1" presStyleIdx="1" presStyleCnt="4">
        <dgm:presLayoutVars>
          <dgm:bulletEnabled val="1"/>
        </dgm:presLayoutVars>
      </dgm:prSet>
      <dgm:spPr/>
      <dgm:t>
        <a:bodyPr/>
        <a:lstStyle/>
        <a:p>
          <a:endParaRPr lang="en-US"/>
        </a:p>
      </dgm:t>
    </dgm:pt>
    <dgm:pt modelId="{F208E0AE-2CB7-479B-8088-DB89D768F874}" type="pres">
      <dgm:prSet presAssocID="{C6746702-C8DD-4BC0-8F36-66590686C3FB}" presName="sp" presStyleCnt="0"/>
      <dgm:spPr/>
    </dgm:pt>
    <dgm:pt modelId="{D5056CC6-165C-40C4-B6BA-34B303D2034C}" type="pres">
      <dgm:prSet presAssocID="{7542968F-F377-493F-8B84-E638D02BD541}" presName="composite" presStyleCnt="0"/>
      <dgm:spPr/>
    </dgm:pt>
    <dgm:pt modelId="{8F8B1899-4B9E-493E-92AF-A788DBB4AE09}" type="pres">
      <dgm:prSet presAssocID="{7542968F-F377-493F-8B84-E638D02BD541}" presName="parentText" presStyleLbl="alignNode1" presStyleIdx="2" presStyleCnt="4">
        <dgm:presLayoutVars>
          <dgm:chMax val="1"/>
          <dgm:bulletEnabled val="1"/>
        </dgm:presLayoutVars>
      </dgm:prSet>
      <dgm:spPr/>
    </dgm:pt>
    <dgm:pt modelId="{BD571B9E-49AF-41B7-8529-74CEE54937FE}" type="pres">
      <dgm:prSet presAssocID="{7542968F-F377-493F-8B84-E638D02BD541}" presName="descendantText" presStyleLbl="alignAcc1" presStyleIdx="2" presStyleCnt="4" custLinFactNeighborX="745" custLinFactNeighborY="1211">
        <dgm:presLayoutVars>
          <dgm:bulletEnabled val="1"/>
        </dgm:presLayoutVars>
      </dgm:prSet>
      <dgm:spPr/>
      <dgm:t>
        <a:bodyPr/>
        <a:lstStyle/>
        <a:p>
          <a:endParaRPr lang="en-US"/>
        </a:p>
      </dgm:t>
    </dgm:pt>
    <dgm:pt modelId="{A15B04AC-0C75-4AB7-8BE1-B6F73DA39207}" type="pres">
      <dgm:prSet presAssocID="{865EF1B0-1A66-43E1-BE28-AE1B3681F01F}" presName="sp" presStyleCnt="0"/>
      <dgm:spPr/>
    </dgm:pt>
    <dgm:pt modelId="{59127F1A-B35B-456E-ACD2-86A03DB6B418}" type="pres">
      <dgm:prSet presAssocID="{26723187-4F1C-4BE5-8713-B1130340BB2E}" presName="composite" presStyleCnt="0"/>
      <dgm:spPr/>
    </dgm:pt>
    <dgm:pt modelId="{DFC24393-BD32-4D80-93F0-AC52B0B15C3A}" type="pres">
      <dgm:prSet presAssocID="{26723187-4F1C-4BE5-8713-B1130340BB2E}" presName="parentText" presStyleLbl="alignNode1" presStyleIdx="3" presStyleCnt="4" custScaleX="118145">
        <dgm:presLayoutVars>
          <dgm:chMax val="1"/>
          <dgm:bulletEnabled val="1"/>
        </dgm:presLayoutVars>
      </dgm:prSet>
      <dgm:spPr/>
      <dgm:t>
        <a:bodyPr/>
        <a:lstStyle/>
        <a:p>
          <a:endParaRPr lang="en-US"/>
        </a:p>
      </dgm:t>
    </dgm:pt>
    <dgm:pt modelId="{B0E0E3E3-1CBD-4B35-AEBB-AE6DA6D82EF7}" type="pres">
      <dgm:prSet presAssocID="{26723187-4F1C-4BE5-8713-B1130340BB2E}" presName="descendantText" presStyleLbl="alignAcc1" presStyleIdx="3" presStyleCnt="4" custScaleX="87738" custScaleY="139361" custLinFactNeighborX="-6160" custLinFactNeighborY="11826">
        <dgm:presLayoutVars>
          <dgm:bulletEnabled val="1"/>
        </dgm:presLayoutVars>
      </dgm:prSet>
      <dgm:spPr/>
      <dgm:t>
        <a:bodyPr/>
        <a:lstStyle/>
        <a:p>
          <a:endParaRPr lang="en-US"/>
        </a:p>
      </dgm:t>
    </dgm:pt>
  </dgm:ptLst>
  <dgm:cxnLst>
    <dgm:cxn modelId="{2B618EC8-D772-483C-BF2C-524799142807}" type="presOf" srcId="{6E3143D7-FC8C-4F70-943E-AC18BBB34947}" destId="{162A9792-BC3C-4AC0-884D-18449A23BDF2}" srcOrd="0" destOrd="1" presId="urn:microsoft.com/office/officeart/2005/8/layout/chevron2"/>
    <dgm:cxn modelId="{CAB1D455-6934-4AEB-9B3D-41E38B7F58F4}" srcId="{E8CE3308-D4F1-4151-B317-5E07F874F64C}" destId="{3D628818-94F4-4A62-9B31-B8DA49412B1F}" srcOrd="0" destOrd="0" parTransId="{7C9F9DBF-8035-4925-A077-5056EC681411}" sibTransId="{DF157B9C-43D9-46A1-AE81-6E719C4324C3}"/>
    <dgm:cxn modelId="{ED8750EC-4A49-4BE7-9739-51DEC4FEB450}" srcId="{3D628818-94F4-4A62-9B31-B8DA49412B1F}" destId="{84C0E869-1393-4CC9-AE09-1FAB3E752BDB}" srcOrd="0" destOrd="0" parTransId="{FF563D8C-8FBC-4E33-AED2-A7F4BFDB87F7}" sibTransId="{ACF565EF-3B63-4A7A-9005-95DE02A93ACB}"/>
    <dgm:cxn modelId="{461557EE-9738-4A9D-A19B-E3E87A347281}" type="presOf" srcId="{B30BBAAC-7A62-47F7-8340-944C2E6422B9}" destId="{B0E0E3E3-1CBD-4B35-AEBB-AE6DA6D82EF7}" srcOrd="0" destOrd="0" presId="urn:microsoft.com/office/officeart/2005/8/layout/chevron2"/>
    <dgm:cxn modelId="{CE37B11A-322F-4495-8A92-7AD3485E1E0B}" srcId="{26723187-4F1C-4BE5-8713-B1130340BB2E}" destId="{DFBBE233-DA2C-4535-A6C2-779C8D15341B}" srcOrd="3" destOrd="0" parTransId="{5A7DE979-2472-4BB5-9810-49BDA6F74277}" sibTransId="{2E250F14-659B-4F61-A2F1-DB0DFF796272}"/>
    <dgm:cxn modelId="{232AAD49-9F40-46D4-B062-E055D1AD538D}" type="presOf" srcId="{164FEA17-DBA1-4B03-BB4B-0510FC10302B}" destId="{B0E0E3E3-1CBD-4B35-AEBB-AE6DA6D82EF7}" srcOrd="0" destOrd="2" presId="urn:microsoft.com/office/officeart/2005/8/layout/chevron2"/>
    <dgm:cxn modelId="{ED0C3E6B-2E9A-44DA-9CF9-F9E435EA572A}" srcId="{7542968F-F377-493F-8B84-E638D02BD541}" destId="{5FB82EDF-63A7-4880-B850-AD69267786E6}" srcOrd="0" destOrd="0" parTransId="{A65A1EC9-895A-4521-95A9-EA701C35584D}" sibTransId="{A3E6D308-771D-4621-ABE0-CFA0B480E867}"/>
    <dgm:cxn modelId="{7C046D37-CFA3-4E79-B9A3-4C219EF3BFED}" srcId="{26723187-4F1C-4BE5-8713-B1130340BB2E}" destId="{164FEA17-DBA1-4B03-BB4B-0510FC10302B}" srcOrd="2" destOrd="0" parTransId="{3E729E61-14D7-401C-85BB-BDE2AC8CF2F4}" sibTransId="{E7D41E12-190B-4819-A2DF-9E4489AC1D99}"/>
    <dgm:cxn modelId="{FBE63569-3EC4-43C0-B58E-4DA305FE6758}" srcId="{E8CE3308-D4F1-4151-B317-5E07F874F64C}" destId="{7542968F-F377-493F-8B84-E638D02BD541}" srcOrd="2" destOrd="0" parTransId="{16CCE5A5-CECD-4160-8A1E-2A7EA5EAEADA}" sibTransId="{865EF1B0-1A66-43E1-BE28-AE1B3681F01F}"/>
    <dgm:cxn modelId="{8EA8A20F-9B77-4262-B52E-395D0AD1F62C}" type="presOf" srcId="{B0A7820A-E670-444B-82AE-B68D26DC17D0}" destId="{162A9792-BC3C-4AC0-884D-18449A23BDF2}" srcOrd="0" destOrd="0" presId="urn:microsoft.com/office/officeart/2005/8/layout/chevron2"/>
    <dgm:cxn modelId="{9A72971B-3EE9-4E9D-B526-6BEC646DA06C}" type="presOf" srcId="{3D628818-94F4-4A62-9B31-B8DA49412B1F}" destId="{6EAEEE0E-E0EE-4C18-955B-AE2C5B2C327E}" srcOrd="0" destOrd="0" presId="urn:microsoft.com/office/officeart/2005/8/layout/chevron2"/>
    <dgm:cxn modelId="{215E8A46-862D-492F-B12B-A56C0A45909A}" srcId="{7542968F-F377-493F-8B84-E638D02BD541}" destId="{179D32B0-B4C3-41C1-B5DD-53384D8CB7D7}" srcOrd="1" destOrd="0" parTransId="{3DC7353E-E3F1-427C-8D34-458790DD67D0}" sibTransId="{3E8E0327-223A-4388-8E71-D657BB1EFF1E}"/>
    <dgm:cxn modelId="{020FCC31-DC2E-4EBC-859D-3EB0B06A60EB}" type="presOf" srcId="{84C0E869-1393-4CC9-AE09-1FAB3E752BDB}" destId="{B346F6F8-3650-465C-A4E9-D3BDC752AE1C}" srcOrd="0" destOrd="0" presId="urn:microsoft.com/office/officeart/2005/8/layout/chevron2"/>
    <dgm:cxn modelId="{D0F68577-3500-46A0-B6C2-F1BB78511DB4}" srcId="{E8CE3308-D4F1-4151-B317-5E07F874F64C}" destId="{26723187-4F1C-4BE5-8713-B1130340BB2E}" srcOrd="3" destOrd="0" parTransId="{8ECFDB89-723E-4D86-A021-6564FE70190A}" sibTransId="{A42C01DF-D962-4FBC-8568-CEB22D485B9F}"/>
    <dgm:cxn modelId="{4B85D1DF-DECF-49B4-ACB6-9E13B2A3835C}" type="presOf" srcId="{DFBBE233-DA2C-4535-A6C2-779C8D15341B}" destId="{B0E0E3E3-1CBD-4B35-AEBB-AE6DA6D82EF7}" srcOrd="0" destOrd="3" presId="urn:microsoft.com/office/officeart/2005/8/layout/chevron2"/>
    <dgm:cxn modelId="{6B5067AF-58EC-40A4-8668-A0D5F84442AC}" srcId="{E8CE3308-D4F1-4151-B317-5E07F874F64C}" destId="{1324BD88-40C5-4DB5-9B7A-4C226DD5E0A0}" srcOrd="1" destOrd="0" parTransId="{0558FCB4-F921-4288-9E4F-8E148003C379}" sibTransId="{C6746702-C8DD-4BC0-8F36-66590686C3FB}"/>
    <dgm:cxn modelId="{7948AC29-41AB-4D28-9E4E-B34EE958C299}" type="presOf" srcId="{179D32B0-B4C3-41C1-B5DD-53384D8CB7D7}" destId="{BD571B9E-49AF-41B7-8529-74CEE54937FE}" srcOrd="0" destOrd="1" presId="urn:microsoft.com/office/officeart/2005/8/layout/chevron2"/>
    <dgm:cxn modelId="{A586BE09-9096-4E7C-866E-0E38FBF57E5C}" type="presOf" srcId="{5FB82EDF-63A7-4880-B850-AD69267786E6}" destId="{BD571B9E-49AF-41B7-8529-74CEE54937FE}" srcOrd="0" destOrd="0" presId="urn:microsoft.com/office/officeart/2005/8/layout/chevron2"/>
    <dgm:cxn modelId="{287BD41F-697D-43E0-8887-FB6ED97B47EC}" type="presOf" srcId="{1699D664-45F4-4744-A303-CD0A7ED95DEB}" destId="{B0E0E3E3-1CBD-4B35-AEBB-AE6DA6D82EF7}" srcOrd="0" destOrd="1" presId="urn:microsoft.com/office/officeart/2005/8/layout/chevron2"/>
    <dgm:cxn modelId="{641FF0A7-573C-4F18-AFE9-F2BD22229260}" srcId="{26723187-4F1C-4BE5-8713-B1130340BB2E}" destId="{1699D664-45F4-4744-A303-CD0A7ED95DEB}" srcOrd="1" destOrd="0" parTransId="{67F7A62F-02E0-478E-8E0F-DE5B0870F02E}" sibTransId="{DD8CB085-8A61-40FD-93D9-4D1E85FC3EC3}"/>
    <dgm:cxn modelId="{F6C9DC48-AF65-4BD6-A165-5E8E6D2497C9}" srcId="{26723187-4F1C-4BE5-8713-B1130340BB2E}" destId="{B30BBAAC-7A62-47F7-8340-944C2E6422B9}" srcOrd="0" destOrd="0" parTransId="{A18AA1E0-98F9-4E27-8E10-FE6FEEE8F33A}" sibTransId="{55B82982-CA78-4E8C-8BAB-CBB4090A4B0A}"/>
    <dgm:cxn modelId="{27D7A6E5-36DD-46FA-AA9B-4AA13ED751FE}" type="presOf" srcId="{26723187-4F1C-4BE5-8713-B1130340BB2E}" destId="{DFC24393-BD32-4D80-93F0-AC52B0B15C3A}" srcOrd="0" destOrd="0" presId="urn:microsoft.com/office/officeart/2005/8/layout/chevron2"/>
    <dgm:cxn modelId="{BD46BC74-1971-4A2D-87CB-DCF8493870BD}" type="presOf" srcId="{E8CE3308-D4F1-4151-B317-5E07F874F64C}" destId="{585E112A-AC0A-41A1-A283-9A4AC956F28F}" srcOrd="0" destOrd="0" presId="urn:microsoft.com/office/officeart/2005/8/layout/chevron2"/>
    <dgm:cxn modelId="{BAD12FBA-AFC8-4E52-A55E-C8BFAAB34E3C}" srcId="{1324BD88-40C5-4DB5-9B7A-4C226DD5E0A0}" destId="{B0A7820A-E670-444B-82AE-B68D26DC17D0}" srcOrd="0" destOrd="0" parTransId="{29650D35-1063-428D-991A-A0B3D4A53A21}" sibTransId="{4225B97B-94DA-49D9-ADD4-E5A2B7C30F42}"/>
    <dgm:cxn modelId="{1644634F-CE29-4104-9C34-E8E87AC36495}" type="presOf" srcId="{1324BD88-40C5-4DB5-9B7A-4C226DD5E0A0}" destId="{42632EBA-F548-4194-AE63-3033B4892B24}" srcOrd="0" destOrd="0" presId="urn:microsoft.com/office/officeart/2005/8/layout/chevron2"/>
    <dgm:cxn modelId="{CCEDE954-5DA5-4255-A85E-B7DFF8720DEC}" type="presOf" srcId="{7542968F-F377-493F-8B84-E638D02BD541}" destId="{8F8B1899-4B9E-493E-92AF-A788DBB4AE09}" srcOrd="0" destOrd="0" presId="urn:microsoft.com/office/officeart/2005/8/layout/chevron2"/>
    <dgm:cxn modelId="{B8E0FFC3-82F9-4865-8AF5-FA27C9D9A4E4}" srcId="{1324BD88-40C5-4DB5-9B7A-4C226DD5E0A0}" destId="{6E3143D7-FC8C-4F70-943E-AC18BBB34947}" srcOrd="1" destOrd="0" parTransId="{92F396DF-F987-41D2-B08E-CD1D188A7677}" sibTransId="{F3035949-0C53-43DD-8BA9-1E5AEFE0CB1A}"/>
    <dgm:cxn modelId="{4E4C5083-3490-48AF-9380-05E6C5513130}" type="presParOf" srcId="{585E112A-AC0A-41A1-A283-9A4AC956F28F}" destId="{B224AF11-EFDE-4484-AA84-687F0007D1BB}" srcOrd="0" destOrd="0" presId="urn:microsoft.com/office/officeart/2005/8/layout/chevron2"/>
    <dgm:cxn modelId="{919D5FBB-6BD5-45B6-9C16-4660B426EE02}" type="presParOf" srcId="{B224AF11-EFDE-4484-AA84-687F0007D1BB}" destId="{6EAEEE0E-E0EE-4C18-955B-AE2C5B2C327E}" srcOrd="0" destOrd="0" presId="urn:microsoft.com/office/officeart/2005/8/layout/chevron2"/>
    <dgm:cxn modelId="{1C9F1A1B-90D3-4E93-85EA-556E76AF8EA7}" type="presParOf" srcId="{B224AF11-EFDE-4484-AA84-687F0007D1BB}" destId="{B346F6F8-3650-465C-A4E9-D3BDC752AE1C}" srcOrd="1" destOrd="0" presId="urn:microsoft.com/office/officeart/2005/8/layout/chevron2"/>
    <dgm:cxn modelId="{D5FA6B40-420A-4613-80A2-4A532C589FEF}" type="presParOf" srcId="{585E112A-AC0A-41A1-A283-9A4AC956F28F}" destId="{B9B0EFDB-2094-4EFB-ACBD-885CAAD99975}" srcOrd="1" destOrd="0" presId="urn:microsoft.com/office/officeart/2005/8/layout/chevron2"/>
    <dgm:cxn modelId="{39EC22C0-ABF2-46C3-80B0-4BFD3157A2A2}" type="presParOf" srcId="{585E112A-AC0A-41A1-A283-9A4AC956F28F}" destId="{9FD4FC31-4775-466F-8765-0B8B0AE33098}" srcOrd="2" destOrd="0" presId="urn:microsoft.com/office/officeart/2005/8/layout/chevron2"/>
    <dgm:cxn modelId="{208D1279-5740-4DA6-B81A-313DB803DD00}" type="presParOf" srcId="{9FD4FC31-4775-466F-8765-0B8B0AE33098}" destId="{42632EBA-F548-4194-AE63-3033B4892B24}" srcOrd="0" destOrd="0" presId="urn:microsoft.com/office/officeart/2005/8/layout/chevron2"/>
    <dgm:cxn modelId="{186BFA8A-E6BC-494D-94C2-31B57905C358}" type="presParOf" srcId="{9FD4FC31-4775-466F-8765-0B8B0AE33098}" destId="{162A9792-BC3C-4AC0-884D-18449A23BDF2}" srcOrd="1" destOrd="0" presId="urn:microsoft.com/office/officeart/2005/8/layout/chevron2"/>
    <dgm:cxn modelId="{BCBA91E4-97E8-4EAC-A6C2-C138F1F37E27}" type="presParOf" srcId="{585E112A-AC0A-41A1-A283-9A4AC956F28F}" destId="{F208E0AE-2CB7-479B-8088-DB89D768F874}" srcOrd="3" destOrd="0" presId="urn:microsoft.com/office/officeart/2005/8/layout/chevron2"/>
    <dgm:cxn modelId="{A4D48EEF-309E-4B9D-BD9B-889977201A5A}" type="presParOf" srcId="{585E112A-AC0A-41A1-A283-9A4AC956F28F}" destId="{D5056CC6-165C-40C4-B6BA-34B303D2034C}" srcOrd="4" destOrd="0" presId="urn:microsoft.com/office/officeart/2005/8/layout/chevron2"/>
    <dgm:cxn modelId="{5348105A-259C-479B-A16A-B1C444936911}" type="presParOf" srcId="{D5056CC6-165C-40C4-B6BA-34B303D2034C}" destId="{8F8B1899-4B9E-493E-92AF-A788DBB4AE09}" srcOrd="0" destOrd="0" presId="urn:microsoft.com/office/officeart/2005/8/layout/chevron2"/>
    <dgm:cxn modelId="{1947602C-61F7-4F42-BB81-A1584F0740DF}" type="presParOf" srcId="{D5056CC6-165C-40C4-B6BA-34B303D2034C}" destId="{BD571B9E-49AF-41B7-8529-74CEE54937FE}" srcOrd="1" destOrd="0" presId="urn:microsoft.com/office/officeart/2005/8/layout/chevron2"/>
    <dgm:cxn modelId="{E1D87BD8-50E2-4FA4-93E4-3FF5820397CE}" type="presParOf" srcId="{585E112A-AC0A-41A1-A283-9A4AC956F28F}" destId="{A15B04AC-0C75-4AB7-8BE1-B6F73DA39207}" srcOrd="5" destOrd="0" presId="urn:microsoft.com/office/officeart/2005/8/layout/chevron2"/>
    <dgm:cxn modelId="{E7B167D4-75F6-4737-8168-C7A673121F6C}" type="presParOf" srcId="{585E112A-AC0A-41A1-A283-9A4AC956F28F}" destId="{59127F1A-B35B-456E-ACD2-86A03DB6B418}" srcOrd="6" destOrd="0" presId="urn:microsoft.com/office/officeart/2005/8/layout/chevron2"/>
    <dgm:cxn modelId="{64FB3891-F530-421A-82A0-ED9B67B99BF3}" type="presParOf" srcId="{59127F1A-B35B-456E-ACD2-86A03DB6B418}" destId="{DFC24393-BD32-4D80-93F0-AC52B0B15C3A}" srcOrd="0" destOrd="0" presId="urn:microsoft.com/office/officeart/2005/8/layout/chevron2"/>
    <dgm:cxn modelId="{86E9CB0B-4F24-427F-84A2-1C9BF974F268}" type="presParOf" srcId="{59127F1A-B35B-456E-ACD2-86A03DB6B418}" destId="{B0E0E3E3-1CBD-4B35-AEBB-AE6DA6D82E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08358-C001-49B5-A438-1F72B58A0498}" type="doc">
      <dgm:prSet loTypeId="urn:microsoft.com/office/officeart/2005/8/layout/chevron1" loCatId="process" qsTypeId="urn:microsoft.com/office/officeart/2005/8/quickstyle/simple1" qsCatId="simple" csTypeId="urn:microsoft.com/office/officeart/2005/8/colors/accent1_2" csCatId="accent1" phldr="1"/>
      <dgm:spPr/>
    </dgm:pt>
    <dgm:pt modelId="{8ECAAFC0-848A-4450-B861-955AAE4CD1D5}">
      <dgm:prSet phldrT="[Text]"/>
      <dgm:spPr/>
      <dgm:t>
        <a:bodyPr/>
        <a:lstStyle/>
        <a:p>
          <a:r>
            <a:rPr lang="en-US" dirty="0" smtClean="0"/>
            <a:t>Exported the data into excel files with zip codes in SAS EG®  </a:t>
          </a:r>
          <a:endParaRPr lang="en-US" dirty="0"/>
        </a:p>
      </dgm:t>
    </dgm:pt>
    <dgm:pt modelId="{B4A555B5-4C29-491D-992E-C67F4B8ABF19}" type="parTrans" cxnId="{059CB2CB-7FBA-4C4E-B4E9-A449448BD121}">
      <dgm:prSet/>
      <dgm:spPr/>
      <dgm:t>
        <a:bodyPr/>
        <a:lstStyle/>
        <a:p>
          <a:endParaRPr lang="en-US"/>
        </a:p>
      </dgm:t>
    </dgm:pt>
    <dgm:pt modelId="{2C6BB004-A007-4C94-842E-E46D190AF080}" type="sibTrans" cxnId="{059CB2CB-7FBA-4C4E-B4E9-A449448BD121}">
      <dgm:prSet/>
      <dgm:spPr/>
      <dgm:t>
        <a:bodyPr/>
        <a:lstStyle/>
        <a:p>
          <a:endParaRPr lang="en-US"/>
        </a:p>
      </dgm:t>
    </dgm:pt>
    <dgm:pt modelId="{F7BCEDAA-78F2-4B2B-BBED-15505F97E4F6}">
      <dgm:prSet phldrT="[Text]"/>
      <dgm:spPr/>
      <dgm:t>
        <a:bodyPr/>
        <a:lstStyle/>
        <a:p>
          <a:r>
            <a:rPr lang="en-US" dirty="0" smtClean="0"/>
            <a:t>Tableau® was used to visualize the zip codes into an interactive map </a:t>
          </a:r>
          <a:endParaRPr lang="en-US" dirty="0"/>
        </a:p>
      </dgm:t>
    </dgm:pt>
    <dgm:pt modelId="{A087490E-1A27-4260-9D25-880367E91209}" type="parTrans" cxnId="{4105665A-0C4A-42E8-8506-9994BB9BACDA}">
      <dgm:prSet/>
      <dgm:spPr/>
      <dgm:t>
        <a:bodyPr/>
        <a:lstStyle/>
        <a:p>
          <a:endParaRPr lang="en-US"/>
        </a:p>
      </dgm:t>
    </dgm:pt>
    <dgm:pt modelId="{2EEE5F04-DEA5-4400-BF38-5AB515DF3988}" type="sibTrans" cxnId="{4105665A-0C4A-42E8-8506-9994BB9BACDA}">
      <dgm:prSet/>
      <dgm:spPr/>
      <dgm:t>
        <a:bodyPr/>
        <a:lstStyle/>
        <a:p>
          <a:endParaRPr lang="en-US"/>
        </a:p>
      </dgm:t>
    </dgm:pt>
    <dgm:pt modelId="{C82F0949-47CE-4CED-BE97-40F3D6FA1480}" type="pres">
      <dgm:prSet presAssocID="{BE808358-C001-49B5-A438-1F72B58A0498}" presName="Name0" presStyleCnt="0">
        <dgm:presLayoutVars>
          <dgm:dir/>
          <dgm:animLvl val="lvl"/>
          <dgm:resizeHandles val="exact"/>
        </dgm:presLayoutVars>
      </dgm:prSet>
      <dgm:spPr/>
    </dgm:pt>
    <dgm:pt modelId="{A0603368-BF1B-4E59-BC36-96DE0BEEAF0D}" type="pres">
      <dgm:prSet presAssocID="{8ECAAFC0-848A-4450-B861-955AAE4CD1D5}" presName="parTxOnly" presStyleLbl="node1" presStyleIdx="0" presStyleCnt="2" custScaleX="237061" custScaleY="148175" custLinFactNeighborX="-1673" custLinFactNeighborY="-558">
        <dgm:presLayoutVars>
          <dgm:chMax val="0"/>
          <dgm:chPref val="0"/>
          <dgm:bulletEnabled val="1"/>
        </dgm:presLayoutVars>
      </dgm:prSet>
      <dgm:spPr/>
      <dgm:t>
        <a:bodyPr/>
        <a:lstStyle/>
        <a:p>
          <a:endParaRPr lang="en-US"/>
        </a:p>
      </dgm:t>
    </dgm:pt>
    <dgm:pt modelId="{71CCC240-A03B-4F6F-B275-0FE9FE61B590}" type="pres">
      <dgm:prSet presAssocID="{2C6BB004-A007-4C94-842E-E46D190AF080}" presName="parTxOnlySpace" presStyleCnt="0"/>
      <dgm:spPr/>
    </dgm:pt>
    <dgm:pt modelId="{7C3ECA9D-5BE3-4150-81DD-4E6DF63D87CF}" type="pres">
      <dgm:prSet presAssocID="{F7BCEDAA-78F2-4B2B-BBED-15505F97E4F6}" presName="parTxOnly" presStyleLbl="node1" presStyleIdx="1" presStyleCnt="2" custScaleX="217581" custScaleY="147060">
        <dgm:presLayoutVars>
          <dgm:chMax val="0"/>
          <dgm:chPref val="0"/>
          <dgm:bulletEnabled val="1"/>
        </dgm:presLayoutVars>
      </dgm:prSet>
      <dgm:spPr/>
      <dgm:t>
        <a:bodyPr/>
        <a:lstStyle/>
        <a:p>
          <a:endParaRPr lang="en-US"/>
        </a:p>
      </dgm:t>
    </dgm:pt>
  </dgm:ptLst>
  <dgm:cxnLst>
    <dgm:cxn modelId="{7208C448-1B07-4D8A-A2B0-43847AB5FC38}" type="presOf" srcId="{F7BCEDAA-78F2-4B2B-BBED-15505F97E4F6}" destId="{7C3ECA9D-5BE3-4150-81DD-4E6DF63D87CF}" srcOrd="0" destOrd="0" presId="urn:microsoft.com/office/officeart/2005/8/layout/chevron1"/>
    <dgm:cxn modelId="{CB74F9F8-F356-4E18-B283-879E54AF843B}" type="presOf" srcId="{8ECAAFC0-848A-4450-B861-955AAE4CD1D5}" destId="{A0603368-BF1B-4E59-BC36-96DE0BEEAF0D}" srcOrd="0" destOrd="0" presId="urn:microsoft.com/office/officeart/2005/8/layout/chevron1"/>
    <dgm:cxn modelId="{4105665A-0C4A-42E8-8506-9994BB9BACDA}" srcId="{BE808358-C001-49B5-A438-1F72B58A0498}" destId="{F7BCEDAA-78F2-4B2B-BBED-15505F97E4F6}" srcOrd="1" destOrd="0" parTransId="{A087490E-1A27-4260-9D25-880367E91209}" sibTransId="{2EEE5F04-DEA5-4400-BF38-5AB515DF3988}"/>
    <dgm:cxn modelId="{9386C8C4-120F-45C2-8588-E51A529A681E}" type="presOf" srcId="{BE808358-C001-49B5-A438-1F72B58A0498}" destId="{C82F0949-47CE-4CED-BE97-40F3D6FA1480}" srcOrd="0" destOrd="0" presId="urn:microsoft.com/office/officeart/2005/8/layout/chevron1"/>
    <dgm:cxn modelId="{059CB2CB-7FBA-4C4E-B4E9-A449448BD121}" srcId="{BE808358-C001-49B5-A438-1F72B58A0498}" destId="{8ECAAFC0-848A-4450-B861-955AAE4CD1D5}" srcOrd="0" destOrd="0" parTransId="{B4A555B5-4C29-491D-992E-C67F4B8ABF19}" sibTransId="{2C6BB004-A007-4C94-842E-E46D190AF080}"/>
    <dgm:cxn modelId="{79CF539D-1EEF-4DB8-9C27-B1202EA32BF8}" type="presParOf" srcId="{C82F0949-47CE-4CED-BE97-40F3D6FA1480}" destId="{A0603368-BF1B-4E59-BC36-96DE0BEEAF0D}" srcOrd="0" destOrd="0" presId="urn:microsoft.com/office/officeart/2005/8/layout/chevron1"/>
    <dgm:cxn modelId="{1D4A8271-F357-4F7A-8616-69AD92977A05}" type="presParOf" srcId="{C82F0949-47CE-4CED-BE97-40F3D6FA1480}" destId="{71CCC240-A03B-4F6F-B275-0FE9FE61B590}" srcOrd="1" destOrd="0" presId="urn:microsoft.com/office/officeart/2005/8/layout/chevron1"/>
    <dgm:cxn modelId="{11B712C7-CA57-4098-8C93-5526E7B10205}" type="presParOf" srcId="{C82F0949-47CE-4CED-BE97-40F3D6FA1480}" destId="{7C3ECA9D-5BE3-4150-81DD-4E6DF63D87CF}"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EEE0E-E0EE-4C18-955B-AE2C5B2C327E}">
      <dsp:nvSpPr>
        <dsp:cNvPr id="0" name=""/>
        <dsp:cNvSpPr/>
      </dsp:nvSpPr>
      <dsp:spPr>
        <a:xfrm rot="5400000">
          <a:off x="-179978" y="188828"/>
          <a:ext cx="1199857" cy="8399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990033"/>
              </a:solidFill>
            </a:rPr>
            <a:t>MS Access  Tables (20+)</a:t>
          </a:r>
          <a:endParaRPr lang="en-US" sz="1200" b="1" kern="1200" dirty="0">
            <a:solidFill>
              <a:srgbClr val="990033"/>
            </a:solidFill>
          </a:endParaRPr>
        </a:p>
      </dsp:txBody>
      <dsp:txXfrm rot="-5400000">
        <a:off x="1" y="428799"/>
        <a:ext cx="839900" cy="359957"/>
      </dsp:txXfrm>
    </dsp:sp>
    <dsp:sp modelId="{B346F6F8-3650-465C-A4E9-D3BDC752AE1C}">
      <dsp:nvSpPr>
        <dsp:cNvPr id="0" name=""/>
        <dsp:cNvSpPr/>
      </dsp:nvSpPr>
      <dsp:spPr>
        <a:xfrm rot="5400000">
          <a:off x="3382796" y="-2534045"/>
          <a:ext cx="779907" cy="58656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Converted database tables to excel sheets for importing data into SAS</a:t>
          </a:r>
          <a:endParaRPr lang="en-US" sz="1500" kern="1200" dirty="0"/>
        </a:p>
      </dsp:txBody>
      <dsp:txXfrm rot="-5400000">
        <a:off x="839900" y="46923"/>
        <a:ext cx="5827627" cy="703763"/>
      </dsp:txXfrm>
    </dsp:sp>
    <dsp:sp modelId="{42632EBA-F548-4194-AE63-3033B4892B24}">
      <dsp:nvSpPr>
        <dsp:cNvPr id="0" name=""/>
        <dsp:cNvSpPr/>
      </dsp:nvSpPr>
      <dsp:spPr>
        <a:xfrm rot="5400000">
          <a:off x="-179978" y="1247319"/>
          <a:ext cx="1199857" cy="8399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990033"/>
              </a:solidFill>
            </a:rPr>
            <a:t>Excel sheets of data</a:t>
          </a:r>
          <a:endParaRPr lang="en-US" sz="1200" b="1" kern="1200" dirty="0">
            <a:solidFill>
              <a:srgbClr val="990033"/>
            </a:solidFill>
          </a:endParaRPr>
        </a:p>
      </dsp:txBody>
      <dsp:txXfrm rot="-5400000">
        <a:off x="1" y="1487290"/>
        <a:ext cx="839900" cy="359957"/>
      </dsp:txXfrm>
    </dsp:sp>
    <dsp:sp modelId="{162A9792-BC3C-4AC0-884D-18449A23BDF2}">
      <dsp:nvSpPr>
        <dsp:cNvPr id="0" name=""/>
        <dsp:cNvSpPr/>
      </dsp:nvSpPr>
      <dsp:spPr>
        <a:xfrm rot="5400000">
          <a:off x="3382796" y="-1475555"/>
          <a:ext cx="779907" cy="58656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Imported Excel sheets to SAS for further analysis</a:t>
          </a:r>
          <a:endParaRPr lang="en-US" sz="1500" kern="1200" dirty="0"/>
        </a:p>
        <a:p>
          <a:pPr marL="114300" lvl="1" indent="-114300" algn="l" defTabSz="666750">
            <a:lnSpc>
              <a:spcPct val="90000"/>
            </a:lnSpc>
            <a:spcBef>
              <a:spcPct val="0"/>
            </a:spcBef>
            <a:spcAft>
              <a:spcPct val="15000"/>
            </a:spcAft>
            <a:buChar char="••"/>
          </a:pPr>
          <a:r>
            <a:rPr lang="en-US" sz="1500" kern="1200" dirty="0" smtClean="0"/>
            <a:t>3 consolidated datasets are created using TPWD meta data (TPWD data dictionary)</a:t>
          </a:r>
          <a:endParaRPr lang="en-US" sz="1500" kern="1200" dirty="0"/>
        </a:p>
      </dsp:txBody>
      <dsp:txXfrm rot="-5400000">
        <a:off x="839900" y="1105413"/>
        <a:ext cx="5827627" cy="703763"/>
      </dsp:txXfrm>
    </dsp:sp>
    <dsp:sp modelId="{8F8B1899-4B9E-493E-92AF-A788DBB4AE09}">
      <dsp:nvSpPr>
        <dsp:cNvPr id="0" name=""/>
        <dsp:cNvSpPr/>
      </dsp:nvSpPr>
      <dsp:spPr>
        <a:xfrm rot="5400000">
          <a:off x="-179978" y="2305809"/>
          <a:ext cx="1199857" cy="8399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990033"/>
              </a:solidFill>
            </a:rPr>
            <a:t>SAS Data Sets</a:t>
          </a:r>
          <a:endParaRPr lang="en-US" sz="1200" b="1" kern="1200" dirty="0">
            <a:solidFill>
              <a:srgbClr val="990033"/>
            </a:solidFill>
          </a:endParaRPr>
        </a:p>
      </dsp:txBody>
      <dsp:txXfrm rot="-5400000">
        <a:off x="1" y="2545780"/>
        <a:ext cx="839900" cy="359957"/>
      </dsp:txXfrm>
    </dsp:sp>
    <dsp:sp modelId="{BD571B9E-49AF-41B7-8529-74CEE54937FE}">
      <dsp:nvSpPr>
        <dsp:cNvPr id="0" name=""/>
        <dsp:cNvSpPr/>
      </dsp:nvSpPr>
      <dsp:spPr>
        <a:xfrm rot="5400000">
          <a:off x="3382796" y="-407620"/>
          <a:ext cx="779907" cy="58656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Converted whole data into 3 least related datasets for analysis (customers, hunt, preference points)</a:t>
          </a:r>
          <a:endParaRPr lang="en-US" sz="1600" kern="1200" dirty="0"/>
        </a:p>
        <a:p>
          <a:pPr marL="171450" lvl="1" indent="-171450" algn="l" defTabSz="711200">
            <a:lnSpc>
              <a:spcPct val="90000"/>
            </a:lnSpc>
            <a:spcBef>
              <a:spcPct val="0"/>
            </a:spcBef>
            <a:spcAft>
              <a:spcPct val="15000"/>
            </a:spcAft>
            <a:buChar char="••"/>
          </a:pPr>
          <a:r>
            <a:rPr lang="en-US" sz="1600" kern="1200" dirty="0" smtClean="0"/>
            <a:t>Converted the </a:t>
          </a:r>
          <a:r>
            <a:rPr lang="en-US" sz="1600" b="1" kern="1200" dirty="0" smtClean="0"/>
            <a:t>application</a:t>
          </a:r>
          <a:r>
            <a:rPr lang="en-US" sz="1600" kern="1200" dirty="0" smtClean="0"/>
            <a:t> centric data into </a:t>
          </a:r>
          <a:r>
            <a:rPr lang="en-US" sz="1600" b="1" kern="1200" dirty="0" smtClean="0"/>
            <a:t>applicant</a:t>
          </a:r>
          <a:r>
            <a:rPr lang="en-US" sz="1600" kern="1200" dirty="0" smtClean="0"/>
            <a:t> centric data</a:t>
          </a:r>
          <a:endParaRPr lang="en-US" sz="1600" kern="1200" dirty="0"/>
        </a:p>
      </dsp:txBody>
      <dsp:txXfrm rot="-5400000">
        <a:off x="839900" y="2173348"/>
        <a:ext cx="5827627" cy="703763"/>
      </dsp:txXfrm>
    </dsp:sp>
    <dsp:sp modelId="{DFC24393-BD32-4D80-93F0-AC52B0B15C3A}">
      <dsp:nvSpPr>
        <dsp:cNvPr id="0" name=""/>
        <dsp:cNvSpPr/>
      </dsp:nvSpPr>
      <dsp:spPr>
        <a:xfrm rot="5400000">
          <a:off x="-103778" y="3441670"/>
          <a:ext cx="1199857" cy="9923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990033"/>
              </a:solidFill>
            </a:rPr>
            <a:t>Consolidated SAS Data Set</a:t>
          </a:r>
          <a:endParaRPr lang="en-US" kern="1200" dirty="0"/>
        </a:p>
      </dsp:txBody>
      <dsp:txXfrm rot="-5400000">
        <a:off x="1" y="3834041"/>
        <a:ext cx="992300" cy="207557"/>
      </dsp:txXfrm>
    </dsp:sp>
    <dsp:sp modelId="{B0E0E3E3-1CBD-4B35-AEBB-AE6DA6D82EF7}">
      <dsp:nvSpPr>
        <dsp:cNvPr id="0" name=""/>
        <dsp:cNvSpPr/>
      </dsp:nvSpPr>
      <dsp:spPr>
        <a:xfrm rot="5400000">
          <a:off x="2943893" y="1247107"/>
          <a:ext cx="1087458" cy="514644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Final Data set is created using above data sets and census data</a:t>
          </a:r>
          <a:endParaRPr lang="en-US" sz="1400" kern="1200" dirty="0"/>
        </a:p>
        <a:p>
          <a:pPr marL="114300" lvl="1" indent="-114300" algn="l" defTabSz="622300">
            <a:lnSpc>
              <a:spcPct val="90000"/>
            </a:lnSpc>
            <a:spcBef>
              <a:spcPct val="0"/>
            </a:spcBef>
            <a:spcAft>
              <a:spcPct val="15000"/>
            </a:spcAft>
            <a:buChar char="••"/>
          </a:pPr>
          <a:r>
            <a:rPr lang="en-US" sz="1400" kern="1200" dirty="0" smtClean="0"/>
            <a:t>Imputation is done for missing values</a:t>
          </a:r>
          <a:endParaRPr lang="en-US" sz="1400" kern="1200" dirty="0"/>
        </a:p>
        <a:p>
          <a:pPr marL="114300" lvl="1" indent="-114300" algn="l" defTabSz="622300">
            <a:lnSpc>
              <a:spcPct val="90000"/>
            </a:lnSpc>
            <a:spcBef>
              <a:spcPct val="0"/>
            </a:spcBef>
            <a:spcAft>
              <a:spcPct val="15000"/>
            </a:spcAft>
            <a:buChar char="••"/>
          </a:pPr>
          <a:r>
            <a:rPr lang="en-US" sz="1400" kern="1200" dirty="0" smtClean="0"/>
            <a:t>New Metrics also created for further analysis </a:t>
          </a:r>
          <a:endParaRPr lang="en-US" sz="1400" kern="1200" dirty="0"/>
        </a:p>
        <a:p>
          <a:pPr marL="114300" lvl="1" indent="-114300" algn="l" defTabSz="622300">
            <a:lnSpc>
              <a:spcPct val="90000"/>
            </a:lnSpc>
            <a:spcBef>
              <a:spcPct val="0"/>
            </a:spcBef>
            <a:spcAft>
              <a:spcPct val="15000"/>
            </a:spcAft>
            <a:buChar char="••"/>
          </a:pPr>
          <a:r>
            <a:rPr lang="en-US" sz="1400" kern="1200" dirty="0" smtClean="0"/>
            <a:t>This is used for RFM analysis and market segmentation and profiling                                                                                                                               </a:t>
          </a:r>
          <a:endParaRPr lang="en-US" sz="1400" kern="1200" dirty="0"/>
        </a:p>
      </dsp:txBody>
      <dsp:txXfrm rot="-5400000">
        <a:off x="914399" y="3329687"/>
        <a:ext cx="5093362" cy="98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03368-BF1B-4E59-BC36-96DE0BEEAF0D}">
      <dsp:nvSpPr>
        <dsp:cNvPr id="0" name=""/>
        <dsp:cNvSpPr/>
      </dsp:nvSpPr>
      <dsp:spPr>
        <a:xfrm>
          <a:off x="0" y="394871"/>
          <a:ext cx="4427323" cy="11069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smtClean="0"/>
            <a:t>Exported the data into excel files with zip codes in SAS EG®  </a:t>
          </a:r>
          <a:endParaRPr lang="en-US" sz="2300" kern="1200" dirty="0"/>
        </a:p>
      </dsp:txBody>
      <dsp:txXfrm>
        <a:off x="553460" y="394871"/>
        <a:ext cx="3320404" cy="1106919"/>
      </dsp:txXfrm>
    </dsp:sp>
    <dsp:sp modelId="{7C3ECA9D-5BE3-4150-81DD-4E6DF63D87CF}">
      <dsp:nvSpPr>
        <dsp:cNvPr id="0" name=""/>
        <dsp:cNvSpPr/>
      </dsp:nvSpPr>
      <dsp:spPr>
        <a:xfrm>
          <a:off x="4241423" y="403204"/>
          <a:ext cx="4063517" cy="10985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smtClean="0"/>
            <a:t>Tableau® was used to visualize the zip codes into an interactive map </a:t>
          </a:r>
          <a:endParaRPr lang="en-US" sz="2300" kern="1200" dirty="0"/>
        </a:p>
      </dsp:txBody>
      <dsp:txXfrm>
        <a:off x="4790718" y="403204"/>
        <a:ext cx="2964927" cy="10985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FC5D3-D257-4D61-A391-57428BF43DBE}" type="datetimeFigureOut">
              <a:rPr lang="en-US" smtClean="0"/>
              <a:t>4/28/2014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058068-B4C6-4E5D-B14A-088EBC2E5C4A}" type="slidenum">
              <a:rPr lang="en-US" smtClean="0"/>
              <a:t>‹#›</a:t>
            </a:fld>
            <a:endParaRPr lang="en-US"/>
          </a:p>
        </p:txBody>
      </p:sp>
    </p:spTree>
    <p:extLst>
      <p:ext uri="{BB962C8B-B14F-4D97-AF65-F5344CB8AC3E}">
        <p14:creationId xmlns:p14="http://schemas.microsoft.com/office/powerpoint/2010/main" val="2409973517"/>
      </p:ext>
    </p:extLst>
  </p:cSld>
  <p:clrMap bg1="lt1" tx1="dk1" bg2="lt2" tx2="dk2" accent1="accent1" accent2="accent2" accent3="accent3" accent4="accent4" accent5="accent5" accent6="accent6" hlink="hlink" folHlink="folHlink"/>
  <p:notesStyle>
    <a:lvl1pPr marL="0" algn="l" defTabSz="913759" rtl="0" eaLnBrk="1" latinLnBrk="0" hangingPunct="1">
      <a:defRPr sz="1200" kern="1200">
        <a:solidFill>
          <a:schemeClr val="tx1"/>
        </a:solidFill>
        <a:latin typeface="+mn-lt"/>
        <a:ea typeface="+mn-ea"/>
        <a:cs typeface="+mn-cs"/>
      </a:defRPr>
    </a:lvl1pPr>
    <a:lvl2pPr marL="456880" algn="l" defTabSz="913759" rtl="0" eaLnBrk="1" latinLnBrk="0" hangingPunct="1">
      <a:defRPr sz="1200" kern="1200">
        <a:solidFill>
          <a:schemeClr val="tx1"/>
        </a:solidFill>
        <a:latin typeface="+mn-lt"/>
        <a:ea typeface="+mn-ea"/>
        <a:cs typeface="+mn-cs"/>
      </a:defRPr>
    </a:lvl2pPr>
    <a:lvl3pPr marL="913759" algn="l" defTabSz="913759" rtl="0" eaLnBrk="1" latinLnBrk="0" hangingPunct="1">
      <a:defRPr sz="1200" kern="1200">
        <a:solidFill>
          <a:schemeClr val="tx1"/>
        </a:solidFill>
        <a:latin typeface="+mn-lt"/>
        <a:ea typeface="+mn-ea"/>
        <a:cs typeface="+mn-cs"/>
      </a:defRPr>
    </a:lvl3pPr>
    <a:lvl4pPr marL="1370638" algn="l" defTabSz="913759" rtl="0" eaLnBrk="1" latinLnBrk="0" hangingPunct="1">
      <a:defRPr sz="1200" kern="1200">
        <a:solidFill>
          <a:schemeClr val="tx1"/>
        </a:solidFill>
        <a:latin typeface="+mn-lt"/>
        <a:ea typeface="+mn-ea"/>
        <a:cs typeface="+mn-cs"/>
      </a:defRPr>
    </a:lvl4pPr>
    <a:lvl5pPr marL="1827518" algn="l" defTabSz="913759" rtl="0" eaLnBrk="1" latinLnBrk="0" hangingPunct="1">
      <a:defRPr sz="1200" kern="1200">
        <a:solidFill>
          <a:schemeClr val="tx1"/>
        </a:solidFill>
        <a:latin typeface="+mn-lt"/>
        <a:ea typeface="+mn-ea"/>
        <a:cs typeface="+mn-cs"/>
      </a:defRPr>
    </a:lvl5pPr>
    <a:lvl6pPr marL="2284397" algn="l" defTabSz="913759" rtl="0" eaLnBrk="1" latinLnBrk="0" hangingPunct="1">
      <a:defRPr sz="1200" kern="1200">
        <a:solidFill>
          <a:schemeClr val="tx1"/>
        </a:solidFill>
        <a:latin typeface="+mn-lt"/>
        <a:ea typeface="+mn-ea"/>
        <a:cs typeface="+mn-cs"/>
      </a:defRPr>
    </a:lvl6pPr>
    <a:lvl7pPr marL="2741277" algn="l" defTabSz="913759" rtl="0" eaLnBrk="1" latinLnBrk="0" hangingPunct="1">
      <a:defRPr sz="1200" kern="1200">
        <a:solidFill>
          <a:schemeClr val="tx1"/>
        </a:solidFill>
        <a:latin typeface="+mn-lt"/>
        <a:ea typeface="+mn-ea"/>
        <a:cs typeface="+mn-cs"/>
      </a:defRPr>
    </a:lvl7pPr>
    <a:lvl8pPr marL="3198156" algn="l" defTabSz="913759" rtl="0" eaLnBrk="1" latinLnBrk="0" hangingPunct="1">
      <a:defRPr sz="1200" kern="1200">
        <a:solidFill>
          <a:schemeClr val="tx1"/>
        </a:solidFill>
        <a:latin typeface="+mn-lt"/>
        <a:ea typeface="+mn-ea"/>
        <a:cs typeface="+mn-cs"/>
      </a:defRPr>
    </a:lvl8pPr>
    <a:lvl9pPr marL="3655036" algn="l" defTabSz="9137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58068-B4C6-4E5D-B14A-088EBC2E5C4A}" type="slidenum">
              <a:rPr lang="en-US" smtClean="0"/>
              <a:t>9</a:t>
            </a:fld>
            <a:endParaRPr lang="en-US"/>
          </a:p>
        </p:txBody>
      </p:sp>
    </p:spTree>
    <p:extLst>
      <p:ext uri="{BB962C8B-B14F-4D97-AF65-F5344CB8AC3E}">
        <p14:creationId xmlns:p14="http://schemas.microsoft.com/office/powerpoint/2010/main" val="372900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ack1.bmp"/>
          <p:cNvPicPr>
            <a:picLocks noChangeAspect="1"/>
          </p:cNvPicPr>
          <p:nvPr userDrawn="1"/>
        </p:nvPicPr>
        <p:blipFill>
          <a:blip r:embed="rId2" cstate="print"/>
          <a:srcRect b="40840"/>
          <a:stretch>
            <a:fillRect/>
          </a:stretch>
        </p:blipFill>
        <p:spPr>
          <a:xfrm>
            <a:off x="0" y="3886200"/>
            <a:ext cx="9144000" cy="2971800"/>
          </a:xfrm>
          <a:prstGeom prst="rect">
            <a:avLst/>
          </a:prstGeom>
        </p:spPr>
      </p:pic>
      <p:sp>
        <p:nvSpPr>
          <p:cNvPr id="2" name="Title 1"/>
          <p:cNvSpPr>
            <a:spLocks noGrp="1"/>
          </p:cNvSpPr>
          <p:nvPr>
            <p:ph type="ctrTitle" hasCustomPrompt="1"/>
          </p:nvPr>
        </p:nvSpPr>
        <p:spPr>
          <a:xfrm>
            <a:off x="3657600" y="2057400"/>
            <a:ext cx="5486400" cy="685800"/>
          </a:xfrm>
        </p:spPr>
        <p:txBody>
          <a:bodyPr>
            <a:normAutofit/>
          </a:bodyPr>
          <a:lstStyle>
            <a:lvl1pPr>
              <a:defRPr sz="3600" baseline="0">
                <a:solidFill>
                  <a:srgbClr val="00B0F0"/>
                </a:solidFill>
              </a:defRPr>
            </a:lvl1pPr>
          </a:lstStyle>
          <a:p>
            <a:r>
              <a:rPr lang="en-US" dirty="0" smtClean="0"/>
              <a:t>Click to add title</a:t>
            </a:r>
            <a:endParaRPr lang="en-US" dirty="0"/>
          </a:p>
        </p:txBody>
      </p:sp>
      <p:sp>
        <p:nvSpPr>
          <p:cNvPr id="3" name="Subtitle 2"/>
          <p:cNvSpPr>
            <a:spLocks noGrp="1"/>
          </p:cNvSpPr>
          <p:nvPr>
            <p:ph type="subTitle" idx="1" hasCustomPrompt="1"/>
          </p:nvPr>
        </p:nvSpPr>
        <p:spPr>
          <a:xfrm>
            <a:off x="3657600" y="2895600"/>
            <a:ext cx="5486400" cy="457200"/>
          </a:xfrm>
        </p:spPr>
        <p:txBody>
          <a:bodyPr>
            <a:normAutofit/>
          </a:bodyPr>
          <a:lstStyle>
            <a:lvl1pPr marL="0" indent="0" algn="ctr">
              <a:buNone/>
              <a:defRPr sz="2800">
                <a:solidFill>
                  <a:srgbClr val="00B0F0"/>
                </a:solidFill>
              </a:defRPr>
            </a:lvl1pPr>
            <a:lvl2pPr marL="456880" indent="0" algn="ctr">
              <a:buNone/>
              <a:defRPr>
                <a:solidFill>
                  <a:schemeClr val="tx1">
                    <a:tint val="75000"/>
                  </a:schemeClr>
                </a:solidFill>
              </a:defRPr>
            </a:lvl2pPr>
            <a:lvl3pPr marL="913759" indent="0" algn="ctr">
              <a:buNone/>
              <a:defRPr>
                <a:solidFill>
                  <a:schemeClr val="tx1">
                    <a:tint val="75000"/>
                  </a:schemeClr>
                </a:solidFill>
              </a:defRPr>
            </a:lvl3pPr>
            <a:lvl4pPr marL="1370638" indent="0" algn="ctr">
              <a:buNone/>
              <a:defRPr>
                <a:solidFill>
                  <a:schemeClr val="tx1">
                    <a:tint val="75000"/>
                  </a:schemeClr>
                </a:solidFill>
              </a:defRPr>
            </a:lvl4pPr>
            <a:lvl5pPr marL="1827518" indent="0" algn="ctr">
              <a:buNone/>
              <a:defRPr>
                <a:solidFill>
                  <a:schemeClr val="tx1">
                    <a:tint val="75000"/>
                  </a:schemeClr>
                </a:solidFill>
              </a:defRPr>
            </a:lvl5pPr>
            <a:lvl6pPr marL="2284397" indent="0" algn="ctr">
              <a:buNone/>
              <a:defRPr>
                <a:solidFill>
                  <a:schemeClr val="tx1">
                    <a:tint val="75000"/>
                  </a:schemeClr>
                </a:solidFill>
              </a:defRPr>
            </a:lvl6pPr>
            <a:lvl7pPr marL="2741277" indent="0" algn="ctr">
              <a:buNone/>
              <a:defRPr>
                <a:solidFill>
                  <a:schemeClr val="tx1">
                    <a:tint val="75000"/>
                  </a:schemeClr>
                </a:solidFill>
              </a:defRPr>
            </a:lvl7pPr>
            <a:lvl8pPr marL="3198156" indent="0" algn="ctr">
              <a:buNone/>
              <a:defRPr>
                <a:solidFill>
                  <a:schemeClr val="tx1">
                    <a:tint val="75000"/>
                  </a:schemeClr>
                </a:solidFill>
              </a:defRPr>
            </a:lvl8pPr>
            <a:lvl9pPr marL="3655036" indent="0" algn="ctr">
              <a:buNone/>
              <a:defRPr>
                <a:solidFill>
                  <a:schemeClr val="tx1">
                    <a:tint val="75000"/>
                  </a:schemeClr>
                </a:solidFill>
              </a:defRPr>
            </a:lvl9pPr>
          </a:lstStyle>
          <a:p>
            <a:r>
              <a:rPr lang="en-US" dirty="0" smtClean="0"/>
              <a:t>Click to add subtitle</a:t>
            </a:r>
            <a:endParaRPr lang="en-US" dirty="0"/>
          </a:p>
        </p:txBody>
      </p:sp>
      <p:sp>
        <p:nvSpPr>
          <p:cNvPr id="4" name="Date Placeholder 3"/>
          <p:cNvSpPr>
            <a:spLocks noGrp="1"/>
          </p:cNvSpPr>
          <p:nvPr>
            <p:ph type="dt" sz="half" idx="10"/>
          </p:nvPr>
        </p:nvSpPr>
        <p:spPr/>
        <p:txBody>
          <a:bodyPr/>
          <a:lstStyle/>
          <a:p>
            <a:fld id="{9AF93800-ECAE-474B-AC46-3297B07E6384}"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9CED5-5023-43CD-8D1A-238BD61D91B0}" type="slidenum">
              <a:rPr lang="en-US" smtClean="0"/>
              <a:pPr/>
              <a:t>‹#›</a:t>
            </a:fld>
            <a:endParaRPr lang="en-US"/>
          </a:p>
        </p:txBody>
      </p:sp>
      <p:cxnSp>
        <p:nvCxnSpPr>
          <p:cNvPr id="8" name="Straight Connector 7"/>
          <p:cNvCxnSpPr/>
          <p:nvPr userDrawn="1"/>
        </p:nvCxnSpPr>
        <p:spPr>
          <a:xfrm>
            <a:off x="3657600" y="2819400"/>
            <a:ext cx="5486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3" cstate="print"/>
          <a:srcRect/>
          <a:stretch>
            <a:fillRect/>
          </a:stretch>
        </p:blipFill>
        <p:spPr bwMode="auto">
          <a:xfrm>
            <a:off x="1" y="0"/>
            <a:ext cx="3570515" cy="914400"/>
          </a:xfrm>
          <a:prstGeom prst="rect">
            <a:avLst/>
          </a:prstGeom>
          <a:noFill/>
          <a:ln w="9525">
            <a:noFill/>
            <a:miter lim="800000"/>
            <a:headEnd/>
            <a:tailEnd/>
          </a:ln>
        </p:spPr>
      </p:pic>
      <p:sp>
        <p:nvSpPr>
          <p:cNvPr id="11" name="TextBox 10"/>
          <p:cNvSpPr txBox="1"/>
          <p:nvPr userDrawn="1"/>
        </p:nvSpPr>
        <p:spPr>
          <a:xfrm>
            <a:off x="5181600" y="238780"/>
            <a:ext cx="4191000" cy="523156"/>
          </a:xfrm>
          <a:prstGeom prst="rect">
            <a:avLst/>
          </a:prstGeom>
          <a:noFill/>
        </p:spPr>
        <p:txBody>
          <a:bodyPr wrap="square" lIns="91376" tIns="45688" rIns="91376" bIns="45688" rtlCol="0">
            <a:spAutoFit/>
          </a:bodyPr>
          <a:lstStyle/>
          <a:p>
            <a:r>
              <a:rPr lang="en-US" sz="2800" b="1" dirty="0" smtClean="0">
                <a:latin typeface="Arial Black" pitchFamily="34" charset="0"/>
              </a:rPr>
              <a:t>SAS Analytics</a:t>
            </a:r>
            <a:r>
              <a:rPr lang="en-US" sz="2800" b="1" baseline="0" dirty="0" smtClean="0">
                <a:latin typeface="Arial Black" pitchFamily="34" charset="0"/>
              </a:rPr>
              <a:t> Day</a:t>
            </a:r>
            <a:endParaRPr lang="en-US" sz="2800" b="1" dirty="0">
              <a:latin typeface="Arial Black"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93800-ECAE-474B-AC46-3297B07E6384}"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93800-ECAE-474B-AC46-3297B07E6384}"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Back1.bmp"/>
          <p:cNvPicPr>
            <a:picLocks noChangeAspect="1"/>
          </p:cNvPicPr>
          <p:nvPr userDrawn="1"/>
        </p:nvPicPr>
        <p:blipFill>
          <a:blip r:embed="rId2" cstate="print"/>
          <a:srcRect b="40840"/>
          <a:stretch>
            <a:fillRect/>
          </a:stretch>
        </p:blipFill>
        <p:spPr>
          <a:xfrm>
            <a:off x="0" y="3886200"/>
            <a:ext cx="9144000" cy="2971800"/>
          </a:xfrm>
          <a:prstGeom prst="rect">
            <a:avLst/>
          </a:prstGeom>
        </p:spPr>
      </p:pic>
      <p:pic>
        <p:nvPicPr>
          <p:cNvPr id="8" name="Picture 7" descr="Back1.bmp"/>
          <p:cNvPicPr>
            <a:picLocks noChangeAspect="1"/>
          </p:cNvPicPr>
          <p:nvPr userDrawn="1"/>
        </p:nvPicPr>
        <p:blipFill>
          <a:blip r:embed="rId2" cstate="print"/>
          <a:srcRect l="4167" t="53092" r="4167" b="40840"/>
          <a:stretch>
            <a:fillRect/>
          </a:stretch>
        </p:blipFill>
        <p:spPr>
          <a:xfrm>
            <a:off x="381000" y="152400"/>
            <a:ext cx="8382000" cy="304800"/>
          </a:xfrm>
          <a:prstGeom prst="rect">
            <a:avLst/>
          </a:prstGeom>
        </p:spPr>
      </p:pic>
      <p:pic>
        <p:nvPicPr>
          <p:cNvPr id="9" name="Content Placeholder 7" descr="Back2.bmp"/>
          <p:cNvPicPr>
            <a:picLocks noChangeAspect="1"/>
          </p:cNvPicPr>
          <p:nvPr userDrawn="1"/>
        </p:nvPicPr>
        <p:blipFill>
          <a:blip r:embed="rId3" cstate="print"/>
          <a:stretch>
            <a:fillRect/>
          </a:stretch>
        </p:blipFill>
        <p:spPr>
          <a:xfrm>
            <a:off x="381002" y="381000"/>
            <a:ext cx="8382221" cy="6019800"/>
          </a:xfrm>
          <a:prstGeom prst="rect">
            <a:avLst/>
          </a:prstGeom>
        </p:spPr>
      </p:pic>
      <p:sp>
        <p:nvSpPr>
          <p:cNvPr id="2" name="Title 1"/>
          <p:cNvSpPr>
            <a:spLocks noGrp="1"/>
          </p:cNvSpPr>
          <p:nvPr>
            <p:ph type="title"/>
          </p:nvPr>
        </p:nvSpPr>
        <p:spPr/>
        <p:txBody>
          <a:bodyPr/>
          <a:lstStyle>
            <a:lvl1pPr algn="l">
              <a:defRPr>
                <a:solidFill>
                  <a:srgbClr val="0070C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660" indent="-342660">
              <a:buClr>
                <a:srgbClr val="0070C0"/>
              </a:buClr>
              <a:buSzPct val="90000"/>
              <a:buFont typeface="Wingdings" pitchFamily="2" charset="2"/>
              <a:buChar char="§"/>
              <a:defRPr>
                <a:solidFill>
                  <a:schemeClr val="tx1"/>
                </a:solidFill>
              </a:defRPr>
            </a:lvl1pPr>
            <a:lvl2pPr marL="742429" indent="-285550">
              <a:buClr>
                <a:srgbClr val="0070C0"/>
              </a:buClr>
              <a:buSzPct val="90000"/>
              <a:buFont typeface="Wingdings" pitchFamily="2" charset="2"/>
              <a:buChar char="§"/>
              <a:defRPr>
                <a:solidFill>
                  <a:schemeClr val="tx1"/>
                </a:solidFill>
              </a:defRPr>
            </a:lvl2pPr>
            <a:lvl3pPr marL="1142198" indent="-228440">
              <a:buClr>
                <a:srgbClr val="0070C0"/>
              </a:buClr>
              <a:buSzPct val="90000"/>
              <a:buFont typeface="Wingdings" pitchFamily="2" charset="2"/>
              <a:buChar char="§"/>
              <a:defRPr>
                <a:solidFill>
                  <a:schemeClr val="tx1"/>
                </a:solidFill>
              </a:defRPr>
            </a:lvl3pPr>
            <a:lvl4pPr marL="1599078" indent="-228440">
              <a:buClr>
                <a:srgbClr val="0070C0"/>
              </a:buClr>
              <a:buSzPct val="90000"/>
              <a:buFont typeface="Wingdings" pitchFamily="2" charset="2"/>
              <a:buChar char="§"/>
              <a:defRPr>
                <a:solidFill>
                  <a:schemeClr val="tx1"/>
                </a:solidFill>
              </a:defRPr>
            </a:lvl4pPr>
            <a:lvl5pPr marL="2055958" indent="-228440">
              <a:buClr>
                <a:srgbClr val="0070C0"/>
              </a:buClr>
              <a:buSzPct val="90000"/>
              <a:buFont typeface="Wingdings" pitchFamily="2" charset="2"/>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93800-ECAE-474B-AC46-3297B07E6384}"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6880" indent="0">
              <a:buNone/>
              <a:defRPr sz="1800">
                <a:solidFill>
                  <a:schemeClr val="tx1">
                    <a:tint val="75000"/>
                  </a:schemeClr>
                </a:solidFill>
              </a:defRPr>
            </a:lvl2pPr>
            <a:lvl3pPr marL="913759" indent="0">
              <a:buNone/>
              <a:defRPr sz="1600">
                <a:solidFill>
                  <a:schemeClr val="tx1">
                    <a:tint val="75000"/>
                  </a:schemeClr>
                </a:solidFill>
              </a:defRPr>
            </a:lvl3pPr>
            <a:lvl4pPr marL="1370638" indent="0">
              <a:buNone/>
              <a:defRPr sz="1400">
                <a:solidFill>
                  <a:schemeClr val="tx1">
                    <a:tint val="75000"/>
                  </a:schemeClr>
                </a:solidFill>
              </a:defRPr>
            </a:lvl4pPr>
            <a:lvl5pPr marL="1827518" indent="0">
              <a:buNone/>
              <a:defRPr sz="1400">
                <a:solidFill>
                  <a:schemeClr val="tx1">
                    <a:tint val="75000"/>
                  </a:schemeClr>
                </a:solidFill>
              </a:defRPr>
            </a:lvl5pPr>
            <a:lvl6pPr marL="2284397" indent="0">
              <a:buNone/>
              <a:defRPr sz="1400">
                <a:solidFill>
                  <a:schemeClr val="tx1">
                    <a:tint val="75000"/>
                  </a:schemeClr>
                </a:solidFill>
              </a:defRPr>
            </a:lvl6pPr>
            <a:lvl7pPr marL="2741277" indent="0">
              <a:buNone/>
              <a:defRPr sz="1400">
                <a:solidFill>
                  <a:schemeClr val="tx1">
                    <a:tint val="75000"/>
                  </a:schemeClr>
                </a:solidFill>
              </a:defRPr>
            </a:lvl7pPr>
            <a:lvl8pPr marL="3198156" indent="0">
              <a:buNone/>
              <a:defRPr sz="1400">
                <a:solidFill>
                  <a:schemeClr val="tx1">
                    <a:tint val="75000"/>
                  </a:schemeClr>
                </a:solidFill>
              </a:defRPr>
            </a:lvl8pPr>
            <a:lvl9pPr marL="365503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93800-ECAE-474B-AC46-3297B07E6384}"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F93800-ECAE-474B-AC46-3297B07E6384}"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880" indent="0">
              <a:buNone/>
              <a:defRPr sz="2000" b="1"/>
            </a:lvl2pPr>
            <a:lvl3pPr marL="913759" indent="0">
              <a:buNone/>
              <a:defRPr sz="1800" b="1"/>
            </a:lvl3pPr>
            <a:lvl4pPr marL="1370638" indent="0">
              <a:buNone/>
              <a:defRPr sz="1600" b="1"/>
            </a:lvl4pPr>
            <a:lvl5pPr marL="1827518" indent="0">
              <a:buNone/>
              <a:defRPr sz="1600" b="1"/>
            </a:lvl5pPr>
            <a:lvl6pPr marL="2284397" indent="0">
              <a:buNone/>
              <a:defRPr sz="1600" b="1"/>
            </a:lvl6pPr>
            <a:lvl7pPr marL="2741277" indent="0">
              <a:buNone/>
              <a:defRPr sz="1600" b="1"/>
            </a:lvl7pPr>
            <a:lvl8pPr marL="3198156" indent="0">
              <a:buNone/>
              <a:defRPr sz="1600" b="1"/>
            </a:lvl8pPr>
            <a:lvl9pPr marL="36550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6880" indent="0">
              <a:buNone/>
              <a:defRPr sz="2000" b="1"/>
            </a:lvl2pPr>
            <a:lvl3pPr marL="913759" indent="0">
              <a:buNone/>
              <a:defRPr sz="1800" b="1"/>
            </a:lvl3pPr>
            <a:lvl4pPr marL="1370638" indent="0">
              <a:buNone/>
              <a:defRPr sz="1600" b="1"/>
            </a:lvl4pPr>
            <a:lvl5pPr marL="1827518" indent="0">
              <a:buNone/>
              <a:defRPr sz="1600" b="1"/>
            </a:lvl5pPr>
            <a:lvl6pPr marL="2284397" indent="0">
              <a:buNone/>
              <a:defRPr sz="1600" b="1"/>
            </a:lvl6pPr>
            <a:lvl7pPr marL="2741277" indent="0">
              <a:buNone/>
              <a:defRPr sz="1600" b="1"/>
            </a:lvl7pPr>
            <a:lvl8pPr marL="3198156" indent="0">
              <a:buNone/>
              <a:defRPr sz="1600" b="1"/>
            </a:lvl8pPr>
            <a:lvl9pPr marL="36550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F93800-ECAE-474B-AC46-3297B07E6384}" type="datetimeFigureOut">
              <a:rPr lang="en-US" smtClean="0"/>
              <a:pPr/>
              <a:t>4/28/2014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F93800-ECAE-474B-AC46-3297B07E6384}" type="datetimeFigureOut">
              <a:rPr lang="en-US" smtClean="0"/>
              <a:pPr/>
              <a:t>4/28/2014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Back1.bmp"/>
          <p:cNvPicPr>
            <a:picLocks noChangeAspect="1"/>
          </p:cNvPicPr>
          <p:nvPr userDrawn="1"/>
        </p:nvPicPr>
        <p:blipFill>
          <a:blip r:embed="rId2" cstate="print"/>
          <a:srcRect b="40840"/>
          <a:stretch>
            <a:fillRect/>
          </a:stretch>
        </p:blipFill>
        <p:spPr>
          <a:xfrm>
            <a:off x="0" y="3886200"/>
            <a:ext cx="9144000" cy="2971800"/>
          </a:xfrm>
          <a:prstGeom prst="rect">
            <a:avLst/>
          </a:prstGeom>
        </p:spPr>
      </p:pic>
      <p:sp>
        <p:nvSpPr>
          <p:cNvPr id="2" name="Date Placeholder 1"/>
          <p:cNvSpPr>
            <a:spLocks noGrp="1"/>
          </p:cNvSpPr>
          <p:nvPr>
            <p:ph type="dt" sz="half" idx="10"/>
          </p:nvPr>
        </p:nvSpPr>
        <p:spPr/>
        <p:txBody>
          <a:bodyPr/>
          <a:lstStyle/>
          <a:p>
            <a:fld id="{9AF93800-ECAE-474B-AC46-3297B07E6384}" type="datetimeFigureOut">
              <a:rPr lang="en-US" smtClean="0"/>
              <a:pPr/>
              <a:t>4/28/2014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9CED5-5023-43CD-8D1A-238BD61D91B0}" type="slidenum">
              <a:rPr lang="en-US" smtClean="0"/>
              <a:pPr/>
              <a:t>‹#›</a:t>
            </a:fld>
            <a:endParaRPr lang="en-US"/>
          </a:p>
        </p:txBody>
      </p:sp>
      <p:sp>
        <p:nvSpPr>
          <p:cNvPr id="6" name="Title 3"/>
          <p:cNvSpPr>
            <a:spLocks noGrp="1"/>
          </p:cNvSpPr>
          <p:nvPr userDrawn="1">
            <p:ph type="title"/>
          </p:nvPr>
        </p:nvSpPr>
        <p:spPr>
          <a:xfrm>
            <a:off x="304800" y="1447800"/>
            <a:ext cx="4038600" cy="596900"/>
          </a:xfrm>
        </p:spPr>
        <p:txBody>
          <a:bodyPr>
            <a:noAutofit/>
          </a:bodyPr>
          <a:lstStyle>
            <a:lvl1pPr>
              <a:defRPr sz="2800">
                <a:solidFill>
                  <a:schemeClr val="tx1"/>
                </a:solidFill>
              </a:defRPr>
            </a:lvl1pPr>
          </a:lstStyle>
          <a:p>
            <a:r>
              <a:rPr lang="en-US" smtClean="0"/>
              <a:t>Click to edit Master title style</a:t>
            </a:r>
            <a:endParaRPr lang="en-US" dirty="0"/>
          </a:p>
        </p:txBody>
      </p:sp>
      <p:sp>
        <p:nvSpPr>
          <p:cNvPr id="7" name="Text Placeholder 4"/>
          <p:cNvSpPr>
            <a:spLocks noGrp="1"/>
          </p:cNvSpPr>
          <p:nvPr userDrawn="1">
            <p:ph type="body" sz="quarter" idx="13"/>
          </p:nvPr>
        </p:nvSpPr>
        <p:spPr>
          <a:xfrm>
            <a:off x="304800" y="609600"/>
            <a:ext cx="5969000" cy="597932"/>
          </a:xfrm>
        </p:spPr>
        <p:txBody>
          <a:bodyPr/>
          <a:lstStyle>
            <a:lvl1pPr algn="l">
              <a:buNone/>
              <a:defRPr>
                <a:solidFill>
                  <a:schemeClr val="tx1"/>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6880" indent="0">
              <a:buNone/>
              <a:defRPr sz="1200"/>
            </a:lvl2pPr>
            <a:lvl3pPr marL="913759" indent="0">
              <a:buNone/>
              <a:defRPr sz="1000"/>
            </a:lvl3pPr>
            <a:lvl4pPr marL="1370638" indent="0">
              <a:buNone/>
              <a:defRPr sz="900"/>
            </a:lvl4pPr>
            <a:lvl5pPr marL="1827518" indent="0">
              <a:buNone/>
              <a:defRPr sz="900"/>
            </a:lvl5pPr>
            <a:lvl6pPr marL="2284397" indent="0">
              <a:buNone/>
              <a:defRPr sz="900"/>
            </a:lvl6pPr>
            <a:lvl7pPr marL="2741277" indent="0">
              <a:buNone/>
              <a:defRPr sz="900"/>
            </a:lvl7pPr>
            <a:lvl8pPr marL="3198156" indent="0">
              <a:buNone/>
              <a:defRPr sz="900"/>
            </a:lvl8pPr>
            <a:lvl9pPr marL="36550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93800-ECAE-474B-AC46-3297B07E6384}"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880" indent="0">
              <a:buNone/>
              <a:defRPr sz="2800"/>
            </a:lvl2pPr>
            <a:lvl3pPr marL="913759" indent="0">
              <a:buNone/>
              <a:defRPr sz="2400"/>
            </a:lvl3pPr>
            <a:lvl4pPr marL="1370638" indent="0">
              <a:buNone/>
              <a:defRPr sz="2000"/>
            </a:lvl4pPr>
            <a:lvl5pPr marL="1827518" indent="0">
              <a:buNone/>
              <a:defRPr sz="2000"/>
            </a:lvl5pPr>
            <a:lvl6pPr marL="2284397" indent="0">
              <a:buNone/>
              <a:defRPr sz="2000"/>
            </a:lvl6pPr>
            <a:lvl7pPr marL="2741277" indent="0">
              <a:buNone/>
              <a:defRPr sz="2000"/>
            </a:lvl7pPr>
            <a:lvl8pPr marL="3198156" indent="0">
              <a:buNone/>
              <a:defRPr sz="2000"/>
            </a:lvl8pPr>
            <a:lvl9pPr marL="3655036"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880" indent="0">
              <a:buNone/>
              <a:defRPr sz="1200"/>
            </a:lvl2pPr>
            <a:lvl3pPr marL="913759" indent="0">
              <a:buNone/>
              <a:defRPr sz="1000"/>
            </a:lvl3pPr>
            <a:lvl4pPr marL="1370638" indent="0">
              <a:buNone/>
              <a:defRPr sz="900"/>
            </a:lvl4pPr>
            <a:lvl5pPr marL="1827518" indent="0">
              <a:buNone/>
              <a:defRPr sz="900"/>
            </a:lvl5pPr>
            <a:lvl6pPr marL="2284397" indent="0">
              <a:buNone/>
              <a:defRPr sz="900"/>
            </a:lvl6pPr>
            <a:lvl7pPr marL="2741277" indent="0">
              <a:buNone/>
              <a:defRPr sz="900"/>
            </a:lvl7pPr>
            <a:lvl8pPr marL="3198156" indent="0">
              <a:buNone/>
              <a:defRPr sz="900"/>
            </a:lvl8pPr>
            <a:lvl9pPr marL="36550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93800-ECAE-474B-AC46-3297B07E6384}"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9CED5-5023-43CD-8D1A-238BD61D91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76" tIns="45688" rIns="91376" bIns="456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376" tIns="45688" rIns="91376" bIns="456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376" tIns="45688" rIns="91376" bIns="45688" rtlCol="0" anchor="ctr"/>
          <a:lstStyle>
            <a:lvl1pPr algn="l">
              <a:defRPr sz="1200">
                <a:solidFill>
                  <a:schemeClr val="tx1">
                    <a:tint val="75000"/>
                  </a:schemeClr>
                </a:solidFill>
              </a:defRPr>
            </a:lvl1pPr>
          </a:lstStyle>
          <a:p>
            <a:fld id="{9AF93800-ECAE-474B-AC46-3297B07E6384}" type="datetimeFigureOut">
              <a:rPr lang="en-US" smtClean="0"/>
              <a:pPr/>
              <a:t>4/28/2014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376" tIns="45688" rIns="91376" bIns="4568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376" tIns="45688" rIns="91376" bIns="45688" rtlCol="0" anchor="ctr"/>
          <a:lstStyle>
            <a:lvl1pPr algn="r">
              <a:defRPr sz="1200">
                <a:solidFill>
                  <a:schemeClr val="tx1">
                    <a:tint val="75000"/>
                  </a:schemeClr>
                </a:solidFill>
              </a:defRPr>
            </a:lvl1pPr>
          </a:lstStyle>
          <a:p>
            <a:fld id="{B969CED5-5023-43CD-8D1A-238BD61D91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59" rtl="0" eaLnBrk="1" latinLnBrk="0" hangingPunct="1">
        <a:spcBef>
          <a:spcPct val="0"/>
        </a:spcBef>
        <a:buNone/>
        <a:defRPr sz="4400" kern="1200">
          <a:solidFill>
            <a:schemeClr val="tx1"/>
          </a:solidFill>
          <a:latin typeface="+mj-lt"/>
          <a:ea typeface="+mj-ea"/>
          <a:cs typeface="+mj-cs"/>
        </a:defRPr>
      </a:lvl1pPr>
    </p:titleStyle>
    <p:bodyStyle>
      <a:lvl1pPr marL="342660" indent="-342660" algn="l" defTabSz="91375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29" indent="-285550" algn="l" defTabSz="91375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98" indent="-228440" algn="l" defTabSz="91375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78"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58"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837"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717"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96"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476" indent="-228440" algn="l" defTabSz="9137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59" rtl="0" eaLnBrk="1" latinLnBrk="0" hangingPunct="1">
        <a:defRPr sz="1800" kern="1200">
          <a:solidFill>
            <a:schemeClr val="tx1"/>
          </a:solidFill>
          <a:latin typeface="+mn-lt"/>
          <a:ea typeface="+mn-ea"/>
          <a:cs typeface="+mn-cs"/>
        </a:defRPr>
      </a:lvl1pPr>
      <a:lvl2pPr marL="456880" algn="l" defTabSz="913759" rtl="0" eaLnBrk="1" latinLnBrk="0" hangingPunct="1">
        <a:defRPr sz="1800" kern="1200">
          <a:solidFill>
            <a:schemeClr val="tx1"/>
          </a:solidFill>
          <a:latin typeface="+mn-lt"/>
          <a:ea typeface="+mn-ea"/>
          <a:cs typeface="+mn-cs"/>
        </a:defRPr>
      </a:lvl2pPr>
      <a:lvl3pPr marL="913759" algn="l" defTabSz="913759" rtl="0" eaLnBrk="1" latinLnBrk="0" hangingPunct="1">
        <a:defRPr sz="1800" kern="1200">
          <a:solidFill>
            <a:schemeClr val="tx1"/>
          </a:solidFill>
          <a:latin typeface="+mn-lt"/>
          <a:ea typeface="+mn-ea"/>
          <a:cs typeface="+mn-cs"/>
        </a:defRPr>
      </a:lvl3pPr>
      <a:lvl4pPr marL="1370638" algn="l" defTabSz="913759" rtl="0" eaLnBrk="1" latinLnBrk="0" hangingPunct="1">
        <a:defRPr sz="1800" kern="1200">
          <a:solidFill>
            <a:schemeClr val="tx1"/>
          </a:solidFill>
          <a:latin typeface="+mn-lt"/>
          <a:ea typeface="+mn-ea"/>
          <a:cs typeface="+mn-cs"/>
        </a:defRPr>
      </a:lvl4pPr>
      <a:lvl5pPr marL="1827518" algn="l" defTabSz="913759" rtl="0" eaLnBrk="1" latinLnBrk="0" hangingPunct="1">
        <a:defRPr sz="1800" kern="1200">
          <a:solidFill>
            <a:schemeClr val="tx1"/>
          </a:solidFill>
          <a:latin typeface="+mn-lt"/>
          <a:ea typeface="+mn-ea"/>
          <a:cs typeface="+mn-cs"/>
        </a:defRPr>
      </a:lvl5pPr>
      <a:lvl6pPr marL="2284397" algn="l" defTabSz="913759" rtl="0" eaLnBrk="1" latinLnBrk="0" hangingPunct="1">
        <a:defRPr sz="1800" kern="1200">
          <a:solidFill>
            <a:schemeClr val="tx1"/>
          </a:solidFill>
          <a:latin typeface="+mn-lt"/>
          <a:ea typeface="+mn-ea"/>
          <a:cs typeface="+mn-cs"/>
        </a:defRPr>
      </a:lvl6pPr>
      <a:lvl7pPr marL="2741277" algn="l" defTabSz="913759" rtl="0" eaLnBrk="1" latinLnBrk="0" hangingPunct="1">
        <a:defRPr sz="1800" kern="1200">
          <a:solidFill>
            <a:schemeClr val="tx1"/>
          </a:solidFill>
          <a:latin typeface="+mn-lt"/>
          <a:ea typeface="+mn-ea"/>
          <a:cs typeface="+mn-cs"/>
        </a:defRPr>
      </a:lvl7pPr>
      <a:lvl8pPr marL="3198156" algn="l" defTabSz="913759" rtl="0" eaLnBrk="1" latinLnBrk="0" hangingPunct="1">
        <a:defRPr sz="1800" kern="1200">
          <a:solidFill>
            <a:schemeClr val="tx1"/>
          </a:solidFill>
          <a:latin typeface="+mn-lt"/>
          <a:ea typeface="+mn-ea"/>
          <a:cs typeface="+mn-cs"/>
        </a:defRPr>
      </a:lvl8pPr>
      <a:lvl9pPr marL="3655036" algn="l" defTabSz="9137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tpwd.state.tx.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1.png"/><Relationship Id="rId4" Type="http://schemas.openxmlformats.org/officeDocument/2006/relationships/diagramQuickStyle" Target="../diagrams/quickStyle2.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pub/vinay-karumanchi/7a/641/53" TargetMode="External"/><Relationship Id="rId7" Type="http://schemas.openxmlformats.org/officeDocument/2006/relationships/hyperlink" Target="http://www.linkedin.com/pub/chandra-shekar-pulipati/44/912/92" TargetMode="External"/><Relationship Id="rId2" Type="http://schemas.openxmlformats.org/officeDocument/2006/relationships/hyperlink" Target="http://www.linkedin.com/in/seshasaiega/" TargetMode="External"/><Relationship Id="rId1" Type="http://schemas.openxmlformats.org/officeDocument/2006/relationships/slideLayout" Target="../slideLayouts/slideLayout7.xml"/><Relationship Id="rId6" Type="http://schemas.openxmlformats.org/officeDocument/2006/relationships/hyperlink" Target="http://www.linkedin.com/pub/krishna-sai-kishore-konudula/52/6a5/863" TargetMode="External"/><Relationship Id="rId5" Type="http://schemas.openxmlformats.org/officeDocument/2006/relationships/hyperlink" Target="http://www.linkedin.com/pub/sandeep-komatireddy/2b/641/559" TargetMode="External"/><Relationship Id="rId4" Type="http://schemas.openxmlformats.org/officeDocument/2006/relationships/hyperlink" Target="mailto:sandy19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0"/>
            <a:ext cx="7391400" cy="1219200"/>
          </a:xfrm>
        </p:spPr>
        <p:txBody>
          <a:bodyPr>
            <a:noAutofit/>
          </a:bodyPr>
          <a:lstStyle/>
          <a:p>
            <a:r>
              <a:rPr lang="en-US" sz="3200" dirty="0">
                <a:hlinkClick r:id="rId2"/>
              </a:rPr>
              <a:t>Texas Parks &amp; Wildlife </a:t>
            </a:r>
            <a:r>
              <a:rPr lang="en-US" sz="3200" dirty="0" smtClean="0">
                <a:hlinkClick r:id="rId2"/>
              </a:rPr>
              <a:t>Department</a:t>
            </a:r>
            <a:r>
              <a:rPr lang="en-US" sz="3200" dirty="0" smtClean="0"/>
              <a:t>  </a:t>
            </a:r>
            <a:r>
              <a:rPr lang="en-US" sz="2800" dirty="0"/>
              <a:t/>
            </a:r>
            <a:br>
              <a:rPr lang="en-US" sz="2800" dirty="0"/>
            </a:br>
            <a:r>
              <a:rPr lang="en-US" altLang="en-US" sz="2800" dirty="0" smtClean="0"/>
              <a:t>                                         </a:t>
            </a:r>
            <a:endParaRPr lang="en-US" altLang="en-US" sz="2800" dirty="0"/>
          </a:p>
        </p:txBody>
      </p:sp>
      <p:sp>
        <p:nvSpPr>
          <p:cNvPr id="3" name="Subtitle 2"/>
          <p:cNvSpPr>
            <a:spLocks noGrp="1"/>
          </p:cNvSpPr>
          <p:nvPr>
            <p:ph type="subTitle" idx="1"/>
          </p:nvPr>
        </p:nvSpPr>
        <p:spPr>
          <a:xfrm>
            <a:off x="228600" y="2971800"/>
            <a:ext cx="8991600" cy="1447800"/>
          </a:xfrm>
        </p:spPr>
        <p:txBody>
          <a:bodyPr>
            <a:noAutofit/>
          </a:bodyPr>
          <a:lstStyle/>
          <a:p>
            <a:r>
              <a:rPr lang="en-US" sz="1800" b="1" dirty="0" smtClean="0"/>
              <a:t>                                                             Ega Sesha Sai, Karumanchi Vinay, Komatireddy Sandeep, </a:t>
            </a:r>
          </a:p>
          <a:p>
            <a:r>
              <a:rPr lang="en-US" sz="1800" b="1" dirty="0" smtClean="0"/>
              <a:t>                                                                                           Kondula Kishore, Pulipati Chandra</a:t>
            </a:r>
            <a:endParaRPr lang="en-US" sz="1800" dirty="0"/>
          </a:p>
        </p:txBody>
      </p:sp>
      <p:pic>
        <p:nvPicPr>
          <p:cNvPr id="4" name="Picture 3" descr="C:\Users\Sandeep\Desktop\tpwd-logo-large.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1371600" cy="1143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Customer segmentation using </a:t>
            </a:r>
            <a:r>
              <a:rPr lang="en-US" sz="3600" b="1" dirty="0" smtClean="0"/>
              <a:t>Frequency</a:t>
            </a:r>
            <a:endParaRPr lang="en-US" sz="3600" dirty="0"/>
          </a:p>
        </p:txBody>
      </p:sp>
      <p:sp>
        <p:nvSpPr>
          <p:cNvPr id="4" name="Rectangle 3"/>
          <p:cNvSpPr/>
          <p:nvPr/>
        </p:nvSpPr>
        <p:spPr>
          <a:xfrm>
            <a:off x="457199" y="1447800"/>
            <a:ext cx="8153400" cy="1569660"/>
          </a:xfrm>
          <a:prstGeom prst="rect">
            <a:avLst/>
          </a:prstGeom>
        </p:spPr>
        <p:txBody>
          <a:bodyPr wrap="square">
            <a:spAutoFit/>
          </a:bodyPr>
          <a:lstStyle/>
          <a:p>
            <a:r>
              <a:rPr lang="en-US" sz="1600" dirty="0"/>
              <a:t>The analysis was done on the binned frequency variable of the customers. RFM groups 1 and 2 are </a:t>
            </a:r>
            <a:r>
              <a:rPr lang="en-US" sz="1600" dirty="0" smtClean="0"/>
              <a:t>categorized </a:t>
            </a:r>
            <a:r>
              <a:rPr lang="en-US" sz="1600" dirty="0"/>
              <a:t>as 1, groups 3 and 4 are </a:t>
            </a:r>
            <a:r>
              <a:rPr lang="en-US" sz="1600" dirty="0" smtClean="0"/>
              <a:t>categorized </a:t>
            </a:r>
            <a:r>
              <a:rPr lang="en-US" sz="1600" dirty="0"/>
              <a:t>as 2 and group 5 is </a:t>
            </a:r>
            <a:r>
              <a:rPr lang="en-US" sz="1600" dirty="0" smtClean="0"/>
              <a:t>categorized </a:t>
            </a:r>
            <a:r>
              <a:rPr lang="en-US" sz="1600" dirty="0"/>
              <a:t>as 3. </a:t>
            </a:r>
          </a:p>
          <a:p>
            <a:r>
              <a:rPr lang="en-US" sz="1600" dirty="0"/>
              <a:t>Profiling is run on these clusters with demographic information as the base </a:t>
            </a:r>
            <a:r>
              <a:rPr lang="en-US" sz="1600" dirty="0" smtClean="0"/>
              <a:t>variables.</a:t>
            </a:r>
            <a:endParaRPr lang="en-US" sz="1600" dirty="0"/>
          </a:p>
          <a:p>
            <a:pPr marL="742630" lvl="1" indent="-285750">
              <a:buFont typeface="Arial" panose="020B0604020202020204" pitchFamily="34" charset="0"/>
              <a:buChar char="•"/>
            </a:pPr>
            <a:r>
              <a:rPr lang="en-US" sz="1600" dirty="0" smtClean="0"/>
              <a:t>Customers </a:t>
            </a:r>
            <a:r>
              <a:rPr lang="en-US" sz="1600" dirty="0"/>
              <a:t>who apply all the times—Segment-3,</a:t>
            </a:r>
          </a:p>
          <a:p>
            <a:pPr marL="742630" lvl="1" indent="-285750">
              <a:buFont typeface="Arial" panose="020B0604020202020204" pitchFamily="34" charset="0"/>
              <a:buChar char="•"/>
            </a:pPr>
            <a:r>
              <a:rPr lang="en-US" sz="1600" dirty="0"/>
              <a:t>Customers who apply sometimes—Segment-2, </a:t>
            </a:r>
          </a:p>
          <a:p>
            <a:pPr marL="742630" lvl="1" indent="-285750">
              <a:buFont typeface="Arial" panose="020B0604020202020204" pitchFamily="34" charset="0"/>
              <a:buChar char="•"/>
            </a:pPr>
            <a:r>
              <a:rPr lang="en-US" sz="1600" dirty="0"/>
              <a:t>Customers who apply few times—Segment-1.</a:t>
            </a: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2" y="3505200"/>
            <a:ext cx="65055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061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Customer Location Visualization</a:t>
            </a:r>
            <a:r>
              <a:rPr lang="en-US" sz="3600" b="1" cap="all" dirty="0"/>
              <a:t/>
            </a:r>
            <a:br>
              <a:rPr lang="en-US" sz="3600" b="1" cap="all" dirty="0"/>
            </a:br>
            <a:endParaRPr lang="en-US" sz="3600" dirty="0"/>
          </a:p>
        </p:txBody>
      </p:sp>
      <p:graphicFrame>
        <p:nvGraphicFramePr>
          <p:cNvPr id="4" name="Diagram 3"/>
          <p:cNvGraphicFramePr/>
          <p:nvPr>
            <p:extLst>
              <p:ext uri="{D42A27DB-BD31-4B8C-83A1-F6EECF244321}">
                <p14:modId xmlns:p14="http://schemas.microsoft.com/office/powerpoint/2010/main" val="2542225614"/>
              </p:ext>
            </p:extLst>
          </p:nvPr>
        </p:nvGraphicFramePr>
        <p:xfrm>
          <a:off x="457200" y="685800"/>
          <a:ext cx="83058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33400" y="2435820"/>
            <a:ext cx="8077200" cy="923330"/>
          </a:xfrm>
          <a:prstGeom prst="rect">
            <a:avLst/>
          </a:prstGeom>
        </p:spPr>
        <p:txBody>
          <a:bodyPr wrap="square">
            <a:spAutoFit/>
          </a:bodyPr>
          <a:lstStyle/>
          <a:p>
            <a:pPr marL="285750" indent="-285750">
              <a:buFont typeface="Arial" panose="020B0604020202020204" pitchFamily="34" charset="0"/>
              <a:buChar char="•"/>
            </a:pPr>
            <a:r>
              <a:rPr lang="en-US" dirty="0"/>
              <a:t>The majority of customers were from the state of Texas and Oklahoma. However, a lot of customers do exist from across the nation including Alaska and Hawaii. </a:t>
            </a:r>
            <a:endParaRPr lang="en-US" dirty="0" smtClean="0"/>
          </a:p>
          <a:p>
            <a:pPr marL="285750" indent="-285750">
              <a:buFont typeface="Arial" panose="020B0604020202020204" pitchFamily="34" charset="0"/>
              <a:buChar char="•"/>
            </a:pPr>
            <a:r>
              <a:rPr lang="en-US" dirty="0"/>
              <a:t>Majority of the customers are originating from rural areas</a:t>
            </a:r>
          </a:p>
        </p:txBody>
      </p:sp>
      <p:pic>
        <p:nvPicPr>
          <p:cNvPr id="6" name="Picture 5"/>
          <p:cNvPicPr/>
          <p:nvPr/>
        </p:nvPicPr>
        <p:blipFill>
          <a:blip r:embed="rId7"/>
          <a:stretch>
            <a:fillRect/>
          </a:stretch>
        </p:blipFill>
        <p:spPr>
          <a:xfrm>
            <a:off x="544033" y="3359150"/>
            <a:ext cx="4027967" cy="2889250"/>
          </a:xfrm>
          <a:prstGeom prst="rect">
            <a:avLst/>
          </a:prstGeom>
        </p:spPr>
      </p:pic>
      <p:pic>
        <p:nvPicPr>
          <p:cNvPr id="7" name="Picture 6"/>
          <p:cNvPicPr/>
          <p:nvPr/>
        </p:nvPicPr>
        <p:blipFill>
          <a:blip r:embed="rId8"/>
          <a:stretch>
            <a:fillRect/>
          </a:stretch>
        </p:blipFill>
        <p:spPr>
          <a:xfrm>
            <a:off x="2969260" y="3336554"/>
            <a:ext cx="1602740" cy="384810"/>
          </a:xfrm>
          <a:prstGeom prst="rect">
            <a:avLst/>
          </a:prstGeom>
        </p:spPr>
      </p:pic>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3336554"/>
            <a:ext cx="4032840" cy="291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6665" y="3348517"/>
            <a:ext cx="7905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975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Content Placeholder 3"/>
          <p:cNvSpPr>
            <a:spLocks noGrp="1"/>
          </p:cNvSpPr>
          <p:nvPr>
            <p:ph idx="1"/>
          </p:nvPr>
        </p:nvSpPr>
        <p:spPr>
          <a:xfrm>
            <a:off x="685800" y="1371600"/>
            <a:ext cx="7498080" cy="4800600"/>
          </a:xfrm>
        </p:spPr>
        <p:txBody>
          <a:bodyPr>
            <a:normAutofit/>
          </a:bodyPr>
          <a:lstStyle/>
          <a:p>
            <a:r>
              <a:rPr lang="en-US" sz="2400" dirty="0" smtClean="0"/>
              <a:t>Customer segmentation and profiling is done based on demographics and customer characteristics</a:t>
            </a:r>
          </a:p>
          <a:p>
            <a:pPr lvl="0"/>
            <a:r>
              <a:rPr lang="en-US" sz="2400" dirty="0" smtClean="0"/>
              <a:t>Customer location visualization is accomplished through </a:t>
            </a:r>
            <a:r>
              <a:rPr lang="en-US" sz="2400" dirty="0"/>
              <a:t>Tableau® </a:t>
            </a:r>
          </a:p>
          <a:p>
            <a:r>
              <a:rPr lang="en-US" sz="2400" dirty="0" smtClean="0"/>
              <a:t>Campaigns can be created using segmentation and profiling</a:t>
            </a:r>
          </a:p>
          <a:p>
            <a:r>
              <a:rPr lang="en-US" sz="2400" dirty="0" smtClean="0"/>
              <a:t>Best </a:t>
            </a:r>
            <a:r>
              <a:rPr lang="en-US" sz="2400" dirty="0" smtClean="0"/>
              <a:t>customers </a:t>
            </a:r>
            <a:r>
              <a:rPr lang="en-US" sz="2400" dirty="0"/>
              <a:t>(66.27% ) are identified </a:t>
            </a:r>
            <a:r>
              <a:rPr lang="en-US" sz="2400" dirty="0" smtClean="0"/>
              <a:t>quantitatively </a:t>
            </a:r>
            <a:r>
              <a:rPr lang="en-US" sz="2400" dirty="0"/>
              <a:t>using </a:t>
            </a:r>
            <a:r>
              <a:rPr lang="en-US" sz="2400" dirty="0" smtClean="0"/>
              <a:t>RFM analysis</a:t>
            </a:r>
            <a:endParaRPr lang="en-US" sz="2400" dirty="0"/>
          </a:p>
        </p:txBody>
      </p:sp>
    </p:spTree>
    <p:extLst>
      <p:ext uri="{BB962C8B-B14F-4D97-AF65-F5344CB8AC3E}">
        <p14:creationId xmlns:p14="http://schemas.microsoft.com/office/powerpoint/2010/main" val="2492572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4800" y="381000"/>
            <a:ext cx="6172200" cy="597932"/>
          </a:xfrm>
        </p:spPr>
        <p:txBody>
          <a:bodyPr>
            <a:normAutofit fontScale="85000" lnSpcReduction="10000"/>
          </a:bodyPr>
          <a:lstStyle/>
          <a:p>
            <a:pPr algn="ctr"/>
            <a:r>
              <a:rPr lang="en-US" b="1" dirty="0"/>
              <a:t>For more details contact presenters at:</a:t>
            </a:r>
          </a:p>
        </p:txBody>
      </p:sp>
      <p:sp>
        <p:nvSpPr>
          <p:cNvPr id="5" name="Title 4"/>
          <p:cNvSpPr>
            <a:spLocks noGrp="1"/>
          </p:cNvSpPr>
          <p:nvPr>
            <p:ph type="title"/>
          </p:nvPr>
        </p:nvSpPr>
        <p:spPr>
          <a:xfrm>
            <a:off x="304800" y="1143000"/>
            <a:ext cx="8686800" cy="3810000"/>
          </a:xfrm>
        </p:spPr>
        <p:txBody>
          <a:bodyPr/>
          <a:lstStyle/>
          <a:p>
            <a:r>
              <a:rPr lang="en-US" sz="1400" b="1" dirty="0" smtClean="0"/>
              <a:t/>
            </a:r>
            <a:br>
              <a:rPr lang="en-US" sz="1400" b="1" dirty="0" smtClean="0"/>
            </a:br>
            <a:r>
              <a:rPr lang="en-US" sz="1400" b="1" dirty="0"/>
              <a:t/>
            </a:r>
            <a:br>
              <a:rPr lang="en-US" sz="1400" b="1" dirty="0"/>
            </a:br>
            <a:r>
              <a:rPr lang="en-US" sz="1400" b="1" dirty="0"/>
              <a:t/>
            </a:r>
            <a:br>
              <a:rPr lang="en-US" sz="1400" b="1" dirty="0"/>
            </a:br>
            <a:r>
              <a:rPr lang="en-US" sz="1400" b="1" dirty="0"/>
              <a:t/>
            </a:r>
            <a:br>
              <a:rPr lang="en-US" sz="1400" b="1" dirty="0"/>
            </a:br>
            <a:r>
              <a:rPr lang="en-US" sz="1400" b="1" dirty="0" smtClean="0"/>
              <a:t/>
            </a:r>
            <a:br>
              <a:rPr lang="en-US" sz="1400" b="1" dirty="0" smtClean="0"/>
            </a:br>
            <a:endParaRPr lang="en-US" sz="1400" b="1" dirty="0"/>
          </a:p>
        </p:txBody>
      </p:sp>
      <p:graphicFrame>
        <p:nvGraphicFramePr>
          <p:cNvPr id="2" name="Table 1"/>
          <p:cNvGraphicFramePr>
            <a:graphicFrameLocks noGrp="1"/>
          </p:cNvGraphicFramePr>
          <p:nvPr>
            <p:extLst>
              <p:ext uri="{D42A27DB-BD31-4B8C-83A1-F6EECF244321}">
                <p14:modId xmlns:p14="http://schemas.microsoft.com/office/powerpoint/2010/main" val="1261599836"/>
              </p:ext>
            </p:extLst>
          </p:nvPr>
        </p:nvGraphicFramePr>
        <p:xfrm>
          <a:off x="381000" y="1066800"/>
          <a:ext cx="8458200" cy="4016586"/>
        </p:xfrm>
        <a:graphic>
          <a:graphicData uri="http://schemas.openxmlformats.org/drawingml/2006/table">
            <a:tbl>
              <a:tblPr firstRow="1" bandRow="1">
                <a:tableStyleId>{5C22544A-7EE6-4342-B048-85BDC9FD1C3A}</a:tableStyleId>
              </a:tblPr>
              <a:tblGrid>
                <a:gridCol w="4229100"/>
                <a:gridCol w="4229100"/>
              </a:tblGrid>
              <a:tr h="1408853">
                <a:tc>
                  <a:txBody>
                    <a:bodyPr/>
                    <a:lstStyle/>
                    <a:p>
                      <a:r>
                        <a:rPr lang="en-US" sz="1800" b="0" dirty="0" smtClean="0">
                          <a:solidFill>
                            <a:schemeClr val="tx2"/>
                          </a:solidFill>
                        </a:rPr>
                        <a:t>Name: Sesha Sai Ega</a:t>
                      </a:r>
                      <a:br>
                        <a:rPr lang="en-US" sz="1800" b="0" dirty="0" smtClean="0">
                          <a:solidFill>
                            <a:schemeClr val="tx2"/>
                          </a:solidFill>
                        </a:rPr>
                      </a:br>
                      <a:r>
                        <a:rPr lang="en-US" sz="1800" b="0" dirty="0" smtClean="0">
                          <a:solidFill>
                            <a:schemeClr val="tx2"/>
                          </a:solidFill>
                        </a:rPr>
                        <a:t>Email: seshasai.ega@gmail.com</a:t>
                      </a:r>
                      <a:br>
                        <a:rPr lang="en-US" sz="1800" b="0" dirty="0" smtClean="0">
                          <a:solidFill>
                            <a:schemeClr val="tx2"/>
                          </a:solidFill>
                        </a:rPr>
                      </a:br>
                      <a:r>
                        <a:rPr lang="en-US" sz="1800" b="0" dirty="0" smtClean="0">
                          <a:solidFill>
                            <a:schemeClr val="tx2"/>
                          </a:solidFill>
                          <a:hlinkClick r:id="rId2" tooltip="View public profile"/>
                        </a:rPr>
                        <a:t>www.linkedin.com/in/seshasaiega/</a:t>
                      </a:r>
                      <a:endParaRPr lang="en-US" b="0" dirty="0">
                        <a:solidFill>
                          <a:schemeClr val="tx2"/>
                        </a:solidFill>
                      </a:endParaRPr>
                    </a:p>
                  </a:txBody>
                  <a:tcPr/>
                </a:tc>
                <a:tc>
                  <a:txBody>
                    <a:bodyPr/>
                    <a:lstStyle/>
                    <a:p>
                      <a:r>
                        <a:rPr lang="en-US" sz="1800" b="0" dirty="0" smtClean="0">
                          <a:solidFill>
                            <a:schemeClr val="tx2"/>
                          </a:solidFill>
                        </a:rPr>
                        <a:t>Name: Karumanchi Vinay</a:t>
                      </a:r>
                      <a:br>
                        <a:rPr lang="en-US" sz="1800" b="0" dirty="0" smtClean="0">
                          <a:solidFill>
                            <a:schemeClr val="tx2"/>
                          </a:solidFill>
                        </a:rPr>
                      </a:br>
                      <a:r>
                        <a:rPr lang="en-US" sz="1800" b="0" dirty="0" smtClean="0">
                          <a:solidFill>
                            <a:schemeClr val="tx2"/>
                          </a:solidFill>
                        </a:rPr>
                        <a:t>Email: vinaykarumanchi2@gmail.com</a:t>
                      </a:r>
                      <a:br>
                        <a:rPr lang="en-US" sz="1800" b="0" dirty="0" smtClean="0">
                          <a:solidFill>
                            <a:schemeClr val="tx2"/>
                          </a:solidFill>
                        </a:rPr>
                      </a:br>
                      <a:r>
                        <a:rPr lang="en-US" sz="1800" b="0" dirty="0" smtClean="0">
                          <a:solidFill>
                            <a:schemeClr val="tx2"/>
                          </a:solidFill>
                          <a:hlinkClick r:id="rId3"/>
                        </a:rPr>
                        <a:t>www.linkedin.com/pub/vinay-karumanchi/7a/641/53</a:t>
                      </a:r>
                      <a:endParaRPr lang="en-US" b="0" dirty="0">
                        <a:solidFill>
                          <a:schemeClr val="tx2"/>
                        </a:solidFill>
                      </a:endParaRPr>
                    </a:p>
                  </a:txBody>
                  <a:tcPr/>
                </a:tc>
              </a:tr>
              <a:tr h="1408853">
                <a:tc>
                  <a:txBody>
                    <a:bodyPr/>
                    <a:lstStyle/>
                    <a:p>
                      <a:pPr marL="0" marR="0" indent="0" algn="l" defTabSz="913759" rtl="0" eaLnBrk="1" fontAlgn="auto" latinLnBrk="0" hangingPunct="1">
                        <a:lnSpc>
                          <a:spcPct val="100000"/>
                        </a:lnSpc>
                        <a:spcBef>
                          <a:spcPts val="0"/>
                        </a:spcBef>
                        <a:spcAft>
                          <a:spcPts val="0"/>
                        </a:spcAft>
                        <a:buClrTx/>
                        <a:buSzTx/>
                        <a:buFontTx/>
                        <a:buNone/>
                        <a:tabLst/>
                        <a:defRPr/>
                      </a:pPr>
                      <a:r>
                        <a:rPr lang="en-US" sz="1800" b="0" dirty="0" smtClean="0">
                          <a:solidFill>
                            <a:schemeClr val="tx2"/>
                          </a:solidFill>
                        </a:rPr>
                        <a:t>Name: </a:t>
                      </a:r>
                      <a:r>
                        <a:rPr lang="en-US" sz="1800" b="0" kern="1200" dirty="0" smtClean="0">
                          <a:solidFill>
                            <a:schemeClr val="tx2"/>
                          </a:solidFill>
                          <a:latin typeface="+mn-lt"/>
                          <a:ea typeface="+mn-ea"/>
                          <a:cs typeface="+mn-cs"/>
                        </a:rPr>
                        <a:t>Komatireddy Sandeep</a:t>
                      </a:r>
                      <a:r>
                        <a:rPr lang="en-US" sz="1800" b="0" dirty="0" smtClean="0">
                          <a:solidFill>
                            <a:schemeClr val="tx2"/>
                          </a:solidFill>
                        </a:rPr>
                        <a:t/>
                      </a:r>
                      <a:br>
                        <a:rPr lang="en-US" sz="1800" b="0" dirty="0" smtClean="0">
                          <a:solidFill>
                            <a:schemeClr val="tx2"/>
                          </a:solidFill>
                        </a:rPr>
                      </a:br>
                      <a:r>
                        <a:rPr lang="en-US" sz="1800" b="0" dirty="0" smtClean="0">
                          <a:solidFill>
                            <a:schemeClr val="tx2"/>
                          </a:solidFill>
                        </a:rPr>
                        <a:t>Email: </a:t>
                      </a:r>
                      <a:r>
                        <a:rPr lang="en-US" sz="1800" b="0" i="0" u="none" strike="noStrike" kern="1200" dirty="0" smtClean="0">
                          <a:solidFill>
                            <a:schemeClr val="dk1"/>
                          </a:solidFill>
                          <a:effectLst/>
                          <a:latin typeface="+mn-lt"/>
                          <a:ea typeface="+mn-ea"/>
                          <a:cs typeface="+mn-cs"/>
                          <a:hlinkClick r:id="rId4"/>
                        </a:rPr>
                        <a:t>sandy195@gmail.com</a:t>
                      </a:r>
                      <a:endParaRPr lang="en-US" sz="1800" b="0" i="0" kern="1200" dirty="0" smtClean="0">
                        <a:solidFill>
                          <a:schemeClr val="dk1"/>
                        </a:solidFill>
                        <a:effectLst/>
                        <a:latin typeface="+mn-lt"/>
                        <a:ea typeface="+mn-ea"/>
                        <a:cs typeface="+mn-cs"/>
                      </a:endParaRPr>
                    </a:p>
                    <a:p>
                      <a:pPr marL="0" marR="0" indent="0" algn="l" defTabSz="913759"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hlinkClick r:id="rId5"/>
                        </a:rPr>
                        <a:t>www.linkedin.com/pub/sandeep-komatireddy/2b/641/559</a:t>
                      </a:r>
                      <a:endParaRPr lang="en-US" b="0" dirty="0" smtClean="0">
                        <a:solidFill>
                          <a:schemeClr val="tx2"/>
                        </a:solidFill>
                      </a:endParaRPr>
                    </a:p>
                    <a:p>
                      <a:pPr marL="0" marR="0" indent="0" algn="l" defTabSz="913759"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a:txBody>
                  <a:tcPr/>
                </a:tc>
                <a:tc>
                  <a:txBody>
                    <a:bodyPr/>
                    <a:lstStyle/>
                    <a:p>
                      <a:pPr marL="0" marR="0" indent="0" algn="l" defTabSz="913759" rtl="0" eaLnBrk="1" fontAlgn="auto" latinLnBrk="0" hangingPunct="1">
                        <a:lnSpc>
                          <a:spcPct val="100000"/>
                        </a:lnSpc>
                        <a:spcBef>
                          <a:spcPts val="0"/>
                        </a:spcBef>
                        <a:spcAft>
                          <a:spcPts val="0"/>
                        </a:spcAft>
                        <a:buClrTx/>
                        <a:buSzTx/>
                        <a:buFontTx/>
                        <a:buNone/>
                        <a:tabLst/>
                        <a:defRPr/>
                      </a:pPr>
                      <a:r>
                        <a:rPr lang="en-US" sz="1800" b="0" dirty="0" smtClean="0">
                          <a:solidFill>
                            <a:schemeClr val="tx2"/>
                          </a:solidFill>
                        </a:rPr>
                        <a:t>Name: Kondula Kishore</a:t>
                      </a:r>
                      <a:br>
                        <a:rPr lang="en-US" sz="1800" b="0" dirty="0" smtClean="0">
                          <a:solidFill>
                            <a:schemeClr val="tx2"/>
                          </a:solidFill>
                        </a:rPr>
                      </a:br>
                      <a:r>
                        <a:rPr lang="en-US" sz="1800" b="0" dirty="0" smtClean="0">
                          <a:solidFill>
                            <a:schemeClr val="tx2"/>
                          </a:solidFill>
                        </a:rPr>
                        <a:t>Email: kskish@gmail.com</a:t>
                      </a:r>
                      <a:br>
                        <a:rPr lang="en-US" sz="1800" b="0" dirty="0" smtClean="0">
                          <a:solidFill>
                            <a:schemeClr val="tx2"/>
                          </a:solidFill>
                        </a:rPr>
                      </a:br>
                      <a:r>
                        <a:rPr lang="en-US" sz="1800" b="0" dirty="0" smtClean="0">
                          <a:solidFill>
                            <a:schemeClr val="tx2"/>
                          </a:solidFill>
                          <a:hlinkClick r:id="rId6"/>
                        </a:rPr>
                        <a:t>www.linkedin.com/pub/krishna-sai-kishore-konudula/52/6a5/863</a:t>
                      </a:r>
                      <a:endParaRPr lang="en-US" b="0" dirty="0" smtClean="0">
                        <a:solidFill>
                          <a:schemeClr val="tx2"/>
                        </a:solidFill>
                      </a:endParaRPr>
                    </a:p>
                    <a:p>
                      <a:pPr marL="0" marR="0" indent="0" algn="l" defTabSz="913759" rtl="0" eaLnBrk="1" fontAlgn="auto" latinLnBrk="0" hangingPunct="1">
                        <a:lnSpc>
                          <a:spcPct val="100000"/>
                        </a:lnSpc>
                        <a:spcBef>
                          <a:spcPts val="0"/>
                        </a:spcBef>
                        <a:spcAft>
                          <a:spcPts val="0"/>
                        </a:spcAft>
                        <a:buClrTx/>
                        <a:buSzTx/>
                        <a:buFontTx/>
                        <a:buNone/>
                        <a:tabLst/>
                        <a:defRPr/>
                      </a:pPr>
                      <a:endParaRPr lang="en-US" b="0" dirty="0">
                        <a:solidFill>
                          <a:schemeClr val="tx2"/>
                        </a:solidFill>
                      </a:endParaRPr>
                    </a:p>
                  </a:txBody>
                  <a:tcPr/>
                </a:tc>
              </a:tr>
              <a:tr h="1144693">
                <a:tc gridSpan="2">
                  <a:txBody>
                    <a:bodyPr/>
                    <a:lstStyle/>
                    <a:p>
                      <a:r>
                        <a:rPr lang="en-US" sz="1800" b="0" dirty="0" smtClean="0">
                          <a:solidFill>
                            <a:schemeClr val="tx2"/>
                          </a:solidFill>
                        </a:rPr>
                        <a:t>Name: Chandra Shekar Pulipati</a:t>
                      </a:r>
                      <a:br>
                        <a:rPr lang="en-US" sz="1800" b="0" dirty="0" smtClean="0">
                          <a:solidFill>
                            <a:schemeClr val="tx2"/>
                          </a:solidFill>
                        </a:rPr>
                      </a:br>
                      <a:r>
                        <a:rPr lang="en-US" sz="1800" b="0" dirty="0" smtClean="0">
                          <a:solidFill>
                            <a:schemeClr val="tx2"/>
                          </a:solidFill>
                        </a:rPr>
                        <a:t>Email: chandu6963@gmail.com</a:t>
                      </a:r>
                      <a:br>
                        <a:rPr lang="en-US" sz="1800" b="0" dirty="0" smtClean="0">
                          <a:solidFill>
                            <a:schemeClr val="tx2"/>
                          </a:solidFill>
                        </a:rPr>
                      </a:br>
                      <a:r>
                        <a:rPr lang="en-US" sz="1800" b="0" dirty="0" smtClean="0">
                          <a:solidFill>
                            <a:schemeClr val="tx2"/>
                          </a:solidFill>
                          <a:hlinkClick r:id="rId7"/>
                        </a:rPr>
                        <a:t>www.linkedin.com/pub/chandra-shekar-pulipati/44/912/92</a:t>
                      </a:r>
                      <a:endParaRPr lang="en-US" b="0" dirty="0">
                        <a:solidFill>
                          <a:schemeClr val="tx2"/>
                        </a:solidFill>
                      </a:endParaRPr>
                    </a:p>
                  </a:txBody>
                  <a:tcPr/>
                </a:tc>
                <a:tc hMerge="1">
                  <a:txBody>
                    <a:bodyPr/>
                    <a:lstStyle/>
                    <a:p>
                      <a:endParaRPr lang="en-US" sz="1800" b="0" kern="1200" dirty="0">
                        <a:solidFill>
                          <a:schemeClr val="tx2"/>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Abstract</a:t>
            </a:r>
            <a:endParaRPr lang="en-US" sz="3600" dirty="0"/>
          </a:p>
        </p:txBody>
      </p:sp>
      <p:sp>
        <p:nvSpPr>
          <p:cNvPr id="4" name="TextBox 11"/>
          <p:cNvSpPr txBox="1">
            <a:spLocks noChangeArrowheads="1"/>
          </p:cNvSpPr>
          <p:nvPr/>
        </p:nvSpPr>
        <p:spPr bwMode="auto">
          <a:xfrm>
            <a:off x="459858" y="1600200"/>
            <a:ext cx="8229600"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0" tIns="45703" rIns="91410" bIns="45703">
            <a:spAutoFit/>
          </a:bodyPr>
          <a:lstStyle>
            <a:lvl1pPr marL="171450" indent="-17145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marL="0" indent="0">
              <a:buNone/>
            </a:pPr>
            <a:r>
              <a:rPr lang="en-US" sz="1600" dirty="0" smtClean="0"/>
              <a:t>	</a:t>
            </a:r>
            <a:endParaRPr lang="en-US" sz="1400" dirty="0" smtClean="0"/>
          </a:p>
        </p:txBody>
      </p:sp>
      <p:sp>
        <p:nvSpPr>
          <p:cNvPr id="3" name="Rectangle 2"/>
          <p:cNvSpPr/>
          <p:nvPr/>
        </p:nvSpPr>
        <p:spPr>
          <a:xfrm>
            <a:off x="450998" y="1295400"/>
            <a:ext cx="8153400" cy="1077218"/>
          </a:xfrm>
          <a:prstGeom prst="rect">
            <a:avLst/>
          </a:prstGeom>
        </p:spPr>
        <p:txBody>
          <a:bodyPr wrap="square">
            <a:spAutoFit/>
          </a:bodyPr>
          <a:lstStyle/>
          <a:p>
            <a:r>
              <a:rPr lang="en-US" sz="1600" dirty="0" smtClean="0"/>
              <a:t>	Finding </a:t>
            </a:r>
            <a:r>
              <a:rPr lang="en-US" sz="1600" dirty="0"/>
              <a:t>the patterns in socioeconomic and cultural backgrounds of the customers has been a challenge but this helped us group the </a:t>
            </a:r>
            <a:r>
              <a:rPr lang="en-US" sz="1600" dirty="0" smtClean="0"/>
              <a:t>TPWD customers </a:t>
            </a:r>
            <a:r>
              <a:rPr lang="en-US" sz="1600" dirty="0"/>
              <a:t>into </a:t>
            </a:r>
            <a:r>
              <a:rPr lang="en-US" sz="1600" dirty="0" smtClean="0"/>
              <a:t>meaningful </a:t>
            </a:r>
            <a:r>
              <a:rPr lang="en-US" sz="1600" dirty="0"/>
              <a:t>and well spread segments with varying demographics. Considering demographic and labor statistics, variables such as Income, Employment, Race, Age, Gender and Population</a:t>
            </a:r>
            <a:endParaRPr lang="en-US" sz="1600" dirty="0"/>
          </a:p>
        </p:txBody>
      </p:sp>
      <p:sp>
        <p:nvSpPr>
          <p:cNvPr id="5" name="Rectangle 4"/>
          <p:cNvSpPr/>
          <p:nvPr/>
        </p:nvSpPr>
        <p:spPr>
          <a:xfrm>
            <a:off x="459858" y="2372618"/>
            <a:ext cx="8153400" cy="1815882"/>
          </a:xfrm>
          <a:prstGeom prst="rect">
            <a:avLst/>
          </a:prstGeom>
        </p:spPr>
        <p:txBody>
          <a:bodyPr wrap="square">
            <a:spAutoFit/>
          </a:bodyPr>
          <a:lstStyle/>
          <a:p>
            <a:r>
              <a:rPr lang="en-US" sz="1600" dirty="0" smtClean="0"/>
              <a:t>	The research aims </a:t>
            </a:r>
            <a:r>
              <a:rPr lang="en-US" sz="1600" dirty="0"/>
              <a:t>at segmenting the customers based on geographic information like, the customer’s address and other demographic information like customer behavior, likes and dislikes, income etc. to name a few</a:t>
            </a:r>
            <a:r>
              <a:rPr lang="en-US" sz="1600" dirty="0" smtClean="0"/>
              <a:t>.</a:t>
            </a:r>
          </a:p>
          <a:p>
            <a:endParaRPr lang="en-US" sz="1600" dirty="0"/>
          </a:p>
          <a:p>
            <a:r>
              <a:rPr lang="en-US" sz="1600" dirty="0" smtClean="0"/>
              <a:t>	An </a:t>
            </a:r>
            <a:r>
              <a:rPr lang="en-US" sz="1600" dirty="0"/>
              <a:t>insight on the segment of customers who are most valuable to the department in terms of how frequently they come back, how much revenue they generate and how recently the customer has brought business to the department</a:t>
            </a:r>
            <a:endParaRPr lang="en-US" sz="1600" dirty="0"/>
          </a:p>
        </p:txBody>
      </p:sp>
      <p:sp>
        <p:nvSpPr>
          <p:cNvPr id="6" name="Rectangle 5"/>
          <p:cNvSpPr/>
          <p:nvPr/>
        </p:nvSpPr>
        <p:spPr>
          <a:xfrm>
            <a:off x="495300" y="4267200"/>
            <a:ext cx="7848600" cy="1015663"/>
          </a:xfrm>
          <a:prstGeom prst="rect">
            <a:avLst/>
          </a:prstGeom>
        </p:spPr>
        <p:txBody>
          <a:bodyPr wrap="square">
            <a:spAutoFit/>
          </a:bodyPr>
          <a:lstStyle/>
          <a:p>
            <a:r>
              <a:rPr lang="en-US" sz="1600" dirty="0"/>
              <a:t>By understanding the spending time, money and interest on the hunting, we developed metrics that would help us in finding the customers in different categories like </a:t>
            </a:r>
          </a:p>
          <a:p>
            <a:pPr lvl="1"/>
            <a:r>
              <a:rPr lang="en-US" sz="1400" dirty="0"/>
              <a:t>Spending characteristic – those who are spending more money</a:t>
            </a:r>
          </a:p>
          <a:p>
            <a:pPr lvl="1"/>
            <a:r>
              <a:rPr lang="en-US" sz="1400" dirty="0"/>
              <a:t>Participation – those who are participating in hunting more frequently and more recently</a:t>
            </a:r>
          </a:p>
        </p:txBody>
      </p:sp>
    </p:spTree>
    <p:extLst>
      <p:ext uri="{BB962C8B-B14F-4D97-AF65-F5344CB8AC3E}">
        <p14:creationId xmlns:p14="http://schemas.microsoft.com/office/powerpoint/2010/main" val="1972099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1800" dirty="0" smtClean="0"/>
              <a:t>	</a:t>
            </a:r>
            <a:r>
              <a:rPr lang="en-US" sz="1600" dirty="0" smtClean="0"/>
              <a:t>Hunting </a:t>
            </a:r>
            <a:r>
              <a:rPr lang="en-US" sz="1600" dirty="0"/>
              <a:t>as a hobby or sport not only generate huge revenue and employment but also helps in keeping check on the population of certain species that might otherwise exceed the carrying capacity of their habitat and threaten the well-being of other wildlife </a:t>
            </a:r>
            <a:r>
              <a:rPr lang="en-US" sz="1600" dirty="0" smtClean="0"/>
              <a:t>species.</a:t>
            </a:r>
          </a:p>
          <a:p>
            <a:pPr marL="0" indent="0">
              <a:buNone/>
            </a:pPr>
            <a:endParaRPr lang="en-US" sz="1600" dirty="0" smtClean="0"/>
          </a:p>
          <a:p>
            <a:pPr marL="0" indent="0">
              <a:buNone/>
            </a:pPr>
            <a:r>
              <a:rPr lang="en-US" sz="1600" dirty="0" smtClean="0"/>
              <a:t>	In </a:t>
            </a:r>
            <a:r>
              <a:rPr lang="en-US" sz="1600" dirty="0"/>
              <a:t>2011, 13.7 million people went for hunting and spent about 33.7 billion, on activities related to hunting, this number grew from 25.5 billion in 2006 which is 32.26% growth in the </a:t>
            </a:r>
            <a:r>
              <a:rPr lang="en-US" sz="1600" dirty="0" smtClean="0"/>
              <a:t>spending.</a:t>
            </a:r>
          </a:p>
          <a:p>
            <a:pPr marL="0" indent="0">
              <a:buNone/>
            </a:pPr>
            <a:endParaRPr lang="en-US" sz="1600" dirty="0"/>
          </a:p>
          <a:p>
            <a:pPr marL="0" indent="0">
              <a:buNone/>
            </a:pPr>
            <a:r>
              <a:rPr lang="en-US" sz="1600" dirty="0" smtClean="0"/>
              <a:t>	Today’s </a:t>
            </a:r>
            <a:r>
              <a:rPr lang="en-US" sz="1600" dirty="0"/>
              <a:t>hunters come from a broad range of economic social and cultural backgrounds. Owing to the revenue hunters generate and their diverse backgrounds makes it important to study their spending time and money on hunting, it is also important to study their socioeconomic backgrounds that would help us to not only  serve the customers better but also might help us to find new customers.</a:t>
            </a:r>
          </a:p>
          <a:p>
            <a:endParaRPr lang="en-US" sz="1800" dirty="0"/>
          </a:p>
        </p:txBody>
      </p:sp>
    </p:spTree>
    <p:extLst>
      <p:ext uri="{BB962C8B-B14F-4D97-AF65-F5344CB8AC3E}">
        <p14:creationId xmlns:p14="http://schemas.microsoft.com/office/powerpoint/2010/main" val="318213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a:t>
            </a:r>
            <a:endParaRPr lang="en-US" sz="3600" dirty="0"/>
          </a:p>
        </p:txBody>
      </p:sp>
      <p:sp>
        <p:nvSpPr>
          <p:cNvPr id="3" name="Content Placeholder 2"/>
          <p:cNvSpPr>
            <a:spLocks noGrp="1"/>
          </p:cNvSpPr>
          <p:nvPr>
            <p:ph idx="1"/>
          </p:nvPr>
        </p:nvSpPr>
        <p:spPr>
          <a:xfrm>
            <a:off x="457200" y="1295400"/>
            <a:ext cx="8229600" cy="4876800"/>
          </a:xfrm>
        </p:spPr>
        <p:txBody>
          <a:bodyPr>
            <a:normAutofit/>
          </a:bodyPr>
          <a:lstStyle/>
          <a:p>
            <a:pPr marL="82296" indent="0">
              <a:buNone/>
            </a:pPr>
            <a:endParaRPr lang="en-US" sz="1400" b="1" u="sng" dirty="0" smtClean="0"/>
          </a:p>
          <a:p>
            <a:pPr marL="82296" indent="0">
              <a:buNone/>
            </a:pPr>
            <a:endParaRPr lang="en-US" sz="1400" b="1" u="sng" dirty="0" smtClean="0"/>
          </a:p>
          <a:p>
            <a:pPr marL="0" indent="0">
              <a:buNone/>
            </a:pPr>
            <a:endParaRPr lang="en-US" sz="1400" b="1" u="sng" dirty="0"/>
          </a:p>
        </p:txBody>
      </p:sp>
      <p:graphicFrame>
        <p:nvGraphicFramePr>
          <p:cNvPr id="4" name="Diagram 3"/>
          <p:cNvGraphicFramePr/>
          <p:nvPr>
            <p:extLst>
              <p:ext uri="{D42A27DB-BD31-4B8C-83A1-F6EECF244321}">
                <p14:modId xmlns:p14="http://schemas.microsoft.com/office/powerpoint/2010/main" val="1923920003"/>
              </p:ext>
            </p:extLst>
          </p:nvPr>
        </p:nvGraphicFramePr>
        <p:xfrm>
          <a:off x="1600200" y="1143000"/>
          <a:ext cx="67056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277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600" dirty="0"/>
              <a:t>P</a:t>
            </a:r>
            <a:r>
              <a:rPr lang="en-US" sz="3600" dirty="0" smtClean="0"/>
              <a:t>reliminary </a:t>
            </a:r>
            <a:r>
              <a:rPr lang="en-US" sz="3600" dirty="0"/>
              <a:t>analysis </a:t>
            </a:r>
            <a:endParaRPr lang="en-US" sz="3600" dirty="0"/>
          </a:p>
        </p:txBody>
      </p:sp>
      <p:sp>
        <p:nvSpPr>
          <p:cNvPr id="4" name="Rectangle 3"/>
          <p:cNvSpPr/>
          <p:nvPr/>
        </p:nvSpPr>
        <p:spPr>
          <a:xfrm>
            <a:off x="437707" y="1371600"/>
            <a:ext cx="8153400" cy="1569660"/>
          </a:xfrm>
          <a:prstGeom prst="rect">
            <a:avLst/>
          </a:prstGeom>
        </p:spPr>
        <p:txBody>
          <a:bodyPr wrap="square">
            <a:spAutoFit/>
          </a:bodyPr>
          <a:lstStyle/>
          <a:p>
            <a:r>
              <a:rPr lang="en-US" sz="1600" dirty="0"/>
              <a:t>Some preliminary analysis was done on this dataset to understand some basic characteristics of the customers like</a:t>
            </a:r>
          </a:p>
          <a:p>
            <a:pPr marL="799780" lvl="1" indent="-342900">
              <a:buFont typeface="Arial" panose="020B0604020202020204" pitchFamily="34" charset="0"/>
              <a:buChar char="•"/>
            </a:pPr>
            <a:r>
              <a:rPr lang="en-US" sz="1600" dirty="0"/>
              <a:t>Average number of applications per category per year</a:t>
            </a:r>
          </a:p>
          <a:p>
            <a:pPr marL="799780" lvl="1" indent="-342900">
              <a:buFont typeface="Arial" panose="020B0604020202020204" pitchFamily="34" charset="0"/>
              <a:buChar char="•"/>
            </a:pPr>
            <a:r>
              <a:rPr lang="en-US" sz="1600" dirty="0"/>
              <a:t>Number of application per year</a:t>
            </a:r>
          </a:p>
          <a:p>
            <a:pPr marL="799780" lvl="1" indent="-342900">
              <a:buFont typeface="Arial" panose="020B0604020202020204" pitchFamily="34" charset="0"/>
              <a:buChar char="•"/>
            </a:pPr>
            <a:r>
              <a:rPr lang="en-US" sz="1600" dirty="0"/>
              <a:t>Distribution of preference points in each category</a:t>
            </a:r>
          </a:p>
          <a:p>
            <a:pPr marL="799780" lvl="1" indent="-342900">
              <a:buFont typeface="Arial" panose="020B0604020202020204" pitchFamily="34" charset="0"/>
              <a:buChar char="•"/>
            </a:pPr>
            <a:r>
              <a:rPr lang="en-US" sz="1600" dirty="0"/>
              <a:t>The distribution of youth and adults in the hunts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154" y="4229986"/>
            <a:ext cx="3254315" cy="2052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182" y="1689705"/>
            <a:ext cx="24479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09" y="3162329"/>
            <a:ext cx="48577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p:nvPr/>
        </p:nvPicPr>
        <p:blipFill>
          <a:blip r:embed="rId5"/>
          <a:stretch>
            <a:fillRect/>
          </a:stretch>
        </p:blipFill>
        <p:spPr>
          <a:xfrm>
            <a:off x="5643893" y="2733482"/>
            <a:ext cx="3076575" cy="1428750"/>
          </a:xfrm>
          <a:prstGeom prst="rect">
            <a:avLst/>
          </a:prstGeom>
        </p:spPr>
      </p:pic>
    </p:spTree>
    <p:extLst>
      <p:ext uri="{BB962C8B-B14F-4D97-AF65-F5344CB8AC3E}">
        <p14:creationId xmlns:p14="http://schemas.microsoft.com/office/powerpoint/2010/main" val="171139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Analysis (Contd.)</a:t>
            </a:r>
            <a:br>
              <a:rPr lang="en-US" dirty="0" smtClean="0"/>
            </a:br>
            <a:endParaRPr lang="en-US" dirty="0"/>
          </a:p>
        </p:txBody>
      </p:sp>
      <p:pic>
        <p:nvPicPr>
          <p:cNvPr id="5" name="Picture 4" descr="C:\Users\VINAY\Desktop\54.png"/>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66800"/>
            <a:ext cx="3733800" cy="2971799"/>
          </a:xfrm>
          <a:prstGeom prst="rect">
            <a:avLst/>
          </a:prstGeom>
          <a:noFill/>
          <a:ln>
            <a:noFill/>
          </a:ln>
        </p:spPr>
      </p:pic>
      <p:pic>
        <p:nvPicPr>
          <p:cNvPr id="7" name="Content Placeholder 6" descr="C:\Users\VINAY\Desktop\50.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066801"/>
            <a:ext cx="3886200" cy="2971800"/>
          </a:xfrm>
          <a:prstGeom prst="rect">
            <a:avLst/>
          </a:prstGeom>
          <a:noFill/>
          <a:ln>
            <a:noFill/>
          </a:ln>
        </p:spPr>
      </p:pic>
      <p:pic>
        <p:nvPicPr>
          <p:cNvPr id="8" name="Picture 7" descr="C:\Users\VINAY\Desktop\58.png"/>
          <p:cNvPicPr/>
          <p:nvPr/>
        </p:nvPicPr>
        <p:blipFill>
          <a:blip r:embed="rId4">
            <a:extLst>
              <a:ext uri="{28A0092B-C50C-407E-A947-70E740481C1C}">
                <a14:useLocalDpi xmlns:a14="http://schemas.microsoft.com/office/drawing/2010/main" val="0"/>
              </a:ext>
            </a:extLst>
          </a:blip>
          <a:srcRect/>
          <a:stretch>
            <a:fillRect/>
          </a:stretch>
        </p:blipFill>
        <p:spPr bwMode="auto">
          <a:xfrm>
            <a:off x="1371599" y="4191000"/>
            <a:ext cx="1508937" cy="2144394"/>
          </a:xfrm>
          <a:prstGeom prst="rect">
            <a:avLst/>
          </a:prstGeom>
          <a:noFill/>
          <a:ln>
            <a:noFill/>
          </a:ln>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648200"/>
            <a:ext cx="4010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178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RFM Analysis</a:t>
            </a:r>
            <a:endParaRPr lang="en-US" sz="3600" dirty="0"/>
          </a:p>
        </p:txBody>
      </p:sp>
      <p:sp>
        <p:nvSpPr>
          <p:cNvPr id="3" name="Rectangle 2"/>
          <p:cNvSpPr/>
          <p:nvPr/>
        </p:nvSpPr>
        <p:spPr>
          <a:xfrm>
            <a:off x="609600" y="1143000"/>
            <a:ext cx="7848600" cy="1077218"/>
          </a:xfrm>
          <a:prstGeom prst="rect">
            <a:avLst/>
          </a:prstGeom>
        </p:spPr>
        <p:txBody>
          <a:bodyPr wrap="square">
            <a:spAutoFit/>
          </a:bodyPr>
          <a:lstStyle/>
          <a:p>
            <a:r>
              <a:rPr lang="en-US" sz="1600" dirty="0" smtClean="0"/>
              <a:t>To </a:t>
            </a:r>
            <a:r>
              <a:rPr lang="en-US" sz="1600" dirty="0"/>
              <a:t>perform RFM analysis, we needed to </a:t>
            </a:r>
            <a:r>
              <a:rPr lang="en-US" sz="1600" dirty="0" smtClean="0"/>
              <a:t>identify below customer characteristics</a:t>
            </a:r>
            <a:endParaRPr lang="en-US" sz="1600" dirty="0"/>
          </a:p>
          <a:p>
            <a:pPr marL="742630" lvl="1" indent="-285750">
              <a:buFont typeface="Arial" panose="020B0604020202020204" pitchFamily="34" charset="0"/>
              <a:buChar char="•"/>
            </a:pPr>
            <a:r>
              <a:rPr lang="en-US" sz="1600" dirty="0" smtClean="0"/>
              <a:t>Recency  – The recent hunt year customer applied</a:t>
            </a:r>
          </a:p>
          <a:p>
            <a:pPr marL="742630" lvl="1" indent="-285750">
              <a:buFont typeface="Arial" panose="020B0604020202020204" pitchFamily="34" charset="0"/>
              <a:buChar char="•"/>
            </a:pPr>
            <a:r>
              <a:rPr lang="en-US" sz="1600" dirty="0" smtClean="0"/>
              <a:t>Frequency – Number of applications an applicant is involved in over the years</a:t>
            </a:r>
          </a:p>
          <a:p>
            <a:pPr marL="742630" lvl="1" indent="-285750">
              <a:buFont typeface="Arial" panose="020B0604020202020204" pitchFamily="34" charset="0"/>
              <a:buChar char="•"/>
            </a:pPr>
            <a:r>
              <a:rPr lang="en-US" sz="1600" dirty="0" smtClean="0"/>
              <a:t>Monetary – Total application fee that the applicant paid over the years</a:t>
            </a:r>
            <a:endParaRPr lang="en-US" sz="1600" dirty="0"/>
          </a:p>
        </p:txBody>
      </p:sp>
      <p:pic>
        <p:nvPicPr>
          <p:cNvPr id="205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3200"/>
            <a:ext cx="3924299" cy="3429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p:cNvSpPr txBox="1">
            <a:spLocks noChangeArrowheads="1"/>
          </p:cNvSpPr>
          <p:nvPr/>
        </p:nvSpPr>
        <p:spPr bwMode="auto">
          <a:xfrm>
            <a:off x="1600200" y="2392228"/>
            <a:ext cx="1773555" cy="3905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1000"/>
              </a:spcBef>
              <a:spcAft>
                <a:spcPts val="0"/>
              </a:spcAft>
            </a:pPr>
            <a:r>
              <a:rPr lang="en-US" sz="1000" dirty="0" smtClean="0">
                <a:solidFill>
                  <a:srgbClr val="000000"/>
                </a:solidFill>
                <a:effectLst/>
                <a:latin typeface="Times New Roman"/>
                <a:ea typeface="Times New Roman"/>
                <a:cs typeface="Times New Roman"/>
              </a:rPr>
              <a:t> </a:t>
            </a:r>
            <a:r>
              <a:rPr lang="en-US" sz="1000" dirty="0">
                <a:solidFill>
                  <a:srgbClr val="000000"/>
                </a:solidFill>
                <a:effectLst/>
                <a:latin typeface="Times New Roman"/>
                <a:ea typeface="Times New Roman"/>
                <a:cs typeface="Times New Roman"/>
              </a:rPr>
              <a:t>Chart of RFM groups</a:t>
            </a:r>
          </a:p>
        </p:txBody>
      </p:sp>
      <p:sp>
        <p:nvSpPr>
          <p:cNvPr id="11" name="Text Box 2"/>
          <p:cNvSpPr txBox="1">
            <a:spLocks noChangeArrowheads="1"/>
          </p:cNvSpPr>
          <p:nvPr/>
        </p:nvSpPr>
        <p:spPr bwMode="auto">
          <a:xfrm>
            <a:off x="5959549" y="2392228"/>
            <a:ext cx="2091055" cy="3905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15000"/>
              </a:lnSpc>
              <a:spcBef>
                <a:spcPts val="1000"/>
              </a:spcBef>
              <a:spcAft>
                <a:spcPts val="0"/>
              </a:spcAft>
            </a:pPr>
            <a:r>
              <a:rPr lang="en-US" sz="1000" dirty="0" smtClean="0">
                <a:solidFill>
                  <a:srgbClr val="000000"/>
                </a:solidFill>
                <a:effectLst/>
                <a:latin typeface="Times New Roman"/>
                <a:ea typeface="Times New Roman"/>
                <a:cs typeface="Times New Roman"/>
              </a:rPr>
              <a:t>Categorized </a:t>
            </a:r>
            <a:r>
              <a:rPr lang="en-US" sz="1000" dirty="0">
                <a:solidFill>
                  <a:srgbClr val="000000"/>
                </a:solidFill>
                <a:effectLst/>
                <a:latin typeface="Times New Roman"/>
                <a:ea typeface="Times New Roman"/>
                <a:cs typeface="Times New Roman"/>
              </a:rPr>
              <a:t>RFM Groups</a:t>
            </a:r>
          </a:p>
        </p:txBody>
      </p:sp>
      <p:pic>
        <p:nvPicPr>
          <p:cNvPr id="20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743200"/>
            <a:ext cx="3630650"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1524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7"/>
          <p:cNvSpPr>
            <a:spLocks noChangeArrowheads="1"/>
          </p:cNvSpPr>
          <p:nvPr/>
        </p:nvSpPr>
        <p:spPr bwMode="auto">
          <a:xfrm>
            <a:off x="152400" y="338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0"/>
          <p:cNvSpPr>
            <a:spLocks noChangeArrowheads="1"/>
          </p:cNvSpPr>
          <p:nvPr/>
        </p:nvSpPr>
        <p:spPr bwMode="auto">
          <a:xfrm>
            <a:off x="152400" y="338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647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RFM Analysis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8434937"/>
              </p:ext>
            </p:extLst>
          </p:nvPr>
        </p:nvGraphicFramePr>
        <p:xfrm>
          <a:off x="457200" y="18288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15925" y="1394446"/>
            <a:ext cx="7772400" cy="400110"/>
          </a:xfrm>
          <a:prstGeom prst="rect">
            <a:avLst/>
          </a:prstGeom>
        </p:spPr>
        <p:txBody>
          <a:bodyPr wrap="square">
            <a:spAutoFit/>
          </a:bodyPr>
          <a:lstStyle/>
          <a:p>
            <a:r>
              <a:rPr lang="en-US" sz="2000" b="1" dirty="0" smtClean="0"/>
              <a:t>Top </a:t>
            </a:r>
            <a:r>
              <a:rPr lang="en-US" sz="2000" b="1" dirty="0"/>
              <a:t>100 </a:t>
            </a:r>
            <a:r>
              <a:rPr lang="en-US" sz="2000" b="1" dirty="0" smtClean="0"/>
              <a:t>locations that </a:t>
            </a:r>
            <a:r>
              <a:rPr lang="en-US" sz="2000" b="1" dirty="0"/>
              <a:t>the most profitable customers are coming </a:t>
            </a:r>
            <a:r>
              <a:rPr lang="en-US" sz="2000" b="1" dirty="0" smtClean="0"/>
              <a:t>from</a:t>
            </a:r>
            <a:endParaRPr lang="en-US" sz="2000" b="1" dirty="0"/>
          </a:p>
        </p:txBody>
      </p:sp>
    </p:spTree>
    <p:extLst>
      <p:ext uri="{BB962C8B-B14F-4D97-AF65-F5344CB8AC3E}">
        <p14:creationId xmlns:p14="http://schemas.microsoft.com/office/powerpoint/2010/main" val="1393436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Customer segmentation using demographics</a:t>
            </a:r>
            <a:r>
              <a:rPr lang="en-US" sz="3600" b="1" cap="all" dirty="0"/>
              <a:t/>
            </a:r>
            <a:br>
              <a:rPr lang="en-US" sz="3600" b="1" cap="all" dirty="0"/>
            </a:br>
            <a:endParaRPr lang="en-US" sz="3600" dirty="0"/>
          </a:p>
        </p:txBody>
      </p:sp>
      <p:pic>
        <p:nvPicPr>
          <p:cNvPr id="9" name="Picture 8"/>
          <p:cNvPicPr/>
          <p:nvPr/>
        </p:nvPicPr>
        <p:blipFill>
          <a:blip r:embed="rId3"/>
          <a:stretch>
            <a:fillRect/>
          </a:stretch>
        </p:blipFill>
        <p:spPr>
          <a:xfrm>
            <a:off x="5181600" y="1066800"/>
            <a:ext cx="3545840" cy="2590800"/>
          </a:xfrm>
          <a:prstGeom prst="rect">
            <a:avLst/>
          </a:prstGeom>
        </p:spPr>
      </p:pic>
      <p:pic>
        <p:nvPicPr>
          <p:cNvPr id="10" name="Picture 9"/>
          <p:cNvPicPr/>
          <p:nvPr/>
        </p:nvPicPr>
        <p:blipFill>
          <a:blip r:embed="rId4"/>
          <a:stretch>
            <a:fillRect/>
          </a:stretch>
        </p:blipFill>
        <p:spPr>
          <a:xfrm>
            <a:off x="533400" y="3733800"/>
            <a:ext cx="8194040" cy="2438400"/>
          </a:xfrm>
          <a:prstGeom prst="rect">
            <a:avLst/>
          </a:prstGeom>
        </p:spPr>
      </p:pic>
      <p:sp>
        <p:nvSpPr>
          <p:cNvPr id="3" name="Rectangle 2"/>
          <p:cNvSpPr/>
          <p:nvPr/>
        </p:nvSpPr>
        <p:spPr>
          <a:xfrm>
            <a:off x="535172" y="1378058"/>
            <a:ext cx="4646428" cy="2062103"/>
          </a:xfrm>
          <a:prstGeom prst="rect">
            <a:avLst/>
          </a:prstGeom>
        </p:spPr>
        <p:txBody>
          <a:bodyPr wrap="square">
            <a:spAutoFit/>
          </a:bodyPr>
          <a:lstStyle/>
          <a:p>
            <a:pPr marL="285750" indent="-285750">
              <a:buFont typeface="Arial" panose="020B0604020202020204" pitchFamily="34" charset="0"/>
              <a:buChar char="•"/>
            </a:pPr>
            <a:r>
              <a:rPr lang="en-US" sz="1600" dirty="0"/>
              <a:t>This part of the analysis was mainly focused on determining customer segments with varying demographics. </a:t>
            </a:r>
            <a:endParaRPr lang="en-US" sz="1600" dirty="0" smtClean="0"/>
          </a:p>
          <a:p>
            <a:pPr marL="285750" indent="-285750">
              <a:buFont typeface="Arial" panose="020B0604020202020204" pitchFamily="34" charset="0"/>
              <a:buChar char="•"/>
            </a:pPr>
            <a:r>
              <a:rPr lang="en-US" sz="1600" dirty="0" smtClean="0"/>
              <a:t>We </a:t>
            </a:r>
            <a:r>
              <a:rPr lang="en-US" sz="1600" dirty="0"/>
              <a:t>considered demographic and labor statistic variables like income, benefits, gender, race, nationality, age group etc., with the zip codes. </a:t>
            </a:r>
            <a:endParaRPr lang="en-US" sz="1600" dirty="0" smtClean="0"/>
          </a:p>
          <a:p>
            <a:pPr marL="285750" indent="-285750">
              <a:buFont typeface="Arial" panose="020B0604020202020204" pitchFamily="34" charset="0"/>
              <a:buChar char="•"/>
            </a:pPr>
            <a:r>
              <a:rPr lang="en-US" sz="1600" dirty="0" smtClean="0"/>
              <a:t>We </a:t>
            </a:r>
            <a:r>
              <a:rPr lang="en-US" sz="1600" dirty="0"/>
              <a:t>found a good six segment customer profiles with a well spread variation</a:t>
            </a:r>
            <a:endParaRPr lang="en-US" sz="1600" dirty="0"/>
          </a:p>
        </p:txBody>
      </p:sp>
    </p:spTree>
    <p:extLst>
      <p:ext uri="{BB962C8B-B14F-4D97-AF65-F5344CB8AC3E}">
        <p14:creationId xmlns:p14="http://schemas.microsoft.com/office/powerpoint/2010/main" val="3788316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AnalyticsDay_Template_20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AnalyticsDay_Template_2014</Template>
  <TotalTime>284</TotalTime>
  <Words>558</Words>
  <Application>Microsoft Office PowerPoint</Application>
  <PresentationFormat>On-screen Show (4:3)</PresentationFormat>
  <Paragraphs>79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AnalyticsDay_Template_2014</vt:lpstr>
      <vt:lpstr>Texas Parks &amp; Wildlife Department                                            </vt:lpstr>
      <vt:lpstr>Abstract</vt:lpstr>
      <vt:lpstr>Introduction</vt:lpstr>
      <vt:lpstr>Data</vt:lpstr>
      <vt:lpstr>Preliminary analysis </vt:lpstr>
      <vt:lpstr>Data Analysis (Contd.) </vt:lpstr>
      <vt:lpstr>RFM Analysis</vt:lpstr>
      <vt:lpstr>RFM Analysis (Contd.)</vt:lpstr>
      <vt:lpstr>Customer segmentation using demographics </vt:lpstr>
      <vt:lpstr>Customer segmentation using Frequency</vt:lpstr>
      <vt:lpstr>Customer Location Visualization </vt:lpstr>
      <vt:lpstr>Conclusion</vt:lpstr>
      <vt:lpstr>     </vt:lpstr>
    </vt:vector>
  </TitlesOfParts>
  <Company>Oklahoma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dc:title>
  <dc:creator>Chakraborty, Goutam</dc:creator>
  <cp:lastModifiedBy>arunpv</cp:lastModifiedBy>
  <cp:revision>28</cp:revision>
  <dcterms:created xsi:type="dcterms:W3CDTF">2014-04-03T15:32:10Z</dcterms:created>
  <dcterms:modified xsi:type="dcterms:W3CDTF">2014-04-29T04:03:27Z</dcterms:modified>
</cp:coreProperties>
</file>