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  <p:sldMasterId id="2147483712" r:id="rId4"/>
    <p:sldMasterId id="2147483722" r:id="rId5"/>
    <p:sldMasterId id="2147483734" r:id="rId6"/>
    <p:sldMasterId id="2147483737" r:id="rId7"/>
    <p:sldMasterId id="2147483747" r:id="rId8"/>
  </p:sldMasterIdLst>
  <p:notesMasterIdLst>
    <p:notesMasterId r:id="rId32"/>
  </p:notesMasterIdLst>
  <p:sldIdLst>
    <p:sldId id="259" r:id="rId9"/>
    <p:sldId id="279" r:id="rId10"/>
    <p:sldId id="258" r:id="rId11"/>
    <p:sldId id="262" r:id="rId12"/>
    <p:sldId id="260" r:id="rId13"/>
    <p:sldId id="263" r:id="rId14"/>
    <p:sldId id="264" r:id="rId15"/>
    <p:sldId id="268" r:id="rId16"/>
    <p:sldId id="269" r:id="rId17"/>
    <p:sldId id="270" r:id="rId18"/>
    <p:sldId id="267" r:id="rId19"/>
    <p:sldId id="265" r:id="rId20"/>
    <p:sldId id="266" r:id="rId21"/>
    <p:sldId id="271" r:id="rId22"/>
    <p:sldId id="273" r:id="rId23"/>
    <p:sldId id="272" r:id="rId24"/>
    <p:sldId id="274" r:id="rId25"/>
    <p:sldId id="276" r:id="rId26"/>
    <p:sldId id="278" r:id="rId27"/>
    <p:sldId id="280" r:id="rId28"/>
    <p:sldId id="281" r:id="rId29"/>
    <p:sldId id="282" r:id="rId30"/>
    <p:sldId id="2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2101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5A1A9-732F-4190-8CD9-EB713E5E1F5A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F7691-F852-4836-872D-3515552D2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40BE8-C57E-4656-BED5-37E853DA8D1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B6-BE5E-48AA-8610-9EF5943AA7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53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5D0E-33D4-4888-B287-16DD87AE70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F10-BB38-4F0B-A9B6-B7B7712D61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17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B6-BE5E-48AA-8610-9EF5943AA7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3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>
            <a:lvl1pPr>
              <a:defRPr b="0" i="0">
                <a:solidFill>
                  <a:srgbClr val="0033CC"/>
                </a:solidFill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§"/>
              <a:defRPr b="0" i="0">
                <a:solidFill>
                  <a:srgbClr val="3F3F3F"/>
                </a:solidFill>
                <a:latin typeface="+mn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6600FF"/>
                </a:solidFill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8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F72-7919-4673-8921-CF25C28868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87FD-9D17-496F-BEB1-CACDDFA48B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92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A6BA-8532-45F7-9099-BDF73DA65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6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ED86-5535-45C1-9A03-1E3E3FBF2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15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91E-C171-4ED7-A94A-B03EBFE98A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43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72F2-5A5D-4809-9612-2277443D52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>
            <a:lvl1pPr>
              <a:defRPr b="0" i="0">
                <a:solidFill>
                  <a:srgbClr val="0033CC"/>
                </a:solidFill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§"/>
              <a:defRPr b="0" i="0">
                <a:solidFill>
                  <a:srgbClr val="3F3F3F"/>
                </a:solidFill>
                <a:latin typeface="+mn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6600FF"/>
                </a:solidFill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83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FEA4-0E7D-403C-A221-B778584B27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676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5D0E-33D4-4888-B287-16DD87AE70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27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3F10-BB38-4F0B-A9B6-B7B7712D61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20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3880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ED86-5535-45C1-9A03-1E3E3FBF2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10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41" y="1118507"/>
            <a:ext cx="11625943" cy="5058456"/>
          </a:xfrm>
        </p:spPr>
        <p:txBody>
          <a:bodyPr/>
          <a:lstStyle>
            <a:lvl1pPr>
              <a:defRPr b="0" i="0">
                <a:solidFill>
                  <a:srgbClr val="0033CC"/>
                </a:solidFill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§"/>
              <a:defRPr b="0" i="0">
                <a:solidFill>
                  <a:srgbClr val="3F3F3F"/>
                </a:solidFill>
                <a:latin typeface="+mn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6600FF"/>
                </a:solidFill>
                <a:latin typeface="+mn-lt"/>
              </a:defRPr>
            </a:lvl3pPr>
            <a:lvl4pPr>
              <a:defRPr b="0" i="0">
                <a:latin typeface="+mn-lt"/>
              </a:defRPr>
            </a:lvl4pPr>
            <a:lvl5pPr>
              <a:defRPr b="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7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5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9038"/>
            <a:ext cx="53848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59038"/>
            <a:ext cx="53848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34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3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6F72-7919-4673-8921-CF25C28868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79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0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85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2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64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04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11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8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7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3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687FD-9D17-496F-BEB1-CACDDFA48B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683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6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5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9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36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65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6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8670"/>
      </p:ext>
    </p:extLst>
  </p:cSld>
  <p:clrMapOvr>
    <a:masterClrMapping/>
  </p:clrMapOvr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F3B6-BE5E-48AA-8610-9EF5943AA7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6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59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59038"/>
            <a:ext cx="5384800" cy="4525433"/>
          </a:xfrm>
        </p:spPr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59038"/>
            <a:ext cx="5384800" cy="4525433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A6BA-8532-45F7-9099-BDF73DA65B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425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92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90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68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34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37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14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93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6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78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1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ED86-5535-45C1-9A03-1E3E3FBF2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432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2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5"/>
            <a:ext cx="5386917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4585"/>
            <a:ext cx="5389033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5934"/>
            <a:ext cx="5389033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966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8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28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3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750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8"/>
            <a:ext cx="73152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8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5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8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8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891E-C171-4ED7-A94A-B03EBFE98A0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4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72F2-5A5D-4809-9612-2277443D52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FEA4-0E7D-403C-A221-B778584B27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032"/>
            <a:ext cx="1051560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507"/>
            <a:ext cx="10515600" cy="505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2032"/>
            <a:ext cx="10515600" cy="83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18507"/>
            <a:ext cx="10515600" cy="5058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62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B05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0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766" y="0"/>
            <a:ext cx="12237767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59038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14584-F477-4EA8-BD37-7881719DA3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45766" y="0"/>
            <a:ext cx="12237767" cy="1600200"/>
          </a:xfrm>
          <a:prstGeom prst="rect">
            <a:avLst/>
          </a:prstGeom>
          <a:solidFill>
            <a:srgbClr val="100E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59038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CA21-89C5-A040-B01E-D208A7FA3D8D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56F7-E2D5-EF4D-B3EB-3635D9B80BF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C81B-7B5A-A644-B3E8-EC3DC39B6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942"/>
            <a:ext cx="12191999" cy="1387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Predictive Modeling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438" y="1906653"/>
            <a:ext cx="9320212" cy="2236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Classification of Risk that would be faced by different customers for an insurance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90F4-E64C-4C04-9859-3E968940CB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9258" y="4683192"/>
            <a:ext cx="45537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92D050"/>
                </a:solidFill>
              </a:rPr>
              <a:t>Team -1 </a:t>
            </a:r>
          </a:p>
          <a:p>
            <a:r>
              <a:rPr lang="en-US" sz="2000" dirty="0">
                <a:solidFill>
                  <a:srgbClr val="92D050"/>
                </a:solidFill>
              </a:rPr>
              <a:t>Ankit Agrawal</a:t>
            </a:r>
          </a:p>
          <a:p>
            <a:r>
              <a:rPr lang="en-US" sz="2000" dirty="0">
                <a:solidFill>
                  <a:srgbClr val="92D050"/>
                </a:solidFill>
              </a:rPr>
              <a:t>Jessica </a:t>
            </a:r>
            <a:r>
              <a:rPr lang="en-US" sz="2000" dirty="0" err="1">
                <a:solidFill>
                  <a:srgbClr val="92D050"/>
                </a:solidFill>
              </a:rPr>
              <a:t>McGrinder</a:t>
            </a:r>
            <a:endParaRPr lang="en-US" sz="2000" dirty="0">
              <a:solidFill>
                <a:srgbClr val="92D050"/>
              </a:solidFill>
            </a:endParaRPr>
          </a:p>
          <a:p>
            <a:r>
              <a:rPr lang="en-US" sz="2000" dirty="0">
                <a:solidFill>
                  <a:srgbClr val="92D050"/>
                </a:solidFill>
              </a:rPr>
              <a:t>Praveen Gupta Sanka</a:t>
            </a:r>
          </a:p>
          <a:p>
            <a:r>
              <a:rPr lang="en-US" sz="2000" dirty="0" err="1">
                <a:solidFill>
                  <a:srgbClr val="92D050"/>
                </a:solidFill>
              </a:rPr>
              <a:t>Seshi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Saraswathi</a:t>
            </a:r>
            <a:endParaRPr lang="en-US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61"/>
            <a:ext cx="10515600" cy="835025"/>
          </a:xfrm>
        </p:spPr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Findings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Snap shot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47" y="3192635"/>
            <a:ext cx="3305175" cy="27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6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Explore Missing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r>
              <a:rPr lang="en-US" dirty="0"/>
              <a:t>Missing Values higher 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Continuous Variable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/>
              <a:t>Customers/Users are not willing to enter the data when asked to enter some numbers/text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Medical History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/>
              <a:t>Avoid for the fear or rejection or high premium rates due to disease prone, drug addicted or long term illness.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Family History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/>
              <a:t>They may not aware of the family history or not want to disclose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Employment information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i="1" dirty="0"/>
              <a:t>Avoid to declare the type of occupation which may relate to risk like hazardous condition, expose to radioactive substance or un-employment period.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Explore Missing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r>
              <a:rPr lang="en-US" dirty="0"/>
              <a:t>Though the number of feature categories are less, there are many features created under each category</a:t>
            </a:r>
          </a:p>
          <a:p>
            <a:r>
              <a:rPr lang="en-US" dirty="0"/>
              <a:t>As the number of features increase, probability that number of missing values would increase.  Observed lot of missing values</a:t>
            </a:r>
          </a:p>
          <a:p>
            <a:endParaRPr lang="en-US" dirty="0"/>
          </a:p>
          <a:p>
            <a:r>
              <a:rPr lang="en-US" i="1" dirty="0"/>
              <a:t>&lt;Missing Data Pattern&gt;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8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Strategy adopted for Missing Values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&lt;Snapshot of Excel Analysis)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3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Explore Outliers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r>
              <a:rPr lang="en-US" dirty="0"/>
              <a:t>Continuous and Categorical</a:t>
            </a:r>
          </a:p>
          <a:p>
            <a:r>
              <a:rPr lang="en-US" dirty="0"/>
              <a:t>Methods followed for identification of continuous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Observations outside the whiskers in frequency plot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Quantile range outliers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 err="1"/>
              <a:t>Mahalanobis</a:t>
            </a:r>
            <a:endParaRPr lang="en-US" dirty="0"/>
          </a:p>
          <a:p>
            <a:pPr lvl="2"/>
            <a:r>
              <a:rPr lang="en-US" dirty="0">
                <a:solidFill>
                  <a:srgbClr val="FFFF00"/>
                </a:solidFill>
              </a:rPr>
              <a:t>Have added to compare this point. It is an actual typo or classified error. May be a fake entry by some one. (ROW NO 35724), So will delete 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Methods followed for identification of Categorical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Observation in the frequency distribution plot</a:t>
            </a:r>
          </a:p>
          <a:p>
            <a:pPr marL="914400" lvl="2" indent="0">
              <a:buNone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05" y="947056"/>
            <a:ext cx="3524250" cy="508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210" y="2656341"/>
            <a:ext cx="4438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6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3" y="1525314"/>
            <a:ext cx="1743075" cy="4438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Explore Outliers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r>
              <a:rPr lang="en-US" dirty="0"/>
              <a:t>Inferences taken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Could be data entry mistake-Insurance History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Realistic</a:t>
            </a:r>
          </a:p>
          <a:p>
            <a:pPr lvl="2"/>
            <a:r>
              <a:rPr lang="en-US" i="1" dirty="0"/>
              <a:t>People may have exceptional Height, Weight &amp; BMI </a:t>
            </a:r>
          </a:p>
          <a:p>
            <a:pPr lvl="2"/>
            <a:endParaRPr lang="en-US" i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FF0000"/>
                </a:solidFill>
              </a:rPr>
              <a:t>transformations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947056"/>
            <a:ext cx="5344939" cy="2245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3946159"/>
            <a:ext cx="4491038" cy="241019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471988" y="4772025"/>
            <a:ext cx="1814512" cy="9001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Explore Outliers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122475"/>
            <a:ext cx="10475255" cy="5058456"/>
          </a:xfrm>
        </p:spPr>
        <p:txBody>
          <a:bodyPr/>
          <a:lstStyle/>
          <a:p>
            <a:r>
              <a:rPr lang="en-US" dirty="0"/>
              <a:t>Analysis Done.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	From Excel analysis sheet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Check insurance company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6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Feature reengineering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Stressing on analyzing rather on running the model for long period</a:t>
            </a:r>
          </a:p>
          <a:p>
            <a:pPr lvl="2"/>
            <a:r>
              <a:rPr lang="en-US" dirty="0"/>
              <a:t>High Analysis vs Processing Trade off</a:t>
            </a:r>
          </a:p>
          <a:p>
            <a:endParaRPr lang="en-US" dirty="0"/>
          </a:p>
          <a:p>
            <a:r>
              <a:rPr lang="en-US" dirty="0"/>
              <a:t>Actions taken on Outliers and Missing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2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Partition / Decision Tree</a:t>
            </a:r>
          </a:p>
          <a:p>
            <a:r>
              <a:rPr lang="en-US" dirty="0"/>
              <a:t>Ordinal Logistic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14" y="2689146"/>
            <a:ext cx="6310311" cy="3092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25" y="0"/>
            <a:ext cx="3664975" cy="375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R – Square</a:t>
            </a:r>
          </a:p>
          <a:p>
            <a:r>
              <a:rPr lang="en-US" dirty="0"/>
              <a:t>ROC/AUC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Misclassification matrix is not possible as it would be for binary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67" y="595313"/>
            <a:ext cx="7039320" cy="33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ED86-5535-45C1-9A03-1E3E3FBF2D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97894"/>
            <a:ext cx="11625943" cy="5058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/>
              <a:t>Objectives: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Insurance company need prediction model to classify the 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Less numbers of question to be asked from the customer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dirty="0"/>
              <a:t>Less time required by the customer to fill it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36" y="3432298"/>
            <a:ext cx="4187843" cy="22684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9" y="3557588"/>
            <a:ext cx="1879721" cy="19680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224" y="3600450"/>
            <a:ext cx="2981326" cy="20376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925919"/>
            <a:ext cx="43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sz="1050" dirty="0">
                <a:solidFill>
                  <a:schemeClr val="bg1"/>
                </a:solidFill>
              </a:rPr>
              <a:t>Picture for illustration from google images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0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744" y="1119188"/>
            <a:ext cx="9814774" cy="5057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5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71475"/>
            <a:ext cx="116109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4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622" y="1119188"/>
            <a:ext cx="10923019" cy="5057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7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Actions taken on Outliers and Missing values:</a:t>
            </a:r>
          </a:p>
          <a:p>
            <a:pPr lvl="1"/>
            <a:r>
              <a:rPr lang="en-US" dirty="0"/>
              <a:t>Provide Radio buttons &amp; use categorical function.</a:t>
            </a:r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52687"/>
            <a:ext cx="6238875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17" y="5106968"/>
            <a:ext cx="1670449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764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SEMMA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894"/>
            <a:ext cx="11625943" cy="50584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Sample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Explore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Modify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Analyze / Assess the model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13" y="947738"/>
            <a:ext cx="6305550" cy="4705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391" y="5944671"/>
            <a:ext cx="2585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*Picture for illustration from google images </a:t>
            </a:r>
          </a:p>
        </p:txBody>
      </p:sp>
    </p:spTree>
    <p:extLst>
      <p:ext uri="{BB962C8B-B14F-4D97-AF65-F5344CB8AC3E}">
        <p14:creationId xmlns:p14="http://schemas.microsoft.com/office/powerpoint/2010/main" val="308504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46064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Hypothesis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09613" y="1336787"/>
            <a:ext cx="10475255" cy="50584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Factors which could affect the risk of a person’s insurance policy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Height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Weight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Type of 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Medical Illness / Genetic Disorder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Insurance Product being opted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Gender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06" y="2143125"/>
            <a:ext cx="2490443" cy="3514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88" y="2254478"/>
            <a:ext cx="2571428" cy="3278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9391" y="5944671"/>
            <a:ext cx="25859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*Picture for illustration from google images </a:t>
            </a:r>
          </a:p>
        </p:txBody>
      </p:sp>
    </p:spTree>
    <p:extLst>
      <p:ext uri="{BB962C8B-B14F-4D97-AF65-F5344CB8AC3E}">
        <p14:creationId xmlns:p14="http://schemas.microsoft.com/office/powerpoint/2010/main" val="25302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Sample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97894"/>
            <a:ext cx="10173237" cy="50584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Data Set of an Insurance company from </a:t>
            </a:r>
            <a:r>
              <a:rPr lang="en-US" altLang="en-US" sz="2800" dirty="0" err="1"/>
              <a:t>Kaggle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Number of records in data set = 59,382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Target = Classify (or) Rate from ‘1 – 8’ based on the input features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2" y="3070156"/>
            <a:ext cx="5245868" cy="2416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6" y="2948391"/>
            <a:ext cx="4186236" cy="2864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2" y="3000376"/>
            <a:ext cx="2357437" cy="809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86" y="5914631"/>
            <a:ext cx="2584928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0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82364"/>
              </p:ext>
            </p:extLst>
          </p:nvPr>
        </p:nvGraphicFramePr>
        <p:xfrm>
          <a:off x="1034603" y="933638"/>
          <a:ext cx="10122794" cy="4935894"/>
        </p:xfrm>
        <a:graphic>
          <a:graphicData uri="http://schemas.openxmlformats.org/drawingml/2006/table">
            <a:tbl>
              <a:tblPr firstRow="1" firstCol="1" bandRow="1"/>
              <a:tblGrid>
                <a:gridCol w="2442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unique identifier associated with an application.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Product_Info_1-7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relating to the product applied for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Normalized age of applicant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Ht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Normalized height of applicant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Wt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Normalized weight of applicant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Normalized BMI of applicant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7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Employment_Info_1-6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relating to the employment history of the applicant.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InsuredInfo_1-6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providing information about the applicant.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Insurance_History_1-9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relating to the insurance history of the applicant.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Family_Hist_1-5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relating to the family history of the applicant.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8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Medical_History_1-41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normalized variables relating to the medical history of the applicant.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7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Medical_Keyword_1-48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A set of dummy variables relating to the presence of/absence of a medical keyword being associated with the application.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271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Response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kern="1200" dirty="0">
                          <a:solidFill>
                            <a:srgbClr val="0033CC"/>
                          </a:solidFill>
                          <a:latin typeface="+mn-lt"/>
                          <a:ea typeface="+mn-ea"/>
                          <a:cs typeface="+mn-cs"/>
                        </a:rPr>
                        <a:t>This is the target variable, an ordinal variable relating to the final decision associated with an application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749" y="1211719"/>
            <a:ext cx="8362071" cy="4884429"/>
          </a:xfrm>
        </p:spPr>
        <p:txBody>
          <a:bodyPr/>
          <a:lstStyle/>
          <a:p>
            <a:r>
              <a:rPr lang="en-US" dirty="0"/>
              <a:t>Hypothesized features Vs Actual 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516922" y="2039815"/>
            <a:ext cx="2883876" cy="2700997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Hypothesized</a:t>
            </a:r>
          </a:p>
          <a:p>
            <a:r>
              <a:rPr lang="en-US" dirty="0">
                <a:solidFill>
                  <a:schemeClr val="tx1"/>
                </a:solidFill>
              </a:rPr>
              <a:t>          (1+)             (6)</a:t>
            </a:r>
          </a:p>
        </p:txBody>
      </p:sp>
      <p:sp>
        <p:nvSpPr>
          <p:cNvPr id="9" name="Oval 8"/>
          <p:cNvSpPr/>
          <p:nvPr/>
        </p:nvSpPr>
        <p:spPr>
          <a:xfrm>
            <a:off x="5315241" y="2039814"/>
            <a:ext cx="2883876" cy="2700997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Actual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00687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61"/>
            <a:ext cx="10515600" cy="835025"/>
          </a:xfrm>
        </p:spPr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Findings 1</a:t>
            </a:r>
          </a:p>
          <a:p>
            <a:pPr lvl="1"/>
            <a:r>
              <a:rPr lang="en-US" dirty="0"/>
              <a:t>Risk(target variable vs medical illness)</a:t>
            </a:r>
          </a:p>
          <a:p>
            <a:pPr lvl="2"/>
            <a:r>
              <a:rPr lang="en-US" dirty="0"/>
              <a:t>Lower the previous medical complication, lower is the risk.  </a:t>
            </a:r>
          </a:p>
          <a:p>
            <a:pPr lvl="2"/>
            <a:r>
              <a:rPr lang="en-US" dirty="0"/>
              <a:t>Response 1 is the highest risk &amp; 8 is the lowest risk. </a:t>
            </a:r>
          </a:p>
          <a:p>
            <a:endParaRPr lang="en-US" dirty="0"/>
          </a:p>
          <a:p>
            <a:r>
              <a:rPr lang="en-US" dirty="0"/>
              <a:t>Snap shot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2157411"/>
            <a:ext cx="8786811" cy="35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82923"/>
            <a:ext cx="7829550" cy="34321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61"/>
            <a:ext cx="10515600" cy="835025"/>
          </a:xfrm>
        </p:spPr>
        <p:txBody>
          <a:bodyPr/>
          <a:lstStyle/>
          <a:p>
            <a:pPr algn="l"/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86" y="897394"/>
            <a:ext cx="8362071" cy="4884429"/>
          </a:xfrm>
        </p:spPr>
        <p:txBody>
          <a:bodyPr/>
          <a:lstStyle/>
          <a:p>
            <a:r>
              <a:rPr lang="en-US" dirty="0"/>
              <a:t>Findings 2</a:t>
            </a:r>
          </a:p>
          <a:p>
            <a:pPr lvl="1"/>
            <a:r>
              <a:rPr lang="en-US" dirty="0"/>
              <a:t>BMI vs Medical illness</a:t>
            </a:r>
          </a:p>
          <a:p>
            <a:pPr lvl="1"/>
            <a:r>
              <a:rPr lang="en-US" dirty="0"/>
              <a:t>Generally, the higher the BMI greater is the risk</a:t>
            </a:r>
          </a:p>
          <a:p>
            <a:pPr lvl="1"/>
            <a:r>
              <a:rPr lang="en-US" dirty="0"/>
              <a:t>But if BMI is too low &amp; person does not have any medical history is also a high risk as they may be may not be able to resist any virus or germs.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F0FC-C4CD-4F1D-80FB-CED0D430B4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6A9D8-6A3B-412E-86BF-9A95CED565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98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1022A1B-60B9-4C9C-AD6F-97F6B9540EFC}" vid="{CD3D62F1-5AB3-4853-BBC5-005E1F5F2F2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-bluebar-standar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blue-oakleaf-standard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778</Words>
  <Application>Microsoft Office PowerPoint</Application>
  <PresentationFormat>Widescreen</PresentationFormat>
  <Paragraphs>198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Theme2</vt:lpstr>
      <vt:lpstr>2_Office Theme</vt:lpstr>
      <vt:lpstr>white-bluebar-standard-template</vt:lpstr>
      <vt:lpstr>1_Custom Design</vt:lpstr>
      <vt:lpstr>Custom Design</vt:lpstr>
      <vt:lpstr>blue-oakleaf-standard-template</vt:lpstr>
      <vt:lpstr>2_Custom Design</vt:lpstr>
      <vt:lpstr>3_Custom Design</vt:lpstr>
      <vt:lpstr>Predictive Modeling Project</vt:lpstr>
      <vt:lpstr>Business Case</vt:lpstr>
      <vt:lpstr>SEMMA Approach</vt:lpstr>
      <vt:lpstr>Hypothesis</vt:lpstr>
      <vt:lpstr>Sample</vt:lpstr>
      <vt:lpstr>Features</vt:lpstr>
      <vt:lpstr>Data Exploration</vt:lpstr>
      <vt:lpstr>Data Exploration</vt:lpstr>
      <vt:lpstr>Data Exploration</vt:lpstr>
      <vt:lpstr>Data Exploration</vt:lpstr>
      <vt:lpstr>Explore Missing Values</vt:lpstr>
      <vt:lpstr>Explore Missing Values</vt:lpstr>
      <vt:lpstr>Strategy adopted for Missing Values</vt:lpstr>
      <vt:lpstr>Explore Outliers</vt:lpstr>
      <vt:lpstr>Explore Outliers</vt:lpstr>
      <vt:lpstr>Explore Outliers</vt:lpstr>
      <vt:lpstr>Data Modification</vt:lpstr>
      <vt:lpstr>Model Creation</vt:lpstr>
      <vt:lpstr>Model Comparison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– Integer Optimization</dc:title>
  <dc:creator>Sanka, Praveen</dc:creator>
  <cp:lastModifiedBy>Agrawal, Ankit</cp:lastModifiedBy>
  <cp:revision>87</cp:revision>
  <dcterms:created xsi:type="dcterms:W3CDTF">2016-03-26T02:25:16Z</dcterms:created>
  <dcterms:modified xsi:type="dcterms:W3CDTF">2016-04-01T19:57:50Z</dcterms:modified>
</cp:coreProperties>
</file>