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37053-F86E-4D7D-8646-30449F9071C6}" type="datetimeFigureOut">
              <a:rPr lang="en-US" smtClean="0"/>
              <a:t>2/25/2016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A385F-DAA8-4E18-84FB-329D815AED40}" type="slidenum">
              <a:rPr lang="en-US" smtClean="0"/>
              <a:t>‹#›</a:t>
            </a:fld>
            <a:endParaRPr lang="en-US"/>
          </a:p>
        </p:txBody>
      </p:sp>
    </p:spTree>
    <p:extLst>
      <p:ext uri="{BB962C8B-B14F-4D97-AF65-F5344CB8AC3E}">
        <p14:creationId xmlns:p14="http://schemas.microsoft.com/office/powerpoint/2010/main" val="353221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DBA8D1-87CE-441E-B21B-AE5F1FBFBF1E}"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420315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BA8D1-87CE-441E-B21B-AE5F1FBFBF1E}"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220547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BA8D1-87CE-441E-B21B-AE5F1FBFBF1E}"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348932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BA8D1-87CE-441E-B21B-AE5F1FBFBF1E}"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247187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DBA8D1-87CE-441E-B21B-AE5F1FBFBF1E}" type="datetimeFigureOut">
              <a:rPr lang="en-US" smtClean="0"/>
              <a:pPr/>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406223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DBA8D1-87CE-441E-B21B-AE5F1FBFBF1E}"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363730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DBA8D1-87CE-441E-B21B-AE5F1FBFBF1E}" type="datetimeFigureOut">
              <a:rPr lang="en-US" smtClean="0"/>
              <a:pPr/>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116372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BA8D1-87CE-441E-B21B-AE5F1FBFBF1E}" type="datetimeFigureOut">
              <a:rPr lang="en-US" smtClean="0"/>
              <a:pPr/>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107462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BA8D1-87CE-441E-B21B-AE5F1FBFBF1E}" type="datetimeFigureOut">
              <a:rPr lang="en-US" smtClean="0"/>
              <a:pPr/>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291948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BA8D1-87CE-441E-B21B-AE5F1FBFBF1E}"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373072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BA8D1-87CE-441E-B21B-AE5F1FBFBF1E}" type="datetimeFigureOut">
              <a:rPr lang="en-US" smtClean="0"/>
              <a:pPr/>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0E544-2417-4E20-829C-3E4E7C00419B}" type="slidenum">
              <a:rPr lang="en-US" smtClean="0"/>
              <a:pPr/>
              <a:t>‹#›</a:t>
            </a:fld>
            <a:endParaRPr lang="en-US"/>
          </a:p>
        </p:txBody>
      </p:sp>
    </p:spTree>
    <p:extLst>
      <p:ext uri="{BB962C8B-B14F-4D97-AF65-F5344CB8AC3E}">
        <p14:creationId xmlns:p14="http://schemas.microsoft.com/office/powerpoint/2010/main" val="37943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BA8D1-87CE-441E-B21B-AE5F1FBFBF1E}" type="datetimeFigureOut">
              <a:rPr lang="en-US" smtClean="0"/>
              <a:pPr/>
              <a:t>2/25/2016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0E544-2417-4E20-829C-3E4E7C00419B}" type="slidenum">
              <a:rPr lang="en-US" smtClean="0"/>
              <a:pPr/>
              <a:t>‹#›</a:t>
            </a:fld>
            <a:endParaRPr lang="en-US"/>
          </a:p>
        </p:txBody>
      </p:sp>
    </p:spTree>
    <p:extLst>
      <p:ext uri="{BB962C8B-B14F-4D97-AF65-F5344CB8AC3E}">
        <p14:creationId xmlns:p14="http://schemas.microsoft.com/office/powerpoint/2010/main" val="59307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55650" y="-152400"/>
            <a:ext cx="7931150" cy="8651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dirty="0" smtClean="0">
                <a:solidFill>
                  <a:srgbClr val="0493D9"/>
                </a:solidFill>
              </a:rPr>
              <a:t>Project Charter: &lt;The Concorde&gt; 1/2</a:t>
            </a:r>
            <a:endParaRPr lang="en-GB" sz="3200" dirty="0">
              <a:solidFill>
                <a:srgbClr val="0493D9"/>
              </a:solidFill>
            </a:endParaRPr>
          </a:p>
        </p:txBody>
      </p:sp>
      <p:graphicFrame>
        <p:nvGraphicFramePr>
          <p:cNvPr id="9" name="Group 56"/>
          <p:cNvGraphicFramePr>
            <a:graphicFrameLocks noGrp="1"/>
          </p:cNvGraphicFramePr>
          <p:nvPr>
            <p:extLst>
              <p:ext uri="{D42A27DB-BD31-4B8C-83A1-F6EECF244321}">
                <p14:modId xmlns:p14="http://schemas.microsoft.com/office/powerpoint/2010/main" val="2280042534"/>
              </p:ext>
            </p:extLst>
          </p:nvPr>
        </p:nvGraphicFramePr>
        <p:xfrm>
          <a:off x="461963" y="666750"/>
          <a:ext cx="3887788" cy="989321"/>
        </p:xfrm>
        <a:graphic>
          <a:graphicData uri="http://schemas.openxmlformats.org/drawingml/2006/table">
            <a:tbl>
              <a:tblPr/>
              <a:tblGrid>
                <a:gridCol w="3887788"/>
              </a:tblGrid>
              <a:tr h="22003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Case for change / Problem Statement</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713417">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Systematic biases are causing the failure of many projects. Our class students do not have a deep understanding of these biases and hence they are at risk of project failures occurring due to these biases.</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0" name="Group 205"/>
          <p:cNvGraphicFramePr>
            <a:graphicFrameLocks noGrp="1"/>
          </p:cNvGraphicFramePr>
          <p:nvPr>
            <p:extLst>
              <p:ext uri="{D42A27DB-BD31-4B8C-83A1-F6EECF244321}">
                <p14:modId xmlns:p14="http://schemas.microsoft.com/office/powerpoint/2010/main" val="4125739090"/>
              </p:ext>
            </p:extLst>
          </p:nvPr>
        </p:nvGraphicFramePr>
        <p:xfrm>
          <a:off x="461963" y="1676400"/>
          <a:ext cx="3887788" cy="1351904"/>
        </p:xfrm>
        <a:graphic>
          <a:graphicData uri="http://schemas.openxmlformats.org/drawingml/2006/table">
            <a:tbl>
              <a:tblPr/>
              <a:tblGrid>
                <a:gridCol w="3887788"/>
              </a:tblGrid>
              <a:tr h="300411">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Business Case</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934566">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Char char="n"/>
                        <a:tabLst/>
                      </a:pPr>
                      <a:r>
                        <a:rPr kumimoji="0" lang="en-GB" sz="900" b="0" i="0" u="none" strike="noStrike" cap="none" normalizeH="0" baseline="0" dirty="0" smtClean="0">
                          <a:ln>
                            <a:noFill/>
                          </a:ln>
                          <a:solidFill>
                            <a:srgbClr val="000000"/>
                          </a:solidFill>
                          <a:effectLst/>
                          <a:latin typeface="SwissReSans" pitchFamily="34" charset="0"/>
                        </a:rPr>
                        <a:t> </a:t>
                      </a:r>
                      <a:r>
                        <a:rPr kumimoji="0" lang="en-US" sz="900" b="0" i="0" u="none" strike="noStrike" cap="none" normalizeH="0" baseline="0" dirty="0" smtClean="0">
                          <a:ln>
                            <a:noFill/>
                          </a:ln>
                          <a:solidFill>
                            <a:srgbClr val="000000"/>
                          </a:solidFill>
                          <a:effectLst/>
                          <a:latin typeface="SwissReSans" pitchFamily="34" charset="0"/>
                        </a:rPr>
                        <a:t>This project offers a great learning experience for the team about the project management process and techniques to overcome pitfalls and obstacles like systematic biases that often occur during a typical project. By presenting the analysis of systematic bias involved in the failure of the Concorde case will help the class better understand systematic bias and reduce the possibilities of failure caused by these biases when managing projects in the future.</a:t>
                      </a:r>
                      <a:endParaRPr kumimoji="0" lang="en-US"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1" name="Group 209"/>
          <p:cNvGraphicFramePr>
            <a:graphicFrameLocks noGrp="1"/>
          </p:cNvGraphicFramePr>
          <p:nvPr>
            <p:extLst>
              <p:ext uri="{D42A27DB-BD31-4B8C-83A1-F6EECF244321}">
                <p14:modId xmlns:p14="http://schemas.microsoft.com/office/powerpoint/2010/main" val="4143863261"/>
              </p:ext>
            </p:extLst>
          </p:nvPr>
        </p:nvGraphicFramePr>
        <p:xfrm>
          <a:off x="4427538" y="2090661"/>
          <a:ext cx="4194175" cy="1845797"/>
        </p:xfrm>
        <a:graphic>
          <a:graphicData uri="http://schemas.openxmlformats.org/drawingml/2006/table">
            <a:tbl>
              <a:tblPr/>
              <a:tblGrid>
                <a:gridCol w="2060575"/>
                <a:gridCol w="2133600"/>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In Scope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Out of Scope</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Communication Plan</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Additional systematic biases </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2349">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Gant Chart, WBS, RACI Matrix</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Research on cases that are similar to the Concorde</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US" sz="900" b="0" i="0" u="none" strike="noStrike" cap="none" normalizeH="0" baseline="0" dirty="0" smtClean="0">
                          <a:ln>
                            <a:noFill/>
                          </a:ln>
                          <a:solidFill>
                            <a:srgbClr val="000000"/>
                          </a:solidFill>
                          <a:effectLst/>
                          <a:latin typeface="SwissReSans" pitchFamily="34" charset="0"/>
                        </a:rPr>
                        <a:t>Identify and analyze two important systematic biases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US" sz="900" b="0" i="0" u="none" strike="noStrike" cap="none" normalizeH="0" baseline="0" dirty="0" smtClean="0">
                          <a:ln>
                            <a:noFill/>
                          </a:ln>
                          <a:solidFill>
                            <a:srgbClr val="000000"/>
                          </a:solidFill>
                          <a:effectLst/>
                          <a:latin typeface="SwissReSans" pitchFamily="34" charset="0"/>
                        </a:rPr>
                        <a:t>Analyze the market feasibility of the project idea for Concorde</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95712">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Provide feasible ideas and solutions </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US" sz="900" b="0" i="0" u="none" strike="noStrike" cap="none" normalizeH="0" baseline="0" dirty="0" smtClean="0">
                          <a:ln>
                            <a:noFill/>
                          </a:ln>
                          <a:solidFill>
                            <a:srgbClr val="000000"/>
                          </a:solidFill>
                          <a:effectLst/>
                          <a:latin typeface="SwissReSans" pitchFamily="34" charset="0"/>
                        </a:rPr>
                        <a:t>Deliver final presentation</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4" name="Group 204"/>
          <p:cNvGraphicFramePr>
            <a:graphicFrameLocks noGrp="1"/>
          </p:cNvGraphicFramePr>
          <p:nvPr>
            <p:extLst>
              <p:ext uri="{D42A27DB-BD31-4B8C-83A1-F6EECF244321}">
                <p14:modId xmlns:p14="http://schemas.microsoft.com/office/powerpoint/2010/main" val="3786171758"/>
              </p:ext>
            </p:extLst>
          </p:nvPr>
        </p:nvGraphicFramePr>
        <p:xfrm>
          <a:off x="4422776" y="3962400"/>
          <a:ext cx="4198937" cy="1321100"/>
        </p:xfrm>
        <a:graphic>
          <a:graphicData uri="http://schemas.openxmlformats.org/drawingml/2006/table">
            <a:tbl>
              <a:tblPr/>
              <a:tblGrid>
                <a:gridCol w="971550"/>
                <a:gridCol w="971550"/>
                <a:gridCol w="971550"/>
                <a:gridCol w="1284287"/>
              </a:tblGrid>
              <a:tr h="0">
                <a:tc gridSpan="4">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Constraint Matrix</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MOST</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SOME</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LEAST</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SCOPE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X</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TIME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X</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COST</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X</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5" name="Group 213"/>
          <p:cNvGraphicFramePr>
            <a:graphicFrameLocks noGrp="1"/>
          </p:cNvGraphicFramePr>
          <p:nvPr>
            <p:extLst>
              <p:ext uri="{D42A27DB-BD31-4B8C-83A1-F6EECF244321}">
                <p14:modId xmlns:p14="http://schemas.microsoft.com/office/powerpoint/2010/main" val="1797279987"/>
              </p:ext>
            </p:extLst>
          </p:nvPr>
        </p:nvGraphicFramePr>
        <p:xfrm>
          <a:off x="4422776" y="666750"/>
          <a:ext cx="4198937" cy="1401438"/>
        </p:xfrm>
        <a:graphic>
          <a:graphicData uri="http://schemas.openxmlformats.org/drawingml/2006/table">
            <a:tbl>
              <a:tblPr/>
              <a:tblGrid>
                <a:gridCol w="4198937"/>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Top Risks (max. 5)</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161925">
                <a:tc>
                  <a:txBody>
                    <a:bodyPr/>
                    <a:lstStyle/>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US" sz="900" b="0" i="0" u="none" strike="noStrike" cap="none" normalizeH="0" baseline="0" dirty="0" smtClean="0">
                          <a:ln>
                            <a:noFill/>
                          </a:ln>
                          <a:solidFill>
                            <a:srgbClr val="000000"/>
                          </a:solidFill>
                          <a:effectLst/>
                          <a:latin typeface="SwissReSans" pitchFamily="34" charset="0"/>
                        </a:rPr>
                        <a:t>Information available online might not be reliable or adequate for us to conduct analysis</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US" sz="900" b="0" i="0" u="none" strike="noStrike" cap="none" normalizeH="0" baseline="0" dirty="0" smtClean="0">
                          <a:ln>
                            <a:noFill/>
                          </a:ln>
                          <a:solidFill>
                            <a:srgbClr val="000000"/>
                          </a:solidFill>
                          <a:effectLst/>
                          <a:latin typeface="SwissReSans" pitchFamily="34" charset="0"/>
                        </a:rPr>
                        <a:t>Technical knowledge/background about the aircraft industry might be required to understand the project</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US" sz="900" b="0" i="0" u="none" strike="noStrike" cap="none" normalizeH="0" baseline="0" dirty="0" smtClean="0">
                          <a:ln>
                            <a:noFill/>
                          </a:ln>
                          <a:solidFill>
                            <a:srgbClr val="000000"/>
                          </a:solidFill>
                          <a:effectLst/>
                          <a:latin typeface="SwissReSans" pitchFamily="34" charset="0"/>
                        </a:rPr>
                        <a:t>Availability of team members, such as time conflict</a:t>
                      </a:r>
                    </a:p>
                    <a:p>
                      <a:pPr marL="180975" marR="0" lvl="0" indent="-180975" algn="l" defTabSz="914400" rtl="0" eaLnBrk="0" fontAlgn="base" latinLnBrk="0" hangingPunct="0">
                        <a:lnSpc>
                          <a:spcPct val="96000"/>
                        </a:lnSpc>
                        <a:spcBef>
                          <a:spcPct val="50000"/>
                        </a:spcBef>
                        <a:spcAft>
                          <a:spcPct val="0"/>
                        </a:spcAft>
                        <a:buClrTx/>
                        <a:buSzPct val="80000"/>
                        <a:buFont typeface="Wingdings" pitchFamily="2" charset="2"/>
                        <a:buAutoNum type="arabicPeriod"/>
                        <a:tabLst/>
                      </a:pPr>
                      <a:r>
                        <a:rPr kumimoji="0" lang="en-US" sz="900" b="0" i="0" u="none" strike="noStrike" cap="none" normalizeH="0" baseline="0" dirty="0" smtClean="0">
                          <a:ln>
                            <a:noFill/>
                          </a:ln>
                          <a:solidFill>
                            <a:srgbClr val="000000"/>
                          </a:solidFill>
                          <a:effectLst/>
                          <a:latin typeface="SwissReSans" pitchFamily="34" charset="0"/>
                        </a:rPr>
                        <a:t>The team might not fully understand the instructions from </a:t>
                      </a:r>
                      <a:r>
                        <a:rPr kumimoji="0" lang="en-US" sz="900" b="0" i="0" u="none" strike="noStrike" cap="none" normalizeH="0" baseline="0" dirty="0" smtClean="0">
                          <a:ln>
                            <a:noFill/>
                          </a:ln>
                          <a:solidFill>
                            <a:srgbClr val="000000"/>
                          </a:solidFill>
                          <a:effectLst/>
                          <a:latin typeface="SwissReSans" pitchFamily="34" charset="0"/>
                        </a:rPr>
                        <a:t>the instructor. </a:t>
                      </a:r>
                      <a:endParaRPr kumimoji="0" lang="en-US"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6" name="Group 205"/>
          <p:cNvGraphicFramePr>
            <a:graphicFrameLocks noGrp="1"/>
          </p:cNvGraphicFramePr>
          <p:nvPr>
            <p:extLst>
              <p:ext uri="{D42A27DB-BD31-4B8C-83A1-F6EECF244321}">
                <p14:modId xmlns:p14="http://schemas.microsoft.com/office/powerpoint/2010/main" val="2634346116"/>
              </p:ext>
            </p:extLst>
          </p:nvPr>
        </p:nvGraphicFramePr>
        <p:xfrm>
          <a:off x="457200" y="3152483"/>
          <a:ext cx="3887788" cy="1235553"/>
        </p:xfrm>
        <a:graphic>
          <a:graphicData uri="http://schemas.openxmlformats.org/drawingml/2006/table">
            <a:tbl>
              <a:tblPr/>
              <a:tblGrid>
                <a:gridCol w="3887788"/>
              </a:tblGrid>
              <a:tr h="295888">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Objectives / Goal statements</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939665">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Apply project management techniques to identify and analyze systematic biases involved in the failure of the Concorde project</a:t>
                      </a:r>
                    </a:p>
                    <a:p>
                      <a:pPr marL="0" marR="0" lvl="0" indent="0" algn="l" defTabSz="914400" rtl="0" eaLnBrk="0" fontAlgn="base" latinLnBrk="0" hangingPunct="0">
                        <a:lnSpc>
                          <a:spcPct val="96000"/>
                        </a:lnSpc>
                        <a:spcBef>
                          <a:spcPct val="50000"/>
                        </a:spcBef>
                        <a:spcAft>
                          <a:spcPct val="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Utilize project management knowledge and techniques to provide feasible ideas and solutions to mitigate project failure</a:t>
                      </a:r>
                    </a:p>
                    <a:p>
                      <a:pPr marL="0" marR="0" lvl="0" indent="0" algn="l" defTabSz="914400" rtl="0" eaLnBrk="0" fontAlgn="base" latinLnBrk="0" hangingPunct="0">
                        <a:lnSpc>
                          <a:spcPct val="96000"/>
                        </a:lnSpc>
                        <a:spcBef>
                          <a:spcPct val="50000"/>
                        </a:spcBef>
                        <a:spcAft>
                          <a:spcPct val="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Present the research findings and recommendations to the </a:t>
                      </a:r>
                      <a:r>
                        <a:rPr kumimoji="0" lang="en-US" sz="900" b="0" i="0" u="none" strike="noStrike" cap="none" normalizeH="0" baseline="0" dirty="0" smtClean="0">
                          <a:ln>
                            <a:noFill/>
                          </a:ln>
                          <a:solidFill>
                            <a:srgbClr val="000000"/>
                          </a:solidFill>
                          <a:effectLst/>
                          <a:latin typeface="SwissReSans" pitchFamily="34" charset="0"/>
                        </a:rPr>
                        <a:t>class</a:t>
                      </a:r>
                      <a:endParaRPr kumimoji="0" lang="en-US" sz="900" b="0" i="0" u="none" strike="noStrike" cap="none" normalizeH="0" baseline="0" dirty="0" smtClean="0">
                        <a:ln>
                          <a:noFill/>
                        </a:ln>
                        <a:solidFill>
                          <a:srgbClr val="FF0000"/>
                        </a:solidFill>
                        <a:effectLst/>
                        <a:latin typeface="SwissReSans" pitchFamily="34" charset="0"/>
                      </a:endParaRP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7" name="Group 205"/>
          <p:cNvGraphicFramePr>
            <a:graphicFrameLocks noGrp="1"/>
          </p:cNvGraphicFramePr>
          <p:nvPr>
            <p:extLst>
              <p:ext uri="{D42A27DB-BD31-4B8C-83A1-F6EECF244321}">
                <p14:modId xmlns:p14="http://schemas.microsoft.com/office/powerpoint/2010/main" val="3149180241"/>
              </p:ext>
            </p:extLst>
          </p:nvPr>
        </p:nvGraphicFramePr>
        <p:xfrm>
          <a:off x="461963" y="4495800"/>
          <a:ext cx="3887788" cy="1964790"/>
        </p:xfrm>
        <a:graphic>
          <a:graphicData uri="http://schemas.openxmlformats.org/drawingml/2006/table">
            <a:tbl>
              <a:tblPr/>
              <a:tblGrid>
                <a:gridCol w="3887788"/>
              </a:tblGrid>
              <a:tr h="3467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Assumptions</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1257360">
                <a:tc>
                  <a:txBody>
                    <a:bodyPr/>
                    <a:lstStyle/>
                    <a:p>
                      <a:pPr marL="0" marR="0" lvl="0" indent="0" algn="l" defTabSz="914400" rtl="0" eaLnBrk="0" fontAlgn="base" latinLnBrk="0" hangingPunct="0">
                        <a:lnSpc>
                          <a:spcPct val="100000"/>
                        </a:lnSpc>
                        <a:spcBef>
                          <a:spcPts val="0"/>
                        </a:spcBef>
                        <a:spcAft>
                          <a:spcPts val="54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Technical knowledge is not required to understand the project or to provide feasible suggestions</a:t>
                      </a:r>
                    </a:p>
                    <a:p>
                      <a:pPr marL="0" marR="0" lvl="0" indent="0" algn="l" defTabSz="914400" rtl="0" eaLnBrk="0" fontAlgn="base" latinLnBrk="0" hangingPunct="0">
                        <a:lnSpc>
                          <a:spcPct val="100000"/>
                        </a:lnSpc>
                        <a:spcBef>
                          <a:spcPts val="0"/>
                        </a:spcBef>
                        <a:spcAft>
                          <a:spcPts val="54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The project was technologically successful but was a commercial failure</a:t>
                      </a:r>
                    </a:p>
                    <a:p>
                      <a:pPr marL="0" marR="0" lvl="0" indent="0" algn="l" defTabSz="914400" rtl="0" eaLnBrk="0" fontAlgn="base" latinLnBrk="0" hangingPunct="0">
                        <a:lnSpc>
                          <a:spcPct val="100000"/>
                        </a:lnSpc>
                        <a:spcBef>
                          <a:spcPts val="0"/>
                        </a:spcBef>
                        <a:spcAft>
                          <a:spcPts val="54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Team members are equipped with skills to conduct research and analysis, and are committed to work together against the goal</a:t>
                      </a:r>
                    </a:p>
                    <a:p>
                      <a:pPr marL="0" marR="0" lvl="0" indent="0" algn="l" defTabSz="914400" rtl="0" eaLnBrk="0" fontAlgn="base" latinLnBrk="0" hangingPunct="0">
                        <a:lnSpc>
                          <a:spcPct val="100000"/>
                        </a:lnSpc>
                        <a:spcBef>
                          <a:spcPts val="0"/>
                        </a:spcBef>
                        <a:spcAft>
                          <a:spcPts val="54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a:t>
                      </a:r>
                      <a:r>
                        <a:rPr kumimoji="0" lang="en-US" sz="900" b="0" i="0" u="none" strike="noStrike" cap="none" normalizeH="0" baseline="0" dirty="0" smtClean="0">
                          <a:ln>
                            <a:noFill/>
                          </a:ln>
                          <a:solidFill>
                            <a:srgbClr val="000000"/>
                          </a:solidFill>
                          <a:effectLst/>
                          <a:latin typeface="SwissReSans" pitchFamily="34" charset="0"/>
                        </a:rPr>
                        <a:t>We can effectively communicate and present our analysis to the entire class.</a:t>
                      </a:r>
                    </a:p>
                    <a:p>
                      <a:pPr marL="0" marR="0" lvl="0" indent="0" algn="l" defTabSz="914400" rtl="0" eaLnBrk="0" fontAlgn="base" latinLnBrk="0" hangingPunct="0">
                        <a:lnSpc>
                          <a:spcPct val="100000"/>
                        </a:lnSpc>
                        <a:spcBef>
                          <a:spcPts val="0"/>
                        </a:spcBef>
                        <a:spcAft>
                          <a:spcPts val="540"/>
                        </a:spcAft>
                        <a:buClrTx/>
                        <a:buSzPct val="80000"/>
                        <a:buFont typeface="Wingdings" pitchFamily="2" charset="2"/>
                        <a:buChar char="n"/>
                        <a:tabLst/>
                      </a:pPr>
                      <a:r>
                        <a:rPr kumimoji="0" lang="en-US" sz="900" b="0" i="0" u="none" strike="noStrike" cap="none" normalizeH="0" baseline="0" dirty="0" smtClean="0">
                          <a:ln>
                            <a:noFill/>
                          </a:ln>
                          <a:solidFill>
                            <a:srgbClr val="000000"/>
                          </a:solidFill>
                          <a:effectLst/>
                          <a:latin typeface="SwissReSans" pitchFamily="34" charset="0"/>
                        </a:rPr>
                        <a:t> The instructor has enough opportunities to provide feedback to the team during the course of the project</a:t>
                      </a:r>
                      <a:endParaRPr kumimoji="0" lang="en-US"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8" name="Group 207"/>
          <p:cNvGraphicFramePr>
            <a:graphicFrameLocks noGrp="1"/>
          </p:cNvGraphicFramePr>
          <p:nvPr>
            <p:extLst>
              <p:ext uri="{D42A27DB-BD31-4B8C-83A1-F6EECF244321}">
                <p14:modId xmlns:p14="http://schemas.microsoft.com/office/powerpoint/2010/main" val="3754105136"/>
              </p:ext>
            </p:extLst>
          </p:nvPr>
        </p:nvGraphicFramePr>
        <p:xfrm>
          <a:off x="4422776" y="5334000"/>
          <a:ext cx="4198937" cy="537203"/>
        </p:xfrm>
        <a:graphic>
          <a:graphicData uri="http://schemas.openxmlformats.org/drawingml/2006/table">
            <a:tbl>
              <a:tblPr/>
              <a:tblGrid>
                <a:gridCol w="1295400"/>
                <a:gridCol w="1295400"/>
                <a:gridCol w="1608137"/>
              </a:tblGrid>
              <a:tr h="0">
                <a:tc gridSpan="3">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Project Costs (USD)</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c hMerge="1">
                  <a:txBody>
                    <a:bodyPr/>
                    <a:lstStyle/>
                    <a:p>
                      <a:endParaRPr lang="en-US"/>
                    </a:p>
                  </a:txBody>
                  <a:tcPr/>
                </a:tc>
              </a:tr>
              <a:tr h="230188">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tab pos="1790700" algn="l"/>
                        </a:tabLst>
                      </a:pPr>
                      <a:r>
                        <a:rPr kumimoji="0" lang="en-GB" sz="900" b="0" i="0" u="none" strike="noStrike" cap="none" normalizeH="0" baseline="0" dirty="0" smtClean="0">
                          <a:ln>
                            <a:noFill/>
                          </a:ln>
                          <a:solidFill>
                            <a:srgbClr val="000000"/>
                          </a:solidFill>
                          <a:effectLst/>
                          <a:latin typeface="SwissReSans" pitchFamily="34" charset="0"/>
                        </a:rPr>
                        <a:t>Total:</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tab pos="1790700" algn="l"/>
                        </a:tabLst>
                      </a:pPr>
                      <a:r>
                        <a:rPr kumimoji="0" lang="en-GB" sz="900" b="0" i="0" u="none" strike="noStrike" cap="none" normalizeH="0" baseline="0" dirty="0" smtClean="0">
                          <a:ln>
                            <a:noFill/>
                          </a:ln>
                          <a:solidFill>
                            <a:srgbClr val="000000"/>
                          </a:solidFill>
                          <a:effectLst/>
                          <a:latin typeface="SwissReSans" pitchFamily="34" charset="0"/>
                        </a:rPr>
                        <a:t>Internal:</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tab pos="1790700" algn="l"/>
                        </a:tabLst>
                      </a:pPr>
                      <a:r>
                        <a:rPr kumimoji="0" lang="en-GB" sz="900" b="0" i="0" u="none" strike="noStrike" cap="none" normalizeH="0" baseline="0" dirty="0" smtClean="0">
                          <a:ln>
                            <a:noFill/>
                          </a:ln>
                          <a:solidFill>
                            <a:srgbClr val="000000"/>
                          </a:solidFill>
                          <a:effectLst/>
                          <a:latin typeface="SwissReSans" pitchFamily="34" charset="0"/>
                        </a:rPr>
                        <a:t>External:</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19" name="Group 208"/>
          <p:cNvGraphicFramePr>
            <a:graphicFrameLocks noGrp="1"/>
          </p:cNvGraphicFramePr>
          <p:nvPr>
            <p:extLst>
              <p:ext uri="{D42A27DB-BD31-4B8C-83A1-F6EECF244321}">
                <p14:modId xmlns:p14="http://schemas.microsoft.com/office/powerpoint/2010/main" val="1011061243"/>
              </p:ext>
            </p:extLst>
          </p:nvPr>
        </p:nvGraphicFramePr>
        <p:xfrm>
          <a:off x="4422776" y="5891858"/>
          <a:ext cx="4198937" cy="1758622"/>
        </p:xfrm>
        <a:graphic>
          <a:graphicData uri="http://schemas.openxmlformats.org/drawingml/2006/table">
            <a:tbl>
              <a:tblPr/>
              <a:tblGrid>
                <a:gridCol w="1295400"/>
                <a:gridCol w="1295400"/>
                <a:gridCol w="1608137"/>
              </a:tblGrid>
              <a:tr h="0">
                <a:tc gridSpan="3">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Project Benefits</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c hMerge="1">
                  <a:txBody>
                    <a:bodyPr/>
                    <a:lstStyle/>
                    <a:p>
                      <a:endParaRPr lang="en-US"/>
                    </a:p>
                  </a:txBody>
                  <a:tcPr/>
                </a:tc>
              </a:tr>
              <a:tr h="168275">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NPV:</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IRR: </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Break Even: </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68275">
                <a:tc gridSpan="3">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Indirect Benefits: </a:t>
                      </a:r>
                    </a:p>
                    <a:p>
                      <a:pPr marL="171450" indent="-171450">
                        <a:buFont typeface="Arial" panose="020B0604020202020204" pitchFamily="34" charset="0"/>
                        <a:buChar char="•"/>
                      </a:pPr>
                      <a:r>
                        <a:rPr lang="en-US" sz="900" dirty="0" smtClean="0">
                          <a:solidFill>
                            <a:schemeClr val="tx1"/>
                          </a:solidFill>
                        </a:rPr>
                        <a:t>Team will learn techniques to overcome pitfalls and obstacles like systematic biases that often occur during a typical project.</a:t>
                      </a:r>
                    </a:p>
                    <a:p>
                      <a:pPr marL="171450" indent="-171450">
                        <a:buFont typeface="Arial" panose="020B0604020202020204" pitchFamily="34" charset="0"/>
                        <a:buChar char="•"/>
                      </a:pPr>
                      <a:r>
                        <a:rPr lang="en-US" sz="900" dirty="0" smtClean="0">
                          <a:solidFill>
                            <a:schemeClr val="tx1"/>
                          </a:solidFill>
                        </a:rPr>
                        <a:t>Introduce the team and the class with ideas and solutions for similar future projects</a:t>
                      </a:r>
                    </a:p>
                    <a:p>
                      <a:pPr marL="171450" indent="-171450">
                        <a:buFont typeface="Arial" panose="020B0604020202020204" pitchFamily="34" charset="0"/>
                        <a:buChar char="•"/>
                      </a:pPr>
                      <a:r>
                        <a:rPr lang="en-US" sz="900" dirty="0" smtClean="0">
                          <a:solidFill>
                            <a:schemeClr val="tx1"/>
                          </a:solidFill>
                        </a:rPr>
                        <a:t>The Intro class will have a better understanding on systematic biases </a:t>
                      </a:r>
                    </a:p>
                    <a:p>
                      <a:pPr marL="171450" indent="-171450">
                        <a:buFont typeface="Arial" panose="020B0604020202020204" pitchFamily="34" charset="0"/>
                        <a:buChar char="•"/>
                      </a:pPr>
                      <a:r>
                        <a:rPr lang="en-US" sz="900" dirty="0" smtClean="0">
                          <a:solidFill>
                            <a:schemeClr val="tx1"/>
                          </a:solidFill>
                        </a:rPr>
                        <a:t>We </a:t>
                      </a:r>
                      <a:r>
                        <a:rPr lang="en-US" sz="900" dirty="0" smtClean="0">
                          <a:solidFill>
                            <a:schemeClr val="tx1"/>
                          </a:solidFill>
                        </a:rPr>
                        <a:t>could potentially provide our advice and ideas to the companies. It will enhance our abilities to deal with similar business cases in the future, which may contribute to our own career</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08964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67"/>
          <p:cNvGraphicFramePr>
            <a:graphicFrameLocks noGrp="1"/>
          </p:cNvGraphicFramePr>
          <p:nvPr>
            <p:extLst>
              <p:ext uri="{D42A27DB-BD31-4B8C-83A1-F6EECF244321}">
                <p14:modId xmlns:p14="http://schemas.microsoft.com/office/powerpoint/2010/main" val="1840045335"/>
              </p:ext>
            </p:extLst>
          </p:nvPr>
        </p:nvGraphicFramePr>
        <p:xfrm>
          <a:off x="755650" y="5230001"/>
          <a:ext cx="3886200" cy="1323199"/>
        </p:xfrm>
        <a:graphic>
          <a:graphicData uri="http://schemas.openxmlformats.org/drawingml/2006/table">
            <a:tbl>
              <a:tblPr/>
              <a:tblGrid>
                <a:gridCol w="1943100"/>
                <a:gridCol w="1943100"/>
              </a:tblGrid>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Incoming Dependency</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Outgoing Dependency</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Information availability</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Software required to complete the project</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Guidelines (when needed) from professor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4" name="Group 265"/>
          <p:cNvGraphicFramePr>
            <a:graphicFrameLocks noGrp="1"/>
          </p:cNvGraphicFramePr>
          <p:nvPr>
            <p:extLst>
              <p:ext uri="{D42A27DB-BD31-4B8C-83A1-F6EECF244321}">
                <p14:modId xmlns:p14="http://schemas.microsoft.com/office/powerpoint/2010/main" val="953648449"/>
              </p:ext>
            </p:extLst>
          </p:nvPr>
        </p:nvGraphicFramePr>
        <p:xfrm>
          <a:off x="755650" y="971550"/>
          <a:ext cx="3886200" cy="4201686"/>
        </p:xfrm>
        <a:graphic>
          <a:graphicData uri="http://schemas.openxmlformats.org/drawingml/2006/table">
            <a:tbl>
              <a:tblPr/>
              <a:tblGrid>
                <a:gridCol w="1368425"/>
                <a:gridCol w="574675"/>
                <a:gridCol w="882650"/>
                <a:gridCol w="1060450"/>
              </a:tblGrid>
              <a:tr h="0">
                <a:tc gridSpan="4">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Deliverables &amp; Milestones (High Level Milestone Plan)</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Start Date: Feb 26</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End Date: April 24</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Key Deliverable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Milestone Name (MN)</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hMerge="1">
                  <a:txBody>
                    <a:bodyPr/>
                    <a:lstStyle/>
                    <a:p>
                      <a:endParaRPr lang="en-US"/>
                    </a:p>
                  </a:txBody>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Planned MS Date</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r>
              <a:tr h="23971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Communication Plan</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Planning Phase 1</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March 3</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Gant Chart, WBS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Planning Phase 2</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March 10</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RACI Matrix</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Project Planning Phase 3</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March 17</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US" sz="900" b="0" i="0" u="none" strike="noStrike" cap="none" normalizeH="0" baseline="0" dirty="0" smtClean="0">
                          <a:ln>
                            <a:noFill/>
                          </a:ln>
                          <a:solidFill>
                            <a:srgbClr val="000000"/>
                          </a:solidFill>
                          <a:effectLst/>
                          <a:latin typeface="SwissReSans" pitchFamily="34" charset="0"/>
                        </a:rPr>
                        <a:t>Organize and deliver the info collected</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Project Research</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March 24</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Intermediate </a:t>
                      </a:r>
                      <a:r>
                        <a:rPr kumimoji="0" lang="en-GB" sz="900" b="0" i="0" u="none" strike="noStrike" cap="none" normalizeH="0" baseline="0" dirty="0" smtClean="0">
                          <a:ln>
                            <a:noFill/>
                          </a:ln>
                          <a:solidFill>
                            <a:srgbClr val="000000"/>
                          </a:solidFill>
                          <a:effectLst/>
                          <a:latin typeface="SwissReSans" pitchFamily="34" charset="0"/>
                        </a:rPr>
                        <a:t>report for project updates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update</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March 31</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Analysis summary of the Concorde case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Analysis</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April 7</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Provide recommendations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kern="1200" cap="none" normalizeH="0" baseline="0" dirty="0" smtClean="0">
                          <a:ln>
                            <a:noFill/>
                          </a:ln>
                          <a:solidFill>
                            <a:srgbClr val="000000"/>
                          </a:solidFill>
                          <a:effectLst/>
                          <a:latin typeface="SwissReSans" pitchFamily="34" charset="0"/>
                          <a:ea typeface="+mn-ea"/>
                          <a:cs typeface="+mn-cs"/>
                        </a:rPr>
                        <a:t>Project recommendation</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April 14</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96499">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First draft of presentation slides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kern="1200" cap="none" normalizeH="0" baseline="0" dirty="0" smtClean="0">
                          <a:ln>
                            <a:noFill/>
                          </a:ln>
                          <a:solidFill>
                            <a:srgbClr val="000000"/>
                          </a:solidFill>
                          <a:effectLst/>
                          <a:latin typeface="SwissReSans" pitchFamily="34" charset="0"/>
                          <a:ea typeface="+mn-ea"/>
                          <a:cs typeface="+mn-cs"/>
                        </a:rPr>
                        <a:t>Final Report Creation Phase 1</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April 21</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96499">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Deliver final presentation slides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kern="1200" cap="none" normalizeH="0" baseline="0" dirty="0" smtClean="0">
                          <a:ln>
                            <a:noFill/>
                          </a:ln>
                          <a:solidFill>
                            <a:srgbClr val="000000"/>
                          </a:solidFill>
                          <a:effectLst/>
                          <a:latin typeface="SwissReSans" pitchFamily="34" charset="0"/>
                          <a:ea typeface="+mn-ea"/>
                          <a:cs typeface="+mn-cs"/>
                        </a:rPr>
                        <a:t>Final Report Creation Phase 2</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April 24</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96499">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Final presentation</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kern="1200" cap="none" normalizeH="0" baseline="0" dirty="0" smtClean="0">
                          <a:ln>
                            <a:noFill/>
                          </a:ln>
                          <a:solidFill>
                            <a:srgbClr val="000000"/>
                          </a:solidFill>
                          <a:effectLst/>
                          <a:latin typeface="SwissReSans" pitchFamily="34" charset="0"/>
                          <a:ea typeface="+mn-ea"/>
                          <a:cs typeface="+mn-cs"/>
                        </a:rPr>
                        <a:t>Final presentation</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96000"/>
                        </a:lnSpc>
                        <a:spcBef>
                          <a:spcPct val="50000"/>
                        </a:spcBef>
                        <a:spcAft>
                          <a:spcPct val="0"/>
                        </a:spcAft>
                        <a:buClrTx/>
                        <a:buSzPct val="80000"/>
                        <a:buFont typeface="Wingdings" pitchFamily="2" charset="2"/>
                        <a:buNone/>
                        <a:tabLst/>
                        <a:defRPr/>
                      </a:pPr>
                      <a:r>
                        <a:rPr kumimoji="0" lang="en-GB" sz="900" b="0" i="0" u="none" strike="noStrike" cap="none" normalizeH="0" baseline="0" dirty="0" smtClean="0">
                          <a:ln>
                            <a:noFill/>
                          </a:ln>
                          <a:solidFill>
                            <a:srgbClr val="000000"/>
                          </a:solidFill>
                          <a:effectLst/>
                          <a:latin typeface="SwissReSans" pitchFamily="34" charset="0"/>
                        </a:rPr>
                        <a:t>April 28</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5" name="Group 225"/>
          <p:cNvGraphicFramePr>
            <a:graphicFrameLocks noGrp="1"/>
          </p:cNvGraphicFramePr>
          <p:nvPr>
            <p:extLst>
              <p:ext uri="{D42A27DB-BD31-4B8C-83A1-F6EECF244321}">
                <p14:modId xmlns:p14="http://schemas.microsoft.com/office/powerpoint/2010/main" val="2826076025"/>
              </p:ext>
            </p:extLst>
          </p:nvPr>
        </p:nvGraphicFramePr>
        <p:xfrm>
          <a:off x="4718050" y="3068355"/>
          <a:ext cx="3886200" cy="2627595"/>
        </p:xfrm>
        <a:graphic>
          <a:graphicData uri="http://schemas.openxmlformats.org/drawingml/2006/table">
            <a:tbl>
              <a:tblPr/>
              <a:tblGrid>
                <a:gridCol w="1368425"/>
                <a:gridCol w="1798638"/>
                <a:gridCol w="719137"/>
              </a:tblGrid>
              <a:tr h="0">
                <a:tc gridSpan="3">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Signoff</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c hMerge="1">
                  <a:txBody>
                    <a:bodyPr/>
                    <a:lstStyle/>
                    <a:p>
                      <a:endParaRPr lang="en-US"/>
                    </a:p>
                  </a:txBody>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Role</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Signature</a:t>
                      </a: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Date</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E7EDF8"/>
                    </a:solidFill>
                  </a:tcPr>
                </a:tc>
              </a:tr>
              <a:tr h="23971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Sponsor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PSB Member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PSB Member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PSB Member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PSB Member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PSB Member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Beneficiary</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Beneficiary</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graphicFrame>
        <p:nvGraphicFramePr>
          <p:cNvPr id="6" name="Group 257"/>
          <p:cNvGraphicFramePr>
            <a:graphicFrameLocks noGrp="1"/>
          </p:cNvGraphicFramePr>
          <p:nvPr>
            <p:extLst>
              <p:ext uri="{D42A27DB-BD31-4B8C-83A1-F6EECF244321}">
                <p14:modId xmlns:p14="http://schemas.microsoft.com/office/powerpoint/2010/main" val="2794192838"/>
              </p:ext>
            </p:extLst>
          </p:nvPr>
        </p:nvGraphicFramePr>
        <p:xfrm>
          <a:off x="4716463" y="971550"/>
          <a:ext cx="3887787" cy="1714098"/>
        </p:xfrm>
        <a:graphic>
          <a:graphicData uri="http://schemas.openxmlformats.org/drawingml/2006/table">
            <a:tbl>
              <a:tblPr/>
              <a:tblGrid>
                <a:gridCol w="1295400"/>
                <a:gridCol w="2592387"/>
              </a:tblGrid>
              <a:tr h="0">
                <a:tc gridSpan="2">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1000" b="0" i="1" u="none" strike="noStrike" cap="none" normalizeH="0" baseline="0" dirty="0" smtClean="0">
                          <a:ln>
                            <a:noFill/>
                          </a:ln>
                          <a:solidFill>
                            <a:srgbClr val="000000"/>
                          </a:solidFill>
                          <a:effectLst/>
                          <a:latin typeface="SwissReSans" pitchFamily="34" charset="0"/>
                        </a:rPr>
                        <a:t>Project Organization</a:t>
                      </a:r>
                    </a:p>
                  </a:txBody>
                  <a:tcPr marL="64800" marR="64800" marT="64800" marB="64800" horzOverflow="overflow">
                    <a:lnL w="28575"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28575"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solidFill>
                      <a:srgbClr val="80D4F0"/>
                    </a:solidFill>
                  </a:tcPr>
                </a:tc>
                <a:tc hMerge="1">
                  <a:txBody>
                    <a:bodyPr/>
                    <a:lstStyle/>
                    <a:p>
                      <a:endParaRPr lang="en-US"/>
                    </a:p>
                  </a:txBody>
                  <a:tcPr/>
                </a:tc>
              </a:tr>
              <a:tr h="171450">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Sponsor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Mark </a:t>
                      </a:r>
                      <a:r>
                        <a:rPr kumimoji="0" lang="en-GB" sz="900" b="0" i="0" u="none" strike="noStrike" cap="none" normalizeH="0" baseline="0" dirty="0" err="1" smtClean="0">
                          <a:ln>
                            <a:noFill/>
                          </a:ln>
                          <a:solidFill>
                            <a:srgbClr val="000000"/>
                          </a:solidFill>
                          <a:effectLst/>
                          <a:latin typeface="SwissReSans" pitchFamily="34" charset="0"/>
                        </a:rPr>
                        <a:t>Tschiegg</a:t>
                      </a: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00025">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Steering Board Members (PSB)</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N/A</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Project Manager</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Alex Xia</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err="1" smtClean="0">
                          <a:ln>
                            <a:noFill/>
                          </a:ln>
                          <a:solidFill>
                            <a:srgbClr val="000000"/>
                          </a:solidFill>
                          <a:effectLst/>
                          <a:latin typeface="SwissReSans" pitchFamily="34" charset="0"/>
                        </a:rPr>
                        <a:t>Workstream</a:t>
                      </a:r>
                      <a:r>
                        <a:rPr kumimoji="0" lang="en-GB" sz="900" b="0" i="0" u="none" strike="noStrike" cap="none" normalizeH="0" baseline="0" dirty="0" smtClean="0">
                          <a:ln>
                            <a:noFill/>
                          </a:ln>
                          <a:solidFill>
                            <a:srgbClr val="000000"/>
                          </a:solidFill>
                          <a:effectLst/>
                          <a:latin typeface="SwissReSans" pitchFamily="34" charset="0"/>
                        </a:rPr>
                        <a:t> Leaders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N/A</a:t>
                      </a: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12700" cap="flat" cmpd="sng" algn="ctr">
                      <a:solidFill>
                        <a:srgbClr val="00A9E0"/>
                      </a:solidFill>
                      <a:prstDash val="solid"/>
                      <a:round/>
                      <a:headEnd type="none" w="med" len="med"/>
                      <a:tailEnd type="none" w="med" len="med"/>
                    </a:lnB>
                    <a:lnTlToBr>
                      <a:noFill/>
                    </a:lnTlToBr>
                    <a:lnBlToTr>
                      <a:noFill/>
                    </a:lnBlToTr>
                    <a:noFill/>
                  </a:tcPr>
                </a:tc>
              </a:tr>
              <a:tr h="168275">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dirty="0" smtClean="0">
                          <a:ln>
                            <a:noFill/>
                          </a:ln>
                          <a:solidFill>
                            <a:srgbClr val="000000"/>
                          </a:solidFill>
                          <a:effectLst/>
                          <a:latin typeface="SwissReSans" pitchFamily="34" charset="0"/>
                        </a:rPr>
                        <a:t>Team Members</a:t>
                      </a:r>
                    </a:p>
                  </a:txBody>
                  <a:tcPr marL="64800" marR="64800" marT="64800" marB="64800" horzOverflow="overflow">
                    <a:lnL w="28575" cap="flat" cmpd="sng" algn="ctr">
                      <a:solidFill>
                        <a:srgbClr val="00A9E0"/>
                      </a:solidFill>
                      <a:prstDash val="solid"/>
                      <a:round/>
                      <a:headEnd type="none" w="med" len="med"/>
                      <a:tailEnd type="none" w="med" len="med"/>
                    </a:lnL>
                    <a:lnR w="12700"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tabLst/>
                      </a:pPr>
                      <a:r>
                        <a:rPr kumimoji="0" lang="en-GB" sz="900" b="0" i="0" u="none" strike="noStrike" cap="none" normalizeH="0" baseline="0" smtClean="0">
                          <a:ln>
                            <a:noFill/>
                          </a:ln>
                          <a:solidFill>
                            <a:srgbClr val="000000"/>
                          </a:solidFill>
                          <a:effectLst/>
                          <a:latin typeface="SwissReSans" pitchFamily="34" charset="0"/>
                        </a:rPr>
                        <a:t>Arching</a:t>
                      </a:r>
                      <a:r>
                        <a:rPr kumimoji="0" lang="en-GB" sz="900" b="0" i="0" u="none" strike="noStrike" cap="none" normalizeH="0" baseline="0" dirty="0" smtClean="0">
                          <a:ln>
                            <a:noFill/>
                          </a:ln>
                          <a:solidFill>
                            <a:srgbClr val="000000"/>
                          </a:solidFill>
                          <a:effectLst/>
                          <a:latin typeface="SwissReSans" pitchFamily="34" charset="0"/>
                        </a:rPr>
                        <a:t>, Jervis, Santosh, </a:t>
                      </a:r>
                      <a:r>
                        <a:rPr kumimoji="0" lang="en-GB" sz="900" b="0" i="0" u="none" strike="noStrike" cap="none" normalizeH="0" baseline="0" dirty="0" err="1" smtClean="0">
                          <a:ln>
                            <a:noFill/>
                          </a:ln>
                          <a:solidFill>
                            <a:srgbClr val="000000"/>
                          </a:solidFill>
                          <a:effectLst/>
                          <a:latin typeface="SwissReSans" pitchFamily="34" charset="0"/>
                        </a:rPr>
                        <a:t>Seshi</a:t>
                      </a:r>
                      <a:endParaRPr kumimoji="0" lang="en-GB" sz="900" b="0" i="0" u="none" strike="noStrike" cap="none" normalizeH="0" baseline="0" dirty="0" smtClean="0">
                        <a:ln>
                          <a:noFill/>
                        </a:ln>
                        <a:solidFill>
                          <a:srgbClr val="000000"/>
                        </a:solidFill>
                        <a:effectLst/>
                        <a:latin typeface="SwissReSans" pitchFamily="34" charset="0"/>
                      </a:endParaRPr>
                    </a:p>
                  </a:txBody>
                  <a:tcPr marL="64800" marR="64800" marT="64800" marB="64800" horzOverflow="overflow">
                    <a:lnL w="12700" cap="flat" cmpd="sng" algn="ctr">
                      <a:solidFill>
                        <a:srgbClr val="00A9E0"/>
                      </a:solidFill>
                      <a:prstDash val="solid"/>
                      <a:round/>
                      <a:headEnd type="none" w="med" len="med"/>
                      <a:tailEnd type="none" w="med" len="med"/>
                    </a:lnL>
                    <a:lnR w="28575" cap="flat" cmpd="sng" algn="ctr">
                      <a:solidFill>
                        <a:srgbClr val="00A9E0"/>
                      </a:solidFill>
                      <a:prstDash val="solid"/>
                      <a:round/>
                      <a:headEnd type="none" w="med" len="med"/>
                      <a:tailEnd type="none" w="med" len="med"/>
                    </a:lnR>
                    <a:lnT w="12700" cap="flat" cmpd="sng" algn="ctr">
                      <a:solidFill>
                        <a:srgbClr val="00A9E0"/>
                      </a:solidFill>
                      <a:prstDash val="solid"/>
                      <a:round/>
                      <a:headEnd type="none" w="med" len="med"/>
                      <a:tailEnd type="none" w="med" len="med"/>
                    </a:lnT>
                    <a:lnB w="28575" cap="flat" cmpd="sng" algn="ctr">
                      <a:solidFill>
                        <a:srgbClr val="00A9E0"/>
                      </a:solidFill>
                      <a:prstDash val="solid"/>
                      <a:round/>
                      <a:headEnd type="none" w="med" len="med"/>
                      <a:tailEnd type="none" w="med" len="med"/>
                    </a:lnB>
                    <a:lnTlToBr>
                      <a:noFill/>
                    </a:lnTlToBr>
                    <a:lnBlToTr>
                      <a:noFill/>
                    </a:lnBlToTr>
                    <a:noFill/>
                  </a:tcPr>
                </a:tc>
              </a:tr>
            </a:tbl>
          </a:graphicData>
        </a:graphic>
      </p:graphicFrame>
      <p:sp>
        <p:nvSpPr>
          <p:cNvPr id="7" name="Rectangle 2"/>
          <p:cNvSpPr txBox="1">
            <a:spLocks noChangeArrowheads="1"/>
          </p:cNvSpPr>
          <p:nvPr/>
        </p:nvSpPr>
        <p:spPr>
          <a:xfrm>
            <a:off x="755650" y="152400"/>
            <a:ext cx="7931150" cy="8651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dirty="0" smtClean="0">
                <a:solidFill>
                  <a:srgbClr val="0493D9"/>
                </a:solidFill>
              </a:rPr>
              <a:t>Project Charter: &lt;The Concorde&gt; 2/2</a:t>
            </a:r>
            <a:endParaRPr lang="en-GB" sz="3200" dirty="0">
              <a:solidFill>
                <a:srgbClr val="0493D9"/>
              </a:solidFill>
            </a:endParaRPr>
          </a:p>
        </p:txBody>
      </p:sp>
    </p:spTree>
    <p:extLst>
      <p:ext uri="{BB962C8B-B14F-4D97-AF65-F5344CB8AC3E}">
        <p14:creationId xmlns:p14="http://schemas.microsoft.com/office/powerpoint/2010/main" val="1098201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671</Words>
  <Application>Microsoft Office PowerPoint</Application>
  <PresentationFormat>On-screen Show (4:3)</PresentationFormat>
  <Paragraphs>118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SwissReSans</vt:lpstr>
      <vt:lpstr>Arial</vt:lpstr>
      <vt:lpstr>Calibri</vt:lpstr>
      <vt:lpstr>Wingdings</vt:lpstr>
      <vt:lpstr>Office Theme</vt:lpstr>
      <vt:lpstr>PowerPoint Presentation</vt:lpstr>
      <vt:lpstr>PowerPoint Presentation</vt:lpstr>
    </vt:vector>
  </TitlesOfParts>
  <Company>Swiss 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Vandusen</dc:creator>
  <cp:lastModifiedBy>Alex Xia</cp:lastModifiedBy>
  <cp:revision>49</cp:revision>
  <dcterms:created xsi:type="dcterms:W3CDTF">2013-01-26T13:18:28Z</dcterms:created>
  <dcterms:modified xsi:type="dcterms:W3CDTF">2016-02-25T17:10:59Z</dcterms:modified>
</cp:coreProperties>
</file>