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710" r:id="rId3"/>
  </p:sldMasterIdLst>
  <p:notesMasterIdLst>
    <p:notesMasterId r:id="rId23"/>
  </p:notesMasterIdLst>
  <p:sldIdLst>
    <p:sldId id="256" r:id="rId4"/>
    <p:sldId id="338" r:id="rId5"/>
    <p:sldId id="410" r:id="rId6"/>
    <p:sldId id="409" r:id="rId7"/>
    <p:sldId id="343" r:id="rId8"/>
    <p:sldId id="417" r:id="rId9"/>
    <p:sldId id="411" r:id="rId10"/>
    <p:sldId id="424" r:id="rId11"/>
    <p:sldId id="426" r:id="rId12"/>
    <p:sldId id="427" r:id="rId13"/>
    <p:sldId id="428" r:id="rId14"/>
    <p:sldId id="430" r:id="rId15"/>
    <p:sldId id="433" r:id="rId16"/>
    <p:sldId id="352" r:id="rId17"/>
    <p:sldId id="403" r:id="rId18"/>
    <p:sldId id="355" r:id="rId19"/>
    <p:sldId id="413" r:id="rId20"/>
    <p:sldId id="438" r:id="rId21"/>
    <p:sldId id="348"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399"/>
    <a:srgbClr val="FFFDE7"/>
    <a:srgbClr val="FE0000"/>
    <a:srgbClr val="BFEAFD"/>
    <a:srgbClr val="76C5DB"/>
    <a:srgbClr val="62C9EC"/>
    <a:srgbClr val="2072BE"/>
    <a:srgbClr val="BCEBFC"/>
    <a:srgbClr val="C0F0FF"/>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1863" autoAdjust="0"/>
  </p:normalViewPr>
  <p:slideViewPr>
    <p:cSldViewPr>
      <p:cViewPr varScale="1">
        <p:scale>
          <a:sx n="68" d="100"/>
          <a:sy n="68" d="100"/>
        </p:scale>
        <p:origin x="14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C662E55-567F-403F-907D-0CC764D99666}" type="datetimeFigureOut">
              <a:rPr lang="zh-CN" altLang="en-US"/>
              <a:pPr>
                <a:defRPr/>
              </a:pPr>
              <a:t>2016/4/26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23F7301B-8788-4107-AA85-E41C07C8EE19}" type="slidenum">
              <a:rPr lang="zh-CN" altLang="en-US"/>
              <a:pPr>
                <a:defRPr/>
              </a:pPr>
              <a:t>‹#›</a:t>
            </a:fld>
            <a:endParaRPr lang="zh-CN" altLang="en-US"/>
          </a:p>
        </p:txBody>
      </p:sp>
    </p:spTree>
    <p:extLst>
      <p:ext uri="{BB962C8B-B14F-4D97-AF65-F5344CB8AC3E}">
        <p14:creationId xmlns:p14="http://schemas.microsoft.com/office/powerpoint/2010/main" val="699037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amazon.com/Predictably-Irrational-Revised-Expanded-Edition/dp/0061353248"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www.coll.mpg.de/download/Hoeffler/Sunk%20Cost_080331.pdf" TargetMode="External"/><Relationship Id="rId4" Type="http://schemas.openxmlformats.org/officeDocument/2006/relationships/hyperlink" Target="http://grorichome.dyndns.org/oldsite/groricorssgoo/web/pdf/sunkcosteffect.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sz="1200" b="1" kern="1200" dirty="0" smtClean="0">
                <a:solidFill>
                  <a:schemeClr val="tx1"/>
                </a:solidFill>
                <a:effectLst/>
                <a:latin typeface="+mn-lt"/>
                <a:ea typeface="+mn-ea"/>
                <a:cs typeface="+mn-cs"/>
              </a:rPr>
              <a:t>More</a:t>
            </a:r>
            <a:r>
              <a:rPr lang="en-US" altLang="zh-CN" sz="1200" b="1" kern="1200" baseline="0" dirty="0" smtClean="0">
                <a:solidFill>
                  <a:schemeClr val="tx1"/>
                </a:solidFill>
                <a:effectLst/>
                <a:latin typeface="+mn-lt"/>
                <a:ea typeface="+mn-ea"/>
                <a:cs typeface="+mn-cs"/>
              </a:rPr>
              <a:t> on Goals:</a:t>
            </a:r>
          </a:p>
          <a:p>
            <a:pPr marL="1085850" lvl="2" indent="-171450">
              <a:buFont typeface="Arial" panose="020B0604020202020204" pitchFamily="34" charset="0"/>
              <a:buChar char="•"/>
            </a:pPr>
            <a:r>
              <a:rPr lang="en-US" altLang="zh-CN" sz="1200" b="0" kern="1200" dirty="0" smtClean="0">
                <a:solidFill>
                  <a:schemeClr val="tx1"/>
                </a:solidFill>
                <a:effectLst/>
                <a:latin typeface="+mn-lt"/>
                <a:ea typeface="+mn-ea"/>
                <a:cs typeface="+mn-cs"/>
              </a:rPr>
              <a:t>By traveling close to Mach 2 for the majority of a flight’s duration, the Concorde was able to complete a transatlantic flight from Paris to New York in 3 hours, 45 minutes. Traditional subsonic aircraft completed the same journey in approximately 8 hours. (Concorde and Supersonic Civil </a:t>
            </a:r>
            <a:r>
              <a:rPr lang="en-US" altLang="zh-CN" sz="1200" b="0" kern="1200" dirty="0" err="1" smtClean="0">
                <a:solidFill>
                  <a:schemeClr val="tx1"/>
                </a:solidFill>
                <a:effectLst/>
                <a:latin typeface="+mn-lt"/>
                <a:ea typeface="+mn-ea"/>
                <a:cs typeface="+mn-cs"/>
              </a:rPr>
              <a:t>Avaition</a:t>
            </a:r>
            <a:r>
              <a:rPr lang="en-US" altLang="zh-CN" sz="1200" b="0" kern="1200" dirty="0" smtClean="0">
                <a:solidFill>
                  <a:schemeClr val="tx1"/>
                </a:solidFill>
                <a:effectLst/>
                <a:latin typeface="+mn-lt"/>
                <a:ea typeface="+mn-ea"/>
                <a:cs typeface="+mn-cs"/>
              </a:rPr>
              <a:t>, </a:t>
            </a:r>
            <a:r>
              <a:rPr lang="en-US" altLang="zh-CN" sz="1200" b="0" kern="1200" dirty="0" err="1" smtClean="0">
                <a:solidFill>
                  <a:schemeClr val="tx1"/>
                </a:solidFill>
                <a:effectLst/>
                <a:latin typeface="+mn-lt"/>
                <a:ea typeface="+mn-ea"/>
                <a:cs typeface="+mn-cs"/>
              </a:rPr>
              <a:t>Saradhi</a:t>
            </a:r>
            <a:r>
              <a:rPr lang="en-US" altLang="zh-CN" sz="1200" b="0" kern="1200" dirty="0" smtClean="0">
                <a:solidFill>
                  <a:schemeClr val="tx1"/>
                </a:solidFill>
                <a:effectLst/>
                <a:latin typeface="+mn-lt"/>
                <a:ea typeface="+mn-ea"/>
                <a:cs typeface="+mn-cs"/>
              </a:rPr>
              <a:t> Kumar, ICFAI Business School Case Development Centre)</a:t>
            </a:r>
          </a:p>
          <a:p>
            <a:pPr marL="1085850" lvl="2" indent="-171450">
              <a:buFont typeface="Arial" panose="020B0604020202020204" pitchFamily="34" charset="0"/>
              <a:buChar char="•"/>
            </a:pPr>
            <a:r>
              <a:rPr lang="en-US" altLang="zh-CN" sz="1200" b="0" kern="1200" dirty="0" smtClean="0">
                <a:solidFill>
                  <a:schemeClr val="tx1"/>
                </a:solidFill>
                <a:effectLst/>
                <a:latin typeface="+mn-lt"/>
                <a:ea typeface="+mn-ea"/>
                <a:cs typeface="+mn-cs"/>
              </a:rPr>
              <a:t>Additionally, the Concorde provided a unique, cool flight experience. The Concorde’s cruising altitude was 56,000 feet, whereas traditional subsonic aircraft traveled below 40,000 feet. At this height, the curvature of the Earth was visible to passengers and the sky took on a dark blue, almost purple hue. These views were previously limited to military pilots and astronauts.</a:t>
            </a:r>
          </a:p>
          <a:p>
            <a:pPr marL="1085850" lvl="2" indent="-171450">
              <a:buFont typeface="Arial" panose="020B0604020202020204" pitchFamily="34" charset="0"/>
              <a:buChar char="•"/>
            </a:pPr>
            <a:r>
              <a:rPr lang="en-US" altLang="zh-CN" sz="1200" b="0" kern="1200" dirty="0" smtClean="0">
                <a:solidFill>
                  <a:schemeClr val="tx1"/>
                </a:solidFill>
                <a:effectLst/>
                <a:latin typeface="+mn-lt"/>
                <a:ea typeface="+mn-ea"/>
                <a:cs typeface="+mn-cs"/>
              </a:rPr>
              <a:t>Lastly, when the Concorde traveled at supersonic speeds, passengers no longer heard the noise from the engines, contributing to a more peaceful in-flight environment.</a:t>
            </a:r>
            <a:endParaRPr lang="zh-CN" altLang="en-US" b="0" dirty="0" smtClean="0"/>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3</a:t>
            </a:fld>
            <a:endParaRPr lang="zh-CN" altLang="en-US"/>
          </a:p>
        </p:txBody>
      </p:sp>
    </p:spTree>
    <p:extLst>
      <p:ext uri="{BB962C8B-B14F-4D97-AF65-F5344CB8AC3E}">
        <p14:creationId xmlns:p14="http://schemas.microsoft.com/office/powerpoint/2010/main" val="1809229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1970s the UK and French governments continued to take a cut of any airline profits. (80% for British Airways)</a:t>
            </a:r>
          </a:p>
          <a:p>
            <a:r>
              <a:rPr lang="en-US" dirty="0" smtClean="0"/>
              <a:t> </a:t>
            </a:r>
          </a:p>
          <a:p>
            <a:r>
              <a:rPr lang="en-US" dirty="0" smtClean="0"/>
              <a:t>In the 1980s after posting large losses on their Concorde flights , British Airways paid a flat sum of £16.5 million in 1984 to the UK government to buy their Concorde’s outright.</a:t>
            </a:r>
          </a:p>
          <a:p>
            <a:endParaRPr lang="en-US" altLang="zh-CN" dirty="0" smtClean="0"/>
          </a:p>
          <a:p>
            <a:r>
              <a:rPr lang="en-US" altLang="zh-CN" dirty="0" smtClean="0"/>
              <a:t>It has been reported that BA made a profit of £30-£50 million per year and a total profit of £1.75 billion on costs of £1 billion during it’s service</a:t>
            </a:r>
          </a:p>
          <a:p>
            <a:endParaRPr lang="en-US" altLang="zh-CN" dirty="0" smtClean="0"/>
          </a:p>
          <a:p>
            <a:r>
              <a:rPr lang="en-US" altLang="zh-CN" dirty="0" smtClean="0"/>
              <a:t>They cited low passenger numbers following the 25 July 2000 crash, the slump in air travel following 9/11 and rising maintenance costs.</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2072BE"/>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2072BE"/>
                </a:solidFill>
              </a:rPr>
              <a:t>On 10 April 2003 British Airways and Air France simultaneously announced that they would retire the Concorde later that year.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2072BE"/>
              </a:solidFill>
            </a:endParaRPr>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13</a:t>
            </a:fld>
            <a:endParaRPr lang="zh-CN" altLang="en-US"/>
          </a:p>
        </p:txBody>
      </p:sp>
    </p:spTree>
    <p:extLst>
      <p:ext uri="{BB962C8B-B14F-4D97-AF65-F5344CB8AC3E}">
        <p14:creationId xmlns:p14="http://schemas.microsoft.com/office/powerpoint/2010/main" val="3816959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1&amp;2. The project was predicted to be a failure early on; but everyone involved kept going. Their shared investment built a hefty psychological burden which outweighed their better judgments. After losing an incredible amount of money, effort and time, they didn’t want to just give up.</a:t>
            </a:r>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15</a:t>
            </a:fld>
            <a:endParaRPr lang="zh-CN" altLang="en-US"/>
          </a:p>
        </p:txBody>
      </p:sp>
    </p:spTree>
    <p:extLst>
      <p:ext uri="{BB962C8B-B14F-4D97-AF65-F5344CB8AC3E}">
        <p14:creationId xmlns:p14="http://schemas.microsoft.com/office/powerpoint/2010/main" val="321328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None/>
            </a:pPr>
            <a:r>
              <a:rPr lang="en-US" sz="1200" b="0" i="0" kern="1200" dirty="0" smtClean="0">
                <a:solidFill>
                  <a:schemeClr val="tx1"/>
                </a:solidFill>
                <a:effectLst/>
                <a:latin typeface="+mn-lt"/>
                <a:ea typeface="+mn-ea"/>
                <a:cs typeface="+mn-cs"/>
              </a:rPr>
              <a:t>1&amp;2. Leaders need to consider how they set the stage for the difficult conversation that will eventually take place if an organization must admit failure, cut its losses, and abandon a project.  one must prepare carefully for that conversation about abandoning a mission and turning back. You cannot have the discussion with your team for the first time while staring at the finish line of the project. Instead, an effective leader brings the team together long before setting out on the journey. Prior to meeting with the team, the leader envisions a multitude of scenarios in which things go dramatically wrong, and he or she thinks through how and why the initial plan might have to be abandoned in favor of a quite different course of action. teams ought to have these conversations </a:t>
            </a:r>
            <a:r>
              <a:rPr lang="en-US" sz="1200" b="0" i="1" kern="1200" dirty="0" smtClean="0">
                <a:solidFill>
                  <a:schemeClr val="tx1"/>
                </a:solidFill>
                <a:effectLst/>
                <a:latin typeface="+mn-lt"/>
                <a:ea typeface="+mn-ea"/>
                <a:cs typeface="+mn-cs"/>
              </a:rPr>
              <a:t>before</a:t>
            </a:r>
            <a:r>
              <a:rPr lang="en-US" sz="1200" b="0" i="0" kern="1200" dirty="0" smtClean="0">
                <a:solidFill>
                  <a:schemeClr val="tx1"/>
                </a:solidFill>
                <a:effectLst/>
                <a:latin typeface="+mn-lt"/>
                <a:ea typeface="+mn-ea"/>
                <a:cs typeface="+mn-cs"/>
              </a:rPr>
              <a:t> they have incurred sizeable sunk costs. In other words, think through the scenario when you can still think clearly, without sunk costs clouding your judgment.</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3. They could have assigned an unbiased outsider to help project teams evaluate their progress at a set of pre-determined milestones. This process worked most effectively when teams established a clear set of milestones and metrics at the outset of the project. Therefore, the unbiased outsider could employ relatively objective and mutually agreed-upon criteria for evaluating whether the team should continue forward. The unbiased outsider should be someone with substantial status within the organization. That status tended to insure that the outsider would be willing to speak candidly, and that the project team would be unlikely to dismiss their feedback and concerns.</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4.</a:t>
            </a:r>
            <a:r>
              <a:rPr lang="en-US" sz="1200" b="0" i="0" kern="1200" baseline="0" dirty="0" smtClean="0">
                <a:solidFill>
                  <a:schemeClr val="tx1"/>
                </a:solidFill>
                <a:effectLst/>
                <a:latin typeface="+mn-lt"/>
                <a:ea typeface="+mn-ea"/>
                <a:cs typeface="+mn-cs"/>
              </a:rPr>
              <a:t> O</a:t>
            </a:r>
            <a:r>
              <a:rPr lang="en-US" sz="1200" b="0" i="0" kern="1200" dirty="0" smtClean="0">
                <a:solidFill>
                  <a:schemeClr val="tx1"/>
                </a:solidFill>
                <a:effectLst/>
                <a:latin typeface="+mn-lt"/>
                <a:ea typeface="+mn-ea"/>
                <a:cs typeface="+mn-cs"/>
              </a:rPr>
              <a:t>rganizational leaders must ask their teams: “What must be true for us to conclude that we can turn around this failing project? What are we assuming about our capabilities, our customers, etc.? Are these assumptions valid?” Often, making these assumptions explicit exposes the improbability of a successful turnaround.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5&amp;6. Actively monitor the project status timely, during the monitor process, be aware of the biases to stay on their course of action. While considering other options, evaluate the status quo as it was just another option, rather than the front-runner. Also, try to detach yourself emotionally from your past decisions. Be especially careful with things that worked at some point in the past as this is not a guarantee that they’ll work in your favor again.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7. The contract between two governments played a significant role during the decision making processes. They could have included a stopping point in the contract so that neither government needs to take the fault and pay the penalty by canceling the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17</a:t>
            </a:fld>
            <a:endParaRPr lang="zh-CN" altLang="en-US"/>
          </a:p>
        </p:txBody>
      </p:sp>
    </p:spTree>
    <p:extLst>
      <p:ext uri="{BB962C8B-B14F-4D97-AF65-F5344CB8AC3E}">
        <p14:creationId xmlns:p14="http://schemas.microsoft.com/office/powerpoint/2010/main" val="195219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effectLst/>
                <a:latin typeface="+mn-lt"/>
                <a:ea typeface="+mn-ea"/>
                <a:cs typeface="+mn-cs"/>
              </a:rPr>
              <a:t>Sunk costs drive wars, push up prices in auctions and keep failed political policies alive. The fallacy makes you finish the meal when you are already full. It fills your home with things you no longer want or use. Every garage sale is a funeral for someone’s sunk costs.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lose something permanently, it hurts. The drive to mitigate this negative emotion leads to strange behaviors. Have you ever gone to see a movie only to realize within 15 minutes or so you are watching one of the worst films ever made, but you sat through it anyway? You didn’t want to waste the money, so you slid back in your chair and suffered. What about that time you made it back home with a bag of chips, and after the first bite you</a:t>
            </a:r>
            <a:r>
              <a:rPr lang="en-US" sz="1200" b="0" i="0" kern="1200" baseline="0" dirty="0" smtClean="0">
                <a:solidFill>
                  <a:schemeClr val="tx1"/>
                </a:solidFill>
                <a:effectLst/>
                <a:latin typeface="+mn-lt"/>
                <a:ea typeface="+mn-ea"/>
                <a:cs typeface="+mn-cs"/>
              </a:rPr>
              <a:t> hated it</a:t>
            </a:r>
            <a:r>
              <a:rPr lang="en-US" sz="1200" b="0" i="0" kern="1200" dirty="0" smtClean="0">
                <a:solidFill>
                  <a:schemeClr val="tx1"/>
                </a:solidFill>
                <a:effectLst/>
                <a:latin typeface="+mn-lt"/>
                <a:ea typeface="+mn-ea"/>
                <a:cs typeface="+mn-cs"/>
              </a:rPr>
              <a:t>, but you ate them anyway not wanting to waste both money and food? If you’ve experienced a version of any of these, congratulations, you fell victim to the sunk cost fallacy.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1. I like to practice what I call “zero-based thinking”. Forget about the past and consider this very moment as your “point-zero” in time: </a:t>
            </a:r>
            <a:r>
              <a:rPr lang="en-US" sz="1200" b="1" i="0" kern="1200" dirty="0" smtClean="0">
                <a:solidFill>
                  <a:schemeClr val="tx1"/>
                </a:solidFill>
                <a:effectLst/>
                <a:latin typeface="+mn-lt"/>
                <a:ea typeface="+mn-ea"/>
                <a:cs typeface="+mn-cs"/>
              </a:rPr>
              <a:t>act like all you have is the present. </a:t>
            </a:r>
            <a:r>
              <a:rPr lang="en-US" sz="1200" b="0" i="0" kern="1200" dirty="0" smtClean="0">
                <a:solidFill>
                  <a:schemeClr val="tx1"/>
                </a:solidFill>
                <a:effectLst/>
                <a:latin typeface="+mn-lt"/>
                <a:ea typeface="+mn-ea"/>
                <a:cs typeface="+mn-cs"/>
              </a:rPr>
              <a:t>I often do this by pretending that I just woke up with some sort of amnesia. I imagine myself in my current situation, but without any knowledge of how I got there. This way, it’s much easier to focus on my current situation, instead of clinging to past decisions that would drag me down.</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Play the game Farmville: Farmville is a commitment to a virtual life form. Your neglect has consequences. If you don’t return, your investments die and you will feel like you wasted your time, money and effort. You must return, sometimes days later, to reap the reward of the time and virtual money you are spending now. If you don’t, not only do you not get rewarded, you lose your investments.</a:t>
            </a:r>
          </a:p>
          <a:p>
            <a:endParaRPr lang="en-US" dirty="0" smtClean="0"/>
          </a:p>
          <a:p>
            <a:r>
              <a:rPr lang="en-US" dirty="0" smtClean="0"/>
              <a:t>3. </a:t>
            </a:r>
          </a:p>
          <a:p>
            <a:r>
              <a:rPr lang="en-US" dirty="0" err="1" smtClean="0"/>
              <a:t>Ariely</a:t>
            </a:r>
            <a:r>
              <a:rPr lang="en-US" dirty="0" smtClean="0"/>
              <a:t>, D. (2009). Predictably irrational, revised and expanded edition: The hidden forces that shape our decisions. Harper. (</a:t>
            </a:r>
            <a:r>
              <a:rPr lang="en-US" dirty="0" smtClean="0">
                <a:hlinkClick r:id="rId3"/>
              </a:rPr>
              <a:t>Amazon link</a:t>
            </a:r>
            <a:r>
              <a:rPr lang="en-US" dirty="0" smtClean="0"/>
              <a:t>)</a:t>
            </a:r>
          </a:p>
          <a:p>
            <a:r>
              <a:rPr lang="en-US" dirty="0" err="1" smtClean="0"/>
              <a:t>Arkes</a:t>
            </a:r>
            <a:r>
              <a:rPr lang="en-US" dirty="0" smtClean="0"/>
              <a:t>, Hal R., and Peter Ayton. “The Sunk Cost and Concorde Effects: Are Humans Less Rational than Lower Animals?” Psychological Bulletin 125.5 (1999): 591-600. Print. (</a:t>
            </a:r>
            <a:r>
              <a:rPr lang="en-US" dirty="0" smtClean="0">
                <a:hlinkClick r:id="rId4"/>
              </a:rPr>
              <a:t>pdf</a:t>
            </a:r>
            <a:r>
              <a:rPr lang="en-US" dirty="0" smtClean="0"/>
              <a:t>)</a:t>
            </a:r>
          </a:p>
          <a:p>
            <a:r>
              <a:rPr lang="en-US" dirty="0" err="1" smtClean="0"/>
              <a:t>Höffler</a:t>
            </a:r>
            <a:r>
              <a:rPr lang="en-US" dirty="0" smtClean="0"/>
              <a:t>, Felix. “Why Humans Care About Sunk Costs While (Lower) Animals Don’t.” The Max Planck Institute for Research on Collective Goods, 31 Mar. 2008. Web. Mar. 2011. (</a:t>
            </a:r>
            <a:r>
              <a:rPr lang="en-US" dirty="0" smtClean="0">
                <a:hlinkClick r:id="rId5"/>
              </a:rPr>
              <a:t>pdf</a:t>
            </a:r>
            <a:r>
              <a:rPr lang="en-US" dirty="0" smtClean="0"/>
              <a:t>)</a:t>
            </a:r>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18</a:t>
            </a:fld>
            <a:endParaRPr lang="zh-CN" altLang="en-US"/>
          </a:p>
        </p:txBody>
      </p:sp>
    </p:spTree>
    <p:extLst>
      <p:ext uri="{BB962C8B-B14F-4D97-AF65-F5344CB8AC3E}">
        <p14:creationId xmlns:p14="http://schemas.microsoft.com/office/powerpoint/2010/main" val="205781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r>
              <a:rPr lang="en-US" sz="1200" b="1" kern="1200" dirty="0" smtClean="0">
                <a:solidFill>
                  <a:schemeClr val="tx1"/>
                </a:solidFill>
                <a:effectLst/>
                <a:latin typeface="+mn-lt"/>
                <a:ea typeface="+mn-ea"/>
                <a:cs typeface="+mn-cs"/>
              </a:rPr>
              <a:t>Timeline:</a:t>
            </a:r>
          </a:p>
          <a:p>
            <a:pPr marL="1085850" lvl="2" indent="-171450">
              <a:buFont typeface="Arial" panose="020B0604020202020204" pitchFamily="34" charset="0"/>
              <a:buChar char="•"/>
            </a:pPr>
            <a:r>
              <a:rPr lang="en-US" sz="1200" b="0" kern="1200" dirty="0" smtClean="0">
                <a:solidFill>
                  <a:schemeClr val="tx1"/>
                </a:solidFill>
                <a:effectLst/>
                <a:latin typeface="+mn-lt"/>
                <a:ea typeface="+mn-ea"/>
                <a:cs typeface="+mn-cs"/>
              </a:rPr>
              <a:t>1956 – Supersonic Transport Aircraft Committee (STAC) established to study the possibility of building a supersonic aircraft for service in commercial transport</a:t>
            </a:r>
          </a:p>
          <a:p>
            <a:pPr marL="1085850" lvl="2" indent="-171450">
              <a:buFont typeface="Arial" panose="020B0604020202020204" pitchFamily="34" charset="0"/>
              <a:buChar char="•"/>
            </a:pPr>
            <a:r>
              <a:rPr lang="en-US" sz="1200" b="0" kern="1200" dirty="0" smtClean="0">
                <a:solidFill>
                  <a:schemeClr val="tx1"/>
                </a:solidFill>
                <a:effectLst/>
                <a:latin typeface="+mn-lt"/>
                <a:ea typeface="+mn-ea"/>
                <a:cs typeface="+mn-cs"/>
              </a:rPr>
              <a:t>1962 - By 1962, a formal agreement was reached between the two countries that agreed upon the aircraft specifications and divided responsibilities accordingly.</a:t>
            </a:r>
          </a:p>
          <a:p>
            <a:pPr marL="1085850" lvl="2" indent="-171450">
              <a:buFont typeface="Arial" panose="020B0604020202020204" pitchFamily="34" charset="0"/>
              <a:buChar char="•"/>
            </a:pPr>
            <a:r>
              <a:rPr lang="en-US" sz="1200" b="0" kern="1200" dirty="0" smtClean="0">
                <a:solidFill>
                  <a:schemeClr val="tx1"/>
                </a:solidFill>
                <a:effectLst/>
                <a:latin typeface="+mn-lt"/>
                <a:ea typeface="+mn-ea"/>
                <a:cs typeface="+mn-cs"/>
              </a:rPr>
              <a:t>1957 – 1975 Development of the Concorde</a:t>
            </a:r>
          </a:p>
          <a:p>
            <a:pPr marL="1543050" lvl="3" indent="-171450">
              <a:buFont typeface="Arial" panose="020B0604020202020204" pitchFamily="34" charset="0"/>
              <a:buChar char="•"/>
            </a:pPr>
            <a:r>
              <a:rPr lang="en-US" sz="1200" b="0" kern="1200" dirty="0" smtClean="0">
                <a:solidFill>
                  <a:schemeClr val="tx1"/>
                </a:solidFill>
                <a:effectLst/>
                <a:latin typeface="+mn-lt"/>
                <a:ea typeface="+mn-ea"/>
                <a:cs typeface="+mn-cs"/>
              </a:rPr>
              <a:t>British and French governments</a:t>
            </a:r>
          </a:p>
          <a:p>
            <a:pPr marL="1543050" lvl="3" indent="-171450">
              <a:buFont typeface="Arial" panose="020B0604020202020204" pitchFamily="34" charset="0"/>
              <a:buChar char="•"/>
            </a:pPr>
            <a:r>
              <a:rPr lang="en-US" sz="1200" b="0" kern="1200" dirty="0" smtClean="0">
                <a:solidFill>
                  <a:schemeClr val="tx1"/>
                </a:solidFill>
                <a:effectLst/>
                <a:latin typeface="+mn-lt"/>
                <a:ea typeface="+mn-ea"/>
                <a:cs typeface="+mn-cs"/>
              </a:rPr>
              <a:t>Four independent companies - BAC and </a:t>
            </a:r>
            <a:r>
              <a:rPr lang="en-US" sz="1200" b="0" kern="1200" dirty="0" err="1" smtClean="0">
                <a:solidFill>
                  <a:schemeClr val="tx1"/>
                </a:solidFill>
                <a:effectLst/>
                <a:latin typeface="+mn-lt"/>
                <a:ea typeface="+mn-ea"/>
                <a:cs typeface="+mn-cs"/>
              </a:rPr>
              <a:t>Sud</a:t>
            </a:r>
            <a:r>
              <a:rPr lang="en-US" sz="1200" b="0" kern="1200" dirty="0" smtClean="0">
                <a:solidFill>
                  <a:schemeClr val="tx1"/>
                </a:solidFill>
                <a:effectLst/>
                <a:latin typeface="+mn-lt"/>
                <a:ea typeface="+mn-ea"/>
                <a:cs typeface="+mn-cs"/>
              </a:rPr>
              <a:t> Aviation (France) were responsible for building the frame of the aircraft and Bristol </a:t>
            </a:r>
            <a:r>
              <a:rPr lang="en-US" sz="1200" b="0" kern="1200" dirty="0" err="1" smtClean="0">
                <a:solidFill>
                  <a:schemeClr val="tx1"/>
                </a:solidFill>
                <a:effectLst/>
                <a:latin typeface="+mn-lt"/>
                <a:ea typeface="+mn-ea"/>
                <a:cs typeface="+mn-cs"/>
              </a:rPr>
              <a:t>Siddeley</a:t>
            </a:r>
            <a:r>
              <a:rPr lang="en-US" sz="1200" b="0" kern="1200" dirty="0" smtClean="0">
                <a:solidFill>
                  <a:schemeClr val="tx1"/>
                </a:solidFill>
                <a:effectLst/>
                <a:latin typeface="+mn-lt"/>
                <a:ea typeface="+mn-ea"/>
                <a:cs typeface="+mn-cs"/>
              </a:rPr>
              <a:t> (Britain) and SNECMA (France) were responsible for developing and producing the jet engines.</a:t>
            </a:r>
          </a:p>
          <a:p>
            <a:pPr marL="1085850" lvl="2" indent="-171450">
              <a:buFont typeface="Arial" panose="020B0604020202020204" pitchFamily="34" charset="0"/>
              <a:buChar char="•"/>
            </a:pPr>
            <a:r>
              <a:rPr lang="en-US" sz="1200" b="0" kern="1200" dirty="0" smtClean="0">
                <a:solidFill>
                  <a:schemeClr val="tx1"/>
                </a:solidFill>
                <a:effectLst/>
                <a:latin typeface="+mn-lt"/>
                <a:ea typeface="+mn-ea"/>
                <a:cs typeface="+mn-cs"/>
              </a:rPr>
              <a:t>March 2, 1969 First Flight</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kern="1200" dirty="0" smtClean="0">
                <a:solidFill>
                  <a:schemeClr val="tx1"/>
                </a:solidFill>
                <a:effectLst/>
                <a:latin typeface="+mn-lt"/>
                <a:ea typeface="+mn-ea"/>
                <a:cs typeface="+mn-cs"/>
              </a:rPr>
              <a:t>20 aircraft were built including 6 prototypes and development aircraft. 14 aircraft entered service for 2 airlines</a:t>
            </a:r>
          </a:p>
          <a:p>
            <a:pPr marL="1085850" lvl="2" indent="-171450">
              <a:buFont typeface="Arial" panose="020B0604020202020204" pitchFamily="34" charset="0"/>
              <a:buChar char="•"/>
            </a:pPr>
            <a:r>
              <a:rPr lang="en-US" sz="1200" b="0" kern="1200" dirty="0" smtClean="0">
                <a:solidFill>
                  <a:schemeClr val="tx1"/>
                </a:solidFill>
                <a:effectLst/>
                <a:latin typeface="+mn-lt"/>
                <a:ea typeface="+mn-ea"/>
                <a:cs typeface="+mn-cs"/>
              </a:rPr>
              <a:t>1976 – 2003 in service</a:t>
            </a:r>
          </a:p>
          <a:p>
            <a:pPr marL="1085850" lvl="2" indent="-171450">
              <a:buFont typeface="Arial" panose="020B0604020202020204" pitchFamily="34" charset="0"/>
              <a:buChar char="•"/>
            </a:pPr>
            <a:r>
              <a:rPr lang="en-US" sz="1200" b="0" kern="1200" dirty="0" smtClean="0">
                <a:solidFill>
                  <a:schemeClr val="tx1"/>
                </a:solidFill>
                <a:effectLst/>
                <a:latin typeface="+mn-lt"/>
                <a:ea typeface="+mn-ea"/>
                <a:cs typeface="+mn-cs"/>
              </a:rPr>
              <a:t>November 26, 2003 - Retired</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4</a:t>
            </a:fld>
            <a:endParaRPr lang="zh-CN" altLang="en-US"/>
          </a:p>
        </p:txBody>
      </p:sp>
    </p:spTree>
    <p:extLst>
      <p:ext uri="{BB962C8B-B14F-4D97-AF65-F5344CB8AC3E}">
        <p14:creationId xmlns:p14="http://schemas.microsoft.com/office/powerpoint/2010/main" val="2046292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Selective Perception</a:t>
            </a:r>
            <a:r>
              <a:rPr lang="en-US" sz="1200" b="0" i="0" kern="1200" dirty="0" smtClean="0">
                <a:solidFill>
                  <a:schemeClr val="tx1"/>
                </a:solidFill>
                <a:effectLst/>
                <a:latin typeface="+mn-lt"/>
                <a:ea typeface="+mn-ea"/>
                <a:cs typeface="+mn-cs"/>
              </a:rPr>
              <a:t>: This is also known as Frame Blindness. People have a way of looking at the world that fits into their preselected frameworks. They often fail to take into account data which contradicts their previously-chosen framework. One example of this, according to Dearborn and Simon, is when managers get promoted, their decisions they make may still be influenced by their previous roles. They have not adjusted their perception to their new roles.</a:t>
            </a:r>
          </a:p>
          <a:p>
            <a:endParaRPr lang="en-US" alt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Conservatism</a:t>
            </a:r>
            <a:r>
              <a:rPr lang="en-US" sz="1200" b="0" i="0" kern="1200" dirty="0" smtClean="0">
                <a:solidFill>
                  <a:schemeClr val="tx1"/>
                </a:solidFill>
                <a:effectLst/>
                <a:latin typeface="+mn-lt"/>
                <a:ea typeface="+mn-ea"/>
                <a:cs typeface="+mn-cs"/>
              </a:rPr>
              <a:t>: As a project is executed, feedback is received and the project objectives may need to be revisited or the deliverables may need significant change. However, many project leaders may continue the project based on </a:t>
            </a:r>
            <a:r>
              <a:rPr lang="en-US" sz="1200" b="0" i="0" u="sng" kern="1200" dirty="0" smtClean="0">
                <a:solidFill>
                  <a:schemeClr val="tx1"/>
                </a:solidFill>
                <a:effectLst/>
                <a:latin typeface="+mn-lt"/>
                <a:ea typeface="+mn-ea"/>
                <a:cs typeface="+mn-cs"/>
              </a:rPr>
              <a:t>the original</a:t>
            </a:r>
            <a:r>
              <a:rPr lang="en-US" sz="1200" b="0" i="0" kern="1200" dirty="0" smtClean="0">
                <a:solidFill>
                  <a:schemeClr val="tx1"/>
                </a:solidFill>
                <a:effectLst/>
                <a:latin typeface="+mn-lt"/>
                <a:ea typeface="+mn-ea"/>
                <a:cs typeface="+mn-cs"/>
              </a:rPr>
              <a:t> information, instead of taking the new feedback into consideration.</a:t>
            </a:r>
            <a:endParaRPr lang="en-US" altLang="en-US" sz="1200" b="0" i="0" kern="1200" dirty="0" smtClean="0">
              <a:solidFill>
                <a:schemeClr val="tx1"/>
              </a:solidFill>
              <a:effectLst/>
              <a:latin typeface="+mn-lt"/>
              <a:ea typeface="+mn-ea"/>
              <a:cs typeface="+mn-cs"/>
            </a:endParaRPr>
          </a:p>
          <a:p>
            <a:endParaRPr lang="en-US" alt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Escalation of Commitment</a:t>
            </a:r>
            <a:r>
              <a:rPr lang="en-US" sz="1200" b="0" i="0" kern="1200" dirty="0" smtClean="0">
                <a:solidFill>
                  <a:schemeClr val="tx1"/>
                </a:solidFill>
                <a:effectLst/>
                <a:latin typeface="+mn-lt"/>
                <a:ea typeface="+mn-ea"/>
                <a:cs typeface="+mn-cs"/>
              </a:rPr>
              <a:t>: This is a bias that essentially leads to expending more project resources on resolving an issue. For example, throwing more money at a problem believing it will fix the issue, when really what you may need to do is reexamine the project altogether, or increase a different resource in order to meet the challenge.</a:t>
            </a:r>
          </a:p>
          <a:p>
            <a:endParaRPr lang="en-US" altLang="en-US" sz="1200" b="0" i="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1200" b="1" i="0" kern="1200" dirty="0" smtClean="0">
                <a:solidFill>
                  <a:schemeClr val="tx1"/>
                </a:solidFill>
                <a:effectLst/>
                <a:latin typeface="+mn-lt"/>
                <a:ea typeface="+mn-ea"/>
                <a:cs typeface="+mn-cs"/>
              </a:rPr>
              <a:t>The confirmation trap</a:t>
            </a:r>
            <a:r>
              <a:rPr lang="en-US" altLang="en-US" sz="1200" b="0" i="0" kern="1200" dirty="0" smtClean="0">
                <a:solidFill>
                  <a:schemeClr val="tx1"/>
                </a:solidFill>
                <a:effectLst/>
                <a:latin typeface="+mn-lt"/>
                <a:ea typeface="+mn-ea"/>
                <a:cs typeface="+mn-cs"/>
              </a:rPr>
              <a:t>: </a:t>
            </a:r>
            <a:r>
              <a:rPr lang="en-US" dirty="0" smtClean="0"/>
              <a:t>Individuals tend to seek supportive information confirming what they think is true and neglect the search for opposing evidence.</a:t>
            </a:r>
            <a:endParaRPr lang="en-US" altLang="en-US" dirty="0" smtClean="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6</a:t>
            </a:fld>
            <a:endParaRPr lang="zh-CN" altLang="en-US"/>
          </a:p>
        </p:txBody>
      </p:sp>
    </p:spTree>
    <p:extLst>
      <p:ext uri="{BB962C8B-B14F-4D97-AF65-F5344CB8AC3E}">
        <p14:creationId xmlns:p14="http://schemas.microsoft.com/office/powerpoint/2010/main" val="385813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STAC – </a:t>
            </a:r>
            <a:r>
              <a:rPr lang="en-US" altLang="zh-CN" sz="1200" b="1" kern="1200" dirty="0" smtClean="0">
                <a:solidFill>
                  <a:schemeClr val="tx1"/>
                </a:solidFill>
                <a:effectLst/>
                <a:latin typeface="+mn-lt"/>
                <a:ea typeface="+mn-ea"/>
                <a:cs typeface="+mn-cs"/>
              </a:rPr>
              <a:t>Supersonic Transport Aircraft Committee </a:t>
            </a:r>
          </a:p>
          <a:p>
            <a:r>
              <a:rPr lang="en-US" altLang="zh-CN" sz="1200" kern="1200" dirty="0" smtClean="0">
                <a:solidFill>
                  <a:schemeClr val="tx1"/>
                </a:solidFill>
                <a:effectLst/>
                <a:latin typeface="+mn-lt"/>
                <a:ea typeface="+mn-ea"/>
                <a:cs typeface="+mn-cs"/>
              </a:rPr>
              <a:t>STAC did say that costs were "difficult to estimate at this stage," but promptly overrode that caveat by stating that they would be in the range of £59 million to £95 million ($165 million to $266 million), depending on range, speed, and payload (At that time two versions were being considered: a Mach 1.2 plane carrying 100 people for 1500 miles, and a Mach 1.8 plane carrying 150 passengers from London to New York.) Even if the figure of £95 million ($266 million) is taken, and Professor Henderson's more pessimistic formulation is ignored, STAC was off by a factor of around 15. </a:t>
            </a:r>
          </a:p>
          <a:p>
            <a:endParaRPr lang="en-US" altLang="zh-CN" sz="1200" kern="1200" dirty="0" smtClean="0">
              <a:solidFill>
                <a:schemeClr val="tx1"/>
              </a:solidFill>
              <a:effectLst/>
              <a:latin typeface="+mn-lt"/>
              <a:ea typeface="+mn-ea"/>
              <a:cs typeface="+mn-cs"/>
            </a:endParaRP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7</a:t>
            </a:fld>
            <a:endParaRPr lang="zh-CN" altLang="en-US"/>
          </a:p>
        </p:txBody>
      </p:sp>
    </p:spTree>
    <p:extLst>
      <p:ext uri="{BB962C8B-B14F-4D97-AF65-F5344CB8AC3E}">
        <p14:creationId xmlns:p14="http://schemas.microsoft.com/office/powerpoint/2010/main" val="21645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smtClean="0">
                <a:solidFill>
                  <a:schemeClr val="tx1"/>
                </a:solidFill>
                <a:effectLst/>
                <a:latin typeface="+mn-lt"/>
                <a:ea typeface="+mn-ea"/>
                <a:cs typeface="+mn-cs"/>
              </a:rPr>
              <a:t>In 1963 </a:t>
            </a:r>
            <a:r>
              <a:rPr lang="en-US" altLang="zh-CN" sz="1200" kern="1200" dirty="0" smtClean="0">
                <a:solidFill>
                  <a:schemeClr val="tx1"/>
                </a:solidFill>
                <a:effectLst/>
                <a:latin typeface="+mn-lt"/>
                <a:ea typeface="+mn-ea"/>
                <a:cs typeface="+mn-cs"/>
              </a:rPr>
              <a:t>it was discovered that the plane would fall short of New York by 500 miles; the first major design took place, and so did the first official reappraisal of costs, raised to £275 million, compared with the maximum </a:t>
            </a:r>
            <a:r>
              <a:rPr lang="en-US" altLang="zh-CN" sz="1200" kern="1200" dirty="0" err="1" smtClean="0">
                <a:solidFill>
                  <a:schemeClr val="tx1"/>
                </a:solidFill>
                <a:effectLst/>
                <a:latin typeface="+mn-lt"/>
                <a:ea typeface="+mn-ea"/>
                <a:cs typeface="+mn-cs"/>
              </a:rPr>
              <a:t>estimateof</a:t>
            </a:r>
            <a:r>
              <a:rPr lang="en-US" altLang="zh-CN" sz="1200" kern="1200" dirty="0" smtClean="0">
                <a:solidFill>
                  <a:schemeClr val="tx1"/>
                </a:solidFill>
                <a:effectLst/>
                <a:latin typeface="+mn-lt"/>
                <a:ea typeface="+mn-ea"/>
                <a:cs typeface="+mn-cs"/>
              </a:rPr>
              <a:t> £95 million. The STAC report had made. There was a further redesign </a:t>
            </a:r>
            <a:r>
              <a:rPr lang="en-US" altLang="zh-CN" sz="1200" b="1" kern="1200" dirty="0" smtClean="0">
                <a:solidFill>
                  <a:schemeClr val="tx1"/>
                </a:solidFill>
                <a:effectLst/>
                <a:latin typeface="+mn-lt"/>
                <a:ea typeface="+mn-ea"/>
                <a:cs typeface="+mn-cs"/>
              </a:rPr>
              <a:t>in 1965</a:t>
            </a:r>
            <a:r>
              <a:rPr lang="en-US" altLang="zh-CN" sz="1200" kern="1200" dirty="0" smtClean="0">
                <a:solidFill>
                  <a:schemeClr val="tx1"/>
                </a:solidFill>
                <a:effectLst/>
                <a:latin typeface="+mn-lt"/>
                <a:ea typeface="+mn-ea"/>
                <a:cs typeface="+mn-cs"/>
              </a:rPr>
              <a:t>: by 1966, the costs were given as £450 million ($1.26 billion). (http://www.theatlantic.com/past/docs/issues/77jan/gillman2.htm)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As work progressed, the very fine margins of original concept -- which Dietrich </a:t>
            </a:r>
            <a:r>
              <a:rPr lang="en-US" altLang="zh-CN" sz="1200" kern="1200" dirty="0" err="1" smtClean="0">
                <a:solidFill>
                  <a:schemeClr val="tx1"/>
                </a:solidFill>
                <a:effectLst/>
                <a:latin typeface="+mn-lt"/>
                <a:ea typeface="+mn-ea"/>
                <a:cs typeface="+mn-cs"/>
              </a:rPr>
              <a:t>Kuchemann</a:t>
            </a:r>
            <a:r>
              <a:rPr lang="en-US" altLang="zh-CN" sz="1200" kern="1200" dirty="0" smtClean="0">
                <a:solidFill>
                  <a:schemeClr val="tx1"/>
                </a:solidFill>
                <a:effectLst/>
                <a:latin typeface="+mn-lt"/>
                <a:ea typeface="+mn-ea"/>
                <a:cs typeface="+mn-cs"/>
              </a:rPr>
              <a:t> judged "just possible" -- became increasingly clear. The payload allowed for represented only 6 percent of the plane's overall weight -- compared with 12 percent for a Boeing 707 or a VC-10 -- and each time design snags increased the weight of other equipment, that percentage was further reduced. The original payload spoken of had been 150 passengers but this was soon reduced to 130; by 1968 it was found that this was no longer attainable and the fuselage, wings, and undercarriage had once more to be designed.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most determined attempt Britain ever made to escape from its commitment came in 1964, when a </a:t>
            </a:r>
            <a:r>
              <a:rPr lang="en-US" altLang="zh-CN" sz="1200" kern="1200" dirty="0" err="1" smtClean="0">
                <a:solidFill>
                  <a:schemeClr val="tx1"/>
                </a:solidFill>
                <a:effectLst/>
                <a:latin typeface="+mn-lt"/>
                <a:ea typeface="+mn-ea"/>
                <a:cs typeface="+mn-cs"/>
              </a:rPr>
              <a:t>Labour</a:t>
            </a:r>
            <a:r>
              <a:rPr lang="en-US" altLang="zh-CN" sz="1200" kern="1200" dirty="0" smtClean="0">
                <a:solidFill>
                  <a:schemeClr val="tx1"/>
                </a:solidFill>
                <a:effectLst/>
                <a:latin typeface="+mn-lt"/>
                <a:ea typeface="+mn-ea"/>
                <a:cs typeface="+mn-cs"/>
              </a:rPr>
              <a:t> election victory ended the thirteen-year Conservative regime. The new aviation minister, Roy Jenkins, was dispatched to Paris to negotiate a withdrawal, but the French merely pointed to the terms of the agreement. The British attorney general said that Britain might have to pay up to £200 million ($560 million) in damages, and the government backed down. At several subsequent points both the British and the French governments wanted to end the project, but in view of the wording of the treaty, neither side could afford to let it appear that it was the one seeking cancellation, for the other would see a chance of recouping its own expenditure and would maintain that it, of course, wanted to carry on. </a:t>
            </a:r>
          </a:p>
          <a:p>
            <a:endParaRPr lang="en-US" altLang="zh-CN" sz="1200" kern="1200" dirty="0" smtClean="0">
              <a:solidFill>
                <a:schemeClr val="tx1"/>
              </a:solidFill>
              <a:effectLst/>
              <a:latin typeface="+mn-lt"/>
              <a:ea typeface="+mn-ea"/>
              <a:cs typeface="+mn-cs"/>
            </a:endParaRPr>
          </a:p>
          <a:p>
            <a:endParaRPr lang="en-US" altLang="zh-CN" dirty="0" smtClean="0"/>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8</a:t>
            </a:fld>
            <a:endParaRPr lang="zh-CN" altLang="en-US"/>
          </a:p>
        </p:txBody>
      </p:sp>
    </p:spTree>
    <p:extLst>
      <p:ext uri="{BB962C8B-B14F-4D97-AF65-F5344CB8AC3E}">
        <p14:creationId xmlns:p14="http://schemas.microsoft.com/office/powerpoint/2010/main" val="158053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smtClean="0">
                <a:solidFill>
                  <a:schemeClr val="tx1"/>
                </a:solidFill>
                <a:effectLst/>
                <a:latin typeface="+mn-lt"/>
                <a:ea typeface="+mn-ea"/>
                <a:cs typeface="+mn-cs"/>
              </a:rPr>
              <a:t>In 1969, </a:t>
            </a:r>
            <a:r>
              <a:rPr lang="en-US" altLang="zh-CN" sz="1200" kern="1200" dirty="0" smtClean="0">
                <a:solidFill>
                  <a:schemeClr val="tx1"/>
                </a:solidFill>
                <a:effectLst/>
                <a:latin typeface="+mn-lt"/>
                <a:ea typeface="+mn-ea"/>
                <a:cs typeface="+mn-cs"/>
              </a:rPr>
              <a:t>the cost £730 million ($1.75 billion); it rose to £1096 ($2.63 billion) by 1975. No one now mentions 150 even 130 passengers. British Airways hoped to fly into New York with 100. To Washington, because of the extra 200 miles, they cannot take more than eighty, and with Atlantic head winds some flights this winter have had a limit of seventy out of Bahrain, because of the heat, they can take off with only seventy-one. </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Both the British and the French governments wanted to end the project, but didn’t happen due to potential lose for the one seeking cancellation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When </a:t>
            </a:r>
            <a:r>
              <a:rPr lang="en-US" altLang="zh-CN" sz="1200" kern="1200" dirty="0" err="1" smtClean="0">
                <a:solidFill>
                  <a:schemeClr val="tx1"/>
                </a:solidFill>
                <a:effectLst/>
                <a:latin typeface="+mn-lt"/>
                <a:ea typeface="+mn-ea"/>
                <a:cs typeface="+mn-cs"/>
              </a:rPr>
              <a:t>Labour's</a:t>
            </a:r>
            <a:r>
              <a:rPr lang="en-US" altLang="zh-CN" sz="1200" kern="1200" dirty="0" smtClean="0">
                <a:solidFill>
                  <a:schemeClr val="tx1"/>
                </a:solidFill>
                <a:effectLst/>
                <a:latin typeface="+mn-lt"/>
                <a:ea typeface="+mn-ea"/>
                <a:cs typeface="+mn-cs"/>
              </a:rPr>
              <a:t> rule ended in 1970, Edward Heath asked his government's "think tank" -- a body of unaffiliated intellectuals, headed by Lord Rothschild, and known formally as the Central Policy Review Staff -- to deliver a judgment on Concorde. When it came, it was simple enough. "Concorde," it began, "is a commercial disaster." But the report did accept that the plane carried considerable importance in terms of diplomacy and foreign relations. It could not recommend cancellation: that was a decision for government.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9</a:t>
            </a:fld>
            <a:endParaRPr lang="zh-CN" altLang="en-US"/>
          </a:p>
        </p:txBody>
      </p:sp>
    </p:spTree>
    <p:extLst>
      <p:ext uri="{BB962C8B-B14F-4D97-AF65-F5344CB8AC3E}">
        <p14:creationId xmlns:p14="http://schemas.microsoft.com/office/powerpoint/2010/main" val="245152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Technically – Success</a:t>
            </a:r>
          </a:p>
          <a:p>
            <a:r>
              <a:rPr lang="en-US" dirty="0" smtClean="0"/>
              <a:t>What about Financially? Commercially?</a:t>
            </a:r>
          </a:p>
          <a:p>
            <a:r>
              <a:rPr lang="en-US" altLang="zh-CN" dirty="0" smtClean="0"/>
              <a:t>Hopefully they could make their money</a:t>
            </a:r>
            <a:r>
              <a:rPr lang="en-US" altLang="zh-CN" baseline="0" dirty="0" smtClean="0"/>
              <a:t> back.</a:t>
            </a:r>
            <a:endParaRPr lang="en-US" altLang="zh-CN"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British government's latest figures of development costs, shared between Britain and France are £l154 million. To that must be added production costs and losses sustained through operating Concorde by British Airways and Air France bringing the total to around £1460 million. </a:t>
            </a:r>
          </a:p>
          <a:p>
            <a:endParaRPr lang="en-US" altLang="zh-CN" sz="1200" kern="1200" dirty="0" smtClean="0">
              <a:solidFill>
                <a:schemeClr val="tx1"/>
              </a:solidFill>
              <a:effectLst/>
              <a:latin typeface="+mn-lt"/>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Developing a supersonic transport system required tremendous resource allocation from the French and British governments as well as British Airways and Air France. The primary investments were made for Research and Development; in total four prototypes were designed costing £1.134 Billion which was split by the two governments. After carefully refining the prototypes the Concorde was put into production, which included a run of sixteen aircrafts. Of this production run, two aircrafts were used for testing and training and fourteen were put into service.</a:t>
            </a:r>
            <a:endParaRPr lang="zh-CN" altLang="en-US" dirty="0" smtClean="0"/>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10</a:t>
            </a:fld>
            <a:endParaRPr lang="zh-CN" altLang="en-US"/>
          </a:p>
        </p:txBody>
      </p:sp>
    </p:spTree>
    <p:extLst>
      <p:ext uri="{BB962C8B-B14F-4D97-AF65-F5344CB8AC3E}">
        <p14:creationId xmlns:p14="http://schemas.microsoft.com/office/powerpoint/2010/main" val="380440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&gt;100 initial orders from 16 airlines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20 aircraft were built including 6 prototypes and development aircraft. 14 aircraft entered service for 2 airlines</a:t>
            </a:r>
            <a:endParaRPr lang="en-US" sz="1200" kern="1200" dirty="0" smtClean="0">
              <a:solidFill>
                <a:schemeClr val="tx1"/>
              </a:solidFill>
              <a:effectLst/>
              <a:latin typeface="+mn-lt"/>
              <a:ea typeface="+mn-ea"/>
              <a:cs typeface="+mn-cs"/>
            </a:endParaRPr>
          </a:p>
          <a:p>
            <a:endParaRPr lang="en-US" dirty="0" smtClean="0"/>
          </a:p>
          <a:p>
            <a:r>
              <a:rPr lang="en-US" altLang="zh-CN" sz="1200" kern="1200" dirty="0" smtClean="0">
                <a:solidFill>
                  <a:schemeClr val="tx1"/>
                </a:solidFill>
                <a:effectLst/>
                <a:latin typeface="+mn-lt"/>
                <a:ea typeface="+mn-ea"/>
                <a:cs typeface="+mn-cs"/>
              </a:rPr>
              <a:t>The only two airlines to buy the planes remain the two respective national carriers, British Airways and Air France. British Airways was virtually ordered to do so by the British government; the price was a very favorable £23 million each, against the present selling price of £35 million ($56 million), and they extracted a guarantee from the government to underwrite their losses. In 1974 British Airways calculated that these losses could be as much as £25 million a year.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Of the fourteen aircrafts put into service, British Airways purchased five and Air France purchased four. To the demise of the British and French government viable buyers outside of British Airways and Air France could not be identified to purchase the remaining five aircrafts. As a result the aircrafts were given to British Airways and Air France for pennies on the dollar.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Expenditure continues: $1.35 million for new passenger facilities at Heathrow: $900,000 for an advertising campaign in Britain</a:t>
            </a: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11</a:t>
            </a:fld>
            <a:endParaRPr lang="zh-CN" altLang="en-US"/>
          </a:p>
        </p:txBody>
      </p:sp>
    </p:spTree>
    <p:extLst>
      <p:ext uri="{BB962C8B-B14F-4D97-AF65-F5344CB8AC3E}">
        <p14:creationId xmlns:p14="http://schemas.microsoft.com/office/powerpoint/2010/main" val="234920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second challenge the countries faced was in the area of costs. Supersonic flight is significantly more fuel intensive than subsonic flight, given the drag and friction that results at high speed air travel. This meant that the Concorde burned over 4 times the amount of fuel per passenger, as compared to a traditional commercial airplane4. Given that fuel is a fixed per-flight cost, this already meant that flying the Concorde was going to be expensive. </a:t>
            </a:r>
          </a:p>
          <a:p>
            <a:endParaRPr lang="en-US" altLang="zh-CN" dirty="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Additionally, the Concorde needed unique parts and maintenance that were completely different from other types of aircraft. The Concorde’s parts suppliers thus were not able to achieve scale by manufacturing Concorde parts, which kept these parts expensive.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Concorde required specially trained pilots and crew, which added even more cost.</a:t>
            </a:r>
          </a:p>
          <a:p>
            <a:endParaRPr lang="en-US" altLang="zh-CN" dirty="0" smtClean="0"/>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pPr>
              <a:defRPr/>
            </a:pPr>
            <a:fld id="{23F7301B-8788-4107-AA85-E41C07C8EE19}" type="slidenum">
              <a:rPr lang="zh-CN" altLang="en-US" smtClean="0"/>
              <a:pPr>
                <a:defRPr/>
              </a:pPr>
              <a:t>12</a:t>
            </a:fld>
            <a:endParaRPr lang="zh-CN" altLang="en-US"/>
          </a:p>
        </p:txBody>
      </p:sp>
    </p:spTree>
    <p:extLst>
      <p:ext uri="{BB962C8B-B14F-4D97-AF65-F5344CB8AC3E}">
        <p14:creationId xmlns:p14="http://schemas.microsoft.com/office/powerpoint/2010/main" val="121213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0213CB1-13A0-4B26-B53C-15414D8A6F20}" type="datetimeFigureOut">
              <a:rPr lang="zh-CN" altLang="en-US"/>
              <a:pPr>
                <a:defRPr/>
              </a:pPr>
              <a:t>2016/4/26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888044-11C1-4DB9-AF1E-5DC46D47217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B1E8ABA-AB5E-40E7-88FB-BCC49096B08B}" type="datetimeFigureOut">
              <a:rPr lang="zh-CN" altLang="en-US"/>
              <a:pPr>
                <a:defRPr/>
              </a:pPr>
              <a:t>2016/4/26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531D94-FD97-4E1D-A4EA-6D7233CBFDE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36B2A2-1F35-4DF2-AF7F-ED4115ED670D}" type="datetimeFigureOut">
              <a:rPr lang="zh-CN" altLang="en-US"/>
              <a:pPr>
                <a:defRPr/>
              </a:pPr>
              <a:t>2016/4/26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62F716-213F-4A4C-A2BE-AB354C2F7C9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4" name="Picture 5" descr="CumminslogoBLACK_1inchTa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59700" y="457200"/>
            <a:ext cx="10795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2003AR_GenSet_Installation_Wyoming MI_DSC_0518-WHITE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48013" y="4060825"/>
            <a:ext cx="1855787"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ltGray">
          <a:xfrm>
            <a:off x="5143500" y="4065588"/>
            <a:ext cx="1865313"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8" descr="Crosspoint"/>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ltGray">
          <a:xfrm>
            <a:off x="7161213" y="4064000"/>
            <a:ext cx="18510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8" name="Group 9"/>
          <p:cNvGrpSpPr>
            <a:grpSpLocks/>
          </p:cNvGrpSpPr>
          <p:nvPr userDrawn="1"/>
        </p:nvGrpSpPr>
        <p:grpSpPr bwMode="auto">
          <a:xfrm>
            <a:off x="1073150" y="4065588"/>
            <a:ext cx="1922463" cy="2706687"/>
            <a:chOff x="577" y="2447"/>
            <a:chExt cx="1330" cy="1873"/>
          </a:xfrm>
        </p:grpSpPr>
        <p:sp>
          <p:nvSpPr>
            <p:cNvPr id="9" name="Rectangle 10"/>
            <p:cNvSpPr>
              <a:spLocks noChangeArrowheads="1"/>
            </p:cNvSpPr>
            <p:nvPr/>
          </p:nvSpPr>
          <p:spPr bwMode="auto">
            <a:xfrm>
              <a:off x="577" y="2447"/>
              <a:ext cx="1330" cy="1873"/>
            </a:xfrm>
            <a:prstGeom prst="rect">
              <a:avLst/>
            </a:prstGeom>
            <a:gradFill rotWithShape="1">
              <a:gsLst>
                <a:gs pos="0">
                  <a:srgbClr val="C0C0C0"/>
                </a:gs>
                <a:gs pos="100000">
                  <a:srgbClr val="969696"/>
                </a:gs>
              </a:gsLst>
              <a:lin ang="5400000" scaled="1"/>
            </a:gradFill>
            <a:ln w="12700">
              <a:noFill/>
              <a:miter lim="800000"/>
              <a:headEnd/>
              <a:tailEnd/>
            </a:ln>
            <a:effectLst/>
          </p:spPr>
          <p:txBody>
            <a:bodyPr wrap="none" lIns="0" tIns="0" rIns="0" bIns="0" anchor="ctr"/>
            <a:lstStyle>
              <a:lvl1pPr eaLnBrk="0" hangingPunct="0">
                <a:defRPr sz="2400" b="1">
                  <a:solidFill>
                    <a:schemeClr val="tx1"/>
                  </a:solidFill>
                  <a:latin typeface="Arial" panose="020B0604020202020204" pitchFamily="34" charset="0"/>
                  <a:cs typeface="Arial" panose="020B0604020202020204" pitchFamily="34" charset="0"/>
                </a:defRPr>
              </a:lvl1pPr>
              <a:lvl2pPr marL="742950" indent="-285750" eaLnBrk="0" hangingPunct="0">
                <a:defRPr sz="2400" b="1">
                  <a:solidFill>
                    <a:schemeClr val="tx1"/>
                  </a:solidFill>
                  <a:latin typeface="Arial" panose="020B0604020202020204" pitchFamily="34" charset="0"/>
                  <a:cs typeface="Arial" panose="020B0604020202020204" pitchFamily="34" charset="0"/>
                </a:defRPr>
              </a:lvl2pPr>
              <a:lvl3pPr marL="1143000" indent="-228600" eaLnBrk="0" hangingPunct="0">
                <a:defRPr sz="2400" b="1">
                  <a:solidFill>
                    <a:schemeClr val="tx1"/>
                  </a:solidFill>
                  <a:latin typeface="Arial" panose="020B0604020202020204" pitchFamily="34" charset="0"/>
                  <a:cs typeface="Arial" panose="020B0604020202020204" pitchFamily="34" charset="0"/>
                </a:defRPr>
              </a:lvl3pPr>
              <a:lvl4pPr marL="1600200" indent="-228600" eaLnBrk="0" hangingPunct="0">
                <a:defRPr sz="2400" b="1">
                  <a:solidFill>
                    <a:schemeClr val="tx1"/>
                  </a:solidFill>
                  <a:latin typeface="Arial" panose="020B0604020202020204" pitchFamily="34" charset="0"/>
                  <a:cs typeface="Arial" panose="020B0604020202020204" pitchFamily="34" charset="0"/>
                </a:defRPr>
              </a:lvl4pPr>
              <a:lvl5pPr marL="2057400" indent="-228600" eaLnBrk="0" hangingPunct="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pic>
          <p:nvPicPr>
            <p:cNvPr id="10" name="Picture 11" descr="QSB6_7_Tier4_Turbo 3Qtr High"/>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2676" t="739" r="8841" b="125"/>
            <a:stretch>
              <a:fillRect/>
            </a:stretch>
          </p:blipFill>
          <p:spPr bwMode="auto">
            <a:xfrm>
              <a:off x="577" y="2447"/>
              <a:ext cx="1330" cy="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2"/>
          <p:cNvSpPr>
            <a:spLocks noChangeArrowheads="1"/>
          </p:cNvSpPr>
          <p:nvPr userDrawn="1"/>
        </p:nvSpPr>
        <p:spPr bwMode="ltGray">
          <a:xfrm>
            <a:off x="0" y="0"/>
            <a:ext cx="296863" cy="6858000"/>
          </a:xfrm>
          <a:prstGeom prst="rect">
            <a:avLst/>
          </a:prstGeom>
          <a:solidFill>
            <a:srgbClr val="EE2E24"/>
          </a:solidFill>
          <a:ln w="9525">
            <a:noFill/>
            <a:miter lim="800000"/>
            <a:headEnd/>
            <a:tailEnd/>
          </a:ln>
          <a:effectLst/>
        </p:spPr>
        <p:txBody>
          <a:bodyPr wrap="none" anchor="ctr"/>
          <a:lstStyle>
            <a:lvl1pPr eaLnBrk="0" hangingPunct="0">
              <a:defRPr sz="2400" b="1">
                <a:solidFill>
                  <a:schemeClr val="tx1"/>
                </a:solidFill>
                <a:latin typeface="Arial" panose="020B0604020202020204" pitchFamily="34" charset="0"/>
                <a:cs typeface="Arial" panose="020B0604020202020204" pitchFamily="34" charset="0"/>
              </a:defRPr>
            </a:lvl1pPr>
            <a:lvl2pPr marL="742950" indent="-285750" eaLnBrk="0" hangingPunct="0">
              <a:defRPr sz="2400" b="1">
                <a:solidFill>
                  <a:schemeClr val="tx1"/>
                </a:solidFill>
                <a:latin typeface="Arial" panose="020B0604020202020204" pitchFamily="34" charset="0"/>
                <a:cs typeface="Arial" panose="020B0604020202020204" pitchFamily="34" charset="0"/>
              </a:defRPr>
            </a:lvl2pPr>
            <a:lvl3pPr marL="1143000" indent="-228600" eaLnBrk="0" hangingPunct="0">
              <a:defRPr sz="2400" b="1">
                <a:solidFill>
                  <a:schemeClr val="tx1"/>
                </a:solidFill>
                <a:latin typeface="Arial" panose="020B0604020202020204" pitchFamily="34" charset="0"/>
                <a:cs typeface="Arial" panose="020B0604020202020204" pitchFamily="34" charset="0"/>
              </a:defRPr>
            </a:lvl3pPr>
            <a:lvl4pPr marL="1600200" indent="-228600" eaLnBrk="0" hangingPunct="0">
              <a:defRPr sz="2400" b="1">
                <a:solidFill>
                  <a:schemeClr val="tx1"/>
                </a:solidFill>
                <a:latin typeface="Arial" panose="020B0604020202020204" pitchFamily="34" charset="0"/>
                <a:cs typeface="Arial" panose="020B0604020202020204" pitchFamily="34" charset="0"/>
              </a:defRPr>
            </a:lvl4pPr>
            <a:lvl5pPr marL="2057400" indent="-228600" eaLnBrk="0" hangingPunct="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521666" name="Rectangle 2"/>
          <p:cNvSpPr>
            <a:spLocks noGrp="1" noChangeArrowheads="1"/>
          </p:cNvSpPr>
          <p:nvPr>
            <p:ph type="ctrTitle"/>
          </p:nvPr>
        </p:nvSpPr>
        <p:spPr>
          <a:xfrm>
            <a:off x="1266825" y="1700213"/>
            <a:ext cx="6696075" cy="788987"/>
          </a:xfrm>
        </p:spPr>
        <p:txBody>
          <a:bodyPr anchor="t"/>
          <a:lstStyle>
            <a:lvl1pPr>
              <a:defRPr sz="3600"/>
            </a:lvl1pPr>
          </a:lstStyle>
          <a:p>
            <a:r>
              <a:rPr lang="en-US"/>
              <a:t>Click to edit Master title style</a:t>
            </a:r>
          </a:p>
        </p:txBody>
      </p:sp>
      <p:sp>
        <p:nvSpPr>
          <p:cNvPr id="1521667" name="Rectangle 3"/>
          <p:cNvSpPr>
            <a:spLocks noGrp="1" noChangeArrowheads="1"/>
          </p:cNvSpPr>
          <p:nvPr>
            <p:ph type="subTitle" idx="1"/>
          </p:nvPr>
        </p:nvSpPr>
        <p:spPr>
          <a:xfrm>
            <a:off x="1266825" y="2559050"/>
            <a:ext cx="6684963" cy="903288"/>
          </a:xfrm>
        </p:spPr>
        <p:txBody>
          <a:bodyPr/>
          <a:lstStyle>
            <a:lvl1pPr marL="0" indent="0">
              <a:buFont typeface="Wingdings" charset="2"/>
              <a:buNone/>
              <a:defRPr sz="2000"/>
            </a:lvl1pPr>
          </a:lstStyle>
          <a:p>
            <a:r>
              <a:rPr lang="en-US"/>
              <a:t>Add Name of Presenter</a:t>
            </a:r>
          </a:p>
          <a:p>
            <a:r>
              <a:rPr lang="en-US"/>
              <a:t>Add Date of Presentation</a:t>
            </a:r>
          </a:p>
        </p:txBody>
      </p:sp>
    </p:spTree>
    <p:extLst>
      <p:ext uri="{BB962C8B-B14F-4D97-AF65-F5344CB8AC3E}">
        <p14:creationId xmlns:p14="http://schemas.microsoft.com/office/powerpoint/2010/main" val="3379418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6473967D-4D65-40E7-992A-07627553ECD4}" type="slidenum">
              <a:rPr lang="en-US" altLang="en-US"/>
              <a:pPr/>
              <a:t>‹#›</a:t>
            </a:fld>
            <a:endParaRPr lang="en-US" altLang="en-US"/>
          </a:p>
        </p:txBody>
      </p:sp>
    </p:spTree>
    <p:extLst>
      <p:ext uri="{BB962C8B-B14F-4D97-AF65-F5344CB8AC3E}">
        <p14:creationId xmlns:p14="http://schemas.microsoft.com/office/powerpoint/2010/main" val="4212831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4E8684A-D422-49CC-B4B6-AE2316E5453F}" type="slidenum">
              <a:rPr lang="en-US" altLang="en-US"/>
              <a:pPr/>
              <a:t>‹#›</a:t>
            </a:fld>
            <a:endParaRPr lang="en-US" altLang="en-US"/>
          </a:p>
        </p:txBody>
      </p:sp>
    </p:spTree>
    <p:extLst>
      <p:ext uri="{BB962C8B-B14F-4D97-AF65-F5344CB8AC3E}">
        <p14:creationId xmlns:p14="http://schemas.microsoft.com/office/powerpoint/2010/main" val="48890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9800" y="1430338"/>
            <a:ext cx="3892550" cy="4294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4750" y="1430338"/>
            <a:ext cx="3892550" cy="4294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A75C572F-E9B3-443B-B426-59E83BD7634C}" type="slidenum">
              <a:rPr lang="en-US" altLang="en-US"/>
              <a:pPr/>
              <a:t>‹#›</a:t>
            </a:fld>
            <a:endParaRPr lang="en-US" altLang="en-US"/>
          </a:p>
        </p:txBody>
      </p:sp>
    </p:spTree>
    <p:extLst>
      <p:ext uri="{BB962C8B-B14F-4D97-AF65-F5344CB8AC3E}">
        <p14:creationId xmlns:p14="http://schemas.microsoft.com/office/powerpoint/2010/main" val="343446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endParaRPr lang="en-US" altLang="en-US"/>
          </a:p>
        </p:txBody>
      </p:sp>
      <p:sp>
        <p:nvSpPr>
          <p:cNvPr id="8" name="Rectangle 6"/>
          <p:cNvSpPr>
            <a:spLocks noGrp="1" noChangeArrowheads="1"/>
          </p:cNvSpPr>
          <p:nvPr>
            <p:ph type="sldNum" sz="quarter" idx="11"/>
          </p:nvPr>
        </p:nvSpPr>
        <p:spPr>
          <a:ln/>
        </p:spPr>
        <p:txBody>
          <a:bodyPr/>
          <a:lstStyle>
            <a:lvl1pPr>
              <a:defRPr/>
            </a:lvl1pPr>
          </a:lstStyle>
          <a:p>
            <a:fld id="{836EAE2A-0985-4168-98A0-A0EDCDA9FE54}" type="slidenum">
              <a:rPr lang="en-US" altLang="en-US"/>
              <a:pPr/>
              <a:t>‹#›</a:t>
            </a:fld>
            <a:endParaRPr lang="en-US" altLang="en-US"/>
          </a:p>
        </p:txBody>
      </p:sp>
    </p:spTree>
    <p:extLst>
      <p:ext uri="{BB962C8B-B14F-4D97-AF65-F5344CB8AC3E}">
        <p14:creationId xmlns:p14="http://schemas.microsoft.com/office/powerpoint/2010/main" val="2419211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endParaRPr lang="en-US" altLang="en-US"/>
          </a:p>
        </p:txBody>
      </p:sp>
      <p:sp>
        <p:nvSpPr>
          <p:cNvPr id="4" name="Rectangle 6"/>
          <p:cNvSpPr>
            <a:spLocks noGrp="1" noChangeArrowheads="1"/>
          </p:cNvSpPr>
          <p:nvPr>
            <p:ph type="sldNum" sz="quarter" idx="11"/>
          </p:nvPr>
        </p:nvSpPr>
        <p:spPr>
          <a:ln/>
        </p:spPr>
        <p:txBody>
          <a:bodyPr/>
          <a:lstStyle>
            <a:lvl1pPr>
              <a:defRPr/>
            </a:lvl1pPr>
          </a:lstStyle>
          <a:p>
            <a:fld id="{F97BA536-19EB-4E51-AD0C-401309540BDF}" type="slidenum">
              <a:rPr lang="en-US" altLang="en-US"/>
              <a:pPr/>
              <a:t>‹#›</a:t>
            </a:fld>
            <a:endParaRPr lang="en-US" altLang="en-US"/>
          </a:p>
        </p:txBody>
      </p:sp>
    </p:spTree>
    <p:extLst>
      <p:ext uri="{BB962C8B-B14F-4D97-AF65-F5344CB8AC3E}">
        <p14:creationId xmlns:p14="http://schemas.microsoft.com/office/powerpoint/2010/main" val="3914256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en-US"/>
          </a:p>
        </p:txBody>
      </p:sp>
      <p:sp>
        <p:nvSpPr>
          <p:cNvPr id="3" name="Rectangle 6"/>
          <p:cNvSpPr>
            <a:spLocks noGrp="1" noChangeArrowheads="1"/>
          </p:cNvSpPr>
          <p:nvPr>
            <p:ph type="sldNum" sz="quarter" idx="11"/>
          </p:nvPr>
        </p:nvSpPr>
        <p:spPr>
          <a:ln/>
        </p:spPr>
        <p:txBody>
          <a:bodyPr/>
          <a:lstStyle>
            <a:lvl1pPr>
              <a:defRPr/>
            </a:lvl1pPr>
          </a:lstStyle>
          <a:p>
            <a:fld id="{19E1E861-C2C7-4407-97D5-739EE1B41B1A}" type="slidenum">
              <a:rPr lang="en-US" altLang="en-US"/>
              <a:pPr/>
              <a:t>‹#›</a:t>
            </a:fld>
            <a:endParaRPr lang="en-US" altLang="en-US"/>
          </a:p>
        </p:txBody>
      </p:sp>
    </p:spTree>
    <p:extLst>
      <p:ext uri="{BB962C8B-B14F-4D97-AF65-F5344CB8AC3E}">
        <p14:creationId xmlns:p14="http://schemas.microsoft.com/office/powerpoint/2010/main" val="1114448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141877F1-085D-40BA-B883-B0CF0EDD72EB}" type="slidenum">
              <a:rPr lang="en-US" altLang="en-US"/>
              <a:pPr/>
              <a:t>‹#›</a:t>
            </a:fld>
            <a:endParaRPr lang="en-US" altLang="en-US"/>
          </a:p>
        </p:txBody>
      </p:sp>
    </p:spTree>
    <p:extLst>
      <p:ext uri="{BB962C8B-B14F-4D97-AF65-F5344CB8AC3E}">
        <p14:creationId xmlns:p14="http://schemas.microsoft.com/office/powerpoint/2010/main" val="277852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B94FE6-2845-4849-B27A-B57213B44D9D}" type="datetimeFigureOut">
              <a:rPr lang="zh-CN" altLang="en-US"/>
              <a:pPr>
                <a:defRPr/>
              </a:pPr>
              <a:t>2016/4/26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395B4F-2116-4771-814D-3172FE59CC9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07CC32DB-DC53-49FB-93E3-2A82BAE58DF9}" type="slidenum">
              <a:rPr lang="en-US" altLang="en-US"/>
              <a:pPr/>
              <a:t>‹#›</a:t>
            </a:fld>
            <a:endParaRPr lang="en-US" altLang="en-US"/>
          </a:p>
        </p:txBody>
      </p:sp>
    </p:spTree>
    <p:extLst>
      <p:ext uri="{BB962C8B-B14F-4D97-AF65-F5344CB8AC3E}">
        <p14:creationId xmlns:p14="http://schemas.microsoft.com/office/powerpoint/2010/main" val="2019023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CBCC50C0-A888-4507-8B9A-649D0B1D2AB2}" type="slidenum">
              <a:rPr lang="en-US" altLang="en-US"/>
              <a:pPr/>
              <a:t>‹#›</a:t>
            </a:fld>
            <a:endParaRPr lang="en-US" altLang="en-US"/>
          </a:p>
        </p:txBody>
      </p:sp>
    </p:spTree>
    <p:extLst>
      <p:ext uri="{BB962C8B-B14F-4D97-AF65-F5344CB8AC3E}">
        <p14:creationId xmlns:p14="http://schemas.microsoft.com/office/powerpoint/2010/main" val="2352612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296863"/>
            <a:ext cx="1990725" cy="5427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1225" y="296863"/>
            <a:ext cx="5822950" cy="5427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3DF356A6-D712-4827-AE4B-C2B07CE94900}" type="slidenum">
              <a:rPr lang="en-US" altLang="en-US"/>
              <a:pPr/>
              <a:t>‹#›</a:t>
            </a:fld>
            <a:endParaRPr lang="en-US" altLang="en-US"/>
          </a:p>
        </p:txBody>
      </p:sp>
    </p:spTree>
    <p:extLst>
      <p:ext uri="{BB962C8B-B14F-4D97-AF65-F5344CB8AC3E}">
        <p14:creationId xmlns:p14="http://schemas.microsoft.com/office/powerpoint/2010/main" val="1947014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13372DD-9311-4271-A554-41521742E456}"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363764A-705C-4D38-94B5-AF255CAA4171}" type="slidenum">
              <a:rPr lang="zh-CN" altLang="en-US"/>
              <a:pPr/>
              <a:t>‹#›</a:t>
            </a:fld>
            <a:endParaRPr lang="zh-CN" altLang="en-US"/>
          </a:p>
        </p:txBody>
      </p:sp>
    </p:spTree>
    <p:extLst>
      <p:ext uri="{BB962C8B-B14F-4D97-AF65-F5344CB8AC3E}">
        <p14:creationId xmlns:p14="http://schemas.microsoft.com/office/powerpoint/2010/main" val="243259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58E76CD-B78E-4314-81D5-BF75F19A00D4}"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0E31D6F-C60D-46FD-B319-68A187479CF1}" type="slidenum">
              <a:rPr lang="zh-CN" altLang="en-US"/>
              <a:pPr/>
              <a:t>‹#›</a:t>
            </a:fld>
            <a:endParaRPr lang="zh-CN" altLang="en-US"/>
          </a:p>
        </p:txBody>
      </p:sp>
    </p:spTree>
    <p:extLst>
      <p:ext uri="{BB962C8B-B14F-4D97-AF65-F5344CB8AC3E}">
        <p14:creationId xmlns:p14="http://schemas.microsoft.com/office/powerpoint/2010/main" val="454648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69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B4CBE08-6B06-44B6-9B88-9E6D3294552C}"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C97CC66F-DAEC-48CF-B07E-A5DB9A42EF2C}" type="slidenum">
              <a:rPr lang="zh-CN" altLang="en-US"/>
              <a:pPr/>
              <a:t>‹#›</a:t>
            </a:fld>
            <a:endParaRPr lang="zh-CN" altLang="en-US"/>
          </a:p>
        </p:txBody>
      </p:sp>
    </p:spTree>
    <p:extLst>
      <p:ext uri="{BB962C8B-B14F-4D97-AF65-F5344CB8AC3E}">
        <p14:creationId xmlns:p14="http://schemas.microsoft.com/office/powerpoint/2010/main" val="1633197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7F85F32-99B1-4571-9D5E-B2E8169E55B0}"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E360357-0D19-4444-875F-3684B2312774}" type="slidenum">
              <a:rPr lang="zh-CN" altLang="en-US"/>
              <a:pPr/>
              <a:t>‹#›</a:t>
            </a:fld>
            <a:endParaRPr lang="zh-CN" altLang="en-US"/>
          </a:p>
        </p:txBody>
      </p:sp>
    </p:spTree>
    <p:extLst>
      <p:ext uri="{BB962C8B-B14F-4D97-AF65-F5344CB8AC3E}">
        <p14:creationId xmlns:p14="http://schemas.microsoft.com/office/powerpoint/2010/main" val="1078598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374CEBC-A174-48E6-ABAD-1F02DFCC5F5C}"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52DF984A-5F57-4F48-B6C6-734B4C6C6EBD}" type="slidenum">
              <a:rPr lang="zh-CN" altLang="en-US"/>
              <a:pPr/>
              <a:t>‹#›</a:t>
            </a:fld>
            <a:endParaRPr lang="zh-CN" altLang="en-US"/>
          </a:p>
        </p:txBody>
      </p:sp>
    </p:spTree>
    <p:extLst>
      <p:ext uri="{BB962C8B-B14F-4D97-AF65-F5344CB8AC3E}">
        <p14:creationId xmlns:p14="http://schemas.microsoft.com/office/powerpoint/2010/main" val="6337079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A33FE71-7CD9-4492-A5F9-712F4B603660}"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1CC0DFA7-F988-4C34-ABAC-FB22DD1DE0A2}" type="slidenum">
              <a:rPr lang="zh-CN" altLang="en-US"/>
              <a:pPr/>
              <a:t>‹#›</a:t>
            </a:fld>
            <a:endParaRPr lang="zh-CN" altLang="en-US"/>
          </a:p>
        </p:txBody>
      </p:sp>
    </p:spTree>
    <p:extLst>
      <p:ext uri="{BB962C8B-B14F-4D97-AF65-F5344CB8AC3E}">
        <p14:creationId xmlns:p14="http://schemas.microsoft.com/office/powerpoint/2010/main" val="1289724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1AE9707-6752-4034-B7EF-62F208B2BC76}"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25DE5A1B-FAC4-437C-893B-4CB6A7392810}" type="slidenum">
              <a:rPr lang="zh-CN" altLang="en-US"/>
              <a:pPr/>
              <a:t>‹#›</a:t>
            </a:fld>
            <a:endParaRPr lang="zh-CN" altLang="en-US"/>
          </a:p>
        </p:txBody>
      </p:sp>
    </p:spTree>
    <p:extLst>
      <p:ext uri="{BB962C8B-B14F-4D97-AF65-F5344CB8AC3E}">
        <p14:creationId xmlns:p14="http://schemas.microsoft.com/office/powerpoint/2010/main" val="369163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2EEB775-3B65-4FEC-AB1A-822AFFE16D80}" type="datetimeFigureOut">
              <a:rPr lang="zh-CN" altLang="en-US"/>
              <a:pPr>
                <a:defRPr/>
              </a:pPr>
              <a:t>2016/4/26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78C036-B4A1-42CC-8B8D-0DAE665B4064}"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184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2"/>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81DF4A-B118-4BEA-BF28-882448C0F8B0}"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301D7CE-E924-4125-9311-89CAEB4CE757}" type="slidenum">
              <a:rPr lang="zh-CN" altLang="en-US"/>
              <a:pPr/>
              <a:t>‹#›</a:t>
            </a:fld>
            <a:endParaRPr lang="zh-CN" altLang="en-US"/>
          </a:p>
        </p:txBody>
      </p:sp>
    </p:spTree>
    <p:extLst>
      <p:ext uri="{BB962C8B-B14F-4D97-AF65-F5344CB8AC3E}">
        <p14:creationId xmlns:p14="http://schemas.microsoft.com/office/powerpoint/2010/main" val="3632127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84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284A186-1E2C-47B1-965C-950CC552A763}"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13D2211-B1BB-4FEA-8843-7AC78BB62546}" type="slidenum">
              <a:rPr lang="zh-CN" altLang="en-US"/>
              <a:pPr/>
              <a:t>‹#›</a:t>
            </a:fld>
            <a:endParaRPr lang="zh-CN" altLang="en-US"/>
          </a:p>
        </p:txBody>
      </p:sp>
    </p:spTree>
    <p:extLst>
      <p:ext uri="{BB962C8B-B14F-4D97-AF65-F5344CB8AC3E}">
        <p14:creationId xmlns:p14="http://schemas.microsoft.com/office/powerpoint/2010/main" val="11167612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C14059-4D3D-4630-91F3-1C2943D56EF0}"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CDDA4C8-3C8A-418E-829C-68F42EBFC3AC}" type="slidenum">
              <a:rPr lang="zh-CN" altLang="en-US"/>
              <a:pPr/>
              <a:t>‹#›</a:t>
            </a:fld>
            <a:endParaRPr lang="zh-CN" altLang="en-US"/>
          </a:p>
        </p:txBody>
      </p:sp>
    </p:spTree>
    <p:extLst>
      <p:ext uri="{BB962C8B-B14F-4D97-AF65-F5344CB8AC3E}">
        <p14:creationId xmlns:p14="http://schemas.microsoft.com/office/powerpoint/2010/main" val="42242469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6F79D2-F48E-4E86-8CDE-7820AB17AAEF}"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AA07895-2C74-425A-93B2-77326706C6CF}" type="slidenum">
              <a:rPr lang="zh-CN" altLang="en-US"/>
              <a:pPr/>
              <a:t>‹#›</a:t>
            </a:fld>
            <a:endParaRPr lang="zh-CN" altLang="en-US"/>
          </a:p>
        </p:txBody>
      </p:sp>
    </p:spTree>
    <p:extLst>
      <p:ext uri="{BB962C8B-B14F-4D97-AF65-F5344CB8AC3E}">
        <p14:creationId xmlns:p14="http://schemas.microsoft.com/office/powerpoint/2010/main" val="30369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B412B1-D134-45A7-B144-14458B996B1C}" type="datetimeFigureOut">
              <a:rPr lang="zh-CN" altLang="en-US"/>
              <a:pPr>
                <a:defRPr/>
              </a:pPr>
              <a:t>2016/4/26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6C48F96-B111-4620-92D9-639969DA4AB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81D967-3368-4B03-A4D2-4552066E74CF}" type="datetimeFigureOut">
              <a:rPr lang="zh-CN" altLang="en-US"/>
              <a:pPr>
                <a:defRPr/>
              </a:pPr>
              <a:t>2016/4/26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E430520-6008-4EA0-8055-7E670CE0E4C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D939272-6B3E-4F6A-9C04-9274F18B50F2}" type="datetimeFigureOut">
              <a:rPr lang="zh-CN" altLang="en-US"/>
              <a:pPr>
                <a:defRPr/>
              </a:pPr>
              <a:t>2016/4/26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0372548-AAF3-48D5-B79B-3469F0140FD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D7EEF3C-F692-4483-A5C1-B36B64612749}" type="datetimeFigureOut">
              <a:rPr lang="zh-CN" altLang="en-US"/>
              <a:pPr>
                <a:defRPr/>
              </a:pPr>
              <a:t>2016/4/26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16ADDA0-D925-4160-8F5E-0B1F938CD94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3F4F823-1230-4C61-9B35-D55C3BAFD380}" type="datetimeFigureOut">
              <a:rPr lang="zh-CN" altLang="en-US"/>
              <a:pPr>
                <a:defRPr/>
              </a:pPr>
              <a:t>2016/4/26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3F8D48-F62D-4FB6-BAD9-7344E3FA3B7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D3F0FA-3529-4B7C-B2B3-6C3CB3EF9A19}" type="datetimeFigureOut">
              <a:rPr lang="zh-CN" altLang="en-US"/>
              <a:pPr>
                <a:defRPr/>
              </a:pPr>
              <a:t>2016/4/26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73853F-9A32-42C1-B6D2-4CA1CFADE24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56B11E58-10A0-4405-9B2A-0E3FDE738F9B}" type="datetimeFigureOut">
              <a:rPr lang="zh-CN" altLang="en-US"/>
              <a:pPr>
                <a:defRPr/>
              </a:pPr>
              <a:t>2016/4/26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ADC6267-4EBA-4802-82F4-E11B01088E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520642" name="Rectangle 2"/>
          <p:cNvSpPr>
            <a:spLocks noChangeArrowheads="1"/>
          </p:cNvSpPr>
          <p:nvPr/>
        </p:nvSpPr>
        <p:spPr bwMode="ltGray">
          <a:xfrm>
            <a:off x="0" y="0"/>
            <a:ext cx="296863" cy="6858000"/>
          </a:xfrm>
          <a:prstGeom prst="rect">
            <a:avLst/>
          </a:prstGeom>
          <a:solidFill>
            <a:srgbClr val="EE2E24"/>
          </a:solidFill>
          <a:ln w="9525">
            <a:noFill/>
            <a:miter lim="800000"/>
            <a:headEnd/>
            <a:tailEnd/>
          </a:ln>
          <a:effectLst/>
        </p:spPr>
        <p:txBody>
          <a:bodyPr wrap="none" anchor="ctr"/>
          <a:lstStyle>
            <a:lvl1pPr eaLnBrk="0" hangingPunct="0">
              <a:defRPr sz="2400" b="1">
                <a:solidFill>
                  <a:schemeClr val="tx1"/>
                </a:solidFill>
                <a:latin typeface="Arial" panose="020B0604020202020204" pitchFamily="34" charset="0"/>
                <a:cs typeface="Arial" panose="020B0604020202020204" pitchFamily="34" charset="0"/>
              </a:defRPr>
            </a:lvl1pPr>
            <a:lvl2pPr marL="742950" indent="-285750" eaLnBrk="0" hangingPunct="0">
              <a:defRPr sz="2400" b="1">
                <a:solidFill>
                  <a:schemeClr val="tx1"/>
                </a:solidFill>
                <a:latin typeface="Arial" panose="020B0604020202020204" pitchFamily="34" charset="0"/>
                <a:cs typeface="Arial" panose="020B0604020202020204" pitchFamily="34" charset="0"/>
              </a:defRPr>
            </a:lvl2pPr>
            <a:lvl3pPr marL="1143000" indent="-228600" eaLnBrk="0" hangingPunct="0">
              <a:defRPr sz="2400" b="1">
                <a:solidFill>
                  <a:schemeClr val="tx1"/>
                </a:solidFill>
                <a:latin typeface="Arial" panose="020B0604020202020204" pitchFamily="34" charset="0"/>
                <a:cs typeface="Arial" panose="020B0604020202020204" pitchFamily="34" charset="0"/>
              </a:defRPr>
            </a:lvl3pPr>
            <a:lvl4pPr marL="1600200" indent="-228600" eaLnBrk="0" hangingPunct="0">
              <a:defRPr sz="2400" b="1">
                <a:solidFill>
                  <a:schemeClr val="tx1"/>
                </a:solidFill>
                <a:latin typeface="Arial" panose="020B0604020202020204" pitchFamily="34" charset="0"/>
                <a:cs typeface="Arial" panose="020B0604020202020204" pitchFamily="34" charset="0"/>
              </a:defRPr>
            </a:lvl4pPr>
            <a:lvl5pPr marL="2057400" indent="-228600" eaLnBrk="0" hangingPunct="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027" name="Rectangle 3"/>
          <p:cNvSpPr>
            <a:spLocks noGrp="1" noChangeArrowheads="1"/>
          </p:cNvSpPr>
          <p:nvPr>
            <p:ph type="title"/>
          </p:nvPr>
        </p:nvSpPr>
        <p:spPr bwMode="auto">
          <a:xfrm>
            <a:off x="911225" y="296863"/>
            <a:ext cx="79660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939800" y="1430338"/>
            <a:ext cx="7937500"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20645" name="Rectangle 5"/>
          <p:cNvSpPr>
            <a:spLocks noGrp="1" noChangeArrowheads="1"/>
          </p:cNvSpPr>
          <p:nvPr>
            <p:ph type="ftr" sz="quarter" idx="3"/>
          </p:nvPr>
        </p:nvSpPr>
        <p:spPr bwMode="auto">
          <a:xfrm>
            <a:off x="2852738" y="6330950"/>
            <a:ext cx="4979987" cy="4762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eaLnBrk="0" hangingPunct="0">
              <a:defRPr sz="1200" b="0">
                <a:solidFill>
                  <a:srgbClr val="969696"/>
                </a:solidFill>
              </a:defRPr>
            </a:lvl1pPr>
          </a:lstStyle>
          <a:p>
            <a:endParaRPr lang="en-US" altLang="en-US"/>
          </a:p>
        </p:txBody>
      </p:sp>
      <p:sp>
        <p:nvSpPr>
          <p:cNvPr id="1520646" name="Rectangle 6"/>
          <p:cNvSpPr>
            <a:spLocks noGrp="1" noChangeArrowheads="1"/>
          </p:cNvSpPr>
          <p:nvPr>
            <p:ph type="sldNum" sz="quarter" idx="4"/>
          </p:nvPr>
        </p:nvSpPr>
        <p:spPr bwMode="auto">
          <a:xfrm>
            <a:off x="744538" y="6330950"/>
            <a:ext cx="449262" cy="4762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eaLnBrk="0" hangingPunct="0">
              <a:defRPr sz="1200" b="0">
                <a:solidFill>
                  <a:srgbClr val="969696"/>
                </a:solidFill>
              </a:defRPr>
            </a:lvl1pPr>
          </a:lstStyle>
          <a:p>
            <a:fld id="{DB22B2B6-309C-4036-BEC1-B1FB65329A69}" type="slidenum">
              <a:rPr lang="en-US" altLang="en-US"/>
              <a:pPr/>
              <a:t>‹#›</a:t>
            </a:fld>
            <a:endParaRPr lang="en-US" altLang="en-US"/>
          </a:p>
        </p:txBody>
      </p:sp>
      <p:pic>
        <p:nvPicPr>
          <p:cNvPr id="1031"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51825" y="6034088"/>
            <a:ext cx="6556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8377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lnSpc>
          <a:spcPct val="95000"/>
        </a:lnSpc>
        <a:spcBef>
          <a:spcPct val="0"/>
        </a:spcBef>
        <a:spcAft>
          <a:spcPct val="0"/>
        </a:spcAft>
        <a:defRPr sz="3200">
          <a:solidFill>
            <a:schemeClr val="tx2"/>
          </a:solidFill>
          <a:latin typeface="+mj-lt"/>
          <a:ea typeface="+mj-ea"/>
          <a:cs typeface="+mj-cs"/>
        </a:defRPr>
      </a:lvl1pPr>
      <a:lvl2pPr algn="l" rtl="0" eaLnBrk="0" fontAlgn="base" hangingPunct="0">
        <a:lnSpc>
          <a:spcPct val="95000"/>
        </a:lnSpc>
        <a:spcBef>
          <a:spcPct val="0"/>
        </a:spcBef>
        <a:spcAft>
          <a:spcPct val="0"/>
        </a:spcAft>
        <a:defRPr sz="3200">
          <a:solidFill>
            <a:schemeClr val="tx2"/>
          </a:solidFill>
          <a:latin typeface="Arial" charset="0"/>
          <a:ea typeface="Arial" charset="0"/>
          <a:cs typeface="Arial" charset="0"/>
        </a:defRPr>
      </a:lvl2pPr>
      <a:lvl3pPr algn="l" rtl="0" eaLnBrk="0" fontAlgn="base" hangingPunct="0">
        <a:lnSpc>
          <a:spcPct val="95000"/>
        </a:lnSpc>
        <a:spcBef>
          <a:spcPct val="0"/>
        </a:spcBef>
        <a:spcAft>
          <a:spcPct val="0"/>
        </a:spcAft>
        <a:defRPr sz="3200">
          <a:solidFill>
            <a:schemeClr val="tx2"/>
          </a:solidFill>
          <a:latin typeface="Arial" charset="0"/>
          <a:ea typeface="Arial" charset="0"/>
          <a:cs typeface="Arial" charset="0"/>
        </a:defRPr>
      </a:lvl3pPr>
      <a:lvl4pPr algn="l" rtl="0" eaLnBrk="0" fontAlgn="base" hangingPunct="0">
        <a:lnSpc>
          <a:spcPct val="95000"/>
        </a:lnSpc>
        <a:spcBef>
          <a:spcPct val="0"/>
        </a:spcBef>
        <a:spcAft>
          <a:spcPct val="0"/>
        </a:spcAft>
        <a:defRPr sz="3200">
          <a:solidFill>
            <a:schemeClr val="tx2"/>
          </a:solidFill>
          <a:latin typeface="Arial" charset="0"/>
          <a:ea typeface="Arial" charset="0"/>
          <a:cs typeface="Arial" charset="0"/>
        </a:defRPr>
      </a:lvl4pPr>
      <a:lvl5pPr algn="l" rtl="0" eaLnBrk="0" fontAlgn="base" hangingPunct="0">
        <a:lnSpc>
          <a:spcPct val="95000"/>
        </a:lnSpc>
        <a:spcBef>
          <a:spcPct val="0"/>
        </a:spcBef>
        <a:spcAft>
          <a:spcPct val="0"/>
        </a:spcAft>
        <a:defRPr sz="3200">
          <a:solidFill>
            <a:schemeClr val="tx2"/>
          </a:solidFill>
          <a:latin typeface="Arial" charset="0"/>
          <a:ea typeface="Arial" charset="0"/>
          <a:cs typeface="Arial" charset="0"/>
        </a:defRPr>
      </a:lvl5pPr>
      <a:lvl6pPr marL="457200" algn="l" rtl="0" fontAlgn="base">
        <a:lnSpc>
          <a:spcPct val="95000"/>
        </a:lnSpc>
        <a:spcBef>
          <a:spcPct val="0"/>
        </a:spcBef>
        <a:spcAft>
          <a:spcPct val="0"/>
        </a:spcAft>
        <a:defRPr sz="3200">
          <a:solidFill>
            <a:schemeClr val="tx2"/>
          </a:solidFill>
          <a:latin typeface="Arial" charset="0"/>
          <a:ea typeface="Arial" charset="0"/>
          <a:cs typeface="Arial" charset="0"/>
        </a:defRPr>
      </a:lvl6pPr>
      <a:lvl7pPr marL="914400" algn="l" rtl="0" fontAlgn="base">
        <a:lnSpc>
          <a:spcPct val="95000"/>
        </a:lnSpc>
        <a:spcBef>
          <a:spcPct val="0"/>
        </a:spcBef>
        <a:spcAft>
          <a:spcPct val="0"/>
        </a:spcAft>
        <a:defRPr sz="3200">
          <a:solidFill>
            <a:schemeClr val="tx2"/>
          </a:solidFill>
          <a:latin typeface="Arial" charset="0"/>
          <a:ea typeface="Arial" charset="0"/>
          <a:cs typeface="Arial" charset="0"/>
        </a:defRPr>
      </a:lvl7pPr>
      <a:lvl8pPr marL="1371600" algn="l" rtl="0" fontAlgn="base">
        <a:lnSpc>
          <a:spcPct val="95000"/>
        </a:lnSpc>
        <a:spcBef>
          <a:spcPct val="0"/>
        </a:spcBef>
        <a:spcAft>
          <a:spcPct val="0"/>
        </a:spcAft>
        <a:defRPr sz="3200">
          <a:solidFill>
            <a:schemeClr val="tx2"/>
          </a:solidFill>
          <a:latin typeface="Arial" charset="0"/>
          <a:ea typeface="Arial" charset="0"/>
          <a:cs typeface="Arial" charset="0"/>
        </a:defRPr>
      </a:lvl8pPr>
      <a:lvl9pPr marL="1828800" algn="l" rtl="0" fontAlgn="base">
        <a:lnSpc>
          <a:spcPct val="95000"/>
        </a:lnSpc>
        <a:spcBef>
          <a:spcPct val="0"/>
        </a:spcBef>
        <a:spcAft>
          <a:spcPct val="0"/>
        </a:spcAft>
        <a:defRPr sz="3200">
          <a:solidFill>
            <a:schemeClr val="tx2"/>
          </a:solidFill>
          <a:latin typeface="Arial" charset="0"/>
          <a:ea typeface="Arial" charset="0"/>
          <a:cs typeface="Arial" charset="0"/>
        </a:defRPr>
      </a:lvl9pPr>
    </p:titleStyle>
    <p:bodyStyle>
      <a:lvl1pPr marL="231775" indent="-231775" algn="l" rtl="0" eaLnBrk="0" fontAlgn="base" hangingPunct="0">
        <a:spcBef>
          <a:spcPct val="35000"/>
        </a:spcBef>
        <a:spcAft>
          <a:spcPct val="0"/>
        </a:spcAft>
        <a:buClr>
          <a:srgbClr val="EE2E24"/>
        </a:buClr>
        <a:buFont typeface="Wingdings" panose="05000000000000000000" pitchFamily="2" charset="2"/>
        <a:buChar char="§"/>
        <a:defRPr sz="2600">
          <a:solidFill>
            <a:schemeClr val="tx1"/>
          </a:solidFill>
          <a:latin typeface="+mn-lt"/>
          <a:ea typeface="+mn-ea"/>
          <a:cs typeface="+mn-cs"/>
        </a:defRPr>
      </a:lvl1pPr>
      <a:lvl2pPr marL="579438" indent="-233363" algn="l" rtl="0" eaLnBrk="0" fontAlgn="base" hangingPunct="0">
        <a:spcBef>
          <a:spcPct val="35000"/>
        </a:spcBef>
        <a:spcAft>
          <a:spcPct val="0"/>
        </a:spcAft>
        <a:buClr>
          <a:srgbClr val="EE2E24"/>
        </a:buClr>
        <a:buFont typeface="Arial" panose="020B0604020202020204" pitchFamily="34" charset="0"/>
        <a:buChar char="–"/>
        <a:defRPr sz="2200">
          <a:solidFill>
            <a:schemeClr val="tx1"/>
          </a:solidFill>
          <a:latin typeface="+mn-lt"/>
          <a:ea typeface="+mn-ea"/>
          <a:cs typeface="+mn-cs"/>
        </a:defRPr>
      </a:lvl2pPr>
      <a:lvl3pPr marL="863600" indent="-169863" algn="l" rtl="0" eaLnBrk="0" fontAlgn="base" hangingPunct="0">
        <a:spcBef>
          <a:spcPct val="35000"/>
        </a:spcBef>
        <a:spcAft>
          <a:spcPct val="0"/>
        </a:spcAft>
        <a:buClr>
          <a:srgbClr val="EE2E24"/>
        </a:buClr>
        <a:buChar char="•"/>
        <a:defRPr sz="2000">
          <a:solidFill>
            <a:schemeClr val="tx1"/>
          </a:solidFill>
          <a:latin typeface="+mn-lt"/>
          <a:ea typeface="+mn-ea"/>
          <a:cs typeface="+mn-cs"/>
        </a:defRPr>
      </a:lvl3pPr>
      <a:lvl4pPr marL="1146175" indent="-168275" algn="l" rtl="0" eaLnBrk="0" fontAlgn="base" hangingPunct="0">
        <a:spcBef>
          <a:spcPct val="35000"/>
        </a:spcBef>
        <a:spcAft>
          <a:spcPct val="0"/>
        </a:spcAft>
        <a:buChar char="–"/>
        <a:defRPr sz="2000">
          <a:solidFill>
            <a:schemeClr val="tx1"/>
          </a:solidFill>
          <a:latin typeface="+mn-lt"/>
          <a:ea typeface="+mn-ea"/>
          <a:cs typeface="+mn-cs"/>
        </a:defRPr>
      </a:lvl4pPr>
      <a:lvl5pPr marL="1441450" indent="-180975" algn="l" rtl="0" eaLnBrk="0" fontAlgn="base" hangingPunct="0">
        <a:spcBef>
          <a:spcPct val="35000"/>
        </a:spcBef>
        <a:spcAft>
          <a:spcPct val="0"/>
        </a:spcAft>
        <a:buChar char="»"/>
        <a:defRPr sz="2000" i="1">
          <a:solidFill>
            <a:schemeClr val="tx1"/>
          </a:solidFill>
          <a:latin typeface="+mn-lt"/>
          <a:ea typeface="+mn-ea"/>
          <a:cs typeface="+mn-cs"/>
        </a:defRPr>
      </a:lvl5pPr>
      <a:lvl6pPr marL="1898650" indent="-180975" algn="l" rtl="0" fontAlgn="base">
        <a:spcBef>
          <a:spcPct val="35000"/>
        </a:spcBef>
        <a:spcAft>
          <a:spcPct val="0"/>
        </a:spcAft>
        <a:buChar char="»"/>
        <a:defRPr i="1">
          <a:solidFill>
            <a:schemeClr val="tx1"/>
          </a:solidFill>
          <a:latin typeface="+mn-lt"/>
          <a:ea typeface="+mn-ea"/>
          <a:cs typeface="+mn-cs"/>
        </a:defRPr>
      </a:lvl6pPr>
      <a:lvl7pPr marL="2355850" indent="-180975" algn="l" rtl="0" fontAlgn="base">
        <a:spcBef>
          <a:spcPct val="35000"/>
        </a:spcBef>
        <a:spcAft>
          <a:spcPct val="0"/>
        </a:spcAft>
        <a:buChar char="»"/>
        <a:defRPr i="1">
          <a:solidFill>
            <a:schemeClr val="tx1"/>
          </a:solidFill>
          <a:latin typeface="+mn-lt"/>
          <a:ea typeface="+mn-ea"/>
          <a:cs typeface="+mn-cs"/>
        </a:defRPr>
      </a:lvl7pPr>
      <a:lvl8pPr marL="2813050" indent="-180975" algn="l" rtl="0" fontAlgn="base">
        <a:spcBef>
          <a:spcPct val="35000"/>
        </a:spcBef>
        <a:spcAft>
          <a:spcPct val="0"/>
        </a:spcAft>
        <a:buChar char="»"/>
        <a:defRPr i="1">
          <a:solidFill>
            <a:schemeClr val="tx1"/>
          </a:solidFill>
          <a:latin typeface="+mn-lt"/>
          <a:ea typeface="+mn-ea"/>
          <a:cs typeface="+mn-cs"/>
        </a:defRPr>
      </a:lvl8pPr>
      <a:lvl9pPr marL="3270250" indent="-180975" algn="l" rtl="0" fontAlgn="base">
        <a:spcBef>
          <a:spcPct val="35000"/>
        </a:spcBef>
        <a:spcAft>
          <a:spcPct val="0"/>
        </a:spcAft>
        <a:buChar char="»"/>
        <a:defRPr i="1">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108">
                <a:solidFill>
                  <a:schemeClr val="tx1">
                    <a:tint val="75000"/>
                  </a:schemeClr>
                </a:solidFill>
                <a:latin typeface="+mn-lt"/>
                <a:ea typeface="+mn-ea"/>
              </a:defRPr>
            </a:lvl1pPr>
          </a:lstStyle>
          <a:p>
            <a:pPr>
              <a:defRPr/>
            </a:pPr>
            <a:fld id="{B211C7B8-AD4C-4958-9CD9-20AABA40FD68}" type="datetimeFigureOut">
              <a:rPr lang="zh-CN" altLang="en-US">
                <a:solidFill>
                  <a:prstClr val="black">
                    <a:tint val="75000"/>
                  </a:prstClr>
                </a:solidFill>
              </a:rPr>
              <a:pPr>
                <a:defRPr/>
              </a:pPr>
              <a:t>2016/4/26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108">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8">
                <a:solidFill>
                  <a:srgbClr val="898989"/>
                </a:solidFill>
                <a:latin typeface="Calibri" panose="020F0502020204030204" pitchFamily="34" charset="0"/>
              </a:defRPr>
            </a:lvl1pPr>
          </a:lstStyle>
          <a:p>
            <a:fld id="{F5B8AC20-D4A4-462C-8F49-4B8A3429A840}" type="slidenum">
              <a:rPr lang="zh-CN" altLang="en-US"/>
              <a:pPr/>
              <a:t>‹#›</a:t>
            </a:fld>
            <a:endParaRPr lang="zh-CN" altLang="en-US"/>
          </a:p>
        </p:txBody>
      </p:sp>
    </p:spTree>
    <p:extLst>
      <p:ext uri="{BB962C8B-B14F-4D97-AF65-F5344CB8AC3E}">
        <p14:creationId xmlns:p14="http://schemas.microsoft.com/office/powerpoint/2010/main" val="370948702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062" kern="1200">
          <a:solidFill>
            <a:schemeClr val="tx1"/>
          </a:solidFill>
          <a:latin typeface="+mj-lt"/>
          <a:ea typeface="+mj-ea"/>
          <a:cs typeface="+mj-cs"/>
        </a:defRPr>
      </a:lvl1pPr>
      <a:lvl2pPr algn="ctr" rtl="0" eaLnBrk="0" fontAlgn="base" hangingPunct="0">
        <a:spcBef>
          <a:spcPct val="0"/>
        </a:spcBef>
        <a:spcAft>
          <a:spcPct val="0"/>
        </a:spcAft>
        <a:defRPr sz="4062">
          <a:solidFill>
            <a:schemeClr val="tx1"/>
          </a:solidFill>
          <a:latin typeface="Calibri" pitchFamily="34" charset="0"/>
          <a:ea typeface="宋体" charset="-122"/>
        </a:defRPr>
      </a:lvl2pPr>
      <a:lvl3pPr algn="ctr" rtl="0" eaLnBrk="0" fontAlgn="base" hangingPunct="0">
        <a:spcBef>
          <a:spcPct val="0"/>
        </a:spcBef>
        <a:spcAft>
          <a:spcPct val="0"/>
        </a:spcAft>
        <a:defRPr sz="4062">
          <a:solidFill>
            <a:schemeClr val="tx1"/>
          </a:solidFill>
          <a:latin typeface="Calibri" pitchFamily="34" charset="0"/>
          <a:ea typeface="宋体" charset="-122"/>
        </a:defRPr>
      </a:lvl3pPr>
      <a:lvl4pPr algn="ctr" rtl="0" eaLnBrk="0" fontAlgn="base" hangingPunct="0">
        <a:spcBef>
          <a:spcPct val="0"/>
        </a:spcBef>
        <a:spcAft>
          <a:spcPct val="0"/>
        </a:spcAft>
        <a:defRPr sz="4062">
          <a:solidFill>
            <a:schemeClr val="tx1"/>
          </a:solidFill>
          <a:latin typeface="Calibri" pitchFamily="34" charset="0"/>
          <a:ea typeface="宋体" charset="-122"/>
        </a:defRPr>
      </a:lvl4pPr>
      <a:lvl5pPr algn="ctr" rtl="0" eaLnBrk="0" fontAlgn="base" hangingPunct="0">
        <a:spcBef>
          <a:spcPct val="0"/>
        </a:spcBef>
        <a:spcAft>
          <a:spcPct val="0"/>
        </a:spcAft>
        <a:defRPr sz="4062">
          <a:solidFill>
            <a:schemeClr val="tx1"/>
          </a:solidFill>
          <a:latin typeface="Calibri" pitchFamily="34" charset="0"/>
          <a:ea typeface="宋体" charset="-122"/>
        </a:defRPr>
      </a:lvl5pPr>
      <a:lvl6pPr marL="422041" algn="ctr" rtl="0" fontAlgn="base">
        <a:spcBef>
          <a:spcPct val="0"/>
        </a:spcBef>
        <a:spcAft>
          <a:spcPct val="0"/>
        </a:spcAft>
        <a:defRPr sz="4062">
          <a:solidFill>
            <a:schemeClr val="tx1"/>
          </a:solidFill>
          <a:latin typeface="Calibri" pitchFamily="34" charset="0"/>
          <a:ea typeface="宋体" charset="-122"/>
        </a:defRPr>
      </a:lvl6pPr>
      <a:lvl7pPr marL="844083" algn="ctr" rtl="0" fontAlgn="base">
        <a:spcBef>
          <a:spcPct val="0"/>
        </a:spcBef>
        <a:spcAft>
          <a:spcPct val="0"/>
        </a:spcAft>
        <a:defRPr sz="4062">
          <a:solidFill>
            <a:schemeClr val="tx1"/>
          </a:solidFill>
          <a:latin typeface="Calibri" pitchFamily="34" charset="0"/>
          <a:ea typeface="宋体" charset="-122"/>
        </a:defRPr>
      </a:lvl7pPr>
      <a:lvl8pPr marL="1266124" algn="ctr" rtl="0" fontAlgn="base">
        <a:spcBef>
          <a:spcPct val="0"/>
        </a:spcBef>
        <a:spcAft>
          <a:spcPct val="0"/>
        </a:spcAft>
        <a:defRPr sz="4062">
          <a:solidFill>
            <a:schemeClr val="tx1"/>
          </a:solidFill>
          <a:latin typeface="Calibri" pitchFamily="34" charset="0"/>
          <a:ea typeface="宋体" charset="-122"/>
        </a:defRPr>
      </a:lvl8pPr>
      <a:lvl9pPr marL="1688165" algn="ctr" rtl="0" fontAlgn="base">
        <a:spcBef>
          <a:spcPct val="0"/>
        </a:spcBef>
        <a:spcAft>
          <a:spcPct val="0"/>
        </a:spcAft>
        <a:defRPr sz="4062">
          <a:solidFill>
            <a:schemeClr val="tx1"/>
          </a:solidFill>
          <a:latin typeface="Calibri" pitchFamily="34" charset="0"/>
          <a:ea typeface="宋体" charset="-122"/>
        </a:defRPr>
      </a:lvl9pPr>
    </p:titleStyle>
    <p:bodyStyle>
      <a:lvl1pPr marL="316531" indent="-31653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1pPr>
      <a:lvl2pPr marL="685817" indent="-263776" algn="l" rtl="0" eaLnBrk="0" fontAlgn="base" hangingPunct="0">
        <a:spcBef>
          <a:spcPct val="20000"/>
        </a:spcBef>
        <a:spcAft>
          <a:spcPct val="0"/>
        </a:spcAft>
        <a:buFont typeface="Arial" panose="020B0604020202020204" pitchFamily="34" charset="0"/>
        <a:buChar char="–"/>
        <a:defRPr sz="2585" kern="1200">
          <a:solidFill>
            <a:schemeClr val="tx1"/>
          </a:solidFill>
          <a:latin typeface="+mn-lt"/>
          <a:ea typeface="+mn-ea"/>
          <a:cs typeface="+mn-cs"/>
        </a:defRPr>
      </a:lvl2pPr>
      <a:lvl3pPr marL="1055103" indent="-211021" algn="l" rtl="0" eaLnBrk="0" fontAlgn="base" hangingPunct="0">
        <a:spcBef>
          <a:spcPct val="20000"/>
        </a:spcBef>
        <a:spcAft>
          <a:spcPct val="0"/>
        </a:spcAft>
        <a:buFont typeface="Arial" panose="020B0604020202020204" pitchFamily="34" charset="0"/>
        <a:buChar char="•"/>
        <a:defRPr sz="2215" kern="1200">
          <a:solidFill>
            <a:schemeClr val="tx1"/>
          </a:solidFill>
          <a:latin typeface="+mn-lt"/>
          <a:ea typeface="+mn-ea"/>
          <a:cs typeface="+mn-cs"/>
        </a:defRPr>
      </a:lvl3pPr>
      <a:lvl4pPr marL="1477145" indent="-211021" algn="l" rtl="0" eaLnBrk="0" fontAlgn="base" hangingPunct="0">
        <a:spcBef>
          <a:spcPct val="20000"/>
        </a:spcBef>
        <a:spcAft>
          <a:spcPct val="0"/>
        </a:spcAft>
        <a:buFont typeface="Arial" panose="020B0604020202020204" pitchFamily="34" charset="0"/>
        <a:buChar char="–"/>
        <a:defRPr sz="1846" kern="1200">
          <a:solidFill>
            <a:schemeClr val="tx1"/>
          </a:solidFill>
          <a:latin typeface="+mn-lt"/>
          <a:ea typeface="+mn-ea"/>
          <a:cs typeface="+mn-cs"/>
        </a:defRPr>
      </a:lvl4pPr>
      <a:lvl5pPr marL="1899186" indent="-211021" algn="l" rtl="0" eaLnBrk="0" fontAlgn="base" hangingPunct="0">
        <a:spcBef>
          <a:spcPct val="20000"/>
        </a:spcBef>
        <a:spcAft>
          <a:spcPct val="0"/>
        </a:spcAft>
        <a:buFont typeface="Arial" panose="020B0604020202020204"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tags" Target="../tags/tag10.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9.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tags" Target="../tags/tag15.xml"/><Relationship Id="rId5"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8.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gif"/><Relationship Id="rId1" Type="http://schemas.openxmlformats.org/officeDocument/2006/relationships/slideLayout" Target="../slideLayouts/slideLayout29.xml"/><Relationship Id="rId5" Type="http://schemas.openxmlformats.org/officeDocument/2006/relationships/image" Target="../media/image8.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tags" Target="../tags/tag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9.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xml"/><Relationship Id="rId7" Type="http://schemas.openxmlformats.org/officeDocument/2006/relationships/image" Target="../media/image16.png"/><Relationship Id="rId2" Type="http://schemas.openxmlformats.org/officeDocument/2006/relationships/slideLayout" Target="../slideLayouts/slideLayout29.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ags" Target="../tags/tag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3074" name="TextBox 6"/>
          <p:cNvSpPr txBox="1">
            <a:spLocks noChangeArrowheads="1"/>
          </p:cNvSpPr>
          <p:nvPr/>
        </p:nvSpPr>
        <p:spPr bwMode="auto">
          <a:xfrm>
            <a:off x="467544" y="3856980"/>
            <a:ext cx="5616624" cy="1923604"/>
          </a:xfrm>
          <a:prstGeom prst="rect">
            <a:avLst/>
          </a:prstGeom>
          <a:noFill/>
          <a:ln w="9525">
            <a:noFill/>
            <a:miter lim="800000"/>
            <a:headEnd/>
            <a:tailEnd/>
          </a:ln>
        </p:spPr>
        <p:txBody>
          <a:bodyPr wrap="square">
            <a:spAutoFit/>
          </a:bodyPr>
          <a:lstStyle/>
          <a:p>
            <a:r>
              <a:rPr lang="en-US" altLang="zh-CN" sz="7200" dirty="0">
                <a:solidFill>
                  <a:schemeClr val="tx2">
                    <a:lumMod val="75000"/>
                  </a:schemeClr>
                </a:solidFill>
                <a:latin typeface="+mn-lt"/>
              </a:rPr>
              <a:t>The Concorde</a:t>
            </a:r>
            <a:endParaRPr lang="en-US" altLang="zh-CN" sz="7200" dirty="0">
              <a:solidFill>
                <a:schemeClr val="tx2">
                  <a:lumMod val="75000"/>
                </a:schemeClr>
              </a:solidFill>
              <a:latin typeface="+mn-lt"/>
              <a:ea typeface="微软雅黑" pitchFamily="34" charset="-122"/>
            </a:endParaRPr>
          </a:p>
          <a:p>
            <a:endParaRPr lang="zh-CN" altLang="en-US" sz="1100" dirty="0">
              <a:latin typeface="微软雅黑" pitchFamily="34" charset="-122"/>
              <a:ea typeface="微软雅黑" pitchFamily="34" charset="-122"/>
            </a:endParaRPr>
          </a:p>
          <a:p>
            <a:endParaRPr lang="zh-CN" altLang="en-US" dirty="0"/>
          </a:p>
          <a:p>
            <a:endParaRPr lang="zh-CN" altLang="en-US" dirty="0">
              <a:solidFill>
                <a:srgbClr val="FF0000"/>
              </a:solidFill>
            </a:endParaRPr>
          </a:p>
        </p:txBody>
      </p:sp>
      <p:cxnSp>
        <p:nvCxnSpPr>
          <p:cNvPr id="7" name="直接连接符 6"/>
          <p:cNvCxnSpPr/>
          <p:nvPr/>
        </p:nvCxnSpPr>
        <p:spPr>
          <a:xfrm>
            <a:off x="323528" y="4889298"/>
            <a:ext cx="5760640" cy="0"/>
          </a:xfrm>
          <a:prstGeom prst="line">
            <a:avLst/>
          </a:prstGeom>
          <a:ln>
            <a:solidFill>
              <a:schemeClr val="tx2">
                <a:lumMod val="75000"/>
              </a:schemeClr>
            </a:solidFill>
          </a:ln>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467544" y="5153124"/>
            <a:ext cx="8496944" cy="2410916"/>
          </a:xfrm>
          <a:prstGeom prst="rect">
            <a:avLst/>
          </a:prstGeom>
          <a:noFill/>
        </p:spPr>
        <p:txBody>
          <a:bodyPr wrap="square" rtlCol="0">
            <a:spAutoFit/>
          </a:bodyPr>
          <a:lstStyle/>
          <a:p>
            <a:r>
              <a:rPr lang="en-US" altLang="zh-CN" sz="3600" b="1" dirty="0">
                <a:solidFill>
                  <a:schemeClr val="tx1">
                    <a:lumMod val="75000"/>
                    <a:lumOff val="25000"/>
                  </a:schemeClr>
                </a:solidFill>
                <a:latin typeface="Calibri" panose="020F0502020204030204" pitchFamily="34" charset="0"/>
              </a:rPr>
              <a:t>Team </a:t>
            </a:r>
            <a:r>
              <a:rPr lang="en-US" altLang="zh-CN" sz="3600" b="1" dirty="0" smtClean="0">
                <a:solidFill>
                  <a:schemeClr val="tx1">
                    <a:lumMod val="75000"/>
                    <a:lumOff val="25000"/>
                  </a:schemeClr>
                </a:solidFill>
                <a:latin typeface="Calibri" panose="020F0502020204030204" pitchFamily="34" charset="0"/>
              </a:rPr>
              <a:t>2 </a:t>
            </a:r>
            <a:endParaRPr lang="en-US" altLang="zh-CN" sz="3600" b="1" dirty="0">
              <a:solidFill>
                <a:schemeClr val="tx1">
                  <a:lumMod val="75000"/>
                  <a:lumOff val="25000"/>
                </a:schemeClr>
              </a:solidFill>
              <a:latin typeface="Calibri" panose="020F0502020204030204" pitchFamily="34" charset="0"/>
            </a:endParaRPr>
          </a:p>
          <a:p>
            <a:r>
              <a:rPr lang="en-US" altLang="zh-CN" sz="2400" dirty="0">
                <a:solidFill>
                  <a:schemeClr val="tx1">
                    <a:lumMod val="75000"/>
                    <a:lumOff val="25000"/>
                  </a:schemeClr>
                </a:solidFill>
                <a:latin typeface="Calibri" panose="020F0502020204030204" pitchFamily="34" charset="0"/>
              </a:rPr>
              <a:t>Alex </a:t>
            </a:r>
            <a:r>
              <a:rPr lang="en-US" altLang="zh-CN" sz="2400" dirty="0" smtClean="0">
                <a:solidFill>
                  <a:schemeClr val="tx1">
                    <a:lumMod val="75000"/>
                    <a:lumOff val="25000"/>
                  </a:schemeClr>
                </a:solidFill>
                <a:latin typeface="Calibri" panose="020F0502020204030204" pitchFamily="34" charset="0"/>
              </a:rPr>
              <a:t>Xia | Arching </a:t>
            </a:r>
            <a:r>
              <a:rPr lang="en-US" altLang="zh-CN" sz="2400" dirty="0">
                <a:solidFill>
                  <a:schemeClr val="tx1">
                    <a:lumMod val="75000"/>
                    <a:lumOff val="25000"/>
                  </a:schemeClr>
                </a:solidFill>
                <a:latin typeface="Calibri" panose="020F0502020204030204" pitchFamily="34" charset="0"/>
              </a:rPr>
              <a:t>Zhang </a:t>
            </a:r>
            <a:r>
              <a:rPr lang="en-US" altLang="zh-CN" sz="2400" dirty="0" smtClean="0">
                <a:solidFill>
                  <a:schemeClr val="tx1">
                    <a:lumMod val="75000"/>
                    <a:lumOff val="25000"/>
                  </a:schemeClr>
                </a:solidFill>
                <a:latin typeface="Calibri" panose="020F0502020204030204" pitchFamily="34" charset="0"/>
              </a:rPr>
              <a:t>| Santosh Srivatsa | </a:t>
            </a:r>
            <a:r>
              <a:rPr lang="en-US" altLang="zh-CN" sz="2400" dirty="0" err="1" smtClean="0">
                <a:solidFill>
                  <a:schemeClr val="tx1">
                    <a:lumMod val="75000"/>
                    <a:lumOff val="25000"/>
                  </a:schemeClr>
                </a:solidFill>
                <a:latin typeface="Calibri" panose="020F0502020204030204" pitchFamily="34" charset="0"/>
              </a:rPr>
              <a:t>Seshi</a:t>
            </a:r>
            <a:r>
              <a:rPr lang="en-US" altLang="zh-CN" sz="2400" dirty="0" smtClean="0">
                <a:solidFill>
                  <a:schemeClr val="tx1">
                    <a:lumMod val="75000"/>
                    <a:lumOff val="25000"/>
                  </a:schemeClr>
                </a:solidFill>
                <a:latin typeface="Calibri" panose="020F0502020204030204" pitchFamily="34" charset="0"/>
              </a:rPr>
              <a:t> </a:t>
            </a:r>
            <a:r>
              <a:rPr lang="en-US" altLang="zh-CN" sz="2400" dirty="0" err="1" smtClean="0">
                <a:solidFill>
                  <a:schemeClr val="tx1">
                    <a:lumMod val="75000"/>
                    <a:lumOff val="25000"/>
                  </a:schemeClr>
                </a:solidFill>
                <a:latin typeface="Calibri" panose="020F0502020204030204" pitchFamily="34" charset="0"/>
              </a:rPr>
              <a:t>Harianathan</a:t>
            </a:r>
            <a:endParaRPr lang="en-US" altLang="zh-CN" sz="2400" dirty="0" smtClean="0">
              <a:solidFill>
                <a:schemeClr val="tx1">
                  <a:lumMod val="75000"/>
                  <a:lumOff val="25000"/>
                </a:schemeClr>
              </a:solidFill>
              <a:latin typeface="Calibri" panose="020F0502020204030204" pitchFamily="34" charset="0"/>
            </a:endParaRPr>
          </a:p>
          <a:p>
            <a:pPr>
              <a:spcBef>
                <a:spcPts val="800"/>
              </a:spcBef>
            </a:pPr>
            <a:r>
              <a:rPr lang="en-US" altLang="zh-CN" sz="2400" dirty="0" smtClean="0">
                <a:solidFill>
                  <a:schemeClr val="tx1">
                    <a:lumMod val="75000"/>
                    <a:lumOff val="25000"/>
                  </a:schemeClr>
                </a:solidFill>
                <a:latin typeface="Calibri" panose="020F0502020204030204" pitchFamily="34" charset="0"/>
              </a:rPr>
              <a:t>                         OPIM </a:t>
            </a:r>
            <a:r>
              <a:rPr lang="en-US" altLang="zh-CN" sz="2400" dirty="0">
                <a:solidFill>
                  <a:schemeClr val="tx1">
                    <a:lumMod val="75000"/>
                    <a:lumOff val="25000"/>
                  </a:schemeClr>
                </a:solidFill>
                <a:latin typeface="Calibri" panose="020F0502020204030204" pitchFamily="34" charset="0"/>
              </a:rPr>
              <a:t>5270︱Hartford︱04/28/2016 </a:t>
            </a:r>
          </a:p>
          <a:p>
            <a:endParaRPr lang="en-US" altLang="zh-CN" sz="2400" dirty="0">
              <a:solidFill>
                <a:srgbClr val="2072BE"/>
              </a:solidFill>
              <a:latin typeface="Calibri" panose="020F0502020204030204" pitchFamily="34" charset="0"/>
            </a:endParaRPr>
          </a:p>
          <a:p>
            <a:endParaRPr lang="en-US" altLang="zh-CN" dirty="0"/>
          </a:p>
          <a:p>
            <a:endParaRPr lang="zh-CN" altLang="en-US" dirty="0"/>
          </a:p>
        </p:txBody>
      </p:sp>
      <p:pic>
        <p:nvPicPr>
          <p:cNvPr id="1026" name="Picture 2" descr="https://upload.wikimedia.org/wikipedia/commons/e/e6/UCONN_academic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755"/>
          <a:stretch/>
        </p:blipFill>
        <p:spPr bwMode="auto">
          <a:xfrm>
            <a:off x="585273" y="6234106"/>
            <a:ext cx="1538456" cy="3594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Evidence - 1966</a:t>
            </a:r>
            <a:endParaRPr lang="en-US" b="1" dirty="0">
              <a:solidFill>
                <a:schemeClr val="bg1"/>
              </a:solidFill>
            </a:endParaRPr>
          </a:p>
        </p:txBody>
      </p:sp>
      <p:sp>
        <p:nvSpPr>
          <p:cNvPr id="9" name="Oval 194"/>
          <p:cNvSpPr>
            <a:spLocks noChangeArrowheads="1"/>
          </p:cNvSpPr>
          <p:nvPr/>
        </p:nvSpPr>
        <p:spPr bwMode="auto">
          <a:xfrm>
            <a:off x="4664901" y="4286750"/>
            <a:ext cx="405755" cy="405755"/>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1" name="Oval 112"/>
          <p:cNvSpPr>
            <a:spLocks noChangeArrowheads="1"/>
          </p:cNvSpPr>
          <p:nvPr/>
        </p:nvSpPr>
        <p:spPr bwMode="auto">
          <a:xfrm>
            <a:off x="4089409" y="4837787"/>
            <a:ext cx="286766" cy="286766"/>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2" name="Line 13"/>
          <p:cNvSpPr>
            <a:spLocks noChangeShapeType="1"/>
          </p:cNvSpPr>
          <p:nvPr/>
        </p:nvSpPr>
        <p:spPr bwMode="auto">
          <a:xfrm flipV="1">
            <a:off x="2072365" y="4188102"/>
            <a:ext cx="0" cy="2160587"/>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4" name="Rectangle 36"/>
          <p:cNvSpPr>
            <a:spLocks noChangeArrowheads="1"/>
          </p:cNvSpPr>
          <p:nvPr/>
        </p:nvSpPr>
        <p:spPr bwMode="auto">
          <a:xfrm rot="-5400000">
            <a:off x="1392915" y="4548464"/>
            <a:ext cx="1079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46800" rIns="54000" bIns="468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400" b="0" dirty="0" smtClean="0">
                <a:solidFill>
                  <a:srgbClr val="000000"/>
                </a:solidFill>
                <a:latin typeface="+mn-lt"/>
                <a:ea typeface="HY견고딕" pitchFamily="18" charset="-127"/>
              </a:rPr>
              <a:t>Estimate (</a:t>
            </a:r>
            <a:r>
              <a:rPr lang="en-US" sz="1400" b="0" dirty="0" smtClean="0">
                <a:latin typeface="+mn-lt"/>
              </a:rPr>
              <a:t>£)</a:t>
            </a:r>
            <a:endParaRPr lang="en-US" altLang="ko-KR" sz="1400" b="0" dirty="0">
              <a:solidFill>
                <a:srgbClr val="000000"/>
              </a:solidFill>
              <a:latin typeface="+mn-lt"/>
              <a:ea typeface="HY견고딕" pitchFamily="18" charset="-127"/>
            </a:endParaRPr>
          </a:p>
        </p:txBody>
      </p:sp>
      <p:grpSp>
        <p:nvGrpSpPr>
          <p:cNvPr id="16" name="Group 106"/>
          <p:cNvGrpSpPr>
            <a:grpSpLocks/>
          </p:cNvGrpSpPr>
          <p:nvPr/>
        </p:nvGrpSpPr>
        <p:grpSpPr bwMode="auto">
          <a:xfrm>
            <a:off x="2072365" y="5988327"/>
            <a:ext cx="4464050" cy="360362"/>
            <a:chOff x="249" y="2341"/>
            <a:chExt cx="2812" cy="227"/>
          </a:xfrm>
        </p:grpSpPr>
        <p:sp>
          <p:nvSpPr>
            <p:cNvPr id="18" name="Line 12"/>
            <p:cNvSpPr>
              <a:spLocks noChangeShapeType="1"/>
            </p:cNvSpPr>
            <p:nvPr/>
          </p:nvSpPr>
          <p:spPr bwMode="auto">
            <a:xfrm>
              <a:off x="249" y="2568"/>
              <a:ext cx="2812" cy="0"/>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9" name="Rectangle 37"/>
            <p:cNvSpPr>
              <a:spLocks noChangeArrowheads="1"/>
            </p:cNvSpPr>
            <p:nvPr/>
          </p:nvSpPr>
          <p:spPr bwMode="auto">
            <a:xfrm>
              <a:off x="1428"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1966</a:t>
              </a:r>
              <a:endParaRPr lang="ko-KR" altLang="en-US" sz="1300" b="0" dirty="0">
                <a:solidFill>
                  <a:srgbClr val="000000"/>
                </a:solidFill>
                <a:latin typeface="Tahoma" panose="020B0604030504040204" pitchFamily="34" charset="0"/>
                <a:ea typeface="HY견고딕" pitchFamily="18" charset="-127"/>
              </a:endParaRPr>
            </a:p>
          </p:txBody>
        </p:sp>
        <p:sp>
          <p:nvSpPr>
            <p:cNvPr id="21" name="Rectangle 38"/>
            <p:cNvSpPr>
              <a:spLocks noChangeArrowheads="1"/>
            </p:cNvSpPr>
            <p:nvPr/>
          </p:nvSpPr>
          <p:spPr bwMode="auto">
            <a:xfrm>
              <a:off x="960"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1963</a:t>
              </a:r>
              <a:endParaRPr lang="ko-KR" altLang="en-US" sz="1300" b="0" dirty="0">
                <a:solidFill>
                  <a:srgbClr val="000000"/>
                </a:solidFill>
                <a:latin typeface="Tahoma" panose="020B0604030504040204" pitchFamily="34" charset="0"/>
                <a:ea typeface="HY견고딕" pitchFamily="18" charset="-127"/>
              </a:endParaRPr>
            </a:p>
          </p:txBody>
        </p:sp>
        <p:sp>
          <p:nvSpPr>
            <p:cNvPr id="22" name="Rectangle 39"/>
            <p:cNvSpPr>
              <a:spLocks noChangeArrowheads="1"/>
            </p:cNvSpPr>
            <p:nvPr/>
          </p:nvSpPr>
          <p:spPr bwMode="auto">
            <a:xfrm>
              <a:off x="49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1956</a:t>
              </a:r>
              <a:endParaRPr lang="zh-CN" altLang="en-US" sz="1300" b="0" dirty="0">
                <a:solidFill>
                  <a:srgbClr val="000000"/>
                </a:solidFill>
                <a:latin typeface="Tahoma" panose="020B0604030504040204" pitchFamily="34" charset="0"/>
                <a:ea typeface="HY견고딕" pitchFamily="18" charset="-127"/>
              </a:endParaRPr>
            </a:p>
          </p:txBody>
        </p:sp>
        <p:sp>
          <p:nvSpPr>
            <p:cNvPr id="23" name="Line 46"/>
            <p:cNvSpPr>
              <a:spLocks noChangeShapeType="1"/>
            </p:cNvSpPr>
            <p:nvPr/>
          </p:nvSpPr>
          <p:spPr bwMode="auto">
            <a:xfrm flipH="1">
              <a:off x="1655"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4" name="Line 47"/>
            <p:cNvSpPr>
              <a:spLocks noChangeShapeType="1"/>
            </p:cNvSpPr>
            <p:nvPr/>
          </p:nvSpPr>
          <p:spPr bwMode="auto">
            <a:xfrm flipH="1">
              <a:off x="1186"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5" name="Line 48"/>
            <p:cNvSpPr>
              <a:spLocks noChangeShapeType="1"/>
            </p:cNvSpPr>
            <p:nvPr/>
          </p:nvSpPr>
          <p:spPr bwMode="auto">
            <a:xfrm flipH="1">
              <a:off x="718"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6" name="Line 102"/>
            <p:cNvSpPr>
              <a:spLocks noChangeShapeType="1"/>
            </p:cNvSpPr>
            <p:nvPr/>
          </p:nvSpPr>
          <p:spPr bwMode="auto">
            <a:xfrm flipH="1">
              <a:off x="2094"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7" name="Line 103"/>
            <p:cNvSpPr>
              <a:spLocks noChangeShapeType="1"/>
            </p:cNvSpPr>
            <p:nvPr/>
          </p:nvSpPr>
          <p:spPr bwMode="auto">
            <a:xfrm flipH="1">
              <a:off x="2517"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8" name="Rectangle 104"/>
            <p:cNvSpPr>
              <a:spLocks noChangeArrowheads="1"/>
            </p:cNvSpPr>
            <p:nvPr/>
          </p:nvSpPr>
          <p:spPr bwMode="auto">
            <a:xfrm>
              <a:off x="188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1969</a:t>
              </a:r>
              <a:endParaRPr lang="ko-KR" altLang="en-US" sz="1300" b="0" dirty="0">
                <a:solidFill>
                  <a:srgbClr val="000000"/>
                </a:solidFill>
                <a:latin typeface="Tahoma" panose="020B0604030504040204" pitchFamily="34" charset="0"/>
                <a:ea typeface="HY견고딕" pitchFamily="18" charset="-127"/>
              </a:endParaRPr>
            </a:p>
          </p:txBody>
        </p:sp>
        <p:sp>
          <p:nvSpPr>
            <p:cNvPr id="29" name="Rectangle 105"/>
            <p:cNvSpPr>
              <a:spLocks noChangeArrowheads="1"/>
            </p:cNvSpPr>
            <p:nvPr/>
          </p:nvSpPr>
          <p:spPr bwMode="auto">
            <a:xfrm>
              <a:off x="2335" y="2342"/>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1975</a:t>
              </a:r>
              <a:endParaRPr lang="ko-KR" altLang="en-US" sz="1300" b="0" dirty="0">
                <a:solidFill>
                  <a:srgbClr val="000000"/>
                </a:solidFill>
                <a:latin typeface="Tahoma" panose="020B0604030504040204" pitchFamily="34" charset="0"/>
                <a:ea typeface="HY견고딕" pitchFamily="18" charset="-127"/>
              </a:endParaRPr>
            </a:p>
          </p:txBody>
        </p:sp>
      </p:grpSp>
      <p:sp>
        <p:nvSpPr>
          <p:cNvPr id="33" name="Line 136"/>
          <p:cNvSpPr>
            <a:spLocks noChangeShapeType="1"/>
          </p:cNvSpPr>
          <p:nvPr/>
        </p:nvSpPr>
        <p:spPr bwMode="auto">
          <a:xfrm>
            <a:off x="4247687" y="4990558"/>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34" name="Line 137"/>
          <p:cNvSpPr>
            <a:spLocks noChangeShapeType="1"/>
          </p:cNvSpPr>
          <p:nvPr/>
        </p:nvSpPr>
        <p:spPr bwMode="auto">
          <a:xfrm>
            <a:off x="4247687" y="4990558"/>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41" name="Line 195"/>
          <p:cNvSpPr>
            <a:spLocks noChangeShapeType="1"/>
          </p:cNvSpPr>
          <p:nvPr/>
        </p:nvSpPr>
        <p:spPr bwMode="auto">
          <a:xfrm>
            <a:off x="4896527" y="4522643"/>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42" name="Line 196"/>
          <p:cNvSpPr>
            <a:spLocks noChangeShapeType="1"/>
          </p:cNvSpPr>
          <p:nvPr/>
        </p:nvSpPr>
        <p:spPr bwMode="auto">
          <a:xfrm>
            <a:off x="4896527" y="4522643"/>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57" name="TextBox 56"/>
          <p:cNvSpPr txBox="1"/>
          <p:nvPr/>
        </p:nvSpPr>
        <p:spPr>
          <a:xfrm>
            <a:off x="3919157" y="4548489"/>
            <a:ext cx="909936" cy="276999"/>
          </a:xfrm>
          <a:prstGeom prst="rect">
            <a:avLst/>
          </a:prstGeom>
          <a:noFill/>
        </p:spPr>
        <p:txBody>
          <a:bodyPr wrap="square" rtlCol="0">
            <a:spAutoFit/>
          </a:bodyPr>
          <a:lstStyle/>
          <a:p>
            <a:r>
              <a:rPr lang="en-US" sz="1200" b="1" dirty="0" smtClean="0">
                <a:latin typeface="+mn-lt"/>
              </a:rPr>
              <a:t>£450m</a:t>
            </a:r>
            <a:endParaRPr lang="en-US" sz="1200" b="1" dirty="0">
              <a:latin typeface="+mn-lt"/>
            </a:endParaRPr>
          </a:p>
        </p:txBody>
      </p:sp>
      <p:sp>
        <p:nvSpPr>
          <p:cNvPr id="58" name="TextBox 57"/>
          <p:cNvSpPr txBox="1"/>
          <p:nvPr/>
        </p:nvSpPr>
        <p:spPr>
          <a:xfrm>
            <a:off x="4570147" y="3998718"/>
            <a:ext cx="909936" cy="276999"/>
          </a:xfrm>
          <a:prstGeom prst="rect">
            <a:avLst/>
          </a:prstGeom>
          <a:noFill/>
        </p:spPr>
        <p:txBody>
          <a:bodyPr wrap="square" rtlCol="0">
            <a:spAutoFit/>
          </a:bodyPr>
          <a:lstStyle/>
          <a:p>
            <a:r>
              <a:rPr lang="en-US" sz="1200" b="1" dirty="0" smtClean="0">
                <a:latin typeface="+mn-lt"/>
              </a:rPr>
              <a:t>£730m</a:t>
            </a:r>
            <a:endParaRPr lang="en-US" sz="1200" b="1" dirty="0">
              <a:latin typeface="+mn-lt"/>
            </a:endParaRPr>
          </a:p>
        </p:txBody>
      </p:sp>
      <p:sp>
        <p:nvSpPr>
          <p:cNvPr id="59" name="Oval 160"/>
          <p:cNvSpPr>
            <a:spLocks noChangeArrowheads="1"/>
          </p:cNvSpPr>
          <p:nvPr/>
        </p:nvSpPr>
        <p:spPr bwMode="auto">
          <a:xfrm>
            <a:off x="2720288" y="5844236"/>
            <a:ext cx="144413" cy="144413"/>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60" name="Oval 112"/>
          <p:cNvSpPr>
            <a:spLocks noChangeArrowheads="1"/>
          </p:cNvSpPr>
          <p:nvPr/>
        </p:nvSpPr>
        <p:spPr bwMode="auto">
          <a:xfrm>
            <a:off x="3368063" y="5341843"/>
            <a:ext cx="286766" cy="286766"/>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61" name="Line 137"/>
          <p:cNvSpPr>
            <a:spLocks noChangeShapeType="1"/>
          </p:cNvSpPr>
          <p:nvPr/>
        </p:nvSpPr>
        <p:spPr bwMode="auto">
          <a:xfrm>
            <a:off x="3526341" y="5494614"/>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2" name="Line 138"/>
          <p:cNvSpPr>
            <a:spLocks noChangeShapeType="1"/>
          </p:cNvSpPr>
          <p:nvPr/>
        </p:nvSpPr>
        <p:spPr bwMode="auto">
          <a:xfrm>
            <a:off x="2774040" y="5917460"/>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4" name="Line 139"/>
          <p:cNvSpPr>
            <a:spLocks noChangeShapeType="1"/>
          </p:cNvSpPr>
          <p:nvPr/>
        </p:nvSpPr>
        <p:spPr bwMode="auto">
          <a:xfrm>
            <a:off x="2774040" y="5917460"/>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6" name="TextBox 65"/>
          <p:cNvSpPr txBox="1"/>
          <p:nvPr/>
        </p:nvSpPr>
        <p:spPr>
          <a:xfrm>
            <a:off x="3224047" y="4991570"/>
            <a:ext cx="909936" cy="276999"/>
          </a:xfrm>
          <a:prstGeom prst="rect">
            <a:avLst/>
          </a:prstGeom>
          <a:noFill/>
        </p:spPr>
        <p:txBody>
          <a:bodyPr wrap="square" rtlCol="0">
            <a:spAutoFit/>
          </a:bodyPr>
          <a:lstStyle/>
          <a:p>
            <a:r>
              <a:rPr lang="en-US" sz="1200" b="1" dirty="0" smtClean="0">
                <a:latin typeface="+mn-lt"/>
              </a:rPr>
              <a:t>£275m</a:t>
            </a:r>
            <a:endParaRPr lang="en-US" sz="1200" b="1" dirty="0">
              <a:latin typeface="+mn-lt"/>
            </a:endParaRPr>
          </a:p>
        </p:txBody>
      </p:sp>
      <p:cxnSp>
        <p:nvCxnSpPr>
          <p:cNvPr id="71" name="Straight Connector 70"/>
          <p:cNvCxnSpPr>
            <a:endCxn id="64" idx="0"/>
          </p:cNvCxnSpPr>
          <p:nvPr/>
        </p:nvCxnSpPr>
        <p:spPr>
          <a:xfrm flipV="1">
            <a:off x="2072365" y="5917460"/>
            <a:ext cx="701675" cy="431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4" idx="0"/>
            <a:endCxn id="61" idx="0"/>
          </p:cNvCxnSpPr>
          <p:nvPr/>
        </p:nvCxnSpPr>
        <p:spPr>
          <a:xfrm flipV="1">
            <a:off x="2774040" y="5494614"/>
            <a:ext cx="752301" cy="42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359951" y="5423618"/>
            <a:ext cx="909936" cy="276999"/>
          </a:xfrm>
          <a:prstGeom prst="rect">
            <a:avLst/>
          </a:prstGeom>
          <a:noFill/>
        </p:spPr>
        <p:txBody>
          <a:bodyPr wrap="square" rtlCol="0">
            <a:spAutoFit/>
          </a:bodyPr>
          <a:lstStyle/>
          <a:p>
            <a:r>
              <a:rPr lang="en-US" sz="1200" b="1" dirty="0">
                <a:latin typeface="+mn-lt"/>
              </a:rPr>
              <a:t>£</a:t>
            </a:r>
            <a:r>
              <a:rPr lang="en-US" sz="1200" b="1" dirty="0" smtClean="0">
                <a:latin typeface="+mn-lt"/>
              </a:rPr>
              <a:t>59m-95m</a:t>
            </a:r>
            <a:endParaRPr lang="en-US" sz="1200" b="1" dirty="0">
              <a:latin typeface="+mn-lt"/>
            </a:endParaRPr>
          </a:p>
        </p:txBody>
      </p:sp>
      <p:cxnSp>
        <p:nvCxnSpPr>
          <p:cNvPr id="74" name="Straight Connector 73"/>
          <p:cNvCxnSpPr/>
          <p:nvPr/>
        </p:nvCxnSpPr>
        <p:spPr>
          <a:xfrm flipV="1">
            <a:off x="3526341" y="4990558"/>
            <a:ext cx="721346" cy="509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42" idx="0"/>
          </p:cNvCxnSpPr>
          <p:nvPr/>
        </p:nvCxnSpPr>
        <p:spPr>
          <a:xfrm flipV="1">
            <a:off x="4247687" y="4522643"/>
            <a:ext cx="648840" cy="47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14"/>
          <p:cNvSpPr>
            <a:spLocks noChangeArrowheads="1"/>
          </p:cNvSpPr>
          <p:nvPr/>
        </p:nvSpPr>
        <p:spPr bwMode="auto">
          <a:xfrm>
            <a:off x="5480083" y="3573016"/>
            <a:ext cx="494498" cy="494497"/>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85" name="Line 195"/>
          <p:cNvSpPr>
            <a:spLocks noChangeShapeType="1"/>
          </p:cNvSpPr>
          <p:nvPr/>
        </p:nvSpPr>
        <p:spPr bwMode="auto">
          <a:xfrm>
            <a:off x="5710270" y="3811684"/>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86" name="Line 196"/>
          <p:cNvSpPr>
            <a:spLocks noChangeShapeType="1"/>
          </p:cNvSpPr>
          <p:nvPr/>
        </p:nvSpPr>
        <p:spPr bwMode="auto">
          <a:xfrm>
            <a:off x="5710270" y="3811684"/>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87" name="TextBox 86"/>
          <p:cNvSpPr txBox="1"/>
          <p:nvPr/>
        </p:nvSpPr>
        <p:spPr>
          <a:xfrm>
            <a:off x="5894312" y="3667550"/>
            <a:ext cx="909936" cy="276999"/>
          </a:xfrm>
          <a:prstGeom prst="rect">
            <a:avLst/>
          </a:prstGeom>
          <a:noFill/>
        </p:spPr>
        <p:txBody>
          <a:bodyPr wrap="square" rtlCol="0">
            <a:spAutoFit/>
          </a:bodyPr>
          <a:lstStyle/>
          <a:p>
            <a:r>
              <a:rPr lang="en-US" sz="1200" b="1" dirty="0" smtClean="0">
                <a:latin typeface="+mn-lt"/>
              </a:rPr>
              <a:t>£1154m</a:t>
            </a:r>
            <a:endParaRPr lang="en-US" sz="1200" b="1" dirty="0">
              <a:latin typeface="+mn-lt"/>
            </a:endParaRPr>
          </a:p>
        </p:txBody>
      </p:sp>
      <p:sp>
        <p:nvSpPr>
          <p:cNvPr id="4" name="TextBox 3"/>
          <p:cNvSpPr txBox="1"/>
          <p:nvPr/>
        </p:nvSpPr>
        <p:spPr>
          <a:xfrm>
            <a:off x="867776" y="1708843"/>
            <a:ext cx="7404741" cy="646331"/>
          </a:xfrm>
          <a:prstGeom prst="rect">
            <a:avLst/>
          </a:prstGeom>
          <a:noFill/>
        </p:spPr>
        <p:txBody>
          <a:bodyPr wrap="square" rtlCol="0">
            <a:spAutoFit/>
          </a:bodyPr>
          <a:lstStyle/>
          <a:p>
            <a:r>
              <a:rPr lang="en-US" dirty="0"/>
              <a:t>The British government's latest figures of development costs, shared between Britain and France are £1154 </a:t>
            </a:r>
            <a:r>
              <a:rPr lang="en-US" dirty="0" smtClean="0"/>
              <a:t>million</a:t>
            </a:r>
          </a:p>
        </p:txBody>
      </p:sp>
      <p:cxnSp>
        <p:nvCxnSpPr>
          <p:cNvPr id="88" name="Straight Connector 87"/>
          <p:cNvCxnSpPr>
            <a:stCxn id="42" idx="0"/>
          </p:cNvCxnSpPr>
          <p:nvPr/>
        </p:nvCxnSpPr>
        <p:spPr>
          <a:xfrm flipV="1">
            <a:off x="4896527" y="3806050"/>
            <a:ext cx="830805" cy="7165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9" name="Picture 10"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639" y="1744579"/>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864528" y="2529701"/>
            <a:ext cx="7404741" cy="646331"/>
          </a:xfrm>
          <a:prstGeom prst="rect">
            <a:avLst/>
          </a:prstGeom>
          <a:noFill/>
        </p:spPr>
        <p:txBody>
          <a:bodyPr wrap="square" rtlCol="0">
            <a:spAutoFit/>
          </a:bodyPr>
          <a:lstStyle/>
          <a:p>
            <a:r>
              <a:rPr lang="en-US" dirty="0" smtClean="0"/>
              <a:t>Total </a:t>
            </a:r>
            <a:r>
              <a:rPr lang="en-US" dirty="0"/>
              <a:t>cost of £1460 million (production cost + losses sustained through operation</a:t>
            </a:r>
            <a:r>
              <a:rPr lang="en-US" dirty="0" smtClean="0"/>
              <a:t>)</a:t>
            </a:r>
            <a:endParaRPr lang="en-US" dirty="0"/>
          </a:p>
        </p:txBody>
      </p:sp>
      <p:pic>
        <p:nvPicPr>
          <p:cNvPr id="91" name="Picture 10"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78" y="2636912"/>
            <a:ext cx="296887" cy="2968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90565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fade">
                                      <p:cBhvr>
                                        <p:cTn id="1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Operation Costs</a:t>
            </a:r>
            <a:endParaRPr lang="en-US" b="1" dirty="0">
              <a:solidFill>
                <a:schemeClr val="bg1"/>
              </a:solidFill>
            </a:endParaRPr>
          </a:p>
        </p:txBody>
      </p:sp>
      <p:sp>
        <p:nvSpPr>
          <p:cNvPr id="171" name="Content Placeholder 2"/>
          <p:cNvSpPr txBox="1">
            <a:spLocks/>
          </p:cNvSpPr>
          <p:nvPr/>
        </p:nvSpPr>
        <p:spPr>
          <a:xfrm>
            <a:off x="-108520" y="2157729"/>
            <a:ext cx="8640960" cy="2855447"/>
          </a:xfrm>
          <a:prstGeom prst="rect">
            <a:avLst/>
          </a:prstGeom>
        </p:spPr>
        <p:txBody>
          <a:bodyPr>
            <a:normAutofit/>
          </a:bodyPr>
          <a:lstStyle>
            <a:lvl1pPr marL="316531" indent="-31653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1pPr>
            <a:lvl2pPr marL="685817" indent="-263776" algn="l" rtl="0" eaLnBrk="0" fontAlgn="base" hangingPunct="0">
              <a:spcBef>
                <a:spcPct val="20000"/>
              </a:spcBef>
              <a:spcAft>
                <a:spcPct val="0"/>
              </a:spcAft>
              <a:buFont typeface="Arial" panose="020B0604020202020204" pitchFamily="34" charset="0"/>
              <a:buChar char="–"/>
              <a:defRPr sz="2585" kern="1200">
                <a:solidFill>
                  <a:schemeClr val="tx1"/>
                </a:solidFill>
                <a:latin typeface="+mn-lt"/>
                <a:ea typeface="+mn-ea"/>
                <a:cs typeface="+mn-cs"/>
              </a:defRPr>
            </a:lvl2pPr>
            <a:lvl3pPr marL="1055103" indent="-211021" algn="l" rtl="0" eaLnBrk="0" fontAlgn="base" hangingPunct="0">
              <a:spcBef>
                <a:spcPct val="20000"/>
              </a:spcBef>
              <a:spcAft>
                <a:spcPct val="0"/>
              </a:spcAft>
              <a:buFont typeface="Arial" panose="020B0604020202020204" pitchFamily="34" charset="0"/>
              <a:buChar char="•"/>
              <a:defRPr sz="2215" kern="1200">
                <a:solidFill>
                  <a:schemeClr val="tx1"/>
                </a:solidFill>
                <a:latin typeface="+mn-lt"/>
                <a:ea typeface="+mn-ea"/>
                <a:cs typeface="+mn-cs"/>
              </a:defRPr>
            </a:lvl3pPr>
            <a:lvl4pPr marL="1477145" indent="-211021" algn="l" rtl="0" eaLnBrk="0" fontAlgn="base" hangingPunct="0">
              <a:spcBef>
                <a:spcPct val="20000"/>
              </a:spcBef>
              <a:spcAft>
                <a:spcPct val="0"/>
              </a:spcAft>
              <a:buFont typeface="Arial" panose="020B0604020202020204" pitchFamily="34" charset="0"/>
              <a:buChar char="–"/>
              <a:defRPr sz="1846" kern="1200">
                <a:solidFill>
                  <a:schemeClr val="tx1"/>
                </a:solidFill>
                <a:latin typeface="+mn-lt"/>
                <a:ea typeface="+mn-ea"/>
                <a:cs typeface="+mn-cs"/>
              </a:defRPr>
            </a:lvl4pPr>
            <a:lvl5pPr marL="1899186" indent="-211021" algn="l" rtl="0" eaLnBrk="0" fontAlgn="base" hangingPunct="0">
              <a:spcBef>
                <a:spcPct val="20000"/>
              </a:spcBef>
              <a:spcAft>
                <a:spcPct val="0"/>
              </a:spcAft>
              <a:buFont typeface="Arial" panose="020B0604020202020204"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lvl="2">
              <a:spcBef>
                <a:spcPts val="600"/>
              </a:spcBef>
              <a:spcAft>
                <a:spcPts val="600"/>
              </a:spcAft>
            </a:pPr>
            <a:r>
              <a:rPr lang="en-US" sz="2000" dirty="0" smtClean="0">
                <a:latin typeface="Arial" panose="020B0604020202020204" pitchFamily="34" charset="0"/>
                <a:cs typeface="Arial" panose="020B0604020202020204" pitchFamily="34" charset="0"/>
              </a:rPr>
              <a:t>Virtually ordered to do so by the British government with guarantee to underwrite their losses</a:t>
            </a:r>
          </a:p>
          <a:p>
            <a:pPr lvl="2">
              <a:spcBef>
                <a:spcPts val="600"/>
              </a:spcBef>
              <a:spcAft>
                <a:spcPts val="600"/>
              </a:spcAft>
            </a:pPr>
            <a:r>
              <a:rPr lang="en-US" sz="2000" dirty="0" smtClean="0">
                <a:latin typeface="Arial" panose="020B0604020202020204" pitchFamily="34" charset="0"/>
                <a:cs typeface="Arial" panose="020B0604020202020204" pitchFamily="34" charset="0"/>
              </a:rPr>
              <a:t>Price was a very favorable £23 million each V.S. £35 million</a:t>
            </a:r>
          </a:p>
          <a:p>
            <a:pPr lvl="2">
              <a:spcBef>
                <a:spcPts val="600"/>
              </a:spcBef>
              <a:spcAft>
                <a:spcPts val="600"/>
              </a:spcAft>
            </a:pPr>
            <a:r>
              <a:rPr lang="en-US" sz="2000" dirty="0" smtClean="0">
                <a:latin typeface="Arial" panose="020B0604020202020204" pitchFamily="34" charset="0"/>
                <a:cs typeface="Arial" panose="020B0604020202020204" pitchFamily="34" charset="0"/>
              </a:rPr>
              <a:t>$1.35 million for new passenger facilities at Heathrow</a:t>
            </a:r>
          </a:p>
          <a:p>
            <a:pPr lvl="2">
              <a:spcBef>
                <a:spcPts val="600"/>
              </a:spcBef>
              <a:spcAft>
                <a:spcPts val="600"/>
              </a:spcAft>
            </a:pPr>
            <a:r>
              <a:rPr lang="en-US" sz="2000" dirty="0" smtClean="0">
                <a:latin typeface="Arial" panose="020B0604020202020204" pitchFamily="34" charset="0"/>
                <a:cs typeface="Arial" panose="020B0604020202020204" pitchFamily="34" charset="0"/>
              </a:rPr>
              <a:t>$900,000 for an advertising campaign in Britain</a:t>
            </a:r>
            <a:endParaRPr lang="en-US" sz="2000" dirty="0">
              <a:latin typeface="Arial" panose="020B0604020202020204" pitchFamily="34" charset="0"/>
              <a:cs typeface="Arial" panose="020B0604020202020204" pitchFamily="34" charset="0"/>
            </a:endParaRPr>
          </a:p>
        </p:txBody>
      </p:sp>
      <p:pic>
        <p:nvPicPr>
          <p:cNvPr id="172" name="Picture 2" descr="https://upload.wikimedia.org/wikipedia/en/thumb/4/42/British_Airways_Logo.svg/1280px-British_Airways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429" y="1541426"/>
            <a:ext cx="3024754" cy="463166"/>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4" descr="http://www.gmkfreelogos.com/logos/A/img/Air_France-2.gif"/>
          <p:cNvPicPr>
            <a:picLocks noChangeAspect="1" noChangeArrowheads="1"/>
          </p:cNvPicPr>
          <p:nvPr/>
        </p:nvPicPr>
        <p:blipFill rotWithShape="1">
          <a:blip r:embed="rId6">
            <a:extLst>
              <a:ext uri="{28A0092B-C50C-407E-A947-70E740481C1C}">
                <a14:useLocalDpi xmlns:a14="http://schemas.microsoft.com/office/drawing/2010/main" val="0"/>
              </a:ext>
            </a:extLst>
          </a:blip>
          <a:srcRect t="38297" b="36973"/>
          <a:stretch/>
        </p:blipFill>
        <p:spPr bwMode="auto">
          <a:xfrm>
            <a:off x="292429" y="4509120"/>
            <a:ext cx="2620567" cy="648072"/>
          </a:xfrm>
          <a:prstGeom prst="rect">
            <a:avLst/>
          </a:prstGeom>
          <a:noFill/>
          <a:extLst>
            <a:ext uri="{909E8E84-426E-40DD-AFC4-6F175D3DCCD1}">
              <a14:hiddenFill xmlns:a14="http://schemas.microsoft.com/office/drawing/2010/main">
                <a:solidFill>
                  <a:srgbClr val="FFFFFF"/>
                </a:solidFill>
              </a14:hiddenFill>
            </a:ext>
          </a:extLst>
        </p:spPr>
      </p:pic>
      <p:sp>
        <p:nvSpPr>
          <p:cNvPr id="174" name="Content Placeholder 2"/>
          <p:cNvSpPr txBox="1">
            <a:spLocks/>
          </p:cNvSpPr>
          <p:nvPr/>
        </p:nvSpPr>
        <p:spPr>
          <a:xfrm>
            <a:off x="-108520" y="5229200"/>
            <a:ext cx="8316924" cy="786005"/>
          </a:xfrm>
          <a:prstGeom prst="rect">
            <a:avLst/>
          </a:prstGeom>
        </p:spPr>
        <p:txBody>
          <a:bodyPr>
            <a:noAutofit/>
          </a:bodyPr>
          <a:lstStyle>
            <a:lvl1pPr marL="316531" indent="-31653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1pPr>
            <a:lvl2pPr marL="685817" indent="-263776" algn="l" rtl="0" eaLnBrk="0" fontAlgn="base" hangingPunct="0">
              <a:spcBef>
                <a:spcPct val="20000"/>
              </a:spcBef>
              <a:spcAft>
                <a:spcPct val="0"/>
              </a:spcAft>
              <a:buFont typeface="Arial" panose="020B0604020202020204" pitchFamily="34" charset="0"/>
              <a:buChar char="–"/>
              <a:defRPr sz="2585" kern="1200">
                <a:solidFill>
                  <a:schemeClr val="tx1"/>
                </a:solidFill>
                <a:latin typeface="+mn-lt"/>
                <a:ea typeface="+mn-ea"/>
                <a:cs typeface="+mn-cs"/>
              </a:defRPr>
            </a:lvl2pPr>
            <a:lvl3pPr marL="1055103" indent="-211021" algn="l" rtl="0" eaLnBrk="0" fontAlgn="base" hangingPunct="0">
              <a:spcBef>
                <a:spcPct val="20000"/>
              </a:spcBef>
              <a:spcAft>
                <a:spcPct val="0"/>
              </a:spcAft>
              <a:buFont typeface="Arial" panose="020B0604020202020204" pitchFamily="34" charset="0"/>
              <a:buChar char="•"/>
              <a:defRPr sz="2215" kern="1200">
                <a:solidFill>
                  <a:schemeClr val="tx1"/>
                </a:solidFill>
                <a:latin typeface="+mn-lt"/>
                <a:ea typeface="+mn-ea"/>
                <a:cs typeface="+mn-cs"/>
              </a:defRPr>
            </a:lvl3pPr>
            <a:lvl4pPr marL="1477145" indent="-211021" algn="l" rtl="0" eaLnBrk="0" fontAlgn="base" hangingPunct="0">
              <a:spcBef>
                <a:spcPct val="20000"/>
              </a:spcBef>
              <a:spcAft>
                <a:spcPct val="0"/>
              </a:spcAft>
              <a:buFont typeface="Arial" panose="020B0604020202020204" pitchFamily="34" charset="0"/>
              <a:buChar char="–"/>
              <a:defRPr sz="1846" kern="1200">
                <a:solidFill>
                  <a:schemeClr val="tx1"/>
                </a:solidFill>
                <a:latin typeface="+mn-lt"/>
                <a:ea typeface="+mn-ea"/>
                <a:cs typeface="+mn-cs"/>
              </a:defRPr>
            </a:lvl4pPr>
            <a:lvl5pPr marL="1899186" indent="-211021" algn="l" rtl="0" eaLnBrk="0" fontAlgn="base" hangingPunct="0">
              <a:spcBef>
                <a:spcPct val="20000"/>
              </a:spcBef>
              <a:spcAft>
                <a:spcPct val="0"/>
              </a:spcAft>
              <a:buFont typeface="Arial" panose="020B0604020202020204"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lvl="2"/>
            <a:r>
              <a:rPr lang="en-US" sz="2000" dirty="0" smtClean="0">
                <a:latin typeface="Arial" panose="020B0604020202020204" pitchFamily="34" charset="0"/>
                <a:cs typeface="Arial" panose="020B0604020202020204" pitchFamily="34" charset="0"/>
              </a:rPr>
              <a:t>Initially bought 4 aircrafts. The remaining 3 were given to them at huge discount</a:t>
            </a:r>
          </a:p>
          <a:p>
            <a:pPr lvl="2"/>
            <a:endParaRPr lang="en-US" sz="2000" dirty="0">
              <a:latin typeface="Arial" panose="020B0604020202020204" pitchFamily="34" charset="0"/>
              <a:cs typeface="Arial" panose="020B0604020202020204" pitchFamily="34" charset="0"/>
            </a:endParaRPr>
          </a:p>
        </p:txBody>
      </p:sp>
      <p:sp>
        <p:nvSpPr>
          <p:cNvPr id="13" name="TextBox 12"/>
          <p:cNvSpPr txBox="1"/>
          <p:nvPr/>
        </p:nvSpPr>
        <p:spPr>
          <a:xfrm>
            <a:off x="170121" y="6485858"/>
            <a:ext cx="8973879" cy="400110"/>
          </a:xfrm>
          <a:prstGeom prst="rect">
            <a:avLst/>
          </a:prstGeom>
          <a:noFill/>
        </p:spPr>
        <p:txBody>
          <a:bodyPr wrap="square" rtlCol="0">
            <a:spAutoFit/>
          </a:bodyPr>
          <a:lstStyle/>
          <a:p>
            <a:pPr marL="228600" indent="-228600">
              <a:buAutoNum type="arabicPeriod"/>
            </a:pPr>
            <a:r>
              <a:rPr lang="en-US" sz="1000" dirty="0"/>
              <a:t>The Atlantic Monthly; January 1977; Supersonic Bust: The Story of the Concorde - 77.01; Volume 239, No. 1; page 72-81. </a:t>
            </a:r>
          </a:p>
          <a:p>
            <a:pPr marL="228600" indent="-228600">
              <a:buAutoNum type="arabicPeriod"/>
            </a:pPr>
            <a:r>
              <a:rPr lang="en-US" sz="1000" dirty="0"/>
              <a:t>“The Concorde Saga”, </a:t>
            </a:r>
            <a:r>
              <a:rPr lang="en-US" sz="1000" dirty="0" err="1"/>
              <a:t>Shirisha</a:t>
            </a:r>
            <a:r>
              <a:rPr lang="en-US" sz="1000" dirty="0"/>
              <a:t> </a:t>
            </a:r>
            <a:r>
              <a:rPr lang="en-US" sz="1000" dirty="0" err="1"/>
              <a:t>Regani</a:t>
            </a:r>
            <a:r>
              <a:rPr lang="en-US" sz="1000" dirty="0"/>
              <a:t>, ICMR Center for Management Research</a:t>
            </a:r>
          </a:p>
        </p:txBody>
      </p:sp>
    </p:spTree>
    <p:custDataLst>
      <p:tags r:id="rId1"/>
    </p:custDataLst>
    <p:extLst>
      <p:ext uri="{BB962C8B-B14F-4D97-AF65-F5344CB8AC3E}">
        <p14:creationId xmlns:p14="http://schemas.microsoft.com/office/powerpoint/2010/main" val="1953652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3"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4"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5"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7" name="Picture 6"/>
          <p:cNvPicPr>
            <a:picLocks noChangeAspect="1"/>
          </p:cNvPicPr>
          <p:nvPr/>
        </p:nvPicPr>
        <p:blipFill rotWithShape="1">
          <a:blip r:embed="rId3"/>
          <a:srcRect t="5535"/>
          <a:stretch/>
        </p:blipFill>
        <p:spPr>
          <a:xfrm>
            <a:off x="7287493" y="239714"/>
            <a:ext cx="1821011" cy="295926"/>
          </a:xfrm>
          <a:prstGeom prst="rect">
            <a:avLst/>
          </a:prstGeom>
        </p:spPr>
      </p:pic>
      <p:sp>
        <p:nvSpPr>
          <p:cNvPr id="8" name="TextBox 7"/>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Operation Costs</a:t>
            </a:r>
            <a:endParaRPr lang="en-US" b="1" dirty="0">
              <a:solidFill>
                <a:schemeClr val="bg1"/>
              </a:solidFill>
            </a:endParaRPr>
          </a:p>
        </p:txBody>
      </p:sp>
      <p:pic>
        <p:nvPicPr>
          <p:cNvPr id="9" name="图片 1"/>
          <p:cNvPicPr/>
          <p:nvPr/>
        </p:nvPicPr>
        <p:blipFill>
          <a:blip r:embed="rId4">
            <a:extLst>
              <a:ext uri="{BEBA8EAE-BF5A-486C-A8C5-ECC9F3942E4B}">
                <a14:imgProps xmlns:a14="http://schemas.microsoft.com/office/drawing/2010/main">
                  <a14:imgLayer r:embed="rId5">
                    <a14:imgEffect>
                      <a14:colorTemperature colorTemp="5900"/>
                    </a14:imgEffect>
                  </a14:imgLayer>
                </a14:imgProps>
              </a:ext>
              <a:ext uri="{28A0092B-C50C-407E-A947-70E740481C1C}">
                <a14:useLocalDpi xmlns:a14="http://schemas.microsoft.com/office/drawing/2010/main" val="0"/>
              </a:ext>
            </a:extLst>
          </a:blip>
          <a:stretch>
            <a:fillRect/>
          </a:stretch>
        </p:blipFill>
        <p:spPr>
          <a:xfrm>
            <a:off x="3521412" y="2861257"/>
            <a:ext cx="4860032" cy="3528392"/>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688671" y="2718212"/>
            <a:ext cx="7404741" cy="400110"/>
          </a:xfrm>
          <a:prstGeom prst="rect">
            <a:avLst/>
          </a:prstGeom>
          <a:noFill/>
        </p:spPr>
        <p:txBody>
          <a:bodyPr wrap="square" rtlCol="0">
            <a:spAutoFit/>
          </a:bodyPr>
          <a:lstStyle/>
          <a:p>
            <a:r>
              <a:rPr lang="en-US" sz="2000" dirty="0"/>
              <a:t>Fuel </a:t>
            </a:r>
            <a:r>
              <a:rPr lang="en-US" sz="2000" dirty="0" smtClean="0"/>
              <a:t>intensive</a:t>
            </a:r>
            <a:endParaRPr lang="en-US" sz="2000" dirty="0"/>
          </a:p>
        </p:txBody>
      </p:sp>
      <p:pic>
        <p:nvPicPr>
          <p:cNvPr id="11" name="Picture 10"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639" y="2753948"/>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3568" y="1556792"/>
            <a:ext cx="7404741" cy="400110"/>
          </a:xfrm>
          <a:prstGeom prst="rect">
            <a:avLst/>
          </a:prstGeom>
          <a:noFill/>
        </p:spPr>
        <p:txBody>
          <a:bodyPr wrap="square" rtlCol="0">
            <a:spAutoFit/>
          </a:bodyPr>
          <a:lstStyle/>
          <a:p>
            <a:r>
              <a:rPr lang="en-US" sz="2000" dirty="0"/>
              <a:t>Expensive parts </a:t>
            </a:r>
            <a:r>
              <a:rPr lang="en-US" sz="2000" dirty="0" smtClean="0"/>
              <a:t>and maintenance</a:t>
            </a:r>
            <a:endParaRPr lang="en-US" sz="2000" dirty="0"/>
          </a:p>
        </p:txBody>
      </p:sp>
      <p:pic>
        <p:nvPicPr>
          <p:cNvPr id="13" name="Picture 12"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36" y="1592528"/>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3568" y="2132856"/>
            <a:ext cx="7404741" cy="400110"/>
          </a:xfrm>
          <a:prstGeom prst="rect">
            <a:avLst/>
          </a:prstGeom>
          <a:noFill/>
        </p:spPr>
        <p:txBody>
          <a:bodyPr wrap="square" rtlCol="0">
            <a:spAutoFit/>
          </a:bodyPr>
          <a:lstStyle/>
          <a:p>
            <a:r>
              <a:rPr lang="en-US" sz="2000" dirty="0" smtClean="0"/>
              <a:t>Specially trained pilots </a:t>
            </a:r>
            <a:r>
              <a:rPr lang="en-US" sz="2000" dirty="0"/>
              <a:t>and crew</a:t>
            </a:r>
          </a:p>
        </p:txBody>
      </p:sp>
      <p:pic>
        <p:nvPicPr>
          <p:cNvPr id="15" name="Picture 14"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36" y="2168592"/>
            <a:ext cx="296887" cy="29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81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五边形 14"/>
          <p:cNvSpPr/>
          <p:nvPr/>
        </p:nvSpPr>
        <p:spPr>
          <a:xfrm>
            <a:off x="1011115" y="593482"/>
            <a:ext cx="3125910" cy="387246"/>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17"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18"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19"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20"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1" name="Picture 20"/>
          <p:cNvPicPr>
            <a:picLocks noChangeAspect="1"/>
          </p:cNvPicPr>
          <p:nvPr/>
        </p:nvPicPr>
        <p:blipFill rotWithShape="1">
          <a:blip r:embed="rId4"/>
          <a:srcRect t="5535"/>
          <a:stretch/>
        </p:blipFill>
        <p:spPr>
          <a:xfrm>
            <a:off x="7287493" y="239714"/>
            <a:ext cx="1821011" cy="295926"/>
          </a:xfrm>
          <a:prstGeom prst="rect">
            <a:avLst/>
          </a:prstGeom>
        </p:spPr>
      </p:pic>
      <p:sp>
        <p:nvSpPr>
          <p:cNvPr id="22" name="TextBox 21"/>
          <p:cNvSpPr txBox="1"/>
          <p:nvPr/>
        </p:nvSpPr>
        <p:spPr>
          <a:xfrm>
            <a:off x="1187624" y="609369"/>
            <a:ext cx="2612851" cy="369332"/>
          </a:xfrm>
          <a:prstGeom prst="rect">
            <a:avLst/>
          </a:prstGeom>
          <a:noFill/>
        </p:spPr>
        <p:txBody>
          <a:bodyPr wrap="square" rtlCol="0">
            <a:spAutoFit/>
          </a:bodyPr>
          <a:lstStyle/>
          <a:p>
            <a:r>
              <a:rPr lang="en-US" b="1" dirty="0" smtClean="0">
                <a:solidFill>
                  <a:schemeClr val="bg1"/>
                </a:solidFill>
              </a:rPr>
              <a:t>Operation Profitability</a:t>
            </a:r>
            <a:endParaRPr lang="en-US" b="1" dirty="0">
              <a:solidFill>
                <a:schemeClr val="bg1"/>
              </a:solidFill>
            </a:endParaRPr>
          </a:p>
        </p:txBody>
      </p:sp>
      <p:sp>
        <p:nvSpPr>
          <p:cNvPr id="23" name="文本框 2"/>
          <p:cNvSpPr txBox="1"/>
          <p:nvPr/>
        </p:nvSpPr>
        <p:spPr>
          <a:xfrm>
            <a:off x="6329669" y="2571159"/>
            <a:ext cx="2562811"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smtClean="0">
                <a:latin typeface="Arial" panose="020B0604020202020204" pitchFamily="34" charset="0"/>
                <a:cs typeface="Arial" panose="020B0604020202020204" pitchFamily="34" charset="0"/>
              </a:rPr>
              <a:t>They </a:t>
            </a:r>
            <a:r>
              <a:rPr lang="en-US" altLang="zh-CN" dirty="0">
                <a:latin typeface="Arial" panose="020B0604020202020204" pitchFamily="34" charset="0"/>
                <a:cs typeface="Arial" panose="020B0604020202020204" pitchFamily="34" charset="0"/>
              </a:rPr>
              <a:t>cited low passenger numbers following the 25 July 2000 crash, the slump in air travel following 9/11 and rising maintenance costs</a:t>
            </a:r>
            <a:r>
              <a:rPr lang="en-US" altLang="zh-CN" dirty="0" smtClean="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pic>
        <p:nvPicPr>
          <p:cNvPr id="24" name="Picture 6" descr="http://rs992.pbsrc.com/albums/af42/webtreatsetc/Alphanumeric%20Media%20Symbols%20Shapes%20Signs%20Arrows/017791-shapes-smiley-face1.png~c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1136" y="8665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http://cdn.mysitemyway.com/etc-mysitemyway/icons/legacy-previews/icons-256/simple-red-glossy-icons-symbols-shapes/020960-simple-red-glossy-icon-symbols-shapes-smileyfaces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6088" y="1012038"/>
            <a:ext cx="1661635" cy="166163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cdn.mysitemyway.com/etc-mysitemyway/icons/legacy-previews/icons-256/simple-red-glossy-icons-symbols-shapes/020960-simple-red-glossy-icon-symbols-shapes-smileyfaces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6789" y="975277"/>
            <a:ext cx="1661635" cy="166163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66508" y="2561174"/>
            <a:ext cx="2609348"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In the 1970s the UK and French governments continued to take a cut of any airline profits. (80% for British Airways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3559542" y="2561174"/>
            <a:ext cx="252462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Arial" panose="020B0604020202020204" pitchFamily="34" charset="0"/>
                <a:cs typeface="Arial" panose="020B0604020202020204" pitchFamily="34" charset="0"/>
              </a:rPr>
              <a:t>In 1984, British Airways paid British government to buy their Concorde’s outright. </a:t>
            </a:r>
            <a:r>
              <a:rPr lang="en-US" altLang="zh-CN" dirty="0">
                <a:latin typeface="Arial" panose="020B0604020202020204" pitchFamily="34" charset="0"/>
                <a:cs typeface="Arial" panose="020B0604020202020204" pitchFamily="34" charset="0"/>
              </a:rPr>
              <a:t>It has been reported that BA made a profit of £30-£50 million per year </a:t>
            </a:r>
            <a:endParaRPr lang="en-US" dirty="0">
              <a:latin typeface="Arial" panose="020B0604020202020204" pitchFamily="34" charset="0"/>
              <a:cs typeface="Arial" panose="020B0604020202020204" pitchFamily="34" charset="0"/>
            </a:endParaRPr>
          </a:p>
        </p:txBody>
      </p:sp>
      <p:sp>
        <p:nvSpPr>
          <p:cNvPr id="29" name="Freeform 15"/>
          <p:cNvSpPr>
            <a:spLocks/>
          </p:cNvSpPr>
          <p:nvPr/>
        </p:nvSpPr>
        <p:spPr bwMode="auto">
          <a:xfrm>
            <a:off x="689050" y="5881191"/>
            <a:ext cx="369887" cy="493712"/>
          </a:xfrm>
          <a:custGeom>
            <a:avLst/>
            <a:gdLst>
              <a:gd name="T0" fmla="*/ 166 w 166"/>
              <a:gd name="T1" fmla="*/ 0 h 221"/>
              <a:gd name="T2" fmla="*/ 7 w 166"/>
              <a:gd name="T3" fmla="*/ 198 h 221"/>
              <a:gd name="T4" fmla="*/ 1 w 166"/>
              <a:gd name="T5" fmla="*/ 209 h 221"/>
              <a:gd name="T6" fmla="*/ 0 w 166"/>
              <a:gd name="T7" fmla="*/ 219 h 221"/>
              <a:gd name="T8" fmla="*/ 1 w 166"/>
              <a:gd name="T9" fmla="*/ 221 h 221"/>
            </a:gdLst>
            <a:ahLst/>
            <a:cxnLst>
              <a:cxn ang="0">
                <a:pos x="T0" y="T1"/>
              </a:cxn>
              <a:cxn ang="0">
                <a:pos x="T2" y="T3"/>
              </a:cxn>
              <a:cxn ang="0">
                <a:pos x="T4" y="T5"/>
              </a:cxn>
              <a:cxn ang="0">
                <a:pos x="T6" y="T7"/>
              </a:cxn>
              <a:cxn ang="0">
                <a:pos x="T8" y="T9"/>
              </a:cxn>
            </a:cxnLst>
            <a:rect l="0" t="0" r="r" b="b"/>
            <a:pathLst>
              <a:path w="166" h="221">
                <a:moveTo>
                  <a:pt x="166" y="0"/>
                </a:moveTo>
                <a:cubicBezTo>
                  <a:pt x="7" y="198"/>
                  <a:pt x="7" y="198"/>
                  <a:pt x="7" y="198"/>
                </a:cubicBezTo>
                <a:cubicBezTo>
                  <a:pt x="4" y="202"/>
                  <a:pt x="2" y="205"/>
                  <a:pt x="1" y="209"/>
                </a:cubicBezTo>
                <a:cubicBezTo>
                  <a:pt x="0" y="212"/>
                  <a:pt x="0" y="216"/>
                  <a:pt x="0" y="219"/>
                </a:cubicBezTo>
                <a:cubicBezTo>
                  <a:pt x="1" y="219"/>
                  <a:pt x="1" y="220"/>
                  <a:pt x="1" y="221"/>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9"/>
          <p:cNvSpPr>
            <a:spLocks/>
          </p:cNvSpPr>
          <p:nvPr/>
        </p:nvSpPr>
        <p:spPr bwMode="auto">
          <a:xfrm>
            <a:off x="1058937" y="4790578"/>
            <a:ext cx="2640013" cy="1090613"/>
          </a:xfrm>
          <a:custGeom>
            <a:avLst/>
            <a:gdLst>
              <a:gd name="T0" fmla="*/ 1182 w 1182"/>
              <a:gd name="T1" fmla="*/ 81 h 488"/>
              <a:gd name="T2" fmla="*/ 417 w 1182"/>
              <a:gd name="T3" fmla="*/ 1 h 488"/>
              <a:gd name="T4" fmla="*/ 408 w 1182"/>
              <a:gd name="T5" fmla="*/ 1 h 488"/>
              <a:gd name="T6" fmla="*/ 399 w 1182"/>
              <a:gd name="T7" fmla="*/ 3 h 488"/>
              <a:gd name="T8" fmla="*/ 391 w 1182"/>
              <a:gd name="T9" fmla="*/ 6 h 488"/>
              <a:gd name="T10" fmla="*/ 385 w 1182"/>
              <a:gd name="T11" fmla="*/ 10 h 488"/>
              <a:gd name="T12" fmla="*/ 0 w 1182"/>
              <a:gd name="T13" fmla="*/ 488 h 488"/>
            </a:gdLst>
            <a:ahLst/>
            <a:cxnLst>
              <a:cxn ang="0">
                <a:pos x="T0" y="T1"/>
              </a:cxn>
              <a:cxn ang="0">
                <a:pos x="T2" y="T3"/>
              </a:cxn>
              <a:cxn ang="0">
                <a:pos x="T4" y="T5"/>
              </a:cxn>
              <a:cxn ang="0">
                <a:pos x="T6" y="T7"/>
              </a:cxn>
              <a:cxn ang="0">
                <a:pos x="T8" y="T9"/>
              </a:cxn>
              <a:cxn ang="0">
                <a:pos x="T10" y="T11"/>
              </a:cxn>
              <a:cxn ang="0">
                <a:pos x="T12" y="T13"/>
              </a:cxn>
            </a:cxnLst>
            <a:rect l="0" t="0" r="r" b="b"/>
            <a:pathLst>
              <a:path w="1182" h="488">
                <a:moveTo>
                  <a:pt x="1182" y="81"/>
                </a:moveTo>
                <a:cubicBezTo>
                  <a:pt x="417" y="1"/>
                  <a:pt x="417" y="1"/>
                  <a:pt x="417" y="1"/>
                </a:cubicBezTo>
                <a:cubicBezTo>
                  <a:pt x="414" y="0"/>
                  <a:pt x="411" y="0"/>
                  <a:pt x="408" y="1"/>
                </a:cubicBezTo>
                <a:cubicBezTo>
                  <a:pt x="404" y="1"/>
                  <a:pt x="401" y="2"/>
                  <a:pt x="399" y="3"/>
                </a:cubicBezTo>
                <a:cubicBezTo>
                  <a:pt x="396" y="3"/>
                  <a:pt x="393" y="4"/>
                  <a:pt x="391" y="6"/>
                </a:cubicBezTo>
                <a:cubicBezTo>
                  <a:pt x="389" y="7"/>
                  <a:pt x="387" y="8"/>
                  <a:pt x="385" y="10"/>
                </a:cubicBezTo>
                <a:cubicBezTo>
                  <a:pt x="0" y="488"/>
                  <a:pt x="0" y="488"/>
                  <a:pt x="0" y="488"/>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12"/>
          <p:cNvSpPr>
            <a:spLocks/>
          </p:cNvSpPr>
          <p:nvPr/>
        </p:nvSpPr>
        <p:spPr bwMode="auto">
          <a:xfrm>
            <a:off x="690637" y="6374903"/>
            <a:ext cx="2757488" cy="625475"/>
          </a:xfrm>
          <a:custGeom>
            <a:avLst/>
            <a:gdLst>
              <a:gd name="T0" fmla="*/ 0 w 1235"/>
              <a:gd name="T1" fmla="*/ 0 h 280"/>
              <a:gd name="T2" fmla="*/ 5 w 1235"/>
              <a:gd name="T3" fmla="*/ 6 h 280"/>
              <a:gd name="T4" fmla="*/ 15 w 1235"/>
              <a:gd name="T5" fmla="*/ 11 h 280"/>
              <a:gd name="T6" fmla="*/ 27 w 1235"/>
              <a:gd name="T7" fmla="*/ 14 h 280"/>
              <a:gd name="T8" fmla="*/ 1182 w 1235"/>
              <a:gd name="T9" fmla="*/ 279 h 280"/>
              <a:gd name="T10" fmla="*/ 1200 w 1235"/>
              <a:gd name="T11" fmla="*/ 280 h 280"/>
              <a:gd name="T12" fmla="*/ 1215 w 1235"/>
              <a:gd name="T13" fmla="*/ 275 h 280"/>
              <a:gd name="T14" fmla="*/ 1227 w 1235"/>
              <a:gd name="T15" fmla="*/ 265 h 280"/>
              <a:gd name="T16" fmla="*/ 1233 w 1235"/>
              <a:gd name="T17" fmla="*/ 252 h 280"/>
              <a:gd name="T18" fmla="*/ 1235 w 1235"/>
              <a:gd name="T19" fmla="*/ 23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5" h="280">
                <a:moveTo>
                  <a:pt x="0" y="0"/>
                </a:moveTo>
                <a:cubicBezTo>
                  <a:pt x="1" y="2"/>
                  <a:pt x="3" y="4"/>
                  <a:pt x="5" y="6"/>
                </a:cubicBezTo>
                <a:cubicBezTo>
                  <a:pt x="7" y="8"/>
                  <a:pt x="11" y="10"/>
                  <a:pt x="15" y="11"/>
                </a:cubicBezTo>
                <a:cubicBezTo>
                  <a:pt x="27" y="14"/>
                  <a:pt x="27" y="14"/>
                  <a:pt x="27" y="14"/>
                </a:cubicBezTo>
                <a:cubicBezTo>
                  <a:pt x="1182" y="279"/>
                  <a:pt x="1182" y="279"/>
                  <a:pt x="1182" y="279"/>
                </a:cubicBezTo>
                <a:cubicBezTo>
                  <a:pt x="1188" y="280"/>
                  <a:pt x="1194" y="280"/>
                  <a:pt x="1200" y="280"/>
                </a:cubicBezTo>
                <a:cubicBezTo>
                  <a:pt x="1206" y="279"/>
                  <a:pt x="1211" y="277"/>
                  <a:pt x="1215" y="275"/>
                </a:cubicBezTo>
                <a:cubicBezTo>
                  <a:pt x="1220" y="272"/>
                  <a:pt x="1224" y="269"/>
                  <a:pt x="1227" y="265"/>
                </a:cubicBezTo>
                <a:cubicBezTo>
                  <a:pt x="1230" y="262"/>
                  <a:pt x="1232" y="257"/>
                  <a:pt x="1233" y="252"/>
                </a:cubicBezTo>
                <a:cubicBezTo>
                  <a:pt x="1235" y="238"/>
                  <a:pt x="1235" y="238"/>
                  <a:pt x="1235" y="238"/>
                </a:cubicBezTo>
              </a:path>
            </a:pathLst>
          </a:custGeom>
          <a:solidFill>
            <a:srgbClr val="0079C1"/>
          </a:solidFill>
          <a:ln w="17463" cap="rnd">
            <a:solidFill>
              <a:srgbClr val="4A7399"/>
            </a:solidFill>
            <a:prstDash val="solid"/>
            <a:round/>
            <a:headEnd/>
            <a:tailEnd/>
          </a:ln>
        </p:spPr>
        <p:txBody>
          <a:bodyPr/>
          <a:lstStyle/>
          <a:p>
            <a:endParaRPr lang="en-US"/>
          </a:p>
        </p:txBody>
      </p:sp>
      <p:grpSp>
        <p:nvGrpSpPr>
          <p:cNvPr id="32" name="Group 66"/>
          <p:cNvGrpSpPr>
            <a:grpSpLocks/>
          </p:cNvGrpSpPr>
          <p:nvPr/>
        </p:nvGrpSpPr>
        <p:grpSpPr bwMode="auto">
          <a:xfrm>
            <a:off x="3303662" y="4971553"/>
            <a:ext cx="476250" cy="2201863"/>
            <a:chOff x="2370" y="1582"/>
            <a:chExt cx="300" cy="1387"/>
          </a:xfrm>
        </p:grpSpPr>
        <p:sp>
          <p:nvSpPr>
            <p:cNvPr id="33" name="Freeform 11"/>
            <p:cNvSpPr>
              <a:spLocks/>
            </p:cNvSpPr>
            <p:nvPr/>
          </p:nvSpPr>
          <p:spPr bwMode="auto">
            <a:xfrm>
              <a:off x="2461" y="1582"/>
              <a:ext cx="209" cy="1219"/>
            </a:xfrm>
            <a:custGeom>
              <a:avLst/>
              <a:gdLst>
                <a:gd name="T0" fmla="*/ 0 w 148"/>
                <a:gd name="T1" fmla="*/ 866 h 866"/>
                <a:gd name="T2" fmla="*/ 148 w 148"/>
                <a:gd name="T3" fmla="*/ 18 h 866"/>
                <a:gd name="T4" fmla="*/ 147 w 148"/>
                <a:gd name="T5" fmla="*/ 12 h 866"/>
                <a:gd name="T6" fmla="*/ 142 w 148"/>
                <a:gd name="T7" fmla="*/ 7 h 866"/>
                <a:gd name="T8" fmla="*/ 133 w 148"/>
                <a:gd name="T9" fmla="*/ 3 h 866"/>
                <a:gd name="T10" fmla="*/ 123 w 148"/>
                <a:gd name="T11" fmla="*/ 1 h 866"/>
                <a:gd name="T12" fmla="*/ 112 w 148"/>
                <a:gd name="T13" fmla="*/ 0 h 866"/>
              </a:gdLst>
              <a:ahLst/>
              <a:cxnLst>
                <a:cxn ang="0">
                  <a:pos x="T0" y="T1"/>
                </a:cxn>
                <a:cxn ang="0">
                  <a:pos x="T2" y="T3"/>
                </a:cxn>
                <a:cxn ang="0">
                  <a:pos x="T4" y="T5"/>
                </a:cxn>
                <a:cxn ang="0">
                  <a:pos x="T6" y="T7"/>
                </a:cxn>
                <a:cxn ang="0">
                  <a:pos x="T8" y="T9"/>
                </a:cxn>
                <a:cxn ang="0">
                  <a:pos x="T10" y="T11"/>
                </a:cxn>
                <a:cxn ang="0">
                  <a:pos x="T12" y="T13"/>
                </a:cxn>
              </a:cxnLst>
              <a:rect l="0" t="0" r="r" b="b"/>
              <a:pathLst>
                <a:path w="148" h="866">
                  <a:moveTo>
                    <a:pt x="0" y="866"/>
                  </a:moveTo>
                  <a:cubicBezTo>
                    <a:pt x="148" y="18"/>
                    <a:pt x="148" y="18"/>
                    <a:pt x="148" y="18"/>
                  </a:cubicBezTo>
                  <a:cubicBezTo>
                    <a:pt x="148" y="16"/>
                    <a:pt x="148" y="14"/>
                    <a:pt x="147" y="12"/>
                  </a:cubicBezTo>
                  <a:cubicBezTo>
                    <a:pt x="146" y="10"/>
                    <a:pt x="144" y="9"/>
                    <a:pt x="142" y="7"/>
                  </a:cubicBezTo>
                  <a:cubicBezTo>
                    <a:pt x="139" y="6"/>
                    <a:pt x="137" y="4"/>
                    <a:pt x="133" y="3"/>
                  </a:cubicBezTo>
                  <a:cubicBezTo>
                    <a:pt x="130" y="2"/>
                    <a:pt x="127" y="1"/>
                    <a:pt x="123" y="1"/>
                  </a:cubicBezTo>
                  <a:cubicBezTo>
                    <a:pt x="112" y="0"/>
                    <a:pt x="112" y="0"/>
                    <a:pt x="112" y="0"/>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16"/>
            <p:cNvSpPr>
              <a:spLocks/>
            </p:cNvSpPr>
            <p:nvPr/>
          </p:nvSpPr>
          <p:spPr bwMode="auto">
            <a:xfrm>
              <a:off x="2370" y="1608"/>
              <a:ext cx="300" cy="1361"/>
            </a:xfrm>
            <a:custGeom>
              <a:avLst/>
              <a:gdLst>
                <a:gd name="T0" fmla="*/ 0 w 213"/>
                <a:gd name="T1" fmla="*/ 965 h 968"/>
                <a:gd name="T2" fmla="*/ 4 w 213"/>
                <a:gd name="T3" fmla="*/ 966 h 968"/>
                <a:gd name="T4" fmla="*/ 21 w 213"/>
                <a:gd name="T5" fmla="*/ 967 h 968"/>
                <a:gd name="T6" fmla="*/ 36 w 213"/>
                <a:gd name="T7" fmla="*/ 963 h 968"/>
                <a:gd name="T8" fmla="*/ 47 w 213"/>
                <a:gd name="T9" fmla="*/ 953 h 968"/>
                <a:gd name="T10" fmla="*/ 52 w 213"/>
                <a:gd name="T11" fmla="*/ 940 h 968"/>
                <a:gd name="T12" fmla="*/ 202 w 213"/>
                <a:gd name="T13" fmla="*/ 73 h 968"/>
                <a:gd name="T14" fmla="*/ 213 w 213"/>
                <a:gd name="T15" fmla="*/ 0 h 9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968">
                  <a:moveTo>
                    <a:pt x="0" y="965"/>
                  </a:moveTo>
                  <a:cubicBezTo>
                    <a:pt x="4" y="966"/>
                    <a:pt x="4" y="966"/>
                    <a:pt x="4" y="966"/>
                  </a:cubicBezTo>
                  <a:cubicBezTo>
                    <a:pt x="10" y="968"/>
                    <a:pt x="15" y="968"/>
                    <a:pt x="21" y="967"/>
                  </a:cubicBezTo>
                  <a:cubicBezTo>
                    <a:pt x="26" y="967"/>
                    <a:pt x="31" y="965"/>
                    <a:pt x="36" y="963"/>
                  </a:cubicBezTo>
                  <a:cubicBezTo>
                    <a:pt x="40" y="960"/>
                    <a:pt x="44" y="957"/>
                    <a:pt x="47" y="953"/>
                  </a:cubicBezTo>
                  <a:cubicBezTo>
                    <a:pt x="49" y="950"/>
                    <a:pt x="51" y="945"/>
                    <a:pt x="52" y="940"/>
                  </a:cubicBezTo>
                  <a:cubicBezTo>
                    <a:pt x="202" y="73"/>
                    <a:pt x="202" y="73"/>
                    <a:pt x="202" y="73"/>
                  </a:cubicBezTo>
                  <a:cubicBezTo>
                    <a:pt x="213" y="0"/>
                    <a:pt x="213" y="0"/>
                    <a:pt x="213" y="0"/>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 name="Group 64"/>
          <p:cNvGrpSpPr>
            <a:grpSpLocks/>
          </p:cNvGrpSpPr>
          <p:nvPr/>
        </p:nvGrpSpPr>
        <p:grpSpPr bwMode="auto">
          <a:xfrm>
            <a:off x="690637" y="6374903"/>
            <a:ext cx="2613025" cy="792163"/>
            <a:chOff x="724" y="2466"/>
            <a:chExt cx="1646" cy="499"/>
          </a:xfrm>
        </p:grpSpPr>
        <p:sp>
          <p:nvSpPr>
            <p:cNvPr id="36" name="Line 17"/>
            <p:cNvSpPr>
              <a:spLocks noChangeShapeType="1"/>
            </p:cNvSpPr>
            <p:nvPr/>
          </p:nvSpPr>
          <p:spPr bwMode="auto">
            <a:xfrm>
              <a:off x="797" y="2588"/>
              <a:ext cx="1573" cy="377"/>
            </a:xfrm>
            <a:prstGeom prst="line">
              <a:avLst/>
            </a:prstGeom>
            <a:noFill/>
            <a:ln w="17463" cap="rnd">
              <a:solidFill>
                <a:srgbClr val="4A7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Freeform 18"/>
            <p:cNvSpPr>
              <a:spLocks/>
            </p:cNvSpPr>
            <p:nvPr/>
          </p:nvSpPr>
          <p:spPr bwMode="auto">
            <a:xfrm>
              <a:off x="724" y="2466"/>
              <a:ext cx="73" cy="122"/>
            </a:xfrm>
            <a:custGeom>
              <a:avLst/>
              <a:gdLst>
                <a:gd name="T0" fmla="*/ 0 w 52"/>
                <a:gd name="T1" fmla="*/ 0 h 87"/>
                <a:gd name="T2" fmla="*/ 36 w 52"/>
                <a:gd name="T3" fmla="*/ 76 h 87"/>
                <a:gd name="T4" fmla="*/ 39 w 52"/>
                <a:gd name="T5" fmla="*/ 80 h 87"/>
                <a:gd name="T6" fmla="*/ 42 w 52"/>
                <a:gd name="T7" fmla="*/ 83 h 87"/>
                <a:gd name="T8" fmla="*/ 46 w 52"/>
                <a:gd name="T9" fmla="*/ 85 h 87"/>
                <a:gd name="T10" fmla="*/ 51 w 52"/>
                <a:gd name="T11" fmla="*/ 87 h 87"/>
                <a:gd name="T12" fmla="*/ 52 w 5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52" h="87">
                  <a:moveTo>
                    <a:pt x="0" y="0"/>
                  </a:moveTo>
                  <a:cubicBezTo>
                    <a:pt x="11" y="22"/>
                    <a:pt x="26" y="54"/>
                    <a:pt x="36" y="76"/>
                  </a:cubicBezTo>
                  <a:cubicBezTo>
                    <a:pt x="37" y="77"/>
                    <a:pt x="38" y="79"/>
                    <a:pt x="39" y="80"/>
                  </a:cubicBezTo>
                  <a:cubicBezTo>
                    <a:pt x="39" y="81"/>
                    <a:pt x="40" y="82"/>
                    <a:pt x="42" y="83"/>
                  </a:cubicBezTo>
                  <a:cubicBezTo>
                    <a:pt x="43" y="84"/>
                    <a:pt x="44" y="84"/>
                    <a:pt x="46" y="85"/>
                  </a:cubicBezTo>
                  <a:cubicBezTo>
                    <a:pt x="47" y="86"/>
                    <a:pt x="49" y="86"/>
                    <a:pt x="51" y="87"/>
                  </a:cubicBezTo>
                  <a:cubicBezTo>
                    <a:pt x="52" y="87"/>
                    <a:pt x="52" y="87"/>
                    <a:pt x="52" y="87"/>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 name="Line 19"/>
          <p:cNvSpPr>
            <a:spLocks noChangeShapeType="1"/>
          </p:cNvSpPr>
          <p:nvPr/>
        </p:nvSpPr>
        <p:spPr bwMode="auto">
          <a:xfrm>
            <a:off x="1411" y="5889128"/>
            <a:ext cx="1051176" cy="0"/>
          </a:xfrm>
          <a:prstGeom prst="line">
            <a:avLst/>
          </a:prstGeom>
          <a:noFill/>
          <a:ln w="17463">
            <a:solidFill>
              <a:srgbClr val="4A7399"/>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9" name="Freeform 20"/>
          <p:cNvSpPr>
            <a:spLocks/>
          </p:cNvSpPr>
          <p:nvPr/>
        </p:nvSpPr>
        <p:spPr bwMode="auto">
          <a:xfrm>
            <a:off x="1805062" y="4881066"/>
            <a:ext cx="1873250" cy="400050"/>
          </a:xfrm>
          <a:custGeom>
            <a:avLst/>
            <a:gdLst>
              <a:gd name="T0" fmla="*/ 1180 w 1180"/>
              <a:gd name="T1" fmla="*/ 121 h 252"/>
              <a:gd name="T2" fmla="*/ 1154 w 1180"/>
              <a:gd name="T3" fmla="*/ 252 h 252"/>
              <a:gd name="T4" fmla="*/ 0 w 1180"/>
              <a:gd name="T5" fmla="*/ 109 h 252"/>
              <a:gd name="T6" fmla="*/ 86 w 1180"/>
              <a:gd name="T7" fmla="*/ 0 h 252"/>
              <a:gd name="T8" fmla="*/ 1180 w 1180"/>
              <a:gd name="T9" fmla="*/ 121 h 252"/>
            </a:gdLst>
            <a:ahLst/>
            <a:cxnLst>
              <a:cxn ang="0">
                <a:pos x="T0" y="T1"/>
              </a:cxn>
              <a:cxn ang="0">
                <a:pos x="T2" y="T3"/>
              </a:cxn>
              <a:cxn ang="0">
                <a:pos x="T4" y="T5"/>
              </a:cxn>
              <a:cxn ang="0">
                <a:pos x="T6" y="T7"/>
              </a:cxn>
              <a:cxn ang="0">
                <a:pos x="T8" y="T9"/>
              </a:cxn>
            </a:cxnLst>
            <a:rect l="0" t="0" r="r" b="b"/>
            <a:pathLst>
              <a:path w="1180" h="252">
                <a:moveTo>
                  <a:pt x="1180" y="121"/>
                </a:moveTo>
                <a:lnTo>
                  <a:pt x="1154" y="252"/>
                </a:lnTo>
                <a:lnTo>
                  <a:pt x="0" y="109"/>
                </a:lnTo>
                <a:lnTo>
                  <a:pt x="86" y="0"/>
                </a:lnTo>
                <a:lnTo>
                  <a:pt x="1180" y="121"/>
                </a:lnTo>
                <a:close/>
              </a:path>
            </a:pathLst>
          </a:custGeom>
          <a:solidFill>
            <a:srgbClr val="0079C1"/>
          </a:solidFill>
          <a:ln w="9525">
            <a:solidFill>
              <a:srgbClr val="4A7399"/>
            </a:solidFill>
            <a:round/>
            <a:headEnd/>
            <a:tailEnd/>
          </a:ln>
        </p:spPr>
        <p:txBody>
          <a:bodyPr/>
          <a:lstStyle/>
          <a:p>
            <a:endParaRPr lang="en-US"/>
          </a:p>
        </p:txBody>
      </p:sp>
      <p:sp>
        <p:nvSpPr>
          <p:cNvPr id="40" name="Freeform 21"/>
          <p:cNvSpPr>
            <a:spLocks/>
          </p:cNvSpPr>
          <p:nvPr/>
        </p:nvSpPr>
        <p:spPr bwMode="auto">
          <a:xfrm>
            <a:off x="1798712" y="4888234"/>
            <a:ext cx="1887538" cy="406400"/>
          </a:xfrm>
          <a:custGeom>
            <a:avLst/>
            <a:gdLst>
              <a:gd name="T0" fmla="*/ 89 w 1189"/>
              <a:gd name="T1" fmla="*/ 0 h 256"/>
              <a:gd name="T2" fmla="*/ 1189 w 1189"/>
              <a:gd name="T3" fmla="*/ 121 h 256"/>
              <a:gd name="T4" fmla="*/ 1162 w 1189"/>
              <a:gd name="T5" fmla="*/ 256 h 256"/>
              <a:gd name="T6" fmla="*/ 0 w 1189"/>
              <a:gd name="T7" fmla="*/ 113 h 256"/>
              <a:gd name="T8" fmla="*/ 89 w 1189"/>
              <a:gd name="T9" fmla="*/ 0 h 256"/>
            </a:gdLst>
            <a:ahLst/>
            <a:cxnLst>
              <a:cxn ang="0">
                <a:pos x="T0" y="T1"/>
              </a:cxn>
              <a:cxn ang="0">
                <a:pos x="T2" y="T3"/>
              </a:cxn>
              <a:cxn ang="0">
                <a:pos x="T4" y="T5"/>
              </a:cxn>
              <a:cxn ang="0">
                <a:pos x="T6" y="T7"/>
              </a:cxn>
              <a:cxn ang="0">
                <a:pos x="T8" y="T9"/>
              </a:cxn>
            </a:cxnLst>
            <a:rect l="0" t="0" r="r" b="b"/>
            <a:pathLst>
              <a:path w="1189" h="256">
                <a:moveTo>
                  <a:pt x="89" y="0"/>
                </a:moveTo>
                <a:lnTo>
                  <a:pt x="1189" y="121"/>
                </a:lnTo>
                <a:lnTo>
                  <a:pt x="1162" y="256"/>
                </a:lnTo>
                <a:lnTo>
                  <a:pt x="0" y="113"/>
                </a:lnTo>
                <a:lnTo>
                  <a:pt x="89" y="0"/>
                </a:lnTo>
                <a:close/>
              </a:path>
            </a:pathLst>
          </a:custGeom>
          <a:solidFill>
            <a:schemeClr val="bg1"/>
          </a:solidFill>
          <a:ln w="7938" cap="flat">
            <a:solidFill>
              <a:srgbClr val="4A7399"/>
            </a:solidFill>
            <a:prstDash val="solid"/>
            <a:miter lim="800000"/>
            <a:headEnd/>
            <a:tailEnd/>
          </a:ln>
        </p:spPr>
        <p:txBody>
          <a:bodyPr/>
          <a:lstStyle/>
          <a:p>
            <a:endParaRPr lang="en-US"/>
          </a:p>
        </p:txBody>
      </p:sp>
      <p:sp>
        <p:nvSpPr>
          <p:cNvPr id="41" name="Freeform 22"/>
          <p:cNvSpPr>
            <a:spLocks noEditPoints="1"/>
          </p:cNvSpPr>
          <p:nvPr/>
        </p:nvSpPr>
        <p:spPr bwMode="auto">
          <a:xfrm>
            <a:off x="1827287" y="5473203"/>
            <a:ext cx="409575" cy="225425"/>
          </a:xfrm>
          <a:custGeom>
            <a:avLst/>
            <a:gdLst>
              <a:gd name="T0" fmla="*/ 174 w 183"/>
              <a:gd name="T1" fmla="*/ 17 h 101"/>
              <a:gd name="T2" fmla="*/ 183 w 183"/>
              <a:gd name="T3" fmla="*/ 29 h 101"/>
              <a:gd name="T4" fmla="*/ 152 w 183"/>
              <a:gd name="T5" fmla="*/ 86 h 101"/>
              <a:gd name="T6" fmla="*/ 137 w 183"/>
              <a:gd name="T7" fmla="*/ 98 h 101"/>
              <a:gd name="T8" fmla="*/ 114 w 183"/>
              <a:gd name="T9" fmla="*/ 101 h 101"/>
              <a:gd name="T10" fmla="*/ 8 w 183"/>
              <a:gd name="T11" fmla="*/ 82 h 101"/>
              <a:gd name="T12" fmla="*/ 0 w 183"/>
              <a:gd name="T13" fmla="*/ 70 h 101"/>
              <a:gd name="T14" fmla="*/ 34 w 183"/>
              <a:gd name="T15" fmla="*/ 13 h 101"/>
              <a:gd name="T16" fmla="*/ 50 w 183"/>
              <a:gd name="T17" fmla="*/ 3 h 101"/>
              <a:gd name="T18" fmla="*/ 72 w 183"/>
              <a:gd name="T19" fmla="*/ 0 h 101"/>
              <a:gd name="T20" fmla="*/ 112 w 183"/>
              <a:gd name="T21" fmla="*/ 75 h 101"/>
              <a:gd name="T22" fmla="*/ 118 w 183"/>
              <a:gd name="T23" fmla="*/ 70 h 101"/>
              <a:gd name="T24" fmla="*/ 123 w 183"/>
              <a:gd name="T25" fmla="*/ 65 h 101"/>
              <a:gd name="T26" fmla="*/ 125 w 183"/>
              <a:gd name="T27" fmla="*/ 57 h 101"/>
              <a:gd name="T28" fmla="*/ 122 w 183"/>
              <a:gd name="T29" fmla="*/ 50 h 101"/>
              <a:gd name="T30" fmla="*/ 115 w 183"/>
              <a:gd name="T31" fmla="*/ 44 h 101"/>
              <a:gd name="T32" fmla="*/ 104 w 183"/>
              <a:gd name="T33" fmla="*/ 41 h 101"/>
              <a:gd name="T34" fmla="*/ 100 w 183"/>
              <a:gd name="T35" fmla="*/ 41 h 101"/>
              <a:gd name="T36" fmla="*/ 96 w 183"/>
              <a:gd name="T37" fmla="*/ 41 h 101"/>
              <a:gd name="T38" fmla="*/ 91 w 183"/>
              <a:gd name="T39" fmla="*/ 41 h 101"/>
              <a:gd name="T40" fmla="*/ 86 w 183"/>
              <a:gd name="T41" fmla="*/ 41 h 101"/>
              <a:gd name="T42" fmla="*/ 133 w 183"/>
              <a:gd name="T43" fmla="*/ 39 h 101"/>
              <a:gd name="T44" fmla="*/ 83 w 183"/>
              <a:gd name="T45" fmla="*/ 18 h 101"/>
              <a:gd name="T46" fmla="*/ 76 w 183"/>
              <a:gd name="T47" fmla="*/ 52 h 101"/>
              <a:gd name="T48" fmla="*/ 80 w 183"/>
              <a:gd name="T49" fmla="*/ 51 h 101"/>
              <a:gd name="T50" fmla="*/ 83 w 183"/>
              <a:gd name="T51" fmla="*/ 50 h 101"/>
              <a:gd name="T52" fmla="*/ 87 w 183"/>
              <a:gd name="T53" fmla="*/ 50 h 101"/>
              <a:gd name="T54" fmla="*/ 91 w 183"/>
              <a:gd name="T55" fmla="*/ 50 h 101"/>
              <a:gd name="T56" fmla="*/ 95 w 183"/>
              <a:gd name="T57" fmla="*/ 51 h 101"/>
              <a:gd name="T58" fmla="*/ 98 w 183"/>
              <a:gd name="T59" fmla="*/ 54 h 101"/>
              <a:gd name="T60" fmla="*/ 99 w 183"/>
              <a:gd name="T61" fmla="*/ 57 h 101"/>
              <a:gd name="T62" fmla="*/ 97 w 183"/>
              <a:gd name="T63" fmla="*/ 62 h 101"/>
              <a:gd name="T64" fmla="*/ 93 w 183"/>
              <a:gd name="T65" fmla="*/ 67 h 101"/>
              <a:gd name="T66" fmla="*/ 89 w 183"/>
              <a:gd name="T67" fmla="*/ 69 h 101"/>
              <a:gd name="T68" fmla="*/ 84 w 183"/>
              <a:gd name="T69" fmla="*/ 71 h 101"/>
              <a:gd name="T70" fmla="*/ 78 w 183"/>
              <a:gd name="T71" fmla="*/ 71 h 101"/>
              <a:gd name="T72" fmla="*/ 74 w 183"/>
              <a:gd name="T73" fmla="*/ 69 h 101"/>
              <a:gd name="T74" fmla="*/ 72 w 183"/>
              <a:gd name="T75" fmla="*/ 67 h 101"/>
              <a:gd name="T76" fmla="*/ 71 w 183"/>
              <a:gd name="T77" fmla="*/ 64 h 101"/>
              <a:gd name="T78" fmla="*/ 71 w 183"/>
              <a:gd name="T79" fmla="*/ 61 h 101"/>
              <a:gd name="T80" fmla="*/ 45 w 183"/>
              <a:gd name="T81" fmla="*/ 61 h 101"/>
              <a:gd name="T82" fmla="*/ 45 w 183"/>
              <a:gd name="T83" fmla="*/ 64 h 101"/>
              <a:gd name="T84" fmla="*/ 46 w 183"/>
              <a:gd name="T85" fmla="*/ 68 h 101"/>
              <a:gd name="T86" fmla="*/ 48 w 183"/>
              <a:gd name="T87" fmla="*/ 71 h 101"/>
              <a:gd name="T88" fmla="*/ 51 w 183"/>
              <a:gd name="T89" fmla="*/ 74 h 101"/>
              <a:gd name="T90" fmla="*/ 55 w 183"/>
              <a:gd name="T91" fmla="*/ 76 h 101"/>
              <a:gd name="T92" fmla="*/ 61 w 183"/>
              <a:gd name="T93" fmla="*/ 78 h 101"/>
              <a:gd name="T94" fmla="*/ 68 w 183"/>
              <a:gd name="T95" fmla="*/ 80 h 101"/>
              <a:gd name="T96" fmla="*/ 78 w 183"/>
              <a:gd name="T97" fmla="*/ 82 h 101"/>
              <a:gd name="T98" fmla="*/ 90 w 183"/>
              <a:gd name="T99" fmla="*/ 82 h 101"/>
              <a:gd name="T100" fmla="*/ 99 w 183"/>
              <a:gd name="T101" fmla="*/ 80 h 101"/>
              <a:gd name="T102" fmla="*/ 108 w 183"/>
              <a:gd name="T103" fmla="*/ 7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3" h="101">
                <a:moveTo>
                  <a:pt x="164" y="14"/>
                </a:moveTo>
                <a:cubicBezTo>
                  <a:pt x="168" y="15"/>
                  <a:pt x="171" y="16"/>
                  <a:pt x="174" y="17"/>
                </a:cubicBezTo>
                <a:cubicBezTo>
                  <a:pt x="176" y="19"/>
                  <a:pt x="178" y="20"/>
                  <a:pt x="180" y="22"/>
                </a:cubicBezTo>
                <a:cubicBezTo>
                  <a:pt x="182" y="24"/>
                  <a:pt x="182" y="26"/>
                  <a:pt x="183" y="29"/>
                </a:cubicBezTo>
                <a:cubicBezTo>
                  <a:pt x="183" y="31"/>
                  <a:pt x="182" y="33"/>
                  <a:pt x="181" y="36"/>
                </a:cubicBezTo>
                <a:cubicBezTo>
                  <a:pt x="152" y="86"/>
                  <a:pt x="152" y="86"/>
                  <a:pt x="152" y="86"/>
                </a:cubicBezTo>
                <a:cubicBezTo>
                  <a:pt x="151" y="89"/>
                  <a:pt x="149" y="91"/>
                  <a:pt x="146" y="93"/>
                </a:cubicBezTo>
                <a:cubicBezTo>
                  <a:pt x="143" y="95"/>
                  <a:pt x="140" y="97"/>
                  <a:pt x="137" y="98"/>
                </a:cubicBezTo>
                <a:cubicBezTo>
                  <a:pt x="133" y="100"/>
                  <a:pt x="129" y="101"/>
                  <a:pt x="125" y="101"/>
                </a:cubicBezTo>
                <a:cubicBezTo>
                  <a:pt x="122" y="101"/>
                  <a:pt x="118" y="101"/>
                  <a:pt x="114" y="101"/>
                </a:cubicBezTo>
                <a:cubicBezTo>
                  <a:pt x="17" y="85"/>
                  <a:pt x="17" y="85"/>
                  <a:pt x="17" y="85"/>
                </a:cubicBezTo>
                <a:cubicBezTo>
                  <a:pt x="13" y="84"/>
                  <a:pt x="10" y="83"/>
                  <a:pt x="8" y="82"/>
                </a:cubicBezTo>
                <a:cubicBezTo>
                  <a:pt x="5" y="80"/>
                  <a:pt x="3" y="79"/>
                  <a:pt x="2" y="76"/>
                </a:cubicBezTo>
                <a:cubicBezTo>
                  <a:pt x="0" y="74"/>
                  <a:pt x="0" y="72"/>
                  <a:pt x="0" y="70"/>
                </a:cubicBezTo>
                <a:cubicBezTo>
                  <a:pt x="0" y="67"/>
                  <a:pt x="0" y="65"/>
                  <a:pt x="2" y="62"/>
                </a:cubicBezTo>
                <a:cubicBezTo>
                  <a:pt x="34" y="13"/>
                  <a:pt x="34" y="13"/>
                  <a:pt x="34" y="13"/>
                </a:cubicBezTo>
                <a:cubicBezTo>
                  <a:pt x="36" y="11"/>
                  <a:pt x="38" y="9"/>
                  <a:pt x="41" y="7"/>
                </a:cubicBezTo>
                <a:cubicBezTo>
                  <a:pt x="43" y="5"/>
                  <a:pt x="47" y="4"/>
                  <a:pt x="50" y="3"/>
                </a:cubicBezTo>
                <a:cubicBezTo>
                  <a:pt x="53" y="1"/>
                  <a:pt x="57" y="1"/>
                  <a:pt x="61" y="0"/>
                </a:cubicBezTo>
                <a:cubicBezTo>
                  <a:pt x="64" y="0"/>
                  <a:pt x="68" y="0"/>
                  <a:pt x="72" y="0"/>
                </a:cubicBezTo>
                <a:lnTo>
                  <a:pt x="164" y="14"/>
                </a:lnTo>
                <a:close/>
                <a:moveTo>
                  <a:pt x="112" y="75"/>
                </a:moveTo>
                <a:cubicBezTo>
                  <a:pt x="113" y="74"/>
                  <a:pt x="114" y="73"/>
                  <a:pt x="115" y="73"/>
                </a:cubicBezTo>
                <a:cubicBezTo>
                  <a:pt x="116" y="72"/>
                  <a:pt x="117" y="71"/>
                  <a:pt x="118" y="70"/>
                </a:cubicBezTo>
                <a:cubicBezTo>
                  <a:pt x="119" y="69"/>
                  <a:pt x="120" y="68"/>
                  <a:pt x="121" y="67"/>
                </a:cubicBezTo>
                <a:cubicBezTo>
                  <a:pt x="121" y="67"/>
                  <a:pt x="122" y="66"/>
                  <a:pt x="123" y="65"/>
                </a:cubicBezTo>
                <a:cubicBezTo>
                  <a:pt x="123" y="63"/>
                  <a:pt x="124" y="62"/>
                  <a:pt x="124" y="61"/>
                </a:cubicBezTo>
                <a:cubicBezTo>
                  <a:pt x="125" y="59"/>
                  <a:pt x="125" y="58"/>
                  <a:pt x="125" y="57"/>
                </a:cubicBezTo>
                <a:cubicBezTo>
                  <a:pt x="125" y="56"/>
                  <a:pt x="125" y="54"/>
                  <a:pt x="124" y="53"/>
                </a:cubicBezTo>
                <a:cubicBezTo>
                  <a:pt x="124" y="52"/>
                  <a:pt x="123" y="51"/>
                  <a:pt x="122" y="50"/>
                </a:cubicBezTo>
                <a:cubicBezTo>
                  <a:pt x="121" y="49"/>
                  <a:pt x="120" y="48"/>
                  <a:pt x="119" y="47"/>
                </a:cubicBezTo>
                <a:cubicBezTo>
                  <a:pt x="118" y="46"/>
                  <a:pt x="117" y="45"/>
                  <a:pt x="115" y="44"/>
                </a:cubicBezTo>
                <a:cubicBezTo>
                  <a:pt x="114" y="44"/>
                  <a:pt x="112" y="43"/>
                  <a:pt x="110" y="42"/>
                </a:cubicBezTo>
                <a:cubicBezTo>
                  <a:pt x="108" y="42"/>
                  <a:pt x="106" y="42"/>
                  <a:pt x="104" y="41"/>
                </a:cubicBezTo>
                <a:cubicBezTo>
                  <a:pt x="103" y="41"/>
                  <a:pt x="103" y="41"/>
                  <a:pt x="102" y="41"/>
                </a:cubicBezTo>
                <a:cubicBezTo>
                  <a:pt x="101" y="41"/>
                  <a:pt x="101" y="41"/>
                  <a:pt x="100" y="41"/>
                </a:cubicBezTo>
                <a:cubicBezTo>
                  <a:pt x="99" y="41"/>
                  <a:pt x="98" y="41"/>
                  <a:pt x="98" y="41"/>
                </a:cubicBezTo>
                <a:cubicBezTo>
                  <a:pt x="97" y="41"/>
                  <a:pt x="96" y="41"/>
                  <a:pt x="96" y="41"/>
                </a:cubicBezTo>
                <a:cubicBezTo>
                  <a:pt x="95" y="41"/>
                  <a:pt x="94" y="41"/>
                  <a:pt x="93" y="41"/>
                </a:cubicBezTo>
                <a:cubicBezTo>
                  <a:pt x="93" y="41"/>
                  <a:pt x="92" y="41"/>
                  <a:pt x="91" y="41"/>
                </a:cubicBezTo>
                <a:cubicBezTo>
                  <a:pt x="90" y="41"/>
                  <a:pt x="90" y="41"/>
                  <a:pt x="89" y="41"/>
                </a:cubicBezTo>
                <a:cubicBezTo>
                  <a:pt x="88" y="41"/>
                  <a:pt x="87" y="41"/>
                  <a:pt x="86" y="41"/>
                </a:cubicBezTo>
                <a:cubicBezTo>
                  <a:pt x="94" y="33"/>
                  <a:pt x="94" y="33"/>
                  <a:pt x="94" y="33"/>
                </a:cubicBezTo>
                <a:cubicBezTo>
                  <a:pt x="133" y="39"/>
                  <a:pt x="133" y="39"/>
                  <a:pt x="133" y="39"/>
                </a:cubicBezTo>
                <a:cubicBezTo>
                  <a:pt x="141" y="26"/>
                  <a:pt x="141" y="26"/>
                  <a:pt x="141" y="26"/>
                </a:cubicBezTo>
                <a:cubicBezTo>
                  <a:pt x="83" y="18"/>
                  <a:pt x="83" y="18"/>
                  <a:pt x="83" y="18"/>
                </a:cubicBezTo>
                <a:cubicBezTo>
                  <a:pt x="56" y="47"/>
                  <a:pt x="56" y="47"/>
                  <a:pt x="56" y="47"/>
                </a:cubicBezTo>
                <a:cubicBezTo>
                  <a:pt x="76" y="52"/>
                  <a:pt x="76" y="52"/>
                  <a:pt x="76" y="52"/>
                </a:cubicBezTo>
                <a:cubicBezTo>
                  <a:pt x="76" y="52"/>
                  <a:pt x="77" y="52"/>
                  <a:pt x="78" y="52"/>
                </a:cubicBezTo>
                <a:cubicBezTo>
                  <a:pt x="78" y="51"/>
                  <a:pt x="79" y="51"/>
                  <a:pt x="80" y="51"/>
                </a:cubicBezTo>
                <a:cubicBezTo>
                  <a:pt x="80" y="51"/>
                  <a:pt x="81" y="51"/>
                  <a:pt x="81" y="50"/>
                </a:cubicBezTo>
                <a:cubicBezTo>
                  <a:pt x="82" y="50"/>
                  <a:pt x="82" y="50"/>
                  <a:pt x="83" y="50"/>
                </a:cubicBezTo>
                <a:cubicBezTo>
                  <a:pt x="84" y="50"/>
                  <a:pt x="84" y="50"/>
                  <a:pt x="85" y="50"/>
                </a:cubicBezTo>
                <a:cubicBezTo>
                  <a:pt x="86" y="50"/>
                  <a:pt x="86" y="50"/>
                  <a:pt x="87" y="50"/>
                </a:cubicBezTo>
                <a:cubicBezTo>
                  <a:pt x="87" y="50"/>
                  <a:pt x="88" y="50"/>
                  <a:pt x="89" y="50"/>
                </a:cubicBezTo>
                <a:cubicBezTo>
                  <a:pt x="89" y="50"/>
                  <a:pt x="90" y="50"/>
                  <a:pt x="91" y="50"/>
                </a:cubicBezTo>
                <a:cubicBezTo>
                  <a:pt x="91" y="50"/>
                  <a:pt x="92" y="50"/>
                  <a:pt x="93" y="51"/>
                </a:cubicBezTo>
                <a:cubicBezTo>
                  <a:pt x="94" y="51"/>
                  <a:pt x="95" y="51"/>
                  <a:pt x="95" y="51"/>
                </a:cubicBezTo>
                <a:cubicBezTo>
                  <a:pt x="96" y="52"/>
                  <a:pt x="96" y="52"/>
                  <a:pt x="97" y="53"/>
                </a:cubicBezTo>
                <a:cubicBezTo>
                  <a:pt x="97" y="53"/>
                  <a:pt x="98" y="53"/>
                  <a:pt x="98" y="54"/>
                </a:cubicBezTo>
                <a:cubicBezTo>
                  <a:pt x="98" y="54"/>
                  <a:pt x="99" y="55"/>
                  <a:pt x="99" y="56"/>
                </a:cubicBezTo>
                <a:cubicBezTo>
                  <a:pt x="99" y="56"/>
                  <a:pt x="99" y="57"/>
                  <a:pt x="99" y="57"/>
                </a:cubicBezTo>
                <a:cubicBezTo>
                  <a:pt x="99" y="58"/>
                  <a:pt x="98" y="59"/>
                  <a:pt x="98" y="60"/>
                </a:cubicBezTo>
                <a:cubicBezTo>
                  <a:pt x="98" y="60"/>
                  <a:pt x="97" y="61"/>
                  <a:pt x="97" y="62"/>
                </a:cubicBezTo>
                <a:cubicBezTo>
                  <a:pt x="96" y="63"/>
                  <a:pt x="96" y="64"/>
                  <a:pt x="95" y="65"/>
                </a:cubicBezTo>
                <a:cubicBezTo>
                  <a:pt x="94" y="65"/>
                  <a:pt x="94" y="66"/>
                  <a:pt x="93" y="67"/>
                </a:cubicBezTo>
                <a:cubicBezTo>
                  <a:pt x="92" y="67"/>
                  <a:pt x="92" y="68"/>
                  <a:pt x="91" y="68"/>
                </a:cubicBezTo>
                <a:cubicBezTo>
                  <a:pt x="90" y="69"/>
                  <a:pt x="89" y="69"/>
                  <a:pt x="89" y="69"/>
                </a:cubicBezTo>
                <a:cubicBezTo>
                  <a:pt x="88" y="70"/>
                  <a:pt x="87" y="70"/>
                  <a:pt x="86" y="70"/>
                </a:cubicBezTo>
                <a:cubicBezTo>
                  <a:pt x="85" y="71"/>
                  <a:pt x="84" y="71"/>
                  <a:pt x="84" y="71"/>
                </a:cubicBezTo>
                <a:cubicBezTo>
                  <a:pt x="83" y="71"/>
                  <a:pt x="82" y="71"/>
                  <a:pt x="81" y="71"/>
                </a:cubicBezTo>
                <a:cubicBezTo>
                  <a:pt x="80" y="71"/>
                  <a:pt x="79" y="71"/>
                  <a:pt x="78" y="71"/>
                </a:cubicBezTo>
                <a:cubicBezTo>
                  <a:pt x="78" y="71"/>
                  <a:pt x="77" y="70"/>
                  <a:pt x="76" y="70"/>
                </a:cubicBezTo>
                <a:cubicBezTo>
                  <a:pt x="76" y="70"/>
                  <a:pt x="75" y="70"/>
                  <a:pt x="74" y="69"/>
                </a:cubicBezTo>
                <a:cubicBezTo>
                  <a:pt x="74" y="69"/>
                  <a:pt x="73" y="69"/>
                  <a:pt x="73" y="69"/>
                </a:cubicBezTo>
                <a:cubicBezTo>
                  <a:pt x="72" y="68"/>
                  <a:pt x="72" y="68"/>
                  <a:pt x="72" y="67"/>
                </a:cubicBezTo>
                <a:cubicBezTo>
                  <a:pt x="71" y="67"/>
                  <a:pt x="71" y="66"/>
                  <a:pt x="71" y="66"/>
                </a:cubicBezTo>
                <a:cubicBezTo>
                  <a:pt x="71" y="65"/>
                  <a:pt x="71" y="65"/>
                  <a:pt x="71" y="64"/>
                </a:cubicBezTo>
                <a:cubicBezTo>
                  <a:pt x="71" y="64"/>
                  <a:pt x="71" y="63"/>
                  <a:pt x="71" y="63"/>
                </a:cubicBezTo>
                <a:cubicBezTo>
                  <a:pt x="71" y="62"/>
                  <a:pt x="71" y="61"/>
                  <a:pt x="71" y="61"/>
                </a:cubicBezTo>
                <a:cubicBezTo>
                  <a:pt x="45" y="58"/>
                  <a:pt x="45" y="58"/>
                  <a:pt x="45" y="58"/>
                </a:cubicBezTo>
                <a:cubicBezTo>
                  <a:pt x="45" y="59"/>
                  <a:pt x="45" y="60"/>
                  <a:pt x="45" y="61"/>
                </a:cubicBezTo>
                <a:cubicBezTo>
                  <a:pt x="45" y="61"/>
                  <a:pt x="45" y="62"/>
                  <a:pt x="45" y="63"/>
                </a:cubicBezTo>
                <a:cubicBezTo>
                  <a:pt x="45" y="63"/>
                  <a:pt x="45" y="64"/>
                  <a:pt x="45" y="64"/>
                </a:cubicBezTo>
                <a:cubicBezTo>
                  <a:pt x="45" y="65"/>
                  <a:pt x="45" y="66"/>
                  <a:pt x="45" y="66"/>
                </a:cubicBezTo>
                <a:cubicBezTo>
                  <a:pt x="46" y="67"/>
                  <a:pt x="46" y="67"/>
                  <a:pt x="46" y="68"/>
                </a:cubicBezTo>
                <a:cubicBezTo>
                  <a:pt x="46" y="68"/>
                  <a:pt x="47" y="69"/>
                  <a:pt x="47" y="69"/>
                </a:cubicBezTo>
                <a:cubicBezTo>
                  <a:pt x="47" y="70"/>
                  <a:pt x="48" y="70"/>
                  <a:pt x="48" y="71"/>
                </a:cubicBezTo>
                <a:cubicBezTo>
                  <a:pt x="48" y="71"/>
                  <a:pt x="49" y="72"/>
                  <a:pt x="49" y="72"/>
                </a:cubicBezTo>
                <a:cubicBezTo>
                  <a:pt x="50" y="73"/>
                  <a:pt x="50" y="73"/>
                  <a:pt x="51" y="74"/>
                </a:cubicBezTo>
                <a:cubicBezTo>
                  <a:pt x="52" y="74"/>
                  <a:pt x="52" y="75"/>
                  <a:pt x="53" y="75"/>
                </a:cubicBezTo>
                <a:cubicBezTo>
                  <a:pt x="54" y="75"/>
                  <a:pt x="54" y="76"/>
                  <a:pt x="55" y="76"/>
                </a:cubicBezTo>
                <a:cubicBezTo>
                  <a:pt x="56" y="77"/>
                  <a:pt x="57" y="77"/>
                  <a:pt x="58" y="77"/>
                </a:cubicBezTo>
                <a:cubicBezTo>
                  <a:pt x="59" y="78"/>
                  <a:pt x="60" y="78"/>
                  <a:pt x="61" y="78"/>
                </a:cubicBezTo>
                <a:cubicBezTo>
                  <a:pt x="62" y="79"/>
                  <a:pt x="63" y="79"/>
                  <a:pt x="64" y="79"/>
                </a:cubicBezTo>
                <a:cubicBezTo>
                  <a:pt x="66" y="80"/>
                  <a:pt x="67" y="80"/>
                  <a:pt x="68" y="80"/>
                </a:cubicBezTo>
                <a:cubicBezTo>
                  <a:pt x="70" y="80"/>
                  <a:pt x="71" y="81"/>
                  <a:pt x="72" y="81"/>
                </a:cubicBezTo>
                <a:cubicBezTo>
                  <a:pt x="75" y="81"/>
                  <a:pt x="77" y="82"/>
                  <a:pt x="78" y="82"/>
                </a:cubicBezTo>
                <a:cubicBezTo>
                  <a:pt x="80" y="82"/>
                  <a:pt x="82" y="82"/>
                  <a:pt x="84" y="82"/>
                </a:cubicBezTo>
                <a:cubicBezTo>
                  <a:pt x="86" y="82"/>
                  <a:pt x="88" y="82"/>
                  <a:pt x="90" y="82"/>
                </a:cubicBezTo>
                <a:cubicBezTo>
                  <a:pt x="91" y="82"/>
                  <a:pt x="93" y="82"/>
                  <a:pt x="95" y="81"/>
                </a:cubicBezTo>
                <a:cubicBezTo>
                  <a:pt x="96" y="81"/>
                  <a:pt x="98" y="81"/>
                  <a:pt x="99" y="80"/>
                </a:cubicBezTo>
                <a:cubicBezTo>
                  <a:pt x="101" y="80"/>
                  <a:pt x="102" y="80"/>
                  <a:pt x="104" y="79"/>
                </a:cubicBezTo>
                <a:cubicBezTo>
                  <a:pt x="105" y="78"/>
                  <a:pt x="107" y="78"/>
                  <a:pt x="108" y="77"/>
                </a:cubicBezTo>
                <a:cubicBezTo>
                  <a:pt x="109" y="77"/>
                  <a:pt x="111" y="76"/>
                  <a:pt x="112" y="75"/>
                </a:cubicBezTo>
              </a:path>
            </a:pathLst>
          </a:custGeom>
          <a:solidFill>
            <a:srgbClr val="FFFFFF"/>
          </a:solidFill>
          <a:ln w="9525">
            <a:solidFill>
              <a:srgbClr val="4A7399"/>
            </a:solidFill>
            <a:round/>
            <a:headEnd/>
            <a:tailEnd/>
          </a:ln>
        </p:spPr>
        <p:txBody>
          <a:bodyPr/>
          <a:lstStyle/>
          <a:p>
            <a:endParaRPr lang="en-US"/>
          </a:p>
        </p:txBody>
      </p:sp>
      <p:sp>
        <p:nvSpPr>
          <p:cNvPr id="42" name="Freeform 23"/>
          <p:cNvSpPr>
            <a:spLocks noEditPoints="1"/>
          </p:cNvSpPr>
          <p:nvPr/>
        </p:nvSpPr>
        <p:spPr bwMode="auto">
          <a:xfrm>
            <a:off x="2513087" y="5592266"/>
            <a:ext cx="563563" cy="601662"/>
          </a:xfrm>
          <a:custGeom>
            <a:avLst/>
            <a:gdLst>
              <a:gd name="T0" fmla="*/ 228 w 252"/>
              <a:gd name="T1" fmla="*/ 16 h 269"/>
              <a:gd name="T2" fmla="*/ 239 w 252"/>
              <a:gd name="T3" fmla="*/ 19 h 269"/>
              <a:gd name="T4" fmla="*/ 247 w 252"/>
              <a:gd name="T5" fmla="*/ 24 h 269"/>
              <a:gd name="T6" fmla="*/ 251 w 252"/>
              <a:gd name="T7" fmla="*/ 31 h 269"/>
              <a:gd name="T8" fmla="*/ 251 w 252"/>
              <a:gd name="T9" fmla="*/ 39 h 269"/>
              <a:gd name="T10" fmla="*/ 183 w 252"/>
              <a:gd name="T11" fmla="*/ 250 h 269"/>
              <a:gd name="T12" fmla="*/ 177 w 252"/>
              <a:gd name="T13" fmla="*/ 259 h 269"/>
              <a:gd name="T14" fmla="*/ 167 w 252"/>
              <a:gd name="T15" fmla="*/ 265 h 269"/>
              <a:gd name="T16" fmla="*/ 155 w 252"/>
              <a:gd name="T17" fmla="*/ 269 h 269"/>
              <a:gd name="T18" fmla="*/ 141 w 252"/>
              <a:gd name="T19" fmla="*/ 268 h 269"/>
              <a:gd name="T20" fmla="*/ 25 w 252"/>
              <a:gd name="T21" fmla="*/ 247 h 269"/>
              <a:gd name="T22" fmla="*/ 13 w 252"/>
              <a:gd name="T23" fmla="*/ 242 h 269"/>
              <a:gd name="T24" fmla="*/ 5 w 252"/>
              <a:gd name="T25" fmla="*/ 235 h 269"/>
              <a:gd name="T26" fmla="*/ 1 w 252"/>
              <a:gd name="T27" fmla="*/ 227 h 269"/>
              <a:gd name="T28" fmla="*/ 2 w 252"/>
              <a:gd name="T29" fmla="*/ 217 h 269"/>
              <a:gd name="T30" fmla="*/ 89 w 252"/>
              <a:gd name="T31" fmla="*/ 14 h 269"/>
              <a:gd name="T32" fmla="*/ 94 w 252"/>
              <a:gd name="T33" fmla="*/ 8 h 269"/>
              <a:gd name="T34" fmla="*/ 103 w 252"/>
              <a:gd name="T35" fmla="*/ 3 h 269"/>
              <a:gd name="T36" fmla="*/ 113 w 252"/>
              <a:gd name="T37" fmla="*/ 0 h 269"/>
              <a:gd name="T38" fmla="*/ 125 w 252"/>
              <a:gd name="T39" fmla="*/ 0 h 269"/>
              <a:gd name="T40" fmla="*/ 228 w 252"/>
              <a:gd name="T41" fmla="*/ 16 h 269"/>
              <a:gd name="T42" fmla="*/ 162 w 252"/>
              <a:gd name="T43" fmla="*/ 148 h 269"/>
              <a:gd name="T44" fmla="*/ 167 w 252"/>
              <a:gd name="T45" fmla="*/ 132 h 269"/>
              <a:gd name="T46" fmla="*/ 140 w 252"/>
              <a:gd name="T47" fmla="*/ 128 h 269"/>
              <a:gd name="T48" fmla="*/ 147 w 252"/>
              <a:gd name="T49" fmla="*/ 110 h 269"/>
              <a:gd name="T50" fmla="*/ 125 w 252"/>
              <a:gd name="T51" fmla="*/ 106 h 269"/>
              <a:gd name="T52" fmla="*/ 118 w 252"/>
              <a:gd name="T53" fmla="*/ 124 h 269"/>
              <a:gd name="T54" fmla="*/ 92 w 252"/>
              <a:gd name="T55" fmla="*/ 120 h 269"/>
              <a:gd name="T56" fmla="*/ 85 w 252"/>
              <a:gd name="T57" fmla="*/ 135 h 269"/>
              <a:gd name="T58" fmla="*/ 112 w 252"/>
              <a:gd name="T59" fmla="*/ 139 h 269"/>
              <a:gd name="T60" fmla="*/ 105 w 252"/>
              <a:gd name="T61" fmla="*/ 158 h 269"/>
              <a:gd name="T62" fmla="*/ 128 w 252"/>
              <a:gd name="T63" fmla="*/ 162 h 269"/>
              <a:gd name="T64" fmla="*/ 135 w 252"/>
              <a:gd name="T65" fmla="*/ 143 h 269"/>
              <a:gd name="T66" fmla="*/ 162 w 252"/>
              <a:gd name="T67" fmla="*/ 14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2" h="269">
                <a:moveTo>
                  <a:pt x="228" y="16"/>
                </a:moveTo>
                <a:cubicBezTo>
                  <a:pt x="232" y="16"/>
                  <a:pt x="236" y="17"/>
                  <a:pt x="239" y="19"/>
                </a:cubicBezTo>
                <a:cubicBezTo>
                  <a:pt x="242" y="20"/>
                  <a:pt x="245" y="22"/>
                  <a:pt x="247" y="24"/>
                </a:cubicBezTo>
                <a:cubicBezTo>
                  <a:pt x="249" y="26"/>
                  <a:pt x="251" y="29"/>
                  <a:pt x="251" y="31"/>
                </a:cubicBezTo>
                <a:cubicBezTo>
                  <a:pt x="252" y="34"/>
                  <a:pt x="252" y="36"/>
                  <a:pt x="251" y="39"/>
                </a:cubicBezTo>
                <a:cubicBezTo>
                  <a:pt x="183" y="250"/>
                  <a:pt x="183" y="250"/>
                  <a:pt x="183" y="250"/>
                </a:cubicBezTo>
                <a:cubicBezTo>
                  <a:pt x="181" y="253"/>
                  <a:pt x="180" y="256"/>
                  <a:pt x="177" y="259"/>
                </a:cubicBezTo>
                <a:cubicBezTo>
                  <a:pt x="174" y="262"/>
                  <a:pt x="171" y="264"/>
                  <a:pt x="167" y="265"/>
                </a:cubicBezTo>
                <a:cubicBezTo>
                  <a:pt x="163" y="267"/>
                  <a:pt x="159" y="268"/>
                  <a:pt x="155" y="269"/>
                </a:cubicBezTo>
                <a:cubicBezTo>
                  <a:pt x="150" y="269"/>
                  <a:pt x="145" y="269"/>
                  <a:pt x="141" y="268"/>
                </a:cubicBezTo>
                <a:cubicBezTo>
                  <a:pt x="25" y="247"/>
                  <a:pt x="25" y="247"/>
                  <a:pt x="25" y="247"/>
                </a:cubicBezTo>
                <a:cubicBezTo>
                  <a:pt x="20" y="246"/>
                  <a:pt x="16" y="244"/>
                  <a:pt x="13" y="242"/>
                </a:cubicBezTo>
                <a:cubicBezTo>
                  <a:pt x="9" y="240"/>
                  <a:pt x="7" y="238"/>
                  <a:pt x="5" y="235"/>
                </a:cubicBezTo>
                <a:cubicBezTo>
                  <a:pt x="3" y="233"/>
                  <a:pt x="1" y="230"/>
                  <a:pt x="1" y="227"/>
                </a:cubicBezTo>
                <a:cubicBezTo>
                  <a:pt x="0" y="224"/>
                  <a:pt x="1" y="220"/>
                  <a:pt x="2" y="217"/>
                </a:cubicBezTo>
                <a:cubicBezTo>
                  <a:pt x="89" y="14"/>
                  <a:pt x="89" y="14"/>
                  <a:pt x="89" y="14"/>
                </a:cubicBezTo>
                <a:cubicBezTo>
                  <a:pt x="90" y="12"/>
                  <a:pt x="92" y="10"/>
                  <a:pt x="94" y="8"/>
                </a:cubicBezTo>
                <a:cubicBezTo>
                  <a:pt x="96" y="6"/>
                  <a:pt x="99" y="4"/>
                  <a:pt x="103" y="3"/>
                </a:cubicBezTo>
                <a:cubicBezTo>
                  <a:pt x="106" y="1"/>
                  <a:pt x="110" y="1"/>
                  <a:pt x="113" y="0"/>
                </a:cubicBezTo>
                <a:cubicBezTo>
                  <a:pt x="117" y="0"/>
                  <a:pt x="121" y="0"/>
                  <a:pt x="125" y="0"/>
                </a:cubicBezTo>
                <a:lnTo>
                  <a:pt x="228" y="16"/>
                </a:lnTo>
                <a:close/>
                <a:moveTo>
                  <a:pt x="162" y="148"/>
                </a:moveTo>
                <a:cubicBezTo>
                  <a:pt x="167" y="132"/>
                  <a:pt x="167" y="132"/>
                  <a:pt x="167" y="132"/>
                </a:cubicBezTo>
                <a:cubicBezTo>
                  <a:pt x="140" y="128"/>
                  <a:pt x="140" y="128"/>
                  <a:pt x="140" y="128"/>
                </a:cubicBezTo>
                <a:cubicBezTo>
                  <a:pt x="147" y="110"/>
                  <a:pt x="147" y="110"/>
                  <a:pt x="147" y="110"/>
                </a:cubicBezTo>
                <a:cubicBezTo>
                  <a:pt x="125" y="106"/>
                  <a:pt x="125" y="106"/>
                  <a:pt x="125" y="106"/>
                </a:cubicBezTo>
                <a:cubicBezTo>
                  <a:pt x="118" y="124"/>
                  <a:pt x="118" y="124"/>
                  <a:pt x="118" y="124"/>
                </a:cubicBezTo>
                <a:cubicBezTo>
                  <a:pt x="92" y="120"/>
                  <a:pt x="92" y="120"/>
                  <a:pt x="92" y="120"/>
                </a:cubicBezTo>
                <a:cubicBezTo>
                  <a:pt x="85" y="135"/>
                  <a:pt x="85" y="135"/>
                  <a:pt x="85" y="135"/>
                </a:cubicBezTo>
                <a:cubicBezTo>
                  <a:pt x="112" y="139"/>
                  <a:pt x="112" y="139"/>
                  <a:pt x="112" y="139"/>
                </a:cubicBezTo>
                <a:cubicBezTo>
                  <a:pt x="105" y="158"/>
                  <a:pt x="105" y="158"/>
                  <a:pt x="105" y="158"/>
                </a:cubicBezTo>
                <a:cubicBezTo>
                  <a:pt x="128" y="162"/>
                  <a:pt x="128" y="162"/>
                  <a:pt x="128" y="162"/>
                </a:cubicBezTo>
                <a:cubicBezTo>
                  <a:pt x="135" y="143"/>
                  <a:pt x="135" y="143"/>
                  <a:pt x="135" y="143"/>
                </a:cubicBezTo>
                <a:cubicBezTo>
                  <a:pt x="162" y="148"/>
                  <a:pt x="162" y="148"/>
                  <a:pt x="162" y="148"/>
                </a:cubicBezTo>
              </a:path>
            </a:pathLst>
          </a:custGeom>
          <a:solidFill>
            <a:srgbClr val="FFFFFF"/>
          </a:solidFill>
          <a:ln w="9525">
            <a:solidFill>
              <a:srgbClr val="4A7399"/>
            </a:solidFill>
            <a:round/>
            <a:headEnd/>
            <a:tailEnd/>
          </a:ln>
        </p:spPr>
        <p:txBody>
          <a:bodyPr/>
          <a:lstStyle/>
          <a:p>
            <a:endParaRPr lang="en-US"/>
          </a:p>
        </p:txBody>
      </p:sp>
      <p:grpSp>
        <p:nvGrpSpPr>
          <p:cNvPr id="43" name="Group 75"/>
          <p:cNvGrpSpPr>
            <a:grpSpLocks/>
          </p:cNvGrpSpPr>
          <p:nvPr/>
        </p:nvGrpSpPr>
        <p:grpSpPr bwMode="auto">
          <a:xfrm>
            <a:off x="2776612" y="5331916"/>
            <a:ext cx="388938" cy="212725"/>
            <a:chOff x="2038" y="1809"/>
            <a:chExt cx="245" cy="134"/>
          </a:xfrm>
        </p:grpSpPr>
        <p:sp>
          <p:nvSpPr>
            <p:cNvPr id="44" name="Freeform 24"/>
            <p:cNvSpPr>
              <a:spLocks/>
            </p:cNvSpPr>
            <p:nvPr/>
          </p:nvSpPr>
          <p:spPr bwMode="auto">
            <a:xfrm>
              <a:off x="2038" y="1809"/>
              <a:ext cx="245" cy="134"/>
            </a:xfrm>
            <a:custGeom>
              <a:avLst/>
              <a:gdLst>
                <a:gd name="T0" fmla="*/ 151 w 174"/>
                <a:gd name="T1" fmla="*/ 13 h 95"/>
                <a:gd name="T2" fmla="*/ 161 w 174"/>
                <a:gd name="T3" fmla="*/ 16 h 95"/>
                <a:gd name="T4" fmla="*/ 169 w 174"/>
                <a:gd name="T5" fmla="*/ 20 h 95"/>
                <a:gd name="T6" fmla="*/ 173 w 174"/>
                <a:gd name="T7" fmla="*/ 26 h 95"/>
                <a:gd name="T8" fmla="*/ 174 w 174"/>
                <a:gd name="T9" fmla="*/ 33 h 95"/>
                <a:gd name="T10" fmla="*/ 158 w 174"/>
                <a:gd name="T11" fmla="*/ 81 h 95"/>
                <a:gd name="T12" fmla="*/ 153 w 174"/>
                <a:gd name="T13" fmla="*/ 87 h 95"/>
                <a:gd name="T14" fmla="*/ 145 w 174"/>
                <a:gd name="T15" fmla="*/ 92 h 95"/>
                <a:gd name="T16" fmla="*/ 135 w 174"/>
                <a:gd name="T17" fmla="*/ 95 h 95"/>
                <a:gd name="T18" fmla="*/ 123 w 174"/>
                <a:gd name="T19" fmla="*/ 94 h 95"/>
                <a:gd name="T20" fmla="*/ 23 w 174"/>
                <a:gd name="T21" fmla="*/ 80 h 95"/>
                <a:gd name="T22" fmla="*/ 12 w 174"/>
                <a:gd name="T23" fmla="*/ 77 h 95"/>
                <a:gd name="T24" fmla="*/ 5 w 174"/>
                <a:gd name="T25" fmla="*/ 72 h 95"/>
                <a:gd name="T26" fmla="*/ 1 w 174"/>
                <a:gd name="T27" fmla="*/ 66 h 95"/>
                <a:gd name="T28" fmla="*/ 2 w 174"/>
                <a:gd name="T29" fmla="*/ 59 h 95"/>
                <a:gd name="T30" fmla="*/ 21 w 174"/>
                <a:gd name="T31" fmla="*/ 13 h 95"/>
                <a:gd name="T32" fmla="*/ 26 w 174"/>
                <a:gd name="T33" fmla="*/ 7 h 95"/>
                <a:gd name="T34" fmla="*/ 34 w 174"/>
                <a:gd name="T35" fmla="*/ 2 h 95"/>
                <a:gd name="T36" fmla="*/ 44 w 174"/>
                <a:gd name="T37" fmla="*/ 0 h 95"/>
                <a:gd name="T38" fmla="*/ 55 w 174"/>
                <a:gd name="T39" fmla="*/ 0 h 95"/>
                <a:gd name="T40" fmla="*/ 151 w 174"/>
                <a:gd name="T41" fmla="*/ 1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95">
                  <a:moveTo>
                    <a:pt x="151" y="13"/>
                  </a:moveTo>
                  <a:cubicBezTo>
                    <a:pt x="155" y="14"/>
                    <a:pt x="158" y="15"/>
                    <a:pt x="161" y="16"/>
                  </a:cubicBezTo>
                  <a:cubicBezTo>
                    <a:pt x="164" y="17"/>
                    <a:pt x="167" y="19"/>
                    <a:pt x="169" y="20"/>
                  </a:cubicBezTo>
                  <a:cubicBezTo>
                    <a:pt x="171" y="22"/>
                    <a:pt x="173" y="24"/>
                    <a:pt x="173" y="26"/>
                  </a:cubicBezTo>
                  <a:cubicBezTo>
                    <a:pt x="174" y="29"/>
                    <a:pt x="174" y="31"/>
                    <a:pt x="174" y="33"/>
                  </a:cubicBezTo>
                  <a:cubicBezTo>
                    <a:pt x="158" y="81"/>
                    <a:pt x="158" y="81"/>
                    <a:pt x="158" y="81"/>
                  </a:cubicBezTo>
                  <a:cubicBezTo>
                    <a:pt x="157" y="83"/>
                    <a:pt x="156" y="85"/>
                    <a:pt x="153" y="87"/>
                  </a:cubicBezTo>
                  <a:cubicBezTo>
                    <a:pt x="151" y="89"/>
                    <a:pt x="149" y="91"/>
                    <a:pt x="145" y="92"/>
                  </a:cubicBezTo>
                  <a:cubicBezTo>
                    <a:pt x="142" y="93"/>
                    <a:pt x="139" y="94"/>
                    <a:pt x="135" y="95"/>
                  </a:cubicBezTo>
                  <a:cubicBezTo>
                    <a:pt x="131" y="95"/>
                    <a:pt x="127" y="95"/>
                    <a:pt x="123" y="94"/>
                  </a:cubicBezTo>
                  <a:cubicBezTo>
                    <a:pt x="23" y="80"/>
                    <a:pt x="23" y="80"/>
                    <a:pt x="23" y="80"/>
                  </a:cubicBezTo>
                  <a:cubicBezTo>
                    <a:pt x="19" y="79"/>
                    <a:pt x="15" y="78"/>
                    <a:pt x="12" y="77"/>
                  </a:cubicBezTo>
                  <a:cubicBezTo>
                    <a:pt x="9" y="76"/>
                    <a:pt x="7" y="74"/>
                    <a:pt x="5" y="72"/>
                  </a:cubicBezTo>
                  <a:cubicBezTo>
                    <a:pt x="3" y="70"/>
                    <a:pt x="2" y="68"/>
                    <a:pt x="1" y="66"/>
                  </a:cubicBezTo>
                  <a:cubicBezTo>
                    <a:pt x="0" y="63"/>
                    <a:pt x="1" y="61"/>
                    <a:pt x="2" y="59"/>
                  </a:cubicBezTo>
                  <a:cubicBezTo>
                    <a:pt x="21" y="13"/>
                    <a:pt x="21" y="13"/>
                    <a:pt x="21" y="13"/>
                  </a:cubicBezTo>
                  <a:cubicBezTo>
                    <a:pt x="22" y="10"/>
                    <a:pt x="24" y="8"/>
                    <a:pt x="26" y="7"/>
                  </a:cubicBezTo>
                  <a:cubicBezTo>
                    <a:pt x="28" y="5"/>
                    <a:pt x="31" y="4"/>
                    <a:pt x="34" y="2"/>
                  </a:cubicBezTo>
                  <a:cubicBezTo>
                    <a:pt x="37" y="1"/>
                    <a:pt x="40" y="1"/>
                    <a:pt x="44" y="0"/>
                  </a:cubicBezTo>
                  <a:cubicBezTo>
                    <a:pt x="48" y="0"/>
                    <a:pt x="51" y="0"/>
                    <a:pt x="55" y="0"/>
                  </a:cubicBezTo>
                  <a:lnTo>
                    <a:pt x="151" y="13"/>
                  </a:lnTo>
                  <a:close/>
                </a:path>
              </a:pathLst>
            </a:custGeom>
            <a:solidFill>
              <a:srgbClr val="FFFFFF"/>
            </a:solidFill>
            <a:ln w="9525">
              <a:solidFill>
                <a:srgbClr val="4A7399"/>
              </a:solidFill>
              <a:round/>
              <a:headEnd/>
              <a:tailEnd/>
            </a:ln>
          </p:spPr>
          <p:txBody>
            <a:bodyPr/>
            <a:lstStyle/>
            <a:p>
              <a:endParaRPr lang="en-US"/>
            </a:p>
          </p:txBody>
        </p:sp>
        <p:sp>
          <p:nvSpPr>
            <p:cNvPr id="45" name="Freeform 25"/>
            <p:cNvSpPr>
              <a:spLocks/>
            </p:cNvSpPr>
            <p:nvPr/>
          </p:nvSpPr>
          <p:spPr bwMode="auto">
            <a:xfrm>
              <a:off x="2130" y="1864"/>
              <a:ext cx="59" cy="24"/>
            </a:xfrm>
            <a:custGeom>
              <a:avLst/>
              <a:gdLst>
                <a:gd name="T0" fmla="*/ 53 w 59"/>
                <a:gd name="T1" fmla="*/ 24 h 24"/>
                <a:gd name="T2" fmla="*/ 59 w 59"/>
                <a:gd name="T3" fmla="*/ 7 h 24"/>
                <a:gd name="T4" fmla="*/ 7 w 59"/>
                <a:gd name="T5" fmla="*/ 0 h 24"/>
                <a:gd name="T6" fmla="*/ 0 w 59"/>
                <a:gd name="T7" fmla="*/ 17 h 24"/>
                <a:gd name="T8" fmla="*/ 53 w 59"/>
                <a:gd name="T9" fmla="*/ 24 h 24"/>
              </a:gdLst>
              <a:ahLst/>
              <a:cxnLst>
                <a:cxn ang="0">
                  <a:pos x="T0" y="T1"/>
                </a:cxn>
                <a:cxn ang="0">
                  <a:pos x="T2" y="T3"/>
                </a:cxn>
                <a:cxn ang="0">
                  <a:pos x="T4" y="T5"/>
                </a:cxn>
                <a:cxn ang="0">
                  <a:pos x="T6" y="T7"/>
                </a:cxn>
                <a:cxn ang="0">
                  <a:pos x="T8" y="T9"/>
                </a:cxn>
              </a:cxnLst>
              <a:rect l="0" t="0" r="r" b="b"/>
              <a:pathLst>
                <a:path w="59" h="24">
                  <a:moveTo>
                    <a:pt x="53" y="24"/>
                  </a:moveTo>
                  <a:lnTo>
                    <a:pt x="59" y="7"/>
                  </a:lnTo>
                  <a:lnTo>
                    <a:pt x="7" y="0"/>
                  </a:lnTo>
                  <a:lnTo>
                    <a:pt x="0" y="17"/>
                  </a:lnTo>
                  <a:lnTo>
                    <a:pt x="53" y="24"/>
                  </a:lnTo>
                  <a:close/>
                </a:path>
              </a:pathLst>
            </a:custGeom>
            <a:solidFill>
              <a:srgbClr val="0079C1"/>
            </a:solidFill>
            <a:ln w="9525">
              <a:solidFill>
                <a:srgbClr val="4A7399"/>
              </a:solidFill>
              <a:round/>
              <a:headEnd/>
              <a:tailEnd/>
            </a:ln>
          </p:spPr>
          <p:txBody>
            <a:bodyPr/>
            <a:lstStyle/>
            <a:p>
              <a:endParaRPr lang="en-US"/>
            </a:p>
          </p:txBody>
        </p:sp>
      </p:grpSp>
      <p:grpSp>
        <p:nvGrpSpPr>
          <p:cNvPr id="46" name="Group 73"/>
          <p:cNvGrpSpPr>
            <a:grpSpLocks/>
          </p:cNvGrpSpPr>
          <p:nvPr/>
        </p:nvGrpSpPr>
        <p:grpSpPr bwMode="auto">
          <a:xfrm>
            <a:off x="3198906" y="5385891"/>
            <a:ext cx="393700" cy="220662"/>
            <a:chOff x="2304" y="1843"/>
            <a:chExt cx="248" cy="139"/>
          </a:xfrm>
        </p:grpSpPr>
        <p:sp>
          <p:nvSpPr>
            <p:cNvPr id="47" name="Freeform 27"/>
            <p:cNvSpPr>
              <a:spLocks/>
            </p:cNvSpPr>
            <p:nvPr/>
          </p:nvSpPr>
          <p:spPr bwMode="auto">
            <a:xfrm>
              <a:off x="2304" y="1843"/>
              <a:ext cx="248" cy="139"/>
            </a:xfrm>
            <a:custGeom>
              <a:avLst/>
              <a:gdLst>
                <a:gd name="T0" fmla="*/ 149 w 176"/>
                <a:gd name="T1" fmla="*/ 14 h 99"/>
                <a:gd name="T2" fmla="*/ 161 w 176"/>
                <a:gd name="T3" fmla="*/ 17 h 99"/>
                <a:gd name="T4" fmla="*/ 169 w 176"/>
                <a:gd name="T5" fmla="*/ 22 h 99"/>
                <a:gd name="T6" fmla="*/ 174 w 176"/>
                <a:gd name="T7" fmla="*/ 28 h 99"/>
                <a:gd name="T8" fmla="*/ 175 w 176"/>
                <a:gd name="T9" fmla="*/ 35 h 99"/>
                <a:gd name="T10" fmla="*/ 165 w 176"/>
                <a:gd name="T11" fmla="*/ 85 h 99"/>
                <a:gd name="T12" fmla="*/ 161 w 176"/>
                <a:gd name="T13" fmla="*/ 91 h 99"/>
                <a:gd name="T14" fmla="*/ 153 w 176"/>
                <a:gd name="T15" fmla="*/ 96 h 99"/>
                <a:gd name="T16" fmla="*/ 143 w 176"/>
                <a:gd name="T17" fmla="*/ 99 h 99"/>
                <a:gd name="T18" fmla="*/ 131 w 176"/>
                <a:gd name="T19" fmla="*/ 99 h 99"/>
                <a:gd name="T20" fmla="*/ 25 w 176"/>
                <a:gd name="T21" fmla="*/ 83 h 99"/>
                <a:gd name="T22" fmla="*/ 13 w 176"/>
                <a:gd name="T23" fmla="*/ 80 h 99"/>
                <a:gd name="T24" fmla="*/ 5 w 176"/>
                <a:gd name="T25" fmla="*/ 75 h 99"/>
                <a:gd name="T26" fmla="*/ 1 w 176"/>
                <a:gd name="T27" fmla="*/ 69 h 99"/>
                <a:gd name="T28" fmla="*/ 0 w 176"/>
                <a:gd name="T29" fmla="*/ 61 h 99"/>
                <a:gd name="T30" fmla="*/ 15 w 176"/>
                <a:gd name="T31" fmla="*/ 13 h 99"/>
                <a:gd name="T32" fmla="*/ 19 w 176"/>
                <a:gd name="T33" fmla="*/ 7 h 99"/>
                <a:gd name="T34" fmla="*/ 27 w 176"/>
                <a:gd name="T35" fmla="*/ 3 h 99"/>
                <a:gd name="T36" fmla="*/ 37 w 176"/>
                <a:gd name="T37" fmla="*/ 0 h 99"/>
                <a:gd name="T38" fmla="*/ 49 w 176"/>
                <a:gd name="T39" fmla="*/ 0 h 99"/>
                <a:gd name="T40" fmla="*/ 149 w 176"/>
                <a:gd name="T41" fmla="*/ 1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99">
                  <a:moveTo>
                    <a:pt x="149" y="14"/>
                  </a:moveTo>
                  <a:cubicBezTo>
                    <a:pt x="153" y="14"/>
                    <a:pt x="157" y="15"/>
                    <a:pt x="161" y="17"/>
                  </a:cubicBezTo>
                  <a:cubicBezTo>
                    <a:pt x="164" y="18"/>
                    <a:pt x="167" y="20"/>
                    <a:pt x="169" y="22"/>
                  </a:cubicBezTo>
                  <a:cubicBezTo>
                    <a:pt x="171" y="23"/>
                    <a:pt x="173" y="26"/>
                    <a:pt x="174" y="28"/>
                  </a:cubicBezTo>
                  <a:cubicBezTo>
                    <a:pt x="175" y="30"/>
                    <a:pt x="176" y="32"/>
                    <a:pt x="175" y="35"/>
                  </a:cubicBezTo>
                  <a:cubicBezTo>
                    <a:pt x="165" y="85"/>
                    <a:pt x="165" y="85"/>
                    <a:pt x="165" y="85"/>
                  </a:cubicBezTo>
                  <a:cubicBezTo>
                    <a:pt x="165" y="87"/>
                    <a:pt x="163" y="89"/>
                    <a:pt x="161" y="91"/>
                  </a:cubicBezTo>
                  <a:cubicBezTo>
                    <a:pt x="159" y="93"/>
                    <a:pt x="157" y="95"/>
                    <a:pt x="153" y="96"/>
                  </a:cubicBezTo>
                  <a:cubicBezTo>
                    <a:pt x="150" y="98"/>
                    <a:pt x="147" y="99"/>
                    <a:pt x="143" y="99"/>
                  </a:cubicBezTo>
                  <a:cubicBezTo>
                    <a:pt x="139" y="99"/>
                    <a:pt x="135" y="99"/>
                    <a:pt x="131" y="99"/>
                  </a:cubicBezTo>
                  <a:cubicBezTo>
                    <a:pt x="25" y="83"/>
                    <a:pt x="25" y="83"/>
                    <a:pt x="25" y="83"/>
                  </a:cubicBezTo>
                  <a:cubicBezTo>
                    <a:pt x="21" y="83"/>
                    <a:pt x="17" y="82"/>
                    <a:pt x="13" y="80"/>
                  </a:cubicBezTo>
                  <a:cubicBezTo>
                    <a:pt x="10" y="79"/>
                    <a:pt x="7" y="77"/>
                    <a:pt x="5" y="75"/>
                  </a:cubicBezTo>
                  <a:cubicBezTo>
                    <a:pt x="3" y="73"/>
                    <a:pt x="1" y="71"/>
                    <a:pt x="1" y="69"/>
                  </a:cubicBezTo>
                  <a:cubicBezTo>
                    <a:pt x="0" y="66"/>
                    <a:pt x="0" y="64"/>
                    <a:pt x="0" y="61"/>
                  </a:cubicBezTo>
                  <a:cubicBezTo>
                    <a:pt x="15" y="13"/>
                    <a:pt x="15" y="13"/>
                    <a:pt x="15" y="13"/>
                  </a:cubicBezTo>
                  <a:cubicBezTo>
                    <a:pt x="16" y="11"/>
                    <a:pt x="17" y="9"/>
                    <a:pt x="19" y="7"/>
                  </a:cubicBezTo>
                  <a:cubicBezTo>
                    <a:pt x="21" y="5"/>
                    <a:pt x="24" y="4"/>
                    <a:pt x="27" y="3"/>
                  </a:cubicBezTo>
                  <a:cubicBezTo>
                    <a:pt x="30" y="2"/>
                    <a:pt x="33" y="1"/>
                    <a:pt x="37" y="0"/>
                  </a:cubicBezTo>
                  <a:cubicBezTo>
                    <a:pt x="41" y="0"/>
                    <a:pt x="45" y="0"/>
                    <a:pt x="49" y="0"/>
                  </a:cubicBezTo>
                  <a:lnTo>
                    <a:pt x="149" y="14"/>
                  </a:lnTo>
                  <a:close/>
                </a:path>
              </a:pathLst>
            </a:custGeom>
            <a:solidFill>
              <a:srgbClr val="FFFFFF"/>
            </a:solidFill>
            <a:ln w="9525">
              <a:solidFill>
                <a:srgbClr val="4A7399"/>
              </a:solidFill>
              <a:round/>
              <a:headEnd/>
              <a:tailEnd/>
            </a:ln>
          </p:spPr>
          <p:txBody>
            <a:bodyPr/>
            <a:lstStyle/>
            <a:p>
              <a:endParaRPr lang="en-US"/>
            </a:p>
          </p:txBody>
        </p:sp>
        <p:sp>
          <p:nvSpPr>
            <p:cNvPr id="48" name="Freeform 29"/>
            <p:cNvSpPr>
              <a:spLocks/>
            </p:cNvSpPr>
            <p:nvPr/>
          </p:nvSpPr>
          <p:spPr bwMode="auto">
            <a:xfrm>
              <a:off x="2364" y="1875"/>
              <a:ext cx="120" cy="77"/>
            </a:xfrm>
            <a:custGeom>
              <a:avLst/>
              <a:gdLst>
                <a:gd name="T0" fmla="*/ 0 w 120"/>
                <a:gd name="T1" fmla="*/ 75 h 77"/>
                <a:gd name="T2" fmla="*/ 20 w 120"/>
                <a:gd name="T3" fmla="*/ 77 h 77"/>
                <a:gd name="T4" fmla="*/ 120 w 120"/>
                <a:gd name="T5" fmla="*/ 1 h 77"/>
                <a:gd name="T6" fmla="*/ 100 w 120"/>
                <a:gd name="T7" fmla="*/ 0 h 77"/>
                <a:gd name="T8" fmla="*/ 0 w 120"/>
                <a:gd name="T9" fmla="*/ 75 h 77"/>
              </a:gdLst>
              <a:ahLst/>
              <a:cxnLst>
                <a:cxn ang="0">
                  <a:pos x="T0" y="T1"/>
                </a:cxn>
                <a:cxn ang="0">
                  <a:pos x="T2" y="T3"/>
                </a:cxn>
                <a:cxn ang="0">
                  <a:pos x="T4" y="T5"/>
                </a:cxn>
                <a:cxn ang="0">
                  <a:pos x="T6" y="T7"/>
                </a:cxn>
                <a:cxn ang="0">
                  <a:pos x="T8" y="T9"/>
                </a:cxn>
              </a:cxnLst>
              <a:rect l="0" t="0" r="r" b="b"/>
              <a:pathLst>
                <a:path w="120" h="77">
                  <a:moveTo>
                    <a:pt x="0" y="75"/>
                  </a:moveTo>
                  <a:lnTo>
                    <a:pt x="20" y="77"/>
                  </a:lnTo>
                  <a:lnTo>
                    <a:pt x="120" y="1"/>
                  </a:lnTo>
                  <a:lnTo>
                    <a:pt x="100" y="0"/>
                  </a:lnTo>
                  <a:lnTo>
                    <a:pt x="0" y="75"/>
                  </a:lnTo>
                </a:path>
              </a:pathLst>
            </a:custGeom>
            <a:noFill/>
            <a:ln w="9525">
              <a:solidFill>
                <a:srgbClr val="4A73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30"/>
            <p:cNvSpPr>
              <a:spLocks/>
            </p:cNvSpPr>
            <p:nvPr/>
          </p:nvSpPr>
          <p:spPr bwMode="auto">
            <a:xfrm>
              <a:off x="2431" y="1920"/>
              <a:ext cx="76" cy="45"/>
            </a:xfrm>
            <a:custGeom>
              <a:avLst/>
              <a:gdLst>
                <a:gd name="T0" fmla="*/ 44 w 54"/>
                <a:gd name="T1" fmla="*/ 30 h 32"/>
                <a:gd name="T2" fmla="*/ 48 w 54"/>
                <a:gd name="T3" fmla="*/ 28 h 32"/>
                <a:gd name="T4" fmla="*/ 51 w 54"/>
                <a:gd name="T5" fmla="*/ 25 h 32"/>
                <a:gd name="T6" fmla="*/ 53 w 54"/>
                <a:gd name="T7" fmla="*/ 23 h 32"/>
                <a:gd name="T8" fmla="*/ 54 w 54"/>
                <a:gd name="T9" fmla="*/ 19 h 32"/>
                <a:gd name="T10" fmla="*/ 54 w 54"/>
                <a:gd name="T11" fmla="*/ 16 h 32"/>
                <a:gd name="T12" fmla="*/ 54 w 54"/>
                <a:gd name="T13" fmla="*/ 13 h 32"/>
                <a:gd name="T14" fmla="*/ 52 w 54"/>
                <a:gd name="T15" fmla="*/ 10 h 32"/>
                <a:gd name="T16" fmla="*/ 49 w 54"/>
                <a:gd name="T17" fmla="*/ 7 h 32"/>
                <a:gd name="T18" fmla="*/ 46 w 54"/>
                <a:gd name="T19" fmla="*/ 5 h 32"/>
                <a:gd name="T20" fmla="*/ 42 w 54"/>
                <a:gd name="T21" fmla="*/ 3 h 32"/>
                <a:gd name="T22" fmla="*/ 37 w 54"/>
                <a:gd name="T23" fmla="*/ 1 h 32"/>
                <a:gd name="T24" fmla="*/ 31 w 54"/>
                <a:gd name="T25" fmla="*/ 0 h 32"/>
                <a:gd name="T26" fmla="*/ 27 w 54"/>
                <a:gd name="T27" fmla="*/ 0 h 32"/>
                <a:gd name="T28" fmla="*/ 23 w 54"/>
                <a:gd name="T29" fmla="*/ 0 h 32"/>
                <a:gd name="T30" fmla="*/ 19 w 54"/>
                <a:gd name="T31" fmla="*/ 0 h 32"/>
                <a:gd name="T32" fmla="*/ 16 w 54"/>
                <a:gd name="T33" fmla="*/ 0 h 32"/>
                <a:gd name="T34" fmla="*/ 13 w 54"/>
                <a:gd name="T35" fmla="*/ 1 h 32"/>
                <a:gd name="T36" fmla="*/ 10 w 54"/>
                <a:gd name="T37" fmla="*/ 2 h 32"/>
                <a:gd name="T38" fmla="*/ 8 w 54"/>
                <a:gd name="T39" fmla="*/ 3 h 32"/>
                <a:gd name="T40" fmla="*/ 6 w 54"/>
                <a:gd name="T41" fmla="*/ 4 h 32"/>
                <a:gd name="T42" fmla="*/ 4 w 54"/>
                <a:gd name="T43" fmla="*/ 6 h 32"/>
                <a:gd name="T44" fmla="*/ 2 w 54"/>
                <a:gd name="T45" fmla="*/ 8 h 32"/>
                <a:gd name="T46" fmla="*/ 1 w 54"/>
                <a:gd name="T47" fmla="*/ 10 h 32"/>
                <a:gd name="T48" fmla="*/ 1 w 54"/>
                <a:gd name="T49" fmla="*/ 12 h 32"/>
                <a:gd name="T50" fmla="*/ 0 w 54"/>
                <a:gd name="T51" fmla="*/ 14 h 32"/>
                <a:gd name="T52" fmla="*/ 0 w 54"/>
                <a:gd name="T53" fmla="*/ 16 h 32"/>
                <a:gd name="T54" fmla="*/ 1 w 54"/>
                <a:gd name="T55" fmla="*/ 18 h 32"/>
                <a:gd name="T56" fmla="*/ 2 w 54"/>
                <a:gd name="T57" fmla="*/ 20 h 32"/>
                <a:gd name="T58" fmla="*/ 3 w 54"/>
                <a:gd name="T59" fmla="*/ 22 h 32"/>
                <a:gd name="T60" fmla="*/ 5 w 54"/>
                <a:gd name="T61" fmla="*/ 24 h 32"/>
                <a:gd name="T62" fmla="*/ 7 w 54"/>
                <a:gd name="T63" fmla="*/ 25 h 32"/>
                <a:gd name="T64" fmla="*/ 9 w 54"/>
                <a:gd name="T65" fmla="*/ 27 h 32"/>
                <a:gd name="T66" fmla="*/ 12 w 54"/>
                <a:gd name="T67" fmla="*/ 28 h 32"/>
                <a:gd name="T68" fmla="*/ 16 w 54"/>
                <a:gd name="T69" fmla="*/ 30 h 32"/>
                <a:gd name="T70" fmla="*/ 19 w 54"/>
                <a:gd name="T71" fmla="*/ 30 h 32"/>
                <a:gd name="T72" fmla="*/ 24 w 54"/>
                <a:gd name="T73" fmla="*/ 31 h 32"/>
                <a:gd name="T74" fmla="*/ 30 w 54"/>
                <a:gd name="T75" fmla="*/ 32 h 32"/>
                <a:gd name="T76" fmla="*/ 35 w 54"/>
                <a:gd name="T77" fmla="*/ 32 h 32"/>
                <a:gd name="T78" fmla="*/ 40 w 54"/>
                <a:gd name="T79" fmla="*/ 31 h 32"/>
                <a:gd name="T80" fmla="*/ 44 w 54"/>
                <a:gd name="T8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32">
                  <a:moveTo>
                    <a:pt x="44" y="30"/>
                  </a:moveTo>
                  <a:cubicBezTo>
                    <a:pt x="46" y="29"/>
                    <a:pt x="47" y="28"/>
                    <a:pt x="48" y="28"/>
                  </a:cubicBezTo>
                  <a:cubicBezTo>
                    <a:pt x="49" y="27"/>
                    <a:pt x="50" y="26"/>
                    <a:pt x="51" y="25"/>
                  </a:cubicBezTo>
                  <a:cubicBezTo>
                    <a:pt x="52" y="25"/>
                    <a:pt x="52" y="24"/>
                    <a:pt x="53" y="23"/>
                  </a:cubicBezTo>
                  <a:cubicBezTo>
                    <a:pt x="53" y="22"/>
                    <a:pt x="54" y="20"/>
                    <a:pt x="54" y="19"/>
                  </a:cubicBezTo>
                  <a:cubicBezTo>
                    <a:pt x="54" y="18"/>
                    <a:pt x="54" y="17"/>
                    <a:pt x="54" y="16"/>
                  </a:cubicBezTo>
                  <a:cubicBezTo>
                    <a:pt x="54" y="15"/>
                    <a:pt x="54" y="14"/>
                    <a:pt x="54" y="13"/>
                  </a:cubicBezTo>
                  <a:cubicBezTo>
                    <a:pt x="53" y="12"/>
                    <a:pt x="53" y="11"/>
                    <a:pt x="52" y="10"/>
                  </a:cubicBezTo>
                  <a:cubicBezTo>
                    <a:pt x="51" y="9"/>
                    <a:pt x="50" y="8"/>
                    <a:pt x="49" y="7"/>
                  </a:cubicBezTo>
                  <a:cubicBezTo>
                    <a:pt x="48" y="6"/>
                    <a:pt x="47" y="5"/>
                    <a:pt x="46" y="5"/>
                  </a:cubicBezTo>
                  <a:cubicBezTo>
                    <a:pt x="45" y="4"/>
                    <a:pt x="43" y="3"/>
                    <a:pt x="42" y="3"/>
                  </a:cubicBezTo>
                  <a:cubicBezTo>
                    <a:pt x="40" y="2"/>
                    <a:pt x="38" y="2"/>
                    <a:pt x="37" y="1"/>
                  </a:cubicBezTo>
                  <a:cubicBezTo>
                    <a:pt x="35" y="1"/>
                    <a:pt x="33" y="0"/>
                    <a:pt x="31" y="0"/>
                  </a:cubicBezTo>
                  <a:cubicBezTo>
                    <a:pt x="29" y="0"/>
                    <a:pt x="28" y="0"/>
                    <a:pt x="27" y="0"/>
                  </a:cubicBezTo>
                  <a:cubicBezTo>
                    <a:pt x="25" y="0"/>
                    <a:pt x="24" y="0"/>
                    <a:pt x="23" y="0"/>
                  </a:cubicBezTo>
                  <a:cubicBezTo>
                    <a:pt x="22" y="0"/>
                    <a:pt x="21" y="0"/>
                    <a:pt x="19" y="0"/>
                  </a:cubicBezTo>
                  <a:cubicBezTo>
                    <a:pt x="18" y="0"/>
                    <a:pt x="17" y="0"/>
                    <a:pt x="16" y="0"/>
                  </a:cubicBezTo>
                  <a:cubicBezTo>
                    <a:pt x="15" y="0"/>
                    <a:pt x="14" y="1"/>
                    <a:pt x="13" y="1"/>
                  </a:cubicBezTo>
                  <a:cubicBezTo>
                    <a:pt x="12" y="1"/>
                    <a:pt x="11" y="1"/>
                    <a:pt x="10" y="2"/>
                  </a:cubicBezTo>
                  <a:cubicBezTo>
                    <a:pt x="9" y="2"/>
                    <a:pt x="8" y="3"/>
                    <a:pt x="8" y="3"/>
                  </a:cubicBezTo>
                  <a:cubicBezTo>
                    <a:pt x="7" y="3"/>
                    <a:pt x="6" y="4"/>
                    <a:pt x="6" y="4"/>
                  </a:cubicBezTo>
                  <a:cubicBezTo>
                    <a:pt x="5" y="5"/>
                    <a:pt x="4" y="6"/>
                    <a:pt x="4" y="6"/>
                  </a:cubicBezTo>
                  <a:cubicBezTo>
                    <a:pt x="3" y="7"/>
                    <a:pt x="3" y="7"/>
                    <a:pt x="2" y="8"/>
                  </a:cubicBezTo>
                  <a:cubicBezTo>
                    <a:pt x="2" y="8"/>
                    <a:pt x="2" y="9"/>
                    <a:pt x="1" y="10"/>
                  </a:cubicBezTo>
                  <a:cubicBezTo>
                    <a:pt x="1" y="10"/>
                    <a:pt x="1" y="11"/>
                    <a:pt x="1" y="12"/>
                  </a:cubicBezTo>
                  <a:cubicBezTo>
                    <a:pt x="0" y="12"/>
                    <a:pt x="0" y="13"/>
                    <a:pt x="0" y="14"/>
                  </a:cubicBezTo>
                  <a:cubicBezTo>
                    <a:pt x="0" y="14"/>
                    <a:pt x="0" y="15"/>
                    <a:pt x="0" y="16"/>
                  </a:cubicBezTo>
                  <a:cubicBezTo>
                    <a:pt x="0" y="17"/>
                    <a:pt x="1" y="17"/>
                    <a:pt x="1" y="18"/>
                  </a:cubicBezTo>
                  <a:cubicBezTo>
                    <a:pt x="1" y="19"/>
                    <a:pt x="1" y="19"/>
                    <a:pt x="2" y="20"/>
                  </a:cubicBezTo>
                  <a:cubicBezTo>
                    <a:pt x="2" y="21"/>
                    <a:pt x="2" y="21"/>
                    <a:pt x="3" y="22"/>
                  </a:cubicBezTo>
                  <a:cubicBezTo>
                    <a:pt x="3" y="23"/>
                    <a:pt x="4" y="23"/>
                    <a:pt x="5" y="24"/>
                  </a:cubicBezTo>
                  <a:cubicBezTo>
                    <a:pt x="5" y="24"/>
                    <a:pt x="6" y="25"/>
                    <a:pt x="7" y="25"/>
                  </a:cubicBezTo>
                  <a:cubicBezTo>
                    <a:pt x="8" y="26"/>
                    <a:pt x="8" y="27"/>
                    <a:pt x="9" y="27"/>
                  </a:cubicBezTo>
                  <a:cubicBezTo>
                    <a:pt x="10" y="28"/>
                    <a:pt x="11" y="28"/>
                    <a:pt x="12" y="28"/>
                  </a:cubicBezTo>
                  <a:cubicBezTo>
                    <a:pt x="13" y="29"/>
                    <a:pt x="15" y="29"/>
                    <a:pt x="16" y="30"/>
                  </a:cubicBezTo>
                  <a:cubicBezTo>
                    <a:pt x="17" y="30"/>
                    <a:pt x="18" y="30"/>
                    <a:pt x="19" y="30"/>
                  </a:cubicBezTo>
                  <a:cubicBezTo>
                    <a:pt x="21" y="31"/>
                    <a:pt x="22" y="31"/>
                    <a:pt x="24" y="31"/>
                  </a:cubicBezTo>
                  <a:cubicBezTo>
                    <a:pt x="26" y="31"/>
                    <a:pt x="28" y="32"/>
                    <a:pt x="30" y="32"/>
                  </a:cubicBezTo>
                  <a:cubicBezTo>
                    <a:pt x="31" y="32"/>
                    <a:pt x="33" y="32"/>
                    <a:pt x="35" y="32"/>
                  </a:cubicBezTo>
                  <a:cubicBezTo>
                    <a:pt x="37" y="32"/>
                    <a:pt x="38" y="31"/>
                    <a:pt x="40" y="31"/>
                  </a:cubicBezTo>
                  <a:cubicBezTo>
                    <a:pt x="41" y="31"/>
                    <a:pt x="43" y="30"/>
                    <a:pt x="44" y="30"/>
                  </a:cubicBezTo>
                </a:path>
              </a:pathLst>
            </a:custGeom>
            <a:solidFill>
              <a:srgbClr val="0079C1"/>
            </a:solidFill>
            <a:ln w="9525">
              <a:solidFill>
                <a:srgbClr val="4A7399"/>
              </a:solidFill>
              <a:round/>
              <a:headEnd/>
              <a:tailEnd/>
            </a:ln>
          </p:spPr>
          <p:txBody>
            <a:bodyPr/>
            <a:lstStyle/>
            <a:p>
              <a:endParaRPr lang="en-US"/>
            </a:p>
          </p:txBody>
        </p:sp>
        <p:sp>
          <p:nvSpPr>
            <p:cNvPr id="50" name="Freeform 31"/>
            <p:cNvSpPr>
              <a:spLocks/>
            </p:cNvSpPr>
            <p:nvPr/>
          </p:nvSpPr>
          <p:spPr bwMode="auto">
            <a:xfrm>
              <a:off x="2345" y="1864"/>
              <a:ext cx="74" cy="42"/>
            </a:xfrm>
            <a:custGeom>
              <a:avLst/>
              <a:gdLst>
                <a:gd name="T0" fmla="*/ 9 w 53"/>
                <a:gd name="T1" fmla="*/ 26 h 30"/>
                <a:gd name="T2" fmla="*/ 12 w 53"/>
                <a:gd name="T3" fmla="*/ 27 h 30"/>
                <a:gd name="T4" fmla="*/ 15 w 53"/>
                <a:gd name="T5" fmla="*/ 28 h 30"/>
                <a:gd name="T6" fmla="*/ 18 w 53"/>
                <a:gd name="T7" fmla="*/ 29 h 30"/>
                <a:gd name="T8" fmla="*/ 22 w 53"/>
                <a:gd name="T9" fmla="*/ 30 h 30"/>
                <a:gd name="T10" fmla="*/ 28 w 53"/>
                <a:gd name="T11" fmla="*/ 30 h 30"/>
                <a:gd name="T12" fmla="*/ 33 w 53"/>
                <a:gd name="T13" fmla="*/ 30 h 30"/>
                <a:gd name="T14" fmla="*/ 38 w 53"/>
                <a:gd name="T15" fmla="*/ 29 h 30"/>
                <a:gd name="T16" fmla="*/ 42 w 53"/>
                <a:gd name="T17" fmla="*/ 28 h 30"/>
                <a:gd name="T18" fmla="*/ 46 w 53"/>
                <a:gd name="T19" fmla="*/ 26 h 30"/>
                <a:gd name="T20" fmla="*/ 49 w 53"/>
                <a:gd name="T21" fmla="*/ 24 h 30"/>
                <a:gd name="T22" fmla="*/ 51 w 53"/>
                <a:gd name="T23" fmla="*/ 21 h 30"/>
                <a:gd name="T24" fmla="*/ 52 w 53"/>
                <a:gd name="T25" fmla="*/ 18 h 30"/>
                <a:gd name="T26" fmla="*/ 53 w 53"/>
                <a:gd name="T27" fmla="*/ 15 h 30"/>
                <a:gd name="T28" fmla="*/ 52 w 53"/>
                <a:gd name="T29" fmla="*/ 12 h 30"/>
                <a:gd name="T30" fmla="*/ 51 w 53"/>
                <a:gd name="T31" fmla="*/ 9 h 30"/>
                <a:gd name="T32" fmla="*/ 48 w 53"/>
                <a:gd name="T33" fmla="*/ 7 h 30"/>
                <a:gd name="T34" fmla="*/ 45 w 53"/>
                <a:gd name="T35" fmla="*/ 4 h 30"/>
                <a:gd name="T36" fmla="*/ 41 w 53"/>
                <a:gd name="T37" fmla="*/ 3 h 30"/>
                <a:gd name="T38" fmla="*/ 36 w 53"/>
                <a:gd name="T39" fmla="*/ 1 h 30"/>
                <a:gd name="T40" fmla="*/ 30 w 53"/>
                <a:gd name="T41" fmla="*/ 0 h 30"/>
                <a:gd name="T42" fmla="*/ 27 w 53"/>
                <a:gd name="T43" fmla="*/ 0 h 30"/>
                <a:gd name="T44" fmla="*/ 23 w 53"/>
                <a:gd name="T45" fmla="*/ 0 h 30"/>
                <a:gd name="T46" fmla="*/ 19 w 53"/>
                <a:gd name="T47" fmla="*/ 0 h 30"/>
                <a:gd name="T48" fmla="*/ 16 w 53"/>
                <a:gd name="T49" fmla="*/ 0 h 30"/>
                <a:gd name="T50" fmla="*/ 13 w 53"/>
                <a:gd name="T51" fmla="*/ 1 h 30"/>
                <a:gd name="T52" fmla="*/ 10 w 53"/>
                <a:gd name="T53" fmla="*/ 2 h 30"/>
                <a:gd name="T54" fmla="*/ 8 w 53"/>
                <a:gd name="T55" fmla="*/ 3 h 30"/>
                <a:gd name="T56" fmla="*/ 6 w 53"/>
                <a:gd name="T57" fmla="*/ 4 h 30"/>
                <a:gd name="T58" fmla="*/ 4 w 53"/>
                <a:gd name="T59" fmla="*/ 6 h 30"/>
                <a:gd name="T60" fmla="*/ 3 w 53"/>
                <a:gd name="T61" fmla="*/ 8 h 30"/>
                <a:gd name="T62" fmla="*/ 1 w 53"/>
                <a:gd name="T63" fmla="*/ 9 h 30"/>
                <a:gd name="T64" fmla="*/ 1 w 53"/>
                <a:gd name="T65" fmla="*/ 11 h 30"/>
                <a:gd name="T66" fmla="*/ 0 w 53"/>
                <a:gd name="T67" fmla="*/ 13 h 30"/>
                <a:gd name="T68" fmla="*/ 0 w 53"/>
                <a:gd name="T69" fmla="*/ 15 h 30"/>
                <a:gd name="T70" fmla="*/ 1 w 53"/>
                <a:gd name="T71" fmla="*/ 17 h 30"/>
                <a:gd name="T72" fmla="*/ 1 w 53"/>
                <a:gd name="T73" fmla="*/ 19 h 30"/>
                <a:gd name="T74" fmla="*/ 3 w 53"/>
                <a:gd name="T75" fmla="*/ 21 h 30"/>
                <a:gd name="T76" fmla="*/ 4 w 53"/>
                <a:gd name="T77" fmla="*/ 23 h 30"/>
                <a:gd name="T78" fmla="*/ 6 w 53"/>
                <a:gd name="T79" fmla="*/ 24 h 30"/>
                <a:gd name="T80" fmla="*/ 9 w 53"/>
                <a:gd name="T81"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 h="30">
                  <a:moveTo>
                    <a:pt x="9" y="26"/>
                  </a:moveTo>
                  <a:cubicBezTo>
                    <a:pt x="10" y="26"/>
                    <a:pt x="10" y="27"/>
                    <a:pt x="12" y="27"/>
                  </a:cubicBezTo>
                  <a:cubicBezTo>
                    <a:pt x="13" y="27"/>
                    <a:pt x="14" y="28"/>
                    <a:pt x="15" y="28"/>
                  </a:cubicBezTo>
                  <a:cubicBezTo>
                    <a:pt x="16" y="28"/>
                    <a:pt x="17" y="29"/>
                    <a:pt x="18" y="29"/>
                  </a:cubicBezTo>
                  <a:cubicBezTo>
                    <a:pt x="20" y="29"/>
                    <a:pt x="21" y="29"/>
                    <a:pt x="22" y="30"/>
                  </a:cubicBezTo>
                  <a:cubicBezTo>
                    <a:pt x="24" y="30"/>
                    <a:pt x="26" y="30"/>
                    <a:pt x="28" y="30"/>
                  </a:cubicBezTo>
                  <a:cubicBezTo>
                    <a:pt x="30" y="30"/>
                    <a:pt x="32" y="30"/>
                    <a:pt x="33" y="30"/>
                  </a:cubicBezTo>
                  <a:cubicBezTo>
                    <a:pt x="35" y="30"/>
                    <a:pt x="37" y="30"/>
                    <a:pt x="38" y="29"/>
                  </a:cubicBezTo>
                  <a:cubicBezTo>
                    <a:pt x="40" y="29"/>
                    <a:pt x="41" y="29"/>
                    <a:pt x="42" y="28"/>
                  </a:cubicBezTo>
                  <a:cubicBezTo>
                    <a:pt x="44" y="28"/>
                    <a:pt x="45" y="27"/>
                    <a:pt x="46" y="26"/>
                  </a:cubicBezTo>
                  <a:cubicBezTo>
                    <a:pt x="47" y="26"/>
                    <a:pt x="48" y="25"/>
                    <a:pt x="49" y="24"/>
                  </a:cubicBezTo>
                  <a:cubicBezTo>
                    <a:pt x="50" y="23"/>
                    <a:pt x="50" y="22"/>
                    <a:pt x="51" y="21"/>
                  </a:cubicBezTo>
                  <a:cubicBezTo>
                    <a:pt x="51" y="20"/>
                    <a:pt x="52" y="19"/>
                    <a:pt x="52" y="18"/>
                  </a:cubicBezTo>
                  <a:cubicBezTo>
                    <a:pt x="52" y="17"/>
                    <a:pt x="53" y="16"/>
                    <a:pt x="53" y="15"/>
                  </a:cubicBezTo>
                  <a:cubicBezTo>
                    <a:pt x="53" y="14"/>
                    <a:pt x="52" y="13"/>
                    <a:pt x="52" y="12"/>
                  </a:cubicBezTo>
                  <a:cubicBezTo>
                    <a:pt x="52" y="11"/>
                    <a:pt x="51" y="10"/>
                    <a:pt x="51" y="9"/>
                  </a:cubicBezTo>
                  <a:cubicBezTo>
                    <a:pt x="50" y="8"/>
                    <a:pt x="49" y="8"/>
                    <a:pt x="48" y="7"/>
                  </a:cubicBezTo>
                  <a:cubicBezTo>
                    <a:pt x="47" y="6"/>
                    <a:pt x="46" y="5"/>
                    <a:pt x="45" y="4"/>
                  </a:cubicBezTo>
                  <a:cubicBezTo>
                    <a:pt x="44" y="4"/>
                    <a:pt x="42" y="3"/>
                    <a:pt x="41" y="3"/>
                  </a:cubicBezTo>
                  <a:cubicBezTo>
                    <a:pt x="39" y="2"/>
                    <a:pt x="38" y="2"/>
                    <a:pt x="36" y="1"/>
                  </a:cubicBezTo>
                  <a:cubicBezTo>
                    <a:pt x="34" y="1"/>
                    <a:pt x="32" y="1"/>
                    <a:pt x="30" y="0"/>
                  </a:cubicBezTo>
                  <a:cubicBezTo>
                    <a:pt x="29" y="0"/>
                    <a:pt x="28" y="0"/>
                    <a:pt x="27" y="0"/>
                  </a:cubicBezTo>
                  <a:cubicBezTo>
                    <a:pt x="25" y="0"/>
                    <a:pt x="24" y="0"/>
                    <a:pt x="23" y="0"/>
                  </a:cubicBezTo>
                  <a:cubicBezTo>
                    <a:pt x="22" y="0"/>
                    <a:pt x="20" y="0"/>
                    <a:pt x="19" y="0"/>
                  </a:cubicBezTo>
                  <a:cubicBezTo>
                    <a:pt x="18" y="0"/>
                    <a:pt x="17" y="0"/>
                    <a:pt x="16" y="0"/>
                  </a:cubicBezTo>
                  <a:cubicBezTo>
                    <a:pt x="15" y="0"/>
                    <a:pt x="14" y="1"/>
                    <a:pt x="13" y="1"/>
                  </a:cubicBezTo>
                  <a:cubicBezTo>
                    <a:pt x="12" y="1"/>
                    <a:pt x="11" y="1"/>
                    <a:pt x="10" y="2"/>
                  </a:cubicBezTo>
                  <a:cubicBezTo>
                    <a:pt x="9" y="2"/>
                    <a:pt x="9" y="3"/>
                    <a:pt x="8" y="3"/>
                  </a:cubicBezTo>
                  <a:cubicBezTo>
                    <a:pt x="7" y="3"/>
                    <a:pt x="6" y="4"/>
                    <a:pt x="6" y="4"/>
                  </a:cubicBezTo>
                  <a:cubicBezTo>
                    <a:pt x="5" y="5"/>
                    <a:pt x="4" y="5"/>
                    <a:pt x="4" y="6"/>
                  </a:cubicBezTo>
                  <a:cubicBezTo>
                    <a:pt x="3" y="7"/>
                    <a:pt x="3" y="7"/>
                    <a:pt x="3" y="8"/>
                  </a:cubicBezTo>
                  <a:cubicBezTo>
                    <a:pt x="2" y="8"/>
                    <a:pt x="2" y="9"/>
                    <a:pt x="1" y="9"/>
                  </a:cubicBezTo>
                  <a:cubicBezTo>
                    <a:pt x="1" y="10"/>
                    <a:pt x="1" y="11"/>
                    <a:pt x="1" y="11"/>
                  </a:cubicBezTo>
                  <a:cubicBezTo>
                    <a:pt x="0" y="12"/>
                    <a:pt x="0" y="13"/>
                    <a:pt x="0" y="13"/>
                  </a:cubicBezTo>
                  <a:cubicBezTo>
                    <a:pt x="0" y="14"/>
                    <a:pt x="0" y="15"/>
                    <a:pt x="0" y="15"/>
                  </a:cubicBezTo>
                  <a:cubicBezTo>
                    <a:pt x="0" y="16"/>
                    <a:pt x="0" y="17"/>
                    <a:pt x="1" y="17"/>
                  </a:cubicBezTo>
                  <a:cubicBezTo>
                    <a:pt x="1" y="18"/>
                    <a:pt x="1" y="18"/>
                    <a:pt x="1" y="19"/>
                  </a:cubicBezTo>
                  <a:cubicBezTo>
                    <a:pt x="2" y="20"/>
                    <a:pt x="2" y="20"/>
                    <a:pt x="3" y="21"/>
                  </a:cubicBezTo>
                  <a:cubicBezTo>
                    <a:pt x="3" y="22"/>
                    <a:pt x="4" y="22"/>
                    <a:pt x="4" y="23"/>
                  </a:cubicBezTo>
                  <a:cubicBezTo>
                    <a:pt x="5" y="23"/>
                    <a:pt x="5" y="24"/>
                    <a:pt x="6" y="24"/>
                  </a:cubicBezTo>
                  <a:cubicBezTo>
                    <a:pt x="7" y="25"/>
                    <a:pt x="8" y="25"/>
                    <a:pt x="9" y="26"/>
                  </a:cubicBezTo>
                </a:path>
              </a:pathLst>
            </a:custGeom>
            <a:solidFill>
              <a:srgbClr val="0079C1"/>
            </a:solidFill>
            <a:ln w="9525">
              <a:solidFill>
                <a:srgbClr val="4A7399"/>
              </a:solidFill>
              <a:round/>
              <a:headEnd/>
              <a:tailEnd/>
            </a:ln>
          </p:spPr>
          <p:txBody>
            <a:bodyPr/>
            <a:lstStyle/>
            <a:p>
              <a:endParaRPr lang="en-US"/>
            </a:p>
          </p:txBody>
        </p:sp>
      </p:grpSp>
      <p:grpSp>
        <p:nvGrpSpPr>
          <p:cNvPr id="51" name="Group 67"/>
          <p:cNvGrpSpPr>
            <a:grpSpLocks/>
          </p:cNvGrpSpPr>
          <p:nvPr/>
        </p:nvGrpSpPr>
        <p:grpSpPr bwMode="auto">
          <a:xfrm>
            <a:off x="954162" y="5995491"/>
            <a:ext cx="482600" cy="301625"/>
            <a:chOff x="890" y="2227"/>
            <a:chExt cx="304" cy="190"/>
          </a:xfrm>
        </p:grpSpPr>
        <p:sp>
          <p:nvSpPr>
            <p:cNvPr id="52" name="Freeform 32"/>
            <p:cNvSpPr>
              <a:spLocks/>
            </p:cNvSpPr>
            <p:nvPr/>
          </p:nvSpPr>
          <p:spPr bwMode="auto">
            <a:xfrm>
              <a:off x="890" y="2227"/>
              <a:ext cx="304" cy="190"/>
            </a:xfrm>
            <a:custGeom>
              <a:avLst/>
              <a:gdLst>
                <a:gd name="T0" fmla="*/ 198 w 216"/>
                <a:gd name="T1" fmla="*/ 20 h 135"/>
                <a:gd name="T2" fmla="*/ 208 w 216"/>
                <a:gd name="T3" fmla="*/ 24 h 135"/>
                <a:gd name="T4" fmla="*/ 214 w 216"/>
                <a:gd name="T5" fmla="*/ 31 h 135"/>
                <a:gd name="T6" fmla="*/ 216 w 216"/>
                <a:gd name="T7" fmla="*/ 39 h 135"/>
                <a:gd name="T8" fmla="*/ 212 w 216"/>
                <a:gd name="T9" fmla="*/ 49 h 135"/>
                <a:gd name="T10" fmla="*/ 167 w 216"/>
                <a:gd name="T11" fmla="*/ 115 h 135"/>
                <a:gd name="T12" fmla="*/ 158 w 216"/>
                <a:gd name="T13" fmla="*/ 124 h 135"/>
                <a:gd name="T14" fmla="*/ 146 w 216"/>
                <a:gd name="T15" fmla="*/ 131 h 135"/>
                <a:gd name="T16" fmla="*/ 133 w 216"/>
                <a:gd name="T17" fmla="*/ 134 h 135"/>
                <a:gd name="T18" fmla="*/ 120 w 216"/>
                <a:gd name="T19" fmla="*/ 134 h 135"/>
                <a:gd name="T20" fmla="*/ 16 w 216"/>
                <a:gd name="T21" fmla="*/ 111 h 135"/>
                <a:gd name="T22" fmla="*/ 6 w 216"/>
                <a:gd name="T23" fmla="*/ 107 h 135"/>
                <a:gd name="T24" fmla="*/ 1 w 216"/>
                <a:gd name="T25" fmla="*/ 100 h 135"/>
                <a:gd name="T26" fmla="*/ 0 w 216"/>
                <a:gd name="T27" fmla="*/ 91 h 135"/>
                <a:gd name="T28" fmla="*/ 5 w 216"/>
                <a:gd name="T29" fmla="*/ 81 h 135"/>
                <a:gd name="T30" fmla="*/ 54 w 216"/>
                <a:gd name="T31" fmla="*/ 17 h 135"/>
                <a:gd name="T32" fmla="*/ 63 w 216"/>
                <a:gd name="T33" fmla="*/ 9 h 135"/>
                <a:gd name="T34" fmla="*/ 75 w 216"/>
                <a:gd name="T35" fmla="*/ 4 h 135"/>
                <a:gd name="T36" fmla="*/ 87 w 216"/>
                <a:gd name="T37" fmla="*/ 1 h 135"/>
                <a:gd name="T38" fmla="*/ 99 w 216"/>
                <a:gd name="T39" fmla="*/ 1 h 135"/>
                <a:gd name="T40" fmla="*/ 198 w 216"/>
                <a:gd name="T41"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135">
                  <a:moveTo>
                    <a:pt x="198" y="20"/>
                  </a:moveTo>
                  <a:cubicBezTo>
                    <a:pt x="202" y="21"/>
                    <a:pt x="206" y="22"/>
                    <a:pt x="208" y="24"/>
                  </a:cubicBezTo>
                  <a:cubicBezTo>
                    <a:pt x="211" y="26"/>
                    <a:pt x="213" y="28"/>
                    <a:pt x="214" y="31"/>
                  </a:cubicBezTo>
                  <a:cubicBezTo>
                    <a:pt x="216" y="33"/>
                    <a:pt x="216" y="36"/>
                    <a:pt x="216" y="39"/>
                  </a:cubicBezTo>
                  <a:cubicBezTo>
                    <a:pt x="215" y="42"/>
                    <a:pt x="214" y="46"/>
                    <a:pt x="212" y="49"/>
                  </a:cubicBezTo>
                  <a:cubicBezTo>
                    <a:pt x="167" y="115"/>
                    <a:pt x="167" y="115"/>
                    <a:pt x="167" y="115"/>
                  </a:cubicBezTo>
                  <a:cubicBezTo>
                    <a:pt x="165" y="119"/>
                    <a:pt x="161" y="122"/>
                    <a:pt x="158" y="124"/>
                  </a:cubicBezTo>
                  <a:cubicBezTo>
                    <a:pt x="154" y="127"/>
                    <a:pt x="150" y="129"/>
                    <a:pt x="146" y="131"/>
                  </a:cubicBezTo>
                  <a:cubicBezTo>
                    <a:pt x="142" y="132"/>
                    <a:pt x="137" y="134"/>
                    <a:pt x="133" y="134"/>
                  </a:cubicBezTo>
                  <a:cubicBezTo>
                    <a:pt x="128" y="135"/>
                    <a:pt x="124" y="134"/>
                    <a:pt x="120" y="134"/>
                  </a:cubicBezTo>
                  <a:cubicBezTo>
                    <a:pt x="16" y="111"/>
                    <a:pt x="16" y="111"/>
                    <a:pt x="16" y="111"/>
                  </a:cubicBezTo>
                  <a:cubicBezTo>
                    <a:pt x="12" y="110"/>
                    <a:pt x="8" y="109"/>
                    <a:pt x="6" y="107"/>
                  </a:cubicBezTo>
                  <a:cubicBezTo>
                    <a:pt x="3" y="105"/>
                    <a:pt x="2" y="103"/>
                    <a:pt x="1" y="100"/>
                  </a:cubicBezTo>
                  <a:cubicBezTo>
                    <a:pt x="0" y="97"/>
                    <a:pt x="0" y="94"/>
                    <a:pt x="0" y="91"/>
                  </a:cubicBezTo>
                  <a:cubicBezTo>
                    <a:pt x="1" y="88"/>
                    <a:pt x="3" y="84"/>
                    <a:pt x="5" y="81"/>
                  </a:cubicBezTo>
                  <a:cubicBezTo>
                    <a:pt x="54" y="17"/>
                    <a:pt x="54" y="17"/>
                    <a:pt x="54" y="17"/>
                  </a:cubicBezTo>
                  <a:cubicBezTo>
                    <a:pt x="57" y="14"/>
                    <a:pt x="60" y="12"/>
                    <a:pt x="63" y="9"/>
                  </a:cubicBezTo>
                  <a:cubicBezTo>
                    <a:pt x="67" y="7"/>
                    <a:pt x="71" y="5"/>
                    <a:pt x="75" y="4"/>
                  </a:cubicBezTo>
                  <a:cubicBezTo>
                    <a:pt x="79" y="2"/>
                    <a:pt x="83" y="1"/>
                    <a:pt x="87" y="1"/>
                  </a:cubicBezTo>
                  <a:cubicBezTo>
                    <a:pt x="91" y="0"/>
                    <a:pt x="95" y="0"/>
                    <a:pt x="99" y="1"/>
                  </a:cubicBezTo>
                  <a:lnTo>
                    <a:pt x="198" y="20"/>
                  </a:lnTo>
                  <a:close/>
                </a:path>
              </a:pathLst>
            </a:custGeom>
            <a:solidFill>
              <a:srgbClr val="FFFFFF"/>
            </a:solidFill>
            <a:ln w="9525">
              <a:solidFill>
                <a:srgbClr val="4A7399"/>
              </a:solidFill>
              <a:round/>
              <a:headEnd/>
              <a:tailEnd/>
            </a:ln>
          </p:spPr>
          <p:txBody>
            <a:bodyPr/>
            <a:lstStyle/>
            <a:p>
              <a:endParaRPr lang="en-US"/>
            </a:p>
          </p:txBody>
        </p:sp>
        <p:sp>
          <p:nvSpPr>
            <p:cNvPr id="53" name="Freeform 33"/>
            <p:cNvSpPr>
              <a:spLocks noEditPoints="1"/>
            </p:cNvSpPr>
            <p:nvPr/>
          </p:nvSpPr>
          <p:spPr bwMode="auto">
            <a:xfrm>
              <a:off x="978" y="2258"/>
              <a:ext cx="143" cy="115"/>
            </a:xfrm>
            <a:custGeom>
              <a:avLst/>
              <a:gdLst>
                <a:gd name="T0" fmla="*/ 102 w 102"/>
                <a:gd name="T1" fmla="*/ 17 h 82"/>
                <a:gd name="T2" fmla="*/ 101 w 102"/>
                <a:gd name="T3" fmla="*/ 13 h 82"/>
                <a:gd name="T4" fmla="*/ 98 w 102"/>
                <a:gd name="T5" fmla="*/ 10 h 82"/>
                <a:gd name="T6" fmla="*/ 94 w 102"/>
                <a:gd name="T7" fmla="*/ 7 h 82"/>
                <a:gd name="T8" fmla="*/ 88 w 102"/>
                <a:gd name="T9" fmla="*/ 4 h 82"/>
                <a:gd name="T10" fmla="*/ 80 w 102"/>
                <a:gd name="T11" fmla="*/ 2 h 82"/>
                <a:gd name="T12" fmla="*/ 61 w 102"/>
                <a:gd name="T13" fmla="*/ 1 h 82"/>
                <a:gd name="T14" fmla="*/ 45 w 102"/>
                <a:gd name="T15" fmla="*/ 4 h 82"/>
                <a:gd name="T16" fmla="*/ 29 w 102"/>
                <a:gd name="T17" fmla="*/ 15 h 82"/>
                <a:gd name="T18" fmla="*/ 13 w 102"/>
                <a:gd name="T19" fmla="*/ 32 h 82"/>
                <a:gd name="T20" fmla="*/ 7 w 102"/>
                <a:gd name="T21" fmla="*/ 41 h 82"/>
                <a:gd name="T22" fmla="*/ 3 w 102"/>
                <a:gd name="T23" fmla="*/ 49 h 82"/>
                <a:gd name="T24" fmla="*/ 0 w 102"/>
                <a:gd name="T25" fmla="*/ 56 h 82"/>
                <a:gd name="T26" fmla="*/ 0 w 102"/>
                <a:gd name="T27" fmla="*/ 61 h 82"/>
                <a:gd name="T28" fmla="*/ 1 w 102"/>
                <a:gd name="T29" fmla="*/ 68 h 82"/>
                <a:gd name="T30" fmla="*/ 5 w 102"/>
                <a:gd name="T31" fmla="*/ 73 h 82"/>
                <a:gd name="T32" fmla="*/ 12 w 102"/>
                <a:gd name="T33" fmla="*/ 77 h 82"/>
                <a:gd name="T34" fmla="*/ 22 w 102"/>
                <a:gd name="T35" fmla="*/ 80 h 82"/>
                <a:gd name="T36" fmla="*/ 43 w 102"/>
                <a:gd name="T37" fmla="*/ 82 h 82"/>
                <a:gd name="T38" fmla="*/ 60 w 102"/>
                <a:gd name="T39" fmla="*/ 77 h 82"/>
                <a:gd name="T40" fmla="*/ 76 w 102"/>
                <a:gd name="T41" fmla="*/ 65 h 82"/>
                <a:gd name="T42" fmla="*/ 91 w 102"/>
                <a:gd name="T43" fmla="*/ 48 h 82"/>
                <a:gd name="T44" fmla="*/ 97 w 102"/>
                <a:gd name="T45" fmla="*/ 38 h 82"/>
                <a:gd name="T46" fmla="*/ 101 w 102"/>
                <a:gd name="T47" fmla="*/ 29 h 82"/>
                <a:gd name="T48" fmla="*/ 102 w 102"/>
                <a:gd name="T49" fmla="*/ 25 h 82"/>
                <a:gd name="T50" fmla="*/ 102 w 102"/>
                <a:gd name="T51" fmla="*/ 21 h 82"/>
                <a:gd name="T52" fmla="*/ 75 w 102"/>
                <a:gd name="T53" fmla="*/ 22 h 82"/>
                <a:gd name="T54" fmla="*/ 72 w 102"/>
                <a:gd name="T55" fmla="*/ 30 h 82"/>
                <a:gd name="T56" fmla="*/ 64 w 102"/>
                <a:gd name="T57" fmla="*/ 43 h 82"/>
                <a:gd name="T58" fmla="*/ 57 w 102"/>
                <a:gd name="T59" fmla="*/ 52 h 82"/>
                <a:gd name="T60" fmla="*/ 51 w 102"/>
                <a:gd name="T61" fmla="*/ 58 h 82"/>
                <a:gd name="T62" fmla="*/ 46 w 102"/>
                <a:gd name="T63" fmla="*/ 62 h 82"/>
                <a:gd name="T64" fmla="*/ 42 w 102"/>
                <a:gd name="T65" fmla="*/ 65 h 82"/>
                <a:gd name="T66" fmla="*/ 37 w 102"/>
                <a:gd name="T67" fmla="*/ 66 h 82"/>
                <a:gd name="T68" fmla="*/ 33 w 102"/>
                <a:gd name="T69" fmla="*/ 65 h 82"/>
                <a:gd name="T70" fmla="*/ 29 w 102"/>
                <a:gd name="T71" fmla="*/ 63 h 82"/>
                <a:gd name="T72" fmla="*/ 28 w 102"/>
                <a:gd name="T73" fmla="*/ 58 h 82"/>
                <a:gd name="T74" fmla="*/ 31 w 102"/>
                <a:gd name="T75" fmla="*/ 50 h 82"/>
                <a:gd name="T76" fmla="*/ 39 w 102"/>
                <a:gd name="T77" fmla="*/ 37 h 82"/>
                <a:gd name="T78" fmla="*/ 49 w 102"/>
                <a:gd name="T79" fmla="*/ 26 h 82"/>
                <a:gd name="T80" fmla="*/ 56 w 102"/>
                <a:gd name="T81" fmla="*/ 19 h 82"/>
                <a:gd name="T82" fmla="*/ 63 w 102"/>
                <a:gd name="T83" fmla="*/ 15 h 82"/>
                <a:gd name="T84" fmla="*/ 69 w 102"/>
                <a:gd name="T85" fmla="*/ 15 h 82"/>
                <a:gd name="T86" fmla="*/ 74 w 102"/>
                <a:gd name="T87" fmla="*/ 18 h 82"/>
                <a:gd name="T88" fmla="*/ 75 w 102"/>
                <a:gd name="T89" fmla="*/ 2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82">
                  <a:moveTo>
                    <a:pt x="102" y="19"/>
                  </a:moveTo>
                  <a:cubicBezTo>
                    <a:pt x="102" y="18"/>
                    <a:pt x="102" y="18"/>
                    <a:pt x="102" y="17"/>
                  </a:cubicBezTo>
                  <a:cubicBezTo>
                    <a:pt x="102" y="17"/>
                    <a:pt x="102" y="16"/>
                    <a:pt x="102" y="15"/>
                  </a:cubicBezTo>
                  <a:cubicBezTo>
                    <a:pt x="101" y="15"/>
                    <a:pt x="101" y="14"/>
                    <a:pt x="101" y="13"/>
                  </a:cubicBezTo>
                  <a:cubicBezTo>
                    <a:pt x="100" y="13"/>
                    <a:pt x="100" y="12"/>
                    <a:pt x="100" y="12"/>
                  </a:cubicBezTo>
                  <a:cubicBezTo>
                    <a:pt x="99" y="11"/>
                    <a:pt x="99" y="11"/>
                    <a:pt x="98" y="10"/>
                  </a:cubicBezTo>
                  <a:cubicBezTo>
                    <a:pt x="98" y="9"/>
                    <a:pt x="97" y="9"/>
                    <a:pt x="96" y="8"/>
                  </a:cubicBezTo>
                  <a:cubicBezTo>
                    <a:pt x="96" y="8"/>
                    <a:pt x="95" y="7"/>
                    <a:pt x="94" y="7"/>
                  </a:cubicBezTo>
                  <a:cubicBezTo>
                    <a:pt x="93" y="6"/>
                    <a:pt x="93" y="6"/>
                    <a:pt x="92" y="5"/>
                  </a:cubicBezTo>
                  <a:cubicBezTo>
                    <a:pt x="91" y="5"/>
                    <a:pt x="89" y="4"/>
                    <a:pt x="88" y="4"/>
                  </a:cubicBezTo>
                  <a:cubicBezTo>
                    <a:pt x="87" y="4"/>
                    <a:pt x="86" y="3"/>
                    <a:pt x="84" y="3"/>
                  </a:cubicBezTo>
                  <a:cubicBezTo>
                    <a:pt x="83" y="3"/>
                    <a:pt x="82" y="2"/>
                    <a:pt x="80" y="2"/>
                  </a:cubicBezTo>
                  <a:cubicBezTo>
                    <a:pt x="77" y="1"/>
                    <a:pt x="74" y="1"/>
                    <a:pt x="70" y="1"/>
                  </a:cubicBezTo>
                  <a:cubicBezTo>
                    <a:pt x="67" y="0"/>
                    <a:pt x="64" y="0"/>
                    <a:pt x="61" y="1"/>
                  </a:cubicBezTo>
                  <a:cubicBezTo>
                    <a:pt x="58" y="1"/>
                    <a:pt x="56" y="1"/>
                    <a:pt x="53" y="2"/>
                  </a:cubicBezTo>
                  <a:cubicBezTo>
                    <a:pt x="50" y="3"/>
                    <a:pt x="47" y="3"/>
                    <a:pt x="45" y="4"/>
                  </a:cubicBezTo>
                  <a:cubicBezTo>
                    <a:pt x="42" y="6"/>
                    <a:pt x="39" y="7"/>
                    <a:pt x="37" y="9"/>
                  </a:cubicBezTo>
                  <a:cubicBezTo>
                    <a:pt x="34" y="10"/>
                    <a:pt x="32" y="12"/>
                    <a:pt x="29" y="15"/>
                  </a:cubicBezTo>
                  <a:cubicBezTo>
                    <a:pt x="26" y="17"/>
                    <a:pt x="24" y="19"/>
                    <a:pt x="21" y="22"/>
                  </a:cubicBezTo>
                  <a:cubicBezTo>
                    <a:pt x="18" y="25"/>
                    <a:pt x="16" y="29"/>
                    <a:pt x="13" y="32"/>
                  </a:cubicBezTo>
                  <a:cubicBezTo>
                    <a:pt x="12" y="34"/>
                    <a:pt x="11" y="35"/>
                    <a:pt x="10" y="36"/>
                  </a:cubicBezTo>
                  <a:cubicBezTo>
                    <a:pt x="9" y="38"/>
                    <a:pt x="8" y="39"/>
                    <a:pt x="7" y="41"/>
                  </a:cubicBezTo>
                  <a:cubicBezTo>
                    <a:pt x="6" y="42"/>
                    <a:pt x="6" y="43"/>
                    <a:pt x="5" y="45"/>
                  </a:cubicBezTo>
                  <a:cubicBezTo>
                    <a:pt x="4" y="46"/>
                    <a:pt x="4" y="47"/>
                    <a:pt x="3" y="49"/>
                  </a:cubicBezTo>
                  <a:cubicBezTo>
                    <a:pt x="2" y="50"/>
                    <a:pt x="2" y="51"/>
                    <a:pt x="1" y="52"/>
                  </a:cubicBezTo>
                  <a:cubicBezTo>
                    <a:pt x="1" y="53"/>
                    <a:pt x="1" y="55"/>
                    <a:pt x="0" y="56"/>
                  </a:cubicBezTo>
                  <a:cubicBezTo>
                    <a:pt x="0" y="57"/>
                    <a:pt x="0" y="58"/>
                    <a:pt x="0" y="59"/>
                  </a:cubicBezTo>
                  <a:cubicBezTo>
                    <a:pt x="0" y="60"/>
                    <a:pt x="0" y="60"/>
                    <a:pt x="0" y="61"/>
                  </a:cubicBezTo>
                  <a:cubicBezTo>
                    <a:pt x="0" y="62"/>
                    <a:pt x="0" y="64"/>
                    <a:pt x="0" y="65"/>
                  </a:cubicBezTo>
                  <a:cubicBezTo>
                    <a:pt x="0" y="66"/>
                    <a:pt x="1" y="67"/>
                    <a:pt x="1" y="68"/>
                  </a:cubicBezTo>
                  <a:cubicBezTo>
                    <a:pt x="2" y="69"/>
                    <a:pt x="2" y="70"/>
                    <a:pt x="3" y="71"/>
                  </a:cubicBezTo>
                  <a:cubicBezTo>
                    <a:pt x="3" y="71"/>
                    <a:pt x="4" y="72"/>
                    <a:pt x="5" y="73"/>
                  </a:cubicBezTo>
                  <a:cubicBezTo>
                    <a:pt x="6" y="74"/>
                    <a:pt x="7" y="75"/>
                    <a:pt x="8" y="75"/>
                  </a:cubicBezTo>
                  <a:cubicBezTo>
                    <a:pt x="9" y="76"/>
                    <a:pt x="10" y="77"/>
                    <a:pt x="12" y="77"/>
                  </a:cubicBezTo>
                  <a:cubicBezTo>
                    <a:pt x="13" y="78"/>
                    <a:pt x="15" y="78"/>
                    <a:pt x="17" y="79"/>
                  </a:cubicBezTo>
                  <a:cubicBezTo>
                    <a:pt x="18" y="79"/>
                    <a:pt x="20" y="80"/>
                    <a:pt x="22" y="80"/>
                  </a:cubicBezTo>
                  <a:cubicBezTo>
                    <a:pt x="26" y="81"/>
                    <a:pt x="29" y="82"/>
                    <a:pt x="33" y="82"/>
                  </a:cubicBezTo>
                  <a:cubicBezTo>
                    <a:pt x="36" y="82"/>
                    <a:pt x="40" y="82"/>
                    <a:pt x="43" y="82"/>
                  </a:cubicBezTo>
                  <a:cubicBezTo>
                    <a:pt x="46" y="81"/>
                    <a:pt x="49" y="81"/>
                    <a:pt x="52" y="80"/>
                  </a:cubicBezTo>
                  <a:cubicBezTo>
                    <a:pt x="55" y="79"/>
                    <a:pt x="57" y="78"/>
                    <a:pt x="60" y="77"/>
                  </a:cubicBezTo>
                  <a:cubicBezTo>
                    <a:pt x="63" y="75"/>
                    <a:pt x="65" y="74"/>
                    <a:pt x="68" y="72"/>
                  </a:cubicBezTo>
                  <a:cubicBezTo>
                    <a:pt x="71" y="70"/>
                    <a:pt x="73" y="68"/>
                    <a:pt x="76" y="65"/>
                  </a:cubicBezTo>
                  <a:cubicBezTo>
                    <a:pt x="78" y="63"/>
                    <a:pt x="81" y="60"/>
                    <a:pt x="83" y="57"/>
                  </a:cubicBezTo>
                  <a:cubicBezTo>
                    <a:pt x="86" y="54"/>
                    <a:pt x="88" y="51"/>
                    <a:pt x="91" y="48"/>
                  </a:cubicBezTo>
                  <a:cubicBezTo>
                    <a:pt x="92" y="46"/>
                    <a:pt x="93" y="45"/>
                    <a:pt x="94" y="43"/>
                  </a:cubicBezTo>
                  <a:cubicBezTo>
                    <a:pt x="95" y="41"/>
                    <a:pt x="96" y="40"/>
                    <a:pt x="97" y="38"/>
                  </a:cubicBezTo>
                  <a:cubicBezTo>
                    <a:pt x="97" y="37"/>
                    <a:pt x="98" y="35"/>
                    <a:pt x="99" y="34"/>
                  </a:cubicBezTo>
                  <a:cubicBezTo>
                    <a:pt x="100" y="32"/>
                    <a:pt x="100" y="31"/>
                    <a:pt x="101" y="29"/>
                  </a:cubicBezTo>
                  <a:cubicBezTo>
                    <a:pt x="101" y="29"/>
                    <a:pt x="101" y="28"/>
                    <a:pt x="101" y="27"/>
                  </a:cubicBezTo>
                  <a:cubicBezTo>
                    <a:pt x="102" y="26"/>
                    <a:pt x="102" y="26"/>
                    <a:pt x="102" y="25"/>
                  </a:cubicBezTo>
                  <a:cubicBezTo>
                    <a:pt x="102" y="24"/>
                    <a:pt x="102" y="24"/>
                    <a:pt x="102" y="23"/>
                  </a:cubicBezTo>
                  <a:cubicBezTo>
                    <a:pt x="102" y="22"/>
                    <a:pt x="102" y="22"/>
                    <a:pt x="102" y="21"/>
                  </a:cubicBezTo>
                  <a:cubicBezTo>
                    <a:pt x="102" y="20"/>
                    <a:pt x="102" y="20"/>
                    <a:pt x="102" y="19"/>
                  </a:cubicBezTo>
                  <a:close/>
                  <a:moveTo>
                    <a:pt x="75" y="22"/>
                  </a:moveTo>
                  <a:cubicBezTo>
                    <a:pt x="75" y="23"/>
                    <a:pt x="75" y="24"/>
                    <a:pt x="74" y="26"/>
                  </a:cubicBezTo>
                  <a:cubicBezTo>
                    <a:pt x="74" y="27"/>
                    <a:pt x="73" y="29"/>
                    <a:pt x="72" y="30"/>
                  </a:cubicBezTo>
                  <a:cubicBezTo>
                    <a:pt x="71" y="32"/>
                    <a:pt x="70" y="34"/>
                    <a:pt x="69" y="36"/>
                  </a:cubicBezTo>
                  <a:cubicBezTo>
                    <a:pt x="67" y="38"/>
                    <a:pt x="66" y="41"/>
                    <a:pt x="64" y="43"/>
                  </a:cubicBezTo>
                  <a:cubicBezTo>
                    <a:pt x="63" y="45"/>
                    <a:pt x="61" y="46"/>
                    <a:pt x="60" y="48"/>
                  </a:cubicBezTo>
                  <a:cubicBezTo>
                    <a:pt x="59" y="49"/>
                    <a:pt x="58" y="51"/>
                    <a:pt x="57" y="52"/>
                  </a:cubicBezTo>
                  <a:cubicBezTo>
                    <a:pt x="56" y="53"/>
                    <a:pt x="55" y="54"/>
                    <a:pt x="54" y="56"/>
                  </a:cubicBezTo>
                  <a:cubicBezTo>
                    <a:pt x="53" y="57"/>
                    <a:pt x="52" y="57"/>
                    <a:pt x="51" y="58"/>
                  </a:cubicBezTo>
                  <a:cubicBezTo>
                    <a:pt x="51" y="59"/>
                    <a:pt x="50" y="60"/>
                    <a:pt x="49" y="60"/>
                  </a:cubicBezTo>
                  <a:cubicBezTo>
                    <a:pt x="48" y="61"/>
                    <a:pt x="47" y="62"/>
                    <a:pt x="46" y="62"/>
                  </a:cubicBezTo>
                  <a:cubicBezTo>
                    <a:pt x="46" y="63"/>
                    <a:pt x="45" y="63"/>
                    <a:pt x="44" y="64"/>
                  </a:cubicBezTo>
                  <a:cubicBezTo>
                    <a:pt x="43" y="64"/>
                    <a:pt x="43" y="64"/>
                    <a:pt x="42" y="65"/>
                  </a:cubicBezTo>
                  <a:cubicBezTo>
                    <a:pt x="41" y="65"/>
                    <a:pt x="40" y="65"/>
                    <a:pt x="39" y="65"/>
                  </a:cubicBezTo>
                  <a:cubicBezTo>
                    <a:pt x="39" y="65"/>
                    <a:pt x="38" y="66"/>
                    <a:pt x="37" y="66"/>
                  </a:cubicBezTo>
                  <a:cubicBezTo>
                    <a:pt x="37" y="66"/>
                    <a:pt x="36" y="66"/>
                    <a:pt x="35" y="66"/>
                  </a:cubicBezTo>
                  <a:cubicBezTo>
                    <a:pt x="34" y="66"/>
                    <a:pt x="34" y="66"/>
                    <a:pt x="33" y="65"/>
                  </a:cubicBezTo>
                  <a:cubicBezTo>
                    <a:pt x="32" y="65"/>
                    <a:pt x="31" y="65"/>
                    <a:pt x="30" y="65"/>
                  </a:cubicBezTo>
                  <a:cubicBezTo>
                    <a:pt x="30" y="64"/>
                    <a:pt x="29" y="64"/>
                    <a:pt x="29" y="63"/>
                  </a:cubicBezTo>
                  <a:cubicBezTo>
                    <a:pt x="28" y="62"/>
                    <a:pt x="28" y="62"/>
                    <a:pt x="28" y="61"/>
                  </a:cubicBezTo>
                  <a:cubicBezTo>
                    <a:pt x="28" y="60"/>
                    <a:pt x="27" y="59"/>
                    <a:pt x="28" y="58"/>
                  </a:cubicBezTo>
                  <a:cubicBezTo>
                    <a:pt x="28" y="57"/>
                    <a:pt x="28" y="56"/>
                    <a:pt x="29" y="54"/>
                  </a:cubicBezTo>
                  <a:cubicBezTo>
                    <a:pt x="29" y="53"/>
                    <a:pt x="30" y="52"/>
                    <a:pt x="31" y="50"/>
                  </a:cubicBezTo>
                  <a:cubicBezTo>
                    <a:pt x="32" y="48"/>
                    <a:pt x="33" y="46"/>
                    <a:pt x="34" y="44"/>
                  </a:cubicBezTo>
                  <a:cubicBezTo>
                    <a:pt x="36" y="42"/>
                    <a:pt x="37" y="40"/>
                    <a:pt x="39" y="37"/>
                  </a:cubicBezTo>
                  <a:cubicBezTo>
                    <a:pt x="41" y="35"/>
                    <a:pt x="42" y="33"/>
                    <a:pt x="44" y="31"/>
                  </a:cubicBezTo>
                  <a:cubicBezTo>
                    <a:pt x="46" y="29"/>
                    <a:pt x="47" y="27"/>
                    <a:pt x="49" y="26"/>
                  </a:cubicBezTo>
                  <a:cubicBezTo>
                    <a:pt x="50" y="24"/>
                    <a:pt x="51" y="23"/>
                    <a:pt x="53" y="22"/>
                  </a:cubicBezTo>
                  <a:cubicBezTo>
                    <a:pt x="54" y="20"/>
                    <a:pt x="55" y="19"/>
                    <a:pt x="56" y="19"/>
                  </a:cubicBezTo>
                  <a:cubicBezTo>
                    <a:pt x="57" y="18"/>
                    <a:pt x="58" y="17"/>
                    <a:pt x="59" y="17"/>
                  </a:cubicBezTo>
                  <a:cubicBezTo>
                    <a:pt x="61" y="16"/>
                    <a:pt x="62" y="16"/>
                    <a:pt x="63" y="15"/>
                  </a:cubicBezTo>
                  <a:cubicBezTo>
                    <a:pt x="64" y="15"/>
                    <a:pt x="65" y="15"/>
                    <a:pt x="66" y="15"/>
                  </a:cubicBezTo>
                  <a:cubicBezTo>
                    <a:pt x="67" y="15"/>
                    <a:pt x="68" y="15"/>
                    <a:pt x="69" y="15"/>
                  </a:cubicBezTo>
                  <a:cubicBezTo>
                    <a:pt x="70" y="15"/>
                    <a:pt x="71" y="16"/>
                    <a:pt x="72" y="16"/>
                  </a:cubicBezTo>
                  <a:cubicBezTo>
                    <a:pt x="73" y="17"/>
                    <a:pt x="73" y="17"/>
                    <a:pt x="74" y="18"/>
                  </a:cubicBezTo>
                  <a:cubicBezTo>
                    <a:pt x="74" y="18"/>
                    <a:pt x="75" y="19"/>
                    <a:pt x="75" y="20"/>
                  </a:cubicBezTo>
                  <a:cubicBezTo>
                    <a:pt x="75" y="20"/>
                    <a:pt x="75" y="21"/>
                    <a:pt x="75" y="22"/>
                  </a:cubicBezTo>
                  <a:close/>
                </a:path>
              </a:pathLst>
            </a:custGeom>
            <a:solidFill>
              <a:srgbClr val="0079C1"/>
            </a:solidFill>
            <a:ln w="9525">
              <a:solidFill>
                <a:srgbClr val="4A7399"/>
              </a:solidFill>
              <a:round/>
              <a:headEnd/>
              <a:tailEnd/>
            </a:ln>
          </p:spPr>
          <p:txBody>
            <a:bodyPr/>
            <a:lstStyle/>
            <a:p>
              <a:endParaRPr lang="en-US"/>
            </a:p>
          </p:txBody>
        </p:sp>
      </p:grpSp>
      <p:grpSp>
        <p:nvGrpSpPr>
          <p:cNvPr id="54" name="Group 78"/>
          <p:cNvGrpSpPr>
            <a:grpSpLocks/>
          </p:cNvGrpSpPr>
          <p:nvPr/>
        </p:nvGrpSpPr>
        <p:grpSpPr bwMode="auto">
          <a:xfrm>
            <a:off x="1635200" y="5184278"/>
            <a:ext cx="376237" cy="187325"/>
            <a:chOff x="1319" y="1716"/>
            <a:chExt cx="237" cy="118"/>
          </a:xfrm>
        </p:grpSpPr>
        <p:sp>
          <p:nvSpPr>
            <p:cNvPr id="55" name="Freeform 34"/>
            <p:cNvSpPr>
              <a:spLocks/>
            </p:cNvSpPr>
            <p:nvPr/>
          </p:nvSpPr>
          <p:spPr bwMode="auto">
            <a:xfrm>
              <a:off x="1319" y="1716"/>
              <a:ext cx="237" cy="118"/>
            </a:xfrm>
            <a:custGeom>
              <a:avLst/>
              <a:gdLst>
                <a:gd name="T0" fmla="*/ 152 w 168"/>
                <a:gd name="T1" fmla="*/ 12 h 84"/>
                <a:gd name="T2" fmla="*/ 161 w 168"/>
                <a:gd name="T3" fmla="*/ 14 h 84"/>
                <a:gd name="T4" fmla="*/ 166 w 168"/>
                <a:gd name="T5" fmla="*/ 18 h 84"/>
                <a:gd name="T6" fmla="*/ 168 w 168"/>
                <a:gd name="T7" fmla="*/ 23 h 84"/>
                <a:gd name="T8" fmla="*/ 166 w 168"/>
                <a:gd name="T9" fmla="*/ 29 h 84"/>
                <a:gd name="T10" fmla="*/ 138 w 168"/>
                <a:gd name="T11" fmla="*/ 72 h 84"/>
                <a:gd name="T12" fmla="*/ 131 w 168"/>
                <a:gd name="T13" fmla="*/ 77 h 84"/>
                <a:gd name="T14" fmla="*/ 123 w 168"/>
                <a:gd name="T15" fmla="*/ 82 h 84"/>
                <a:gd name="T16" fmla="*/ 112 w 168"/>
                <a:gd name="T17" fmla="*/ 84 h 84"/>
                <a:gd name="T18" fmla="*/ 102 w 168"/>
                <a:gd name="T19" fmla="*/ 84 h 84"/>
                <a:gd name="T20" fmla="*/ 15 w 168"/>
                <a:gd name="T21" fmla="*/ 71 h 84"/>
                <a:gd name="T22" fmla="*/ 7 w 168"/>
                <a:gd name="T23" fmla="*/ 69 h 84"/>
                <a:gd name="T24" fmla="*/ 2 w 168"/>
                <a:gd name="T25" fmla="*/ 64 h 84"/>
                <a:gd name="T26" fmla="*/ 0 w 168"/>
                <a:gd name="T27" fmla="*/ 59 h 84"/>
                <a:gd name="T28" fmla="*/ 3 w 168"/>
                <a:gd name="T29" fmla="*/ 53 h 84"/>
                <a:gd name="T30" fmla="*/ 35 w 168"/>
                <a:gd name="T31" fmla="*/ 12 h 84"/>
                <a:gd name="T32" fmla="*/ 41 w 168"/>
                <a:gd name="T33" fmla="*/ 6 h 84"/>
                <a:gd name="T34" fmla="*/ 49 w 168"/>
                <a:gd name="T35" fmla="*/ 3 h 84"/>
                <a:gd name="T36" fmla="*/ 59 w 168"/>
                <a:gd name="T37" fmla="*/ 1 h 84"/>
                <a:gd name="T38" fmla="*/ 69 w 168"/>
                <a:gd name="T39" fmla="*/ 1 h 84"/>
                <a:gd name="T40" fmla="*/ 152 w 168"/>
                <a:gd name="T41"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84">
                  <a:moveTo>
                    <a:pt x="152" y="12"/>
                  </a:moveTo>
                  <a:cubicBezTo>
                    <a:pt x="155" y="12"/>
                    <a:pt x="158" y="13"/>
                    <a:pt x="161" y="14"/>
                  </a:cubicBezTo>
                  <a:cubicBezTo>
                    <a:pt x="163" y="15"/>
                    <a:pt x="165" y="16"/>
                    <a:pt x="166" y="18"/>
                  </a:cubicBezTo>
                  <a:cubicBezTo>
                    <a:pt x="167" y="20"/>
                    <a:pt x="168" y="22"/>
                    <a:pt x="168" y="23"/>
                  </a:cubicBezTo>
                  <a:cubicBezTo>
                    <a:pt x="168" y="25"/>
                    <a:pt x="168" y="27"/>
                    <a:pt x="166" y="29"/>
                  </a:cubicBezTo>
                  <a:cubicBezTo>
                    <a:pt x="138" y="72"/>
                    <a:pt x="138" y="72"/>
                    <a:pt x="138" y="72"/>
                  </a:cubicBezTo>
                  <a:cubicBezTo>
                    <a:pt x="136" y="74"/>
                    <a:pt x="134" y="76"/>
                    <a:pt x="131" y="77"/>
                  </a:cubicBezTo>
                  <a:cubicBezTo>
                    <a:pt x="129" y="79"/>
                    <a:pt x="126" y="81"/>
                    <a:pt x="123" y="82"/>
                  </a:cubicBezTo>
                  <a:cubicBezTo>
                    <a:pt x="119" y="83"/>
                    <a:pt x="116" y="84"/>
                    <a:pt x="112" y="84"/>
                  </a:cubicBezTo>
                  <a:cubicBezTo>
                    <a:pt x="109" y="84"/>
                    <a:pt x="105" y="84"/>
                    <a:pt x="102" y="84"/>
                  </a:cubicBezTo>
                  <a:cubicBezTo>
                    <a:pt x="15" y="71"/>
                    <a:pt x="15" y="71"/>
                    <a:pt x="15" y="71"/>
                  </a:cubicBezTo>
                  <a:cubicBezTo>
                    <a:pt x="12" y="71"/>
                    <a:pt x="9" y="70"/>
                    <a:pt x="7" y="69"/>
                  </a:cubicBezTo>
                  <a:cubicBezTo>
                    <a:pt x="5" y="68"/>
                    <a:pt x="3" y="66"/>
                    <a:pt x="2" y="64"/>
                  </a:cubicBezTo>
                  <a:cubicBezTo>
                    <a:pt x="1" y="63"/>
                    <a:pt x="0" y="61"/>
                    <a:pt x="0" y="59"/>
                  </a:cubicBezTo>
                  <a:cubicBezTo>
                    <a:pt x="0" y="57"/>
                    <a:pt x="1" y="55"/>
                    <a:pt x="3" y="53"/>
                  </a:cubicBezTo>
                  <a:cubicBezTo>
                    <a:pt x="35" y="12"/>
                    <a:pt x="35" y="12"/>
                    <a:pt x="35" y="12"/>
                  </a:cubicBezTo>
                  <a:cubicBezTo>
                    <a:pt x="36" y="10"/>
                    <a:pt x="38" y="8"/>
                    <a:pt x="41" y="6"/>
                  </a:cubicBezTo>
                  <a:cubicBezTo>
                    <a:pt x="43" y="5"/>
                    <a:pt x="46" y="4"/>
                    <a:pt x="49" y="3"/>
                  </a:cubicBezTo>
                  <a:cubicBezTo>
                    <a:pt x="52" y="2"/>
                    <a:pt x="56" y="1"/>
                    <a:pt x="59" y="1"/>
                  </a:cubicBezTo>
                  <a:cubicBezTo>
                    <a:pt x="62" y="0"/>
                    <a:pt x="66" y="0"/>
                    <a:pt x="69" y="1"/>
                  </a:cubicBezTo>
                  <a:lnTo>
                    <a:pt x="152" y="12"/>
                  </a:lnTo>
                  <a:close/>
                </a:path>
              </a:pathLst>
            </a:custGeom>
            <a:solidFill>
              <a:srgbClr val="FFFFFF"/>
            </a:solidFill>
            <a:ln w="9525">
              <a:solidFill>
                <a:srgbClr val="4A7399"/>
              </a:solidFill>
              <a:round/>
              <a:headEnd/>
              <a:tailEnd/>
            </a:ln>
          </p:spPr>
          <p:txBody>
            <a:bodyPr/>
            <a:lstStyle/>
            <a:p>
              <a:endParaRPr lang="en-US"/>
            </a:p>
          </p:txBody>
        </p:sp>
        <p:sp>
          <p:nvSpPr>
            <p:cNvPr id="56" name="Freeform 35"/>
            <p:cNvSpPr>
              <a:spLocks/>
            </p:cNvSpPr>
            <p:nvPr/>
          </p:nvSpPr>
          <p:spPr bwMode="auto">
            <a:xfrm>
              <a:off x="1387" y="1737"/>
              <a:ext cx="122" cy="76"/>
            </a:xfrm>
            <a:custGeom>
              <a:avLst/>
              <a:gdLst>
                <a:gd name="T0" fmla="*/ 80 w 87"/>
                <a:gd name="T1" fmla="*/ 18 h 54"/>
                <a:gd name="T2" fmla="*/ 87 w 87"/>
                <a:gd name="T3" fmla="*/ 9 h 54"/>
                <a:gd name="T4" fmla="*/ 23 w 87"/>
                <a:gd name="T5" fmla="*/ 0 h 54"/>
                <a:gd name="T6" fmla="*/ 15 w 87"/>
                <a:gd name="T7" fmla="*/ 12 h 54"/>
                <a:gd name="T8" fmla="*/ 53 w 87"/>
                <a:gd name="T9" fmla="*/ 17 h 54"/>
                <a:gd name="T10" fmla="*/ 45 w 87"/>
                <a:gd name="T11" fmla="*/ 21 h 54"/>
                <a:gd name="T12" fmla="*/ 37 w 87"/>
                <a:gd name="T13" fmla="*/ 24 h 54"/>
                <a:gd name="T14" fmla="*/ 29 w 87"/>
                <a:gd name="T15" fmla="*/ 28 h 54"/>
                <a:gd name="T16" fmla="*/ 23 w 87"/>
                <a:gd name="T17" fmla="*/ 32 h 54"/>
                <a:gd name="T18" fmla="*/ 17 w 87"/>
                <a:gd name="T19" fmla="*/ 36 h 54"/>
                <a:gd name="T20" fmla="*/ 12 w 87"/>
                <a:gd name="T21" fmla="*/ 40 h 54"/>
                <a:gd name="T22" fmla="*/ 6 w 87"/>
                <a:gd name="T23" fmla="*/ 45 h 54"/>
                <a:gd name="T24" fmla="*/ 0 w 87"/>
                <a:gd name="T25" fmla="*/ 51 h 54"/>
                <a:gd name="T26" fmla="*/ 22 w 87"/>
                <a:gd name="T27" fmla="*/ 54 h 54"/>
                <a:gd name="T28" fmla="*/ 26 w 87"/>
                <a:gd name="T29" fmla="*/ 50 h 54"/>
                <a:gd name="T30" fmla="*/ 30 w 87"/>
                <a:gd name="T31" fmla="*/ 46 h 54"/>
                <a:gd name="T32" fmla="*/ 34 w 87"/>
                <a:gd name="T33" fmla="*/ 43 h 54"/>
                <a:gd name="T34" fmla="*/ 38 w 87"/>
                <a:gd name="T35" fmla="*/ 39 h 54"/>
                <a:gd name="T36" fmla="*/ 43 w 87"/>
                <a:gd name="T37" fmla="*/ 36 h 54"/>
                <a:gd name="T38" fmla="*/ 48 w 87"/>
                <a:gd name="T39" fmla="*/ 32 h 54"/>
                <a:gd name="T40" fmla="*/ 53 w 87"/>
                <a:gd name="T41" fmla="*/ 29 h 54"/>
                <a:gd name="T42" fmla="*/ 59 w 87"/>
                <a:gd name="T43" fmla="*/ 26 h 54"/>
                <a:gd name="T44" fmla="*/ 64 w 87"/>
                <a:gd name="T45" fmla="*/ 24 h 54"/>
                <a:gd name="T46" fmla="*/ 69 w 87"/>
                <a:gd name="T47" fmla="*/ 22 h 54"/>
                <a:gd name="T48" fmla="*/ 74 w 87"/>
                <a:gd name="T49" fmla="*/ 20 h 54"/>
                <a:gd name="T50" fmla="*/ 80 w 87"/>
                <a:gd name="T51"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54">
                  <a:moveTo>
                    <a:pt x="80" y="18"/>
                  </a:moveTo>
                  <a:cubicBezTo>
                    <a:pt x="87" y="9"/>
                    <a:pt x="87" y="9"/>
                    <a:pt x="87" y="9"/>
                  </a:cubicBezTo>
                  <a:cubicBezTo>
                    <a:pt x="23" y="0"/>
                    <a:pt x="23" y="0"/>
                    <a:pt x="23" y="0"/>
                  </a:cubicBezTo>
                  <a:cubicBezTo>
                    <a:pt x="15" y="12"/>
                    <a:pt x="15" y="12"/>
                    <a:pt x="15" y="12"/>
                  </a:cubicBezTo>
                  <a:cubicBezTo>
                    <a:pt x="53" y="17"/>
                    <a:pt x="53" y="17"/>
                    <a:pt x="53" y="17"/>
                  </a:cubicBezTo>
                  <a:cubicBezTo>
                    <a:pt x="50" y="18"/>
                    <a:pt x="47" y="19"/>
                    <a:pt x="45" y="21"/>
                  </a:cubicBezTo>
                  <a:cubicBezTo>
                    <a:pt x="42" y="22"/>
                    <a:pt x="39" y="23"/>
                    <a:pt x="37" y="24"/>
                  </a:cubicBezTo>
                  <a:cubicBezTo>
                    <a:pt x="34" y="26"/>
                    <a:pt x="32" y="27"/>
                    <a:pt x="29" y="28"/>
                  </a:cubicBezTo>
                  <a:cubicBezTo>
                    <a:pt x="27" y="29"/>
                    <a:pt x="25" y="30"/>
                    <a:pt x="23" y="32"/>
                  </a:cubicBezTo>
                  <a:cubicBezTo>
                    <a:pt x="21" y="33"/>
                    <a:pt x="19" y="34"/>
                    <a:pt x="17" y="36"/>
                  </a:cubicBezTo>
                  <a:cubicBezTo>
                    <a:pt x="16" y="37"/>
                    <a:pt x="14" y="39"/>
                    <a:pt x="12" y="40"/>
                  </a:cubicBezTo>
                  <a:cubicBezTo>
                    <a:pt x="10" y="42"/>
                    <a:pt x="8" y="43"/>
                    <a:pt x="6" y="45"/>
                  </a:cubicBezTo>
                  <a:cubicBezTo>
                    <a:pt x="4" y="47"/>
                    <a:pt x="2" y="49"/>
                    <a:pt x="0" y="51"/>
                  </a:cubicBezTo>
                  <a:cubicBezTo>
                    <a:pt x="22" y="54"/>
                    <a:pt x="22" y="54"/>
                    <a:pt x="22" y="54"/>
                  </a:cubicBezTo>
                  <a:cubicBezTo>
                    <a:pt x="24" y="53"/>
                    <a:pt x="25" y="51"/>
                    <a:pt x="26" y="50"/>
                  </a:cubicBezTo>
                  <a:cubicBezTo>
                    <a:pt x="27" y="49"/>
                    <a:pt x="29" y="47"/>
                    <a:pt x="30" y="46"/>
                  </a:cubicBezTo>
                  <a:cubicBezTo>
                    <a:pt x="31" y="45"/>
                    <a:pt x="32" y="44"/>
                    <a:pt x="34" y="43"/>
                  </a:cubicBezTo>
                  <a:cubicBezTo>
                    <a:pt x="35" y="41"/>
                    <a:pt x="36" y="40"/>
                    <a:pt x="38" y="39"/>
                  </a:cubicBezTo>
                  <a:cubicBezTo>
                    <a:pt x="39" y="38"/>
                    <a:pt x="41" y="37"/>
                    <a:pt x="43" y="36"/>
                  </a:cubicBezTo>
                  <a:cubicBezTo>
                    <a:pt x="44" y="35"/>
                    <a:pt x="46" y="33"/>
                    <a:pt x="48" y="32"/>
                  </a:cubicBezTo>
                  <a:cubicBezTo>
                    <a:pt x="50" y="31"/>
                    <a:pt x="51" y="30"/>
                    <a:pt x="53" y="29"/>
                  </a:cubicBezTo>
                  <a:cubicBezTo>
                    <a:pt x="55" y="28"/>
                    <a:pt x="57" y="27"/>
                    <a:pt x="59" y="26"/>
                  </a:cubicBezTo>
                  <a:cubicBezTo>
                    <a:pt x="61" y="25"/>
                    <a:pt x="62" y="25"/>
                    <a:pt x="64" y="24"/>
                  </a:cubicBezTo>
                  <a:cubicBezTo>
                    <a:pt x="66" y="23"/>
                    <a:pt x="67" y="22"/>
                    <a:pt x="69" y="22"/>
                  </a:cubicBezTo>
                  <a:cubicBezTo>
                    <a:pt x="71" y="21"/>
                    <a:pt x="73" y="20"/>
                    <a:pt x="74" y="20"/>
                  </a:cubicBezTo>
                  <a:cubicBezTo>
                    <a:pt x="76" y="19"/>
                    <a:pt x="78" y="19"/>
                    <a:pt x="80" y="18"/>
                  </a:cubicBezTo>
                </a:path>
              </a:pathLst>
            </a:custGeom>
            <a:solidFill>
              <a:srgbClr val="0079C1"/>
            </a:solidFill>
            <a:ln w="9525">
              <a:solidFill>
                <a:srgbClr val="4A7399"/>
              </a:solidFill>
              <a:round/>
              <a:headEnd/>
              <a:tailEnd/>
            </a:ln>
          </p:spPr>
          <p:txBody>
            <a:bodyPr/>
            <a:lstStyle/>
            <a:p>
              <a:endParaRPr lang="en-US"/>
            </a:p>
          </p:txBody>
        </p:sp>
      </p:grpSp>
      <p:grpSp>
        <p:nvGrpSpPr>
          <p:cNvPr id="57" name="Group 77"/>
          <p:cNvGrpSpPr>
            <a:grpSpLocks/>
          </p:cNvGrpSpPr>
          <p:nvPr/>
        </p:nvGrpSpPr>
        <p:grpSpPr bwMode="auto">
          <a:xfrm>
            <a:off x="1997150" y="5231903"/>
            <a:ext cx="379412" cy="195263"/>
            <a:chOff x="1547" y="1746"/>
            <a:chExt cx="239" cy="123"/>
          </a:xfrm>
        </p:grpSpPr>
        <p:sp>
          <p:nvSpPr>
            <p:cNvPr id="58" name="Freeform 36"/>
            <p:cNvSpPr>
              <a:spLocks/>
            </p:cNvSpPr>
            <p:nvPr/>
          </p:nvSpPr>
          <p:spPr bwMode="auto">
            <a:xfrm>
              <a:off x="1547" y="1746"/>
              <a:ext cx="239" cy="123"/>
            </a:xfrm>
            <a:custGeom>
              <a:avLst/>
              <a:gdLst>
                <a:gd name="T0" fmla="*/ 152 w 170"/>
                <a:gd name="T1" fmla="*/ 12 h 88"/>
                <a:gd name="T2" fmla="*/ 161 w 170"/>
                <a:gd name="T3" fmla="*/ 14 h 88"/>
                <a:gd name="T4" fmla="*/ 167 w 170"/>
                <a:gd name="T5" fmla="*/ 19 h 88"/>
                <a:gd name="T6" fmla="*/ 170 w 170"/>
                <a:gd name="T7" fmla="*/ 24 h 88"/>
                <a:gd name="T8" fmla="*/ 169 w 170"/>
                <a:gd name="T9" fmla="*/ 31 h 88"/>
                <a:gd name="T10" fmla="*/ 144 w 170"/>
                <a:gd name="T11" fmla="*/ 75 h 88"/>
                <a:gd name="T12" fmla="*/ 138 w 170"/>
                <a:gd name="T13" fmla="*/ 81 h 88"/>
                <a:gd name="T14" fmla="*/ 130 w 170"/>
                <a:gd name="T15" fmla="*/ 85 h 88"/>
                <a:gd name="T16" fmla="*/ 119 w 170"/>
                <a:gd name="T17" fmla="*/ 87 h 88"/>
                <a:gd name="T18" fmla="*/ 108 w 170"/>
                <a:gd name="T19" fmla="*/ 87 h 88"/>
                <a:gd name="T20" fmla="*/ 18 w 170"/>
                <a:gd name="T21" fmla="*/ 74 h 88"/>
                <a:gd name="T22" fmla="*/ 9 w 170"/>
                <a:gd name="T23" fmla="*/ 71 h 88"/>
                <a:gd name="T24" fmla="*/ 3 w 170"/>
                <a:gd name="T25" fmla="*/ 67 h 88"/>
                <a:gd name="T26" fmla="*/ 1 w 170"/>
                <a:gd name="T27" fmla="*/ 61 h 88"/>
                <a:gd name="T28" fmla="*/ 3 w 170"/>
                <a:gd name="T29" fmla="*/ 55 h 88"/>
                <a:gd name="T30" fmla="*/ 31 w 170"/>
                <a:gd name="T31" fmla="*/ 12 h 88"/>
                <a:gd name="T32" fmla="*/ 36 w 170"/>
                <a:gd name="T33" fmla="*/ 6 h 88"/>
                <a:gd name="T34" fmla="*/ 45 w 170"/>
                <a:gd name="T35" fmla="*/ 2 h 88"/>
                <a:gd name="T36" fmla="*/ 55 w 170"/>
                <a:gd name="T37" fmla="*/ 0 h 88"/>
                <a:gd name="T38" fmla="*/ 65 w 170"/>
                <a:gd name="T39" fmla="*/ 0 h 88"/>
                <a:gd name="T40" fmla="*/ 152 w 170"/>
                <a:gd name="T41"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88">
                  <a:moveTo>
                    <a:pt x="152" y="12"/>
                  </a:moveTo>
                  <a:cubicBezTo>
                    <a:pt x="155" y="12"/>
                    <a:pt x="159" y="13"/>
                    <a:pt x="161" y="14"/>
                  </a:cubicBezTo>
                  <a:cubicBezTo>
                    <a:pt x="164" y="16"/>
                    <a:pt x="166" y="17"/>
                    <a:pt x="167" y="19"/>
                  </a:cubicBezTo>
                  <a:cubicBezTo>
                    <a:pt x="169" y="20"/>
                    <a:pt x="170" y="22"/>
                    <a:pt x="170" y="24"/>
                  </a:cubicBezTo>
                  <a:cubicBezTo>
                    <a:pt x="170" y="26"/>
                    <a:pt x="170" y="28"/>
                    <a:pt x="169" y="31"/>
                  </a:cubicBezTo>
                  <a:cubicBezTo>
                    <a:pt x="144" y="75"/>
                    <a:pt x="144" y="75"/>
                    <a:pt x="144" y="75"/>
                  </a:cubicBezTo>
                  <a:cubicBezTo>
                    <a:pt x="143" y="77"/>
                    <a:pt x="141" y="79"/>
                    <a:pt x="138" y="81"/>
                  </a:cubicBezTo>
                  <a:cubicBezTo>
                    <a:pt x="136" y="82"/>
                    <a:pt x="133" y="84"/>
                    <a:pt x="130" y="85"/>
                  </a:cubicBezTo>
                  <a:cubicBezTo>
                    <a:pt x="126" y="86"/>
                    <a:pt x="123" y="87"/>
                    <a:pt x="119" y="87"/>
                  </a:cubicBezTo>
                  <a:cubicBezTo>
                    <a:pt x="116" y="88"/>
                    <a:pt x="112" y="88"/>
                    <a:pt x="108" y="87"/>
                  </a:cubicBezTo>
                  <a:cubicBezTo>
                    <a:pt x="18" y="74"/>
                    <a:pt x="18" y="74"/>
                    <a:pt x="18" y="74"/>
                  </a:cubicBezTo>
                  <a:cubicBezTo>
                    <a:pt x="14" y="73"/>
                    <a:pt x="11" y="73"/>
                    <a:pt x="9" y="71"/>
                  </a:cubicBezTo>
                  <a:cubicBezTo>
                    <a:pt x="6" y="70"/>
                    <a:pt x="4" y="68"/>
                    <a:pt x="3" y="67"/>
                  </a:cubicBezTo>
                  <a:cubicBezTo>
                    <a:pt x="1" y="65"/>
                    <a:pt x="1" y="63"/>
                    <a:pt x="1" y="61"/>
                  </a:cubicBezTo>
                  <a:cubicBezTo>
                    <a:pt x="0" y="59"/>
                    <a:pt x="1" y="57"/>
                    <a:pt x="3" y="55"/>
                  </a:cubicBezTo>
                  <a:cubicBezTo>
                    <a:pt x="31" y="12"/>
                    <a:pt x="31" y="12"/>
                    <a:pt x="31" y="12"/>
                  </a:cubicBezTo>
                  <a:cubicBezTo>
                    <a:pt x="32" y="10"/>
                    <a:pt x="34" y="8"/>
                    <a:pt x="36" y="6"/>
                  </a:cubicBezTo>
                  <a:cubicBezTo>
                    <a:pt x="39" y="5"/>
                    <a:pt x="42" y="4"/>
                    <a:pt x="45" y="2"/>
                  </a:cubicBezTo>
                  <a:cubicBezTo>
                    <a:pt x="48" y="1"/>
                    <a:pt x="51" y="1"/>
                    <a:pt x="55" y="0"/>
                  </a:cubicBezTo>
                  <a:cubicBezTo>
                    <a:pt x="58" y="0"/>
                    <a:pt x="61" y="0"/>
                    <a:pt x="65" y="0"/>
                  </a:cubicBezTo>
                  <a:lnTo>
                    <a:pt x="152" y="12"/>
                  </a:lnTo>
                  <a:close/>
                </a:path>
              </a:pathLst>
            </a:custGeom>
            <a:solidFill>
              <a:srgbClr val="FFFFFF"/>
            </a:solidFill>
            <a:ln w="9525">
              <a:solidFill>
                <a:srgbClr val="4A7399"/>
              </a:solidFill>
              <a:round/>
              <a:headEnd/>
              <a:tailEnd/>
            </a:ln>
          </p:spPr>
          <p:txBody>
            <a:bodyPr/>
            <a:lstStyle/>
            <a:p>
              <a:endParaRPr lang="en-US"/>
            </a:p>
          </p:txBody>
        </p:sp>
        <p:sp>
          <p:nvSpPr>
            <p:cNvPr id="59" name="Freeform 37"/>
            <p:cNvSpPr>
              <a:spLocks noEditPoints="1"/>
            </p:cNvSpPr>
            <p:nvPr/>
          </p:nvSpPr>
          <p:spPr bwMode="auto">
            <a:xfrm>
              <a:off x="1606" y="1771"/>
              <a:ext cx="117" cy="77"/>
            </a:xfrm>
            <a:custGeom>
              <a:avLst/>
              <a:gdLst>
                <a:gd name="T0" fmla="*/ 79 w 83"/>
                <a:gd name="T1" fmla="*/ 8 h 55"/>
                <a:gd name="T2" fmla="*/ 64 w 83"/>
                <a:gd name="T3" fmla="*/ 2 h 55"/>
                <a:gd name="T4" fmla="*/ 45 w 83"/>
                <a:gd name="T5" fmla="*/ 0 h 55"/>
                <a:gd name="T6" fmla="*/ 29 w 83"/>
                <a:gd name="T7" fmla="*/ 3 h 55"/>
                <a:gd name="T8" fmla="*/ 19 w 83"/>
                <a:gd name="T9" fmla="*/ 10 h 55"/>
                <a:gd name="T10" fmla="*/ 18 w 83"/>
                <a:gd name="T11" fmla="*/ 16 h 55"/>
                <a:gd name="T12" fmla="*/ 20 w 83"/>
                <a:gd name="T13" fmla="*/ 20 h 55"/>
                <a:gd name="T14" fmla="*/ 20 w 83"/>
                <a:gd name="T15" fmla="*/ 23 h 55"/>
                <a:gd name="T16" fmla="*/ 10 w 83"/>
                <a:gd name="T17" fmla="*/ 26 h 55"/>
                <a:gd name="T18" fmla="*/ 3 w 83"/>
                <a:gd name="T19" fmla="*/ 31 h 55"/>
                <a:gd name="T20" fmla="*/ 0 w 83"/>
                <a:gd name="T21" fmla="*/ 37 h 55"/>
                <a:gd name="T22" fmla="*/ 1 w 83"/>
                <a:gd name="T23" fmla="*/ 44 h 55"/>
                <a:gd name="T24" fmla="*/ 7 w 83"/>
                <a:gd name="T25" fmla="*/ 49 h 55"/>
                <a:gd name="T26" fmla="*/ 20 w 83"/>
                <a:gd name="T27" fmla="*/ 53 h 55"/>
                <a:gd name="T28" fmla="*/ 34 w 83"/>
                <a:gd name="T29" fmla="*/ 55 h 55"/>
                <a:gd name="T30" fmla="*/ 44 w 83"/>
                <a:gd name="T31" fmla="*/ 55 h 55"/>
                <a:gd name="T32" fmla="*/ 53 w 83"/>
                <a:gd name="T33" fmla="*/ 54 h 55"/>
                <a:gd name="T34" fmla="*/ 61 w 83"/>
                <a:gd name="T35" fmla="*/ 51 h 55"/>
                <a:gd name="T36" fmla="*/ 67 w 83"/>
                <a:gd name="T37" fmla="*/ 46 h 55"/>
                <a:gd name="T38" fmla="*/ 71 w 83"/>
                <a:gd name="T39" fmla="*/ 41 h 55"/>
                <a:gd name="T40" fmla="*/ 71 w 83"/>
                <a:gd name="T41" fmla="*/ 35 h 55"/>
                <a:gd name="T42" fmla="*/ 67 w 83"/>
                <a:gd name="T43" fmla="*/ 30 h 55"/>
                <a:gd name="T44" fmla="*/ 70 w 83"/>
                <a:gd name="T45" fmla="*/ 27 h 55"/>
                <a:gd name="T46" fmla="*/ 77 w 83"/>
                <a:gd name="T47" fmla="*/ 23 h 55"/>
                <a:gd name="T48" fmla="*/ 81 w 83"/>
                <a:gd name="T49" fmla="*/ 19 h 55"/>
                <a:gd name="T50" fmla="*/ 48 w 83"/>
                <a:gd name="T51" fmla="*/ 37 h 55"/>
                <a:gd name="T52" fmla="*/ 44 w 83"/>
                <a:gd name="T53" fmla="*/ 42 h 55"/>
                <a:gd name="T54" fmla="*/ 38 w 83"/>
                <a:gd name="T55" fmla="*/ 44 h 55"/>
                <a:gd name="T56" fmla="*/ 32 w 83"/>
                <a:gd name="T57" fmla="*/ 45 h 55"/>
                <a:gd name="T58" fmla="*/ 26 w 83"/>
                <a:gd name="T59" fmla="*/ 43 h 55"/>
                <a:gd name="T60" fmla="*/ 24 w 83"/>
                <a:gd name="T61" fmla="*/ 39 h 55"/>
                <a:gd name="T62" fmla="*/ 26 w 83"/>
                <a:gd name="T63" fmla="*/ 34 h 55"/>
                <a:gd name="T64" fmla="*/ 32 w 83"/>
                <a:gd name="T65" fmla="*/ 30 h 55"/>
                <a:gd name="T66" fmla="*/ 39 w 83"/>
                <a:gd name="T67" fmla="*/ 29 h 55"/>
                <a:gd name="T68" fmla="*/ 45 w 83"/>
                <a:gd name="T69" fmla="*/ 30 h 55"/>
                <a:gd name="T70" fmla="*/ 48 w 83"/>
                <a:gd name="T71" fmla="*/ 34 h 55"/>
                <a:gd name="T72" fmla="*/ 59 w 83"/>
                <a:gd name="T73" fmla="*/ 15 h 55"/>
                <a:gd name="T74" fmla="*/ 57 w 83"/>
                <a:gd name="T75" fmla="*/ 19 h 55"/>
                <a:gd name="T76" fmla="*/ 52 w 83"/>
                <a:gd name="T77" fmla="*/ 21 h 55"/>
                <a:gd name="T78" fmla="*/ 46 w 83"/>
                <a:gd name="T79" fmla="*/ 21 h 55"/>
                <a:gd name="T80" fmla="*/ 41 w 83"/>
                <a:gd name="T81" fmla="*/ 19 h 55"/>
                <a:gd name="T82" fmla="*/ 39 w 83"/>
                <a:gd name="T83" fmla="*/ 16 h 55"/>
                <a:gd name="T84" fmla="*/ 41 w 83"/>
                <a:gd name="T85" fmla="*/ 13 h 55"/>
                <a:gd name="T86" fmla="*/ 45 w 83"/>
                <a:gd name="T87" fmla="*/ 10 h 55"/>
                <a:gd name="T88" fmla="*/ 51 w 83"/>
                <a:gd name="T89" fmla="*/ 9 h 55"/>
                <a:gd name="T90" fmla="*/ 56 w 83"/>
                <a:gd name="T91" fmla="*/ 10 h 55"/>
                <a:gd name="T92" fmla="*/ 59 w 83"/>
                <a:gd name="T93" fmla="*/ 1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55">
                  <a:moveTo>
                    <a:pt x="82" y="13"/>
                  </a:moveTo>
                  <a:cubicBezTo>
                    <a:pt x="82" y="12"/>
                    <a:pt x="82" y="11"/>
                    <a:pt x="81" y="11"/>
                  </a:cubicBezTo>
                  <a:cubicBezTo>
                    <a:pt x="81" y="10"/>
                    <a:pt x="80" y="9"/>
                    <a:pt x="79" y="8"/>
                  </a:cubicBezTo>
                  <a:cubicBezTo>
                    <a:pt x="78" y="7"/>
                    <a:pt x="77" y="7"/>
                    <a:pt x="76" y="6"/>
                  </a:cubicBezTo>
                  <a:cubicBezTo>
                    <a:pt x="74" y="5"/>
                    <a:pt x="73" y="4"/>
                    <a:pt x="71" y="4"/>
                  </a:cubicBezTo>
                  <a:cubicBezTo>
                    <a:pt x="69" y="3"/>
                    <a:pt x="67" y="3"/>
                    <a:pt x="64" y="2"/>
                  </a:cubicBezTo>
                  <a:cubicBezTo>
                    <a:pt x="62" y="2"/>
                    <a:pt x="60" y="1"/>
                    <a:pt x="57" y="1"/>
                  </a:cubicBezTo>
                  <a:cubicBezTo>
                    <a:pt x="55" y="1"/>
                    <a:pt x="53" y="1"/>
                    <a:pt x="51" y="0"/>
                  </a:cubicBezTo>
                  <a:cubicBezTo>
                    <a:pt x="49" y="0"/>
                    <a:pt x="47" y="0"/>
                    <a:pt x="45" y="0"/>
                  </a:cubicBezTo>
                  <a:cubicBezTo>
                    <a:pt x="43" y="0"/>
                    <a:pt x="42" y="0"/>
                    <a:pt x="40" y="1"/>
                  </a:cubicBezTo>
                  <a:cubicBezTo>
                    <a:pt x="38" y="1"/>
                    <a:pt x="37" y="1"/>
                    <a:pt x="35" y="1"/>
                  </a:cubicBezTo>
                  <a:cubicBezTo>
                    <a:pt x="33" y="2"/>
                    <a:pt x="31" y="2"/>
                    <a:pt x="29" y="3"/>
                  </a:cubicBezTo>
                  <a:cubicBezTo>
                    <a:pt x="28" y="3"/>
                    <a:pt x="26" y="4"/>
                    <a:pt x="25" y="5"/>
                  </a:cubicBezTo>
                  <a:cubicBezTo>
                    <a:pt x="24" y="6"/>
                    <a:pt x="22" y="6"/>
                    <a:pt x="21" y="7"/>
                  </a:cubicBezTo>
                  <a:cubicBezTo>
                    <a:pt x="20" y="8"/>
                    <a:pt x="20" y="9"/>
                    <a:pt x="19" y="10"/>
                  </a:cubicBezTo>
                  <a:cubicBezTo>
                    <a:pt x="19" y="11"/>
                    <a:pt x="18" y="11"/>
                    <a:pt x="18" y="12"/>
                  </a:cubicBezTo>
                  <a:cubicBezTo>
                    <a:pt x="18" y="13"/>
                    <a:pt x="18" y="13"/>
                    <a:pt x="18" y="14"/>
                  </a:cubicBezTo>
                  <a:cubicBezTo>
                    <a:pt x="17" y="14"/>
                    <a:pt x="17" y="15"/>
                    <a:pt x="18" y="16"/>
                  </a:cubicBezTo>
                  <a:cubicBezTo>
                    <a:pt x="18" y="16"/>
                    <a:pt x="18" y="17"/>
                    <a:pt x="18" y="17"/>
                  </a:cubicBezTo>
                  <a:cubicBezTo>
                    <a:pt x="18" y="18"/>
                    <a:pt x="19" y="18"/>
                    <a:pt x="19" y="19"/>
                  </a:cubicBezTo>
                  <a:cubicBezTo>
                    <a:pt x="19" y="19"/>
                    <a:pt x="20" y="19"/>
                    <a:pt x="20" y="20"/>
                  </a:cubicBezTo>
                  <a:cubicBezTo>
                    <a:pt x="20" y="20"/>
                    <a:pt x="21" y="21"/>
                    <a:pt x="22" y="21"/>
                  </a:cubicBezTo>
                  <a:cubicBezTo>
                    <a:pt x="22" y="22"/>
                    <a:pt x="23" y="22"/>
                    <a:pt x="24" y="22"/>
                  </a:cubicBezTo>
                  <a:cubicBezTo>
                    <a:pt x="22" y="23"/>
                    <a:pt x="21" y="23"/>
                    <a:pt x="20" y="23"/>
                  </a:cubicBezTo>
                  <a:cubicBezTo>
                    <a:pt x="18" y="23"/>
                    <a:pt x="17" y="23"/>
                    <a:pt x="16" y="24"/>
                  </a:cubicBezTo>
                  <a:cubicBezTo>
                    <a:pt x="15" y="24"/>
                    <a:pt x="14" y="24"/>
                    <a:pt x="13" y="25"/>
                  </a:cubicBezTo>
                  <a:cubicBezTo>
                    <a:pt x="12" y="25"/>
                    <a:pt x="11" y="25"/>
                    <a:pt x="10" y="26"/>
                  </a:cubicBezTo>
                  <a:cubicBezTo>
                    <a:pt x="9" y="26"/>
                    <a:pt x="8" y="27"/>
                    <a:pt x="8" y="27"/>
                  </a:cubicBezTo>
                  <a:cubicBezTo>
                    <a:pt x="7" y="28"/>
                    <a:pt x="6" y="28"/>
                    <a:pt x="5" y="29"/>
                  </a:cubicBezTo>
                  <a:cubicBezTo>
                    <a:pt x="5" y="29"/>
                    <a:pt x="4" y="30"/>
                    <a:pt x="3" y="31"/>
                  </a:cubicBezTo>
                  <a:cubicBezTo>
                    <a:pt x="3" y="31"/>
                    <a:pt x="2" y="32"/>
                    <a:pt x="2" y="33"/>
                  </a:cubicBezTo>
                  <a:cubicBezTo>
                    <a:pt x="1" y="34"/>
                    <a:pt x="1" y="34"/>
                    <a:pt x="1" y="35"/>
                  </a:cubicBezTo>
                  <a:cubicBezTo>
                    <a:pt x="0" y="36"/>
                    <a:pt x="0" y="37"/>
                    <a:pt x="0" y="37"/>
                  </a:cubicBezTo>
                  <a:cubicBezTo>
                    <a:pt x="0" y="38"/>
                    <a:pt x="0" y="39"/>
                    <a:pt x="0" y="40"/>
                  </a:cubicBezTo>
                  <a:cubicBezTo>
                    <a:pt x="0" y="40"/>
                    <a:pt x="0" y="41"/>
                    <a:pt x="0" y="42"/>
                  </a:cubicBezTo>
                  <a:cubicBezTo>
                    <a:pt x="0" y="42"/>
                    <a:pt x="1" y="43"/>
                    <a:pt x="1" y="44"/>
                  </a:cubicBezTo>
                  <a:cubicBezTo>
                    <a:pt x="1" y="44"/>
                    <a:pt x="2" y="45"/>
                    <a:pt x="3" y="46"/>
                  </a:cubicBezTo>
                  <a:cubicBezTo>
                    <a:pt x="3" y="46"/>
                    <a:pt x="4" y="47"/>
                    <a:pt x="5" y="47"/>
                  </a:cubicBezTo>
                  <a:cubicBezTo>
                    <a:pt x="5" y="48"/>
                    <a:pt x="6" y="49"/>
                    <a:pt x="7" y="49"/>
                  </a:cubicBezTo>
                  <a:cubicBezTo>
                    <a:pt x="8" y="49"/>
                    <a:pt x="9" y="50"/>
                    <a:pt x="11" y="50"/>
                  </a:cubicBezTo>
                  <a:cubicBezTo>
                    <a:pt x="12" y="51"/>
                    <a:pt x="13" y="51"/>
                    <a:pt x="15" y="52"/>
                  </a:cubicBezTo>
                  <a:cubicBezTo>
                    <a:pt x="17" y="52"/>
                    <a:pt x="18" y="52"/>
                    <a:pt x="20" y="53"/>
                  </a:cubicBezTo>
                  <a:cubicBezTo>
                    <a:pt x="22" y="53"/>
                    <a:pt x="24" y="54"/>
                    <a:pt x="26" y="54"/>
                  </a:cubicBezTo>
                  <a:cubicBezTo>
                    <a:pt x="28" y="54"/>
                    <a:pt x="29" y="54"/>
                    <a:pt x="30" y="54"/>
                  </a:cubicBezTo>
                  <a:cubicBezTo>
                    <a:pt x="31" y="54"/>
                    <a:pt x="32" y="55"/>
                    <a:pt x="34" y="55"/>
                  </a:cubicBezTo>
                  <a:cubicBezTo>
                    <a:pt x="35" y="55"/>
                    <a:pt x="36" y="55"/>
                    <a:pt x="37" y="55"/>
                  </a:cubicBezTo>
                  <a:cubicBezTo>
                    <a:pt x="38" y="55"/>
                    <a:pt x="39" y="55"/>
                    <a:pt x="41" y="55"/>
                  </a:cubicBezTo>
                  <a:cubicBezTo>
                    <a:pt x="42" y="55"/>
                    <a:pt x="43" y="55"/>
                    <a:pt x="44" y="55"/>
                  </a:cubicBezTo>
                  <a:cubicBezTo>
                    <a:pt x="45" y="55"/>
                    <a:pt x="46" y="55"/>
                    <a:pt x="47" y="55"/>
                  </a:cubicBezTo>
                  <a:cubicBezTo>
                    <a:pt x="48" y="55"/>
                    <a:pt x="49" y="54"/>
                    <a:pt x="50" y="54"/>
                  </a:cubicBezTo>
                  <a:cubicBezTo>
                    <a:pt x="51" y="54"/>
                    <a:pt x="52" y="54"/>
                    <a:pt x="53" y="54"/>
                  </a:cubicBezTo>
                  <a:cubicBezTo>
                    <a:pt x="54" y="53"/>
                    <a:pt x="55" y="53"/>
                    <a:pt x="55" y="53"/>
                  </a:cubicBezTo>
                  <a:cubicBezTo>
                    <a:pt x="56" y="53"/>
                    <a:pt x="57" y="52"/>
                    <a:pt x="58" y="52"/>
                  </a:cubicBezTo>
                  <a:cubicBezTo>
                    <a:pt x="59" y="52"/>
                    <a:pt x="60" y="51"/>
                    <a:pt x="61" y="51"/>
                  </a:cubicBezTo>
                  <a:cubicBezTo>
                    <a:pt x="61" y="50"/>
                    <a:pt x="62" y="50"/>
                    <a:pt x="63" y="49"/>
                  </a:cubicBezTo>
                  <a:cubicBezTo>
                    <a:pt x="64" y="49"/>
                    <a:pt x="65" y="48"/>
                    <a:pt x="65" y="48"/>
                  </a:cubicBezTo>
                  <a:cubicBezTo>
                    <a:pt x="66" y="47"/>
                    <a:pt x="67" y="47"/>
                    <a:pt x="67" y="46"/>
                  </a:cubicBezTo>
                  <a:cubicBezTo>
                    <a:pt x="68" y="46"/>
                    <a:pt x="69" y="45"/>
                    <a:pt x="69" y="44"/>
                  </a:cubicBezTo>
                  <a:cubicBezTo>
                    <a:pt x="70" y="44"/>
                    <a:pt x="70" y="43"/>
                    <a:pt x="70" y="43"/>
                  </a:cubicBezTo>
                  <a:cubicBezTo>
                    <a:pt x="71" y="42"/>
                    <a:pt x="71" y="41"/>
                    <a:pt x="71" y="41"/>
                  </a:cubicBezTo>
                  <a:cubicBezTo>
                    <a:pt x="72" y="40"/>
                    <a:pt x="72" y="39"/>
                    <a:pt x="72" y="39"/>
                  </a:cubicBezTo>
                  <a:cubicBezTo>
                    <a:pt x="72" y="38"/>
                    <a:pt x="72" y="37"/>
                    <a:pt x="72" y="37"/>
                  </a:cubicBezTo>
                  <a:cubicBezTo>
                    <a:pt x="72" y="36"/>
                    <a:pt x="72" y="35"/>
                    <a:pt x="71" y="35"/>
                  </a:cubicBezTo>
                  <a:cubicBezTo>
                    <a:pt x="71" y="34"/>
                    <a:pt x="71" y="33"/>
                    <a:pt x="70" y="33"/>
                  </a:cubicBezTo>
                  <a:cubicBezTo>
                    <a:pt x="70" y="32"/>
                    <a:pt x="69" y="32"/>
                    <a:pt x="69" y="31"/>
                  </a:cubicBezTo>
                  <a:cubicBezTo>
                    <a:pt x="68" y="31"/>
                    <a:pt x="68" y="30"/>
                    <a:pt x="67" y="30"/>
                  </a:cubicBezTo>
                  <a:cubicBezTo>
                    <a:pt x="66" y="29"/>
                    <a:pt x="65" y="29"/>
                    <a:pt x="64" y="28"/>
                  </a:cubicBezTo>
                  <a:cubicBezTo>
                    <a:pt x="65" y="28"/>
                    <a:pt x="66" y="28"/>
                    <a:pt x="67" y="27"/>
                  </a:cubicBezTo>
                  <a:cubicBezTo>
                    <a:pt x="68" y="27"/>
                    <a:pt x="69" y="27"/>
                    <a:pt x="70" y="27"/>
                  </a:cubicBezTo>
                  <a:cubicBezTo>
                    <a:pt x="71" y="26"/>
                    <a:pt x="72" y="26"/>
                    <a:pt x="72" y="26"/>
                  </a:cubicBezTo>
                  <a:cubicBezTo>
                    <a:pt x="73" y="25"/>
                    <a:pt x="74" y="25"/>
                    <a:pt x="74" y="25"/>
                  </a:cubicBezTo>
                  <a:cubicBezTo>
                    <a:pt x="75" y="24"/>
                    <a:pt x="76" y="24"/>
                    <a:pt x="77" y="23"/>
                  </a:cubicBezTo>
                  <a:cubicBezTo>
                    <a:pt x="77" y="23"/>
                    <a:pt x="78" y="22"/>
                    <a:pt x="79" y="22"/>
                  </a:cubicBezTo>
                  <a:cubicBezTo>
                    <a:pt x="79" y="22"/>
                    <a:pt x="80" y="21"/>
                    <a:pt x="80" y="20"/>
                  </a:cubicBezTo>
                  <a:cubicBezTo>
                    <a:pt x="81" y="20"/>
                    <a:pt x="81" y="19"/>
                    <a:pt x="81" y="19"/>
                  </a:cubicBezTo>
                  <a:cubicBezTo>
                    <a:pt x="82" y="18"/>
                    <a:pt x="82" y="17"/>
                    <a:pt x="82" y="16"/>
                  </a:cubicBezTo>
                  <a:cubicBezTo>
                    <a:pt x="83" y="15"/>
                    <a:pt x="83" y="14"/>
                    <a:pt x="82" y="13"/>
                  </a:cubicBezTo>
                  <a:close/>
                  <a:moveTo>
                    <a:pt x="48" y="37"/>
                  </a:moveTo>
                  <a:cubicBezTo>
                    <a:pt x="48" y="37"/>
                    <a:pt x="48" y="38"/>
                    <a:pt x="47" y="39"/>
                  </a:cubicBezTo>
                  <a:cubicBezTo>
                    <a:pt x="47" y="39"/>
                    <a:pt x="46" y="40"/>
                    <a:pt x="46" y="40"/>
                  </a:cubicBezTo>
                  <a:cubicBezTo>
                    <a:pt x="46" y="41"/>
                    <a:pt x="45" y="41"/>
                    <a:pt x="44" y="42"/>
                  </a:cubicBezTo>
                  <a:cubicBezTo>
                    <a:pt x="44" y="42"/>
                    <a:pt x="43" y="42"/>
                    <a:pt x="43" y="43"/>
                  </a:cubicBezTo>
                  <a:cubicBezTo>
                    <a:pt x="42" y="43"/>
                    <a:pt x="41" y="43"/>
                    <a:pt x="40" y="44"/>
                  </a:cubicBezTo>
                  <a:cubicBezTo>
                    <a:pt x="40" y="44"/>
                    <a:pt x="39" y="44"/>
                    <a:pt x="38" y="44"/>
                  </a:cubicBezTo>
                  <a:cubicBezTo>
                    <a:pt x="37" y="45"/>
                    <a:pt x="37" y="45"/>
                    <a:pt x="36" y="45"/>
                  </a:cubicBezTo>
                  <a:cubicBezTo>
                    <a:pt x="35" y="45"/>
                    <a:pt x="34" y="45"/>
                    <a:pt x="34" y="45"/>
                  </a:cubicBezTo>
                  <a:cubicBezTo>
                    <a:pt x="33" y="45"/>
                    <a:pt x="32" y="45"/>
                    <a:pt x="32" y="45"/>
                  </a:cubicBezTo>
                  <a:cubicBezTo>
                    <a:pt x="31" y="45"/>
                    <a:pt x="30" y="45"/>
                    <a:pt x="30" y="44"/>
                  </a:cubicBezTo>
                  <a:cubicBezTo>
                    <a:pt x="29" y="44"/>
                    <a:pt x="28" y="44"/>
                    <a:pt x="28" y="44"/>
                  </a:cubicBezTo>
                  <a:cubicBezTo>
                    <a:pt x="27" y="44"/>
                    <a:pt x="27" y="43"/>
                    <a:pt x="26" y="43"/>
                  </a:cubicBezTo>
                  <a:cubicBezTo>
                    <a:pt x="26" y="42"/>
                    <a:pt x="25" y="42"/>
                    <a:pt x="25" y="42"/>
                  </a:cubicBezTo>
                  <a:cubicBezTo>
                    <a:pt x="25" y="41"/>
                    <a:pt x="25" y="41"/>
                    <a:pt x="24" y="40"/>
                  </a:cubicBezTo>
                  <a:cubicBezTo>
                    <a:pt x="24" y="40"/>
                    <a:pt x="24" y="39"/>
                    <a:pt x="24" y="39"/>
                  </a:cubicBezTo>
                  <a:cubicBezTo>
                    <a:pt x="24" y="38"/>
                    <a:pt x="24" y="38"/>
                    <a:pt x="24" y="37"/>
                  </a:cubicBezTo>
                  <a:cubicBezTo>
                    <a:pt x="25" y="37"/>
                    <a:pt x="25" y="36"/>
                    <a:pt x="25" y="36"/>
                  </a:cubicBezTo>
                  <a:cubicBezTo>
                    <a:pt x="26" y="35"/>
                    <a:pt x="26" y="34"/>
                    <a:pt x="26" y="34"/>
                  </a:cubicBezTo>
                  <a:cubicBezTo>
                    <a:pt x="27" y="33"/>
                    <a:pt x="27" y="33"/>
                    <a:pt x="28" y="33"/>
                  </a:cubicBezTo>
                  <a:cubicBezTo>
                    <a:pt x="29" y="32"/>
                    <a:pt x="29" y="32"/>
                    <a:pt x="30" y="31"/>
                  </a:cubicBezTo>
                  <a:cubicBezTo>
                    <a:pt x="30" y="31"/>
                    <a:pt x="31" y="31"/>
                    <a:pt x="32" y="30"/>
                  </a:cubicBezTo>
                  <a:cubicBezTo>
                    <a:pt x="33" y="30"/>
                    <a:pt x="33" y="30"/>
                    <a:pt x="34" y="30"/>
                  </a:cubicBezTo>
                  <a:cubicBezTo>
                    <a:pt x="35" y="30"/>
                    <a:pt x="36" y="29"/>
                    <a:pt x="36" y="29"/>
                  </a:cubicBezTo>
                  <a:cubicBezTo>
                    <a:pt x="37" y="29"/>
                    <a:pt x="38" y="29"/>
                    <a:pt x="39" y="29"/>
                  </a:cubicBezTo>
                  <a:cubicBezTo>
                    <a:pt x="39" y="29"/>
                    <a:pt x="40" y="29"/>
                    <a:pt x="41" y="29"/>
                  </a:cubicBezTo>
                  <a:cubicBezTo>
                    <a:pt x="41" y="29"/>
                    <a:pt x="42" y="30"/>
                    <a:pt x="43" y="30"/>
                  </a:cubicBezTo>
                  <a:cubicBezTo>
                    <a:pt x="43" y="30"/>
                    <a:pt x="44" y="30"/>
                    <a:pt x="45" y="30"/>
                  </a:cubicBezTo>
                  <a:cubicBezTo>
                    <a:pt x="45" y="31"/>
                    <a:pt x="46" y="31"/>
                    <a:pt x="46" y="31"/>
                  </a:cubicBezTo>
                  <a:cubicBezTo>
                    <a:pt x="46" y="32"/>
                    <a:pt x="47" y="32"/>
                    <a:pt x="47" y="33"/>
                  </a:cubicBezTo>
                  <a:cubicBezTo>
                    <a:pt x="48" y="33"/>
                    <a:pt x="48" y="33"/>
                    <a:pt x="48" y="34"/>
                  </a:cubicBezTo>
                  <a:cubicBezTo>
                    <a:pt x="48" y="34"/>
                    <a:pt x="48" y="35"/>
                    <a:pt x="48" y="35"/>
                  </a:cubicBezTo>
                  <a:cubicBezTo>
                    <a:pt x="48" y="36"/>
                    <a:pt x="48" y="36"/>
                    <a:pt x="48" y="37"/>
                  </a:cubicBezTo>
                  <a:close/>
                  <a:moveTo>
                    <a:pt x="59" y="15"/>
                  </a:moveTo>
                  <a:cubicBezTo>
                    <a:pt x="59" y="16"/>
                    <a:pt x="59" y="16"/>
                    <a:pt x="59" y="17"/>
                  </a:cubicBezTo>
                  <a:cubicBezTo>
                    <a:pt x="59" y="17"/>
                    <a:pt x="58" y="17"/>
                    <a:pt x="58" y="18"/>
                  </a:cubicBezTo>
                  <a:cubicBezTo>
                    <a:pt x="58" y="18"/>
                    <a:pt x="57" y="19"/>
                    <a:pt x="57" y="19"/>
                  </a:cubicBezTo>
                  <a:cubicBezTo>
                    <a:pt x="56" y="19"/>
                    <a:pt x="56" y="19"/>
                    <a:pt x="55" y="20"/>
                  </a:cubicBezTo>
                  <a:cubicBezTo>
                    <a:pt x="55" y="20"/>
                    <a:pt x="54" y="20"/>
                    <a:pt x="54" y="20"/>
                  </a:cubicBezTo>
                  <a:cubicBezTo>
                    <a:pt x="53" y="21"/>
                    <a:pt x="53" y="21"/>
                    <a:pt x="52" y="21"/>
                  </a:cubicBezTo>
                  <a:cubicBezTo>
                    <a:pt x="51" y="21"/>
                    <a:pt x="51" y="21"/>
                    <a:pt x="50" y="21"/>
                  </a:cubicBezTo>
                  <a:cubicBezTo>
                    <a:pt x="49" y="21"/>
                    <a:pt x="49" y="21"/>
                    <a:pt x="48" y="21"/>
                  </a:cubicBezTo>
                  <a:cubicBezTo>
                    <a:pt x="48" y="21"/>
                    <a:pt x="47" y="21"/>
                    <a:pt x="46" y="21"/>
                  </a:cubicBezTo>
                  <a:cubicBezTo>
                    <a:pt x="45" y="21"/>
                    <a:pt x="45" y="21"/>
                    <a:pt x="44" y="21"/>
                  </a:cubicBezTo>
                  <a:cubicBezTo>
                    <a:pt x="44" y="21"/>
                    <a:pt x="43" y="20"/>
                    <a:pt x="42" y="20"/>
                  </a:cubicBezTo>
                  <a:cubicBezTo>
                    <a:pt x="42" y="20"/>
                    <a:pt x="41" y="20"/>
                    <a:pt x="41" y="19"/>
                  </a:cubicBezTo>
                  <a:cubicBezTo>
                    <a:pt x="41" y="19"/>
                    <a:pt x="40" y="19"/>
                    <a:pt x="40" y="19"/>
                  </a:cubicBezTo>
                  <a:cubicBezTo>
                    <a:pt x="40" y="18"/>
                    <a:pt x="40" y="18"/>
                    <a:pt x="39" y="17"/>
                  </a:cubicBezTo>
                  <a:cubicBezTo>
                    <a:pt x="39" y="17"/>
                    <a:pt x="39" y="17"/>
                    <a:pt x="39" y="16"/>
                  </a:cubicBezTo>
                  <a:cubicBezTo>
                    <a:pt x="39" y="16"/>
                    <a:pt x="39" y="16"/>
                    <a:pt x="39" y="15"/>
                  </a:cubicBezTo>
                  <a:cubicBezTo>
                    <a:pt x="40" y="15"/>
                    <a:pt x="40" y="14"/>
                    <a:pt x="40" y="14"/>
                  </a:cubicBezTo>
                  <a:cubicBezTo>
                    <a:pt x="40" y="14"/>
                    <a:pt x="41" y="13"/>
                    <a:pt x="41" y="13"/>
                  </a:cubicBezTo>
                  <a:cubicBezTo>
                    <a:pt x="41" y="12"/>
                    <a:pt x="42" y="12"/>
                    <a:pt x="42" y="12"/>
                  </a:cubicBezTo>
                  <a:cubicBezTo>
                    <a:pt x="42" y="11"/>
                    <a:pt x="43" y="11"/>
                    <a:pt x="43" y="11"/>
                  </a:cubicBezTo>
                  <a:cubicBezTo>
                    <a:pt x="44" y="11"/>
                    <a:pt x="45" y="10"/>
                    <a:pt x="45" y="10"/>
                  </a:cubicBezTo>
                  <a:cubicBezTo>
                    <a:pt x="46" y="10"/>
                    <a:pt x="46" y="10"/>
                    <a:pt x="47" y="10"/>
                  </a:cubicBezTo>
                  <a:cubicBezTo>
                    <a:pt x="48" y="10"/>
                    <a:pt x="48" y="9"/>
                    <a:pt x="49" y="9"/>
                  </a:cubicBezTo>
                  <a:cubicBezTo>
                    <a:pt x="50" y="9"/>
                    <a:pt x="50" y="9"/>
                    <a:pt x="51" y="9"/>
                  </a:cubicBezTo>
                  <a:cubicBezTo>
                    <a:pt x="51" y="9"/>
                    <a:pt x="52" y="9"/>
                    <a:pt x="53" y="10"/>
                  </a:cubicBezTo>
                  <a:cubicBezTo>
                    <a:pt x="54" y="10"/>
                    <a:pt x="54" y="10"/>
                    <a:pt x="55" y="10"/>
                  </a:cubicBezTo>
                  <a:cubicBezTo>
                    <a:pt x="55" y="10"/>
                    <a:pt x="56" y="10"/>
                    <a:pt x="56" y="10"/>
                  </a:cubicBezTo>
                  <a:cubicBezTo>
                    <a:pt x="57" y="11"/>
                    <a:pt x="57" y="11"/>
                    <a:pt x="58" y="11"/>
                  </a:cubicBezTo>
                  <a:cubicBezTo>
                    <a:pt x="58" y="11"/>
                    <a:pt x="58" y="12"/>
                    <a:pt x="59" y="12"/>
                  </a:cubicBezTo>
                  <a:cubicBezTo>
                    <a:pt x="59" y="12"/>
                    <a:pt x="59" y="13"/>
                    <a:pt x="59" y="13"/>
                  </a:cubicBezTo>
                  <a:cubicBezTo>
                    <a:pt x="59" y="13"/>
                    <a:pt x="60" y="14"/>
                    <a:pt x="60" y="14"/>
                  </a:cubicBezTo>
                  <a:cubicBezTo>
                    <a:pt x="60" y="15"/>
                    <a:pt x="59" y="15"/>
                    <a:pt x="59" y="15"/>
                  </a:cubicBezTo>
                  <a:close/>
                </a:path>
              </a:pathLst>
            </a:custGeom>
            <a:solidFill>
              <a:srgbClr val="0079C1"/>
            </a:solidFill>
            <a:ln w="9525">
              <a:solidFill>
                <a:srgbClr val="4A7399"/>
              </a:solidFill>
              <a:round/>
              <a:headEnd/>
              <a:tailEnd/>
            </a:ln>
          </p:spPr>
          <p:txBody>
            <a:bodyPr/>
            <a:lstStyle/>
            <a:p>
              <a:endParaRPr lang="en-US"/>
            </a:p>
          </p:txBody>
        </p:sp>
      </p:grpSp>
      <p:grpSp>
        <p:nvGrpSpPr>
          <p:cNvPr id="60" name="Group 79"/>
          <p:cNvGrpSpPr>
            <a:grpSpLocks/>
          </p:cNvGrpSpPr>
          <p:nvPr/>
        </p:nvGrpSpPr>
        <p:grpSpPr bwMode="auto">
          <a:xfrm>
            <a:off x="1441525" y="5416053"/>
            <a:ext cx="406400" cy="217488"/>
            <a:chOff x="1197" y="1862"/>
            <a:chExt cx="256" cy="137"/>
          </a:xfrm>
        </p:grpSpPr>
        <p:sp>
          <p:nvSpPr>
            <p:cNvPr id="61" name="Freeform 38"/>
            <p:cNvSpPr>
              <a:spLocks/>
            </p:cNvSpPr>
            <p:nvPr/>
          </p:nvSpPr>
          <p:spPr bwMode="auto">
            <a:xfrm>
              <a:off x="1197" y="1862"/>
              <a:ext cx="256" cy="137"/>
            </a:xfrm>
            <a:custGeom>
              <a:avLst/>
              <a:gdLst>
                <a:gd name="T0" fmla="*/ 165 w 182"/>
                <a:gd name="T1" fmla="*/ 14 h 97"/>
                <a:gd name="T2" fmla="*/ 174 w 182"/>
                <a:gd name="T3" fmla="*/ 16 h 97"/>
                <a:gd name="T4" fmla="*/ 180 w 182"/>
                <a:gd name="T5" fmla="*/ 21 h 97"/>
                <a:gd name="T6" fmla="*/ 182 w 182"/>
                <a:gd name="T7" fmla="*/ 27 h 97"/>
                <a:gd name="T8" fmla="*/ 180 w 182"/>
                <a:gd name="T9" fmla="*/ 34 h 97"/>
                <a:gd name="T10" fmla="*/ 147 w 182"/>
                <a:gd name="T11" fmla="*/ 83 h 97"/>
                <a:gd name="T12" fmla="*/ 140 w 182"/>
                <a:gd name="T13" fmla="*/ 89 h 97"/>
                <a:gd name="T14" fmla="*/ 130 w 182"/>
                <a:gd name="T15" fmla="*/ 94 h 97"/>
                <a:gd name="T16" fmla="*/ 119 w 182"/>
                <a:gd name="T17" fmla="*/ 97 h 97"/>
                <a:gd name="T18" fmla="*/ 108 w 182"/>
                <a:gd name="T19" fmla="*/ 96 h 97"/>
                <a:gd name="T20" fmla="*/ 16 w 182"/>
                <a:gd name="T21" fmla="*/ 82 h 97"/>
                <a:gd name="T22" fmla="*/ 7 w 182"/>
                <a:gd name="T23" fmla="*/ 79 h 97"/>
                <a:gd name="T24" fmla="*/ 2 w 182"/>
                <a:gd name="T25" fmla="*/ 73 h 97"/>
                <a:gd name="T26" fmla="*/ 1 w 182"/>
                <a:gd name="T27" fmla="*/ 67 h 97"/>
                <a:gd name="T28" fmla="*/ 4 w 182"/>
                <a:gd name="T29" fmla="*/ 60 h 97"/>
                <a:gd name="T30" fmla="*/ 40 w 182"/>
                <a:gd name="T31" fmla="*/ 13 h 97"/>
                <a:gd name="T32" fmla="*/ 47 w 182"/>
                <a:gd name="T33" fmla="*/ 7 h 97"/>
                <a:gd name="T34" fmla="*/ 56 w 182"/>
                <a:gd name="T35" fmla="*/ 3 h 97"/>
                <a:gd name="T36" fmla="*/ 67 w 182"/>
                <a:gd name="T37" fmla="*/ 0 h 97"/>
                <a:gd name="T38" fmla="*/ 77 w 182"/>
                <a:gd name="T39" fmla="*/ 0 h 97"/>
                <a:gd name="T40" fmla="*/ 165 w 182"/>
                <a:gd name="T41" fmla="*/ 1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97">
                  <a:moveTo>
                    <a:pt x="165" y="14"/>
                  </a:moveTo>
                  <a:cubicBezTo>
                    <a:pt x="169" y="14"/>
                    <a:pt x="172" y="15"/>
                    <a:pt x="174" y="16"/>
                  </a:cubicBezTo>
                  <a:cubicBezTo>
                    <a:pt x="177" y="18"/>
                    <a:pt x="179" y="19"/>
                    <a:pt x="180" y="21"/>
                  </a:cubicBezTo>
                  <a:cubicBezTo>
                    <a:pt x="181" y="23"/>
                    <a:pt x="182" y="25"/>
                    <a:pt x="182" y="27"/>
                  </a:cubicBezTo>
                  <a:cubicBezTo>
                    <a:pt x="182" y="29"/>
                    <a:pt x="181" y="32"/>
                    <a:pt x="180" y="34"/>
                  </a:cubicBezTo>
                  <a:cubicBezTo>
                    <a:pt x="147" y="83"/>
                    <a:pt x="147" y="83"/>
                    <a:pt x="147" y="83"/>
                  </a:cubicBezTo>
                  <a:cubicBezTo>
                    <a:pt x="145" y="85"/>
                    <a:pt x="143" y="87"/>
                    <a:pt x="140" y="89"/>
                  </a:cubicBezTo>
                  <a:cubicBezTo>
                    <a:pt x="137" y="91"/>
                    <a:pt x="134" y="93"/>
                    <a:pt x="130" y="94"/>
                  </a:cubicBezTo>
                  <a:cubicBezTo>
                    <a:pt x="127" y="95"/>
                    <a:pt x="123" y="96"/>
                    <a:pt x="119" y="97"/>
                  </a:cubicBezTo>
                  <a:cubicBezTo>
                    <a:pt x="115" y="97"/>
                    <a:pt x="111" y="97"/>
                    <a:pt x="108" y="96"/>
                  </a:cubicBezTo>
                  <a:cubicBezTo>
                    <a:pt x="16" y="82"/>
                    <a:pt x="16" y="82"/>
                    <a:pt x="16" y="82"/>
                  </a:cubicBezTo>
                  <a:cubicBezTo>
                    <a:pt x="13" y="81"/>
                    <a:pt x="10" y="80"/>
                    <a:pt x="7" y="79"/>
                  </a:cubicBezTo>
                  <a:cubicBezTo>
                    <a:pt x="5" y="77"/>
                    <a:pt x="3" y="75"/>
                    <a:pt x="2" y="73"/>
                  </a:cubicBezTo>
                  <a:cubicBezTo>
                    <a:pt x="1" y="71"/>
                    <a:pt x="0" y="69"/>
                    <a:pt x="1" y="67"/>
                  </a:cubicBezTo>
                  <a:cubicBezTo>
                    <a:pt x="1" y="65"/>
                    <a:pt x="2" y="62"/>
                    <a:pt x="4" y="60"/>
                  </a:cubicBezTo>
                  <a:cubicBezTo>
                    <a:pt x="40" y="13"/>
                    <a:pt x="40" y="13"/>
                    <a:pt x="40" y="13"/>
                  </a:cubicBezTo>
                  <a:cubicBezTo>
                    <a:pt x="42" y="11"/>
                    <a:pt x="44" y="9"/>
                    <a:pt x="47" y="7"/>
                  </a:cubicBezTo>
                  <a:cubicBezTo>
                    <a:pt x="50" y="5"/>
                    <a:pt x="53" y="4"/>
                    <a:pt x="56" y="3"/>
                  </a:cubicBezTo>
                  <a:cubicBezTo>
                    <a:pt x="60" y="1"/>
                    <a:pt x="63" y="1"/>
                    <a:pt x="67" y="0"/>
                  </a:cubicBezTo>
                  <a:cubicBezTo>
                    <a:pt x="70" y="0"/>
                    <a:pt x="74" y="0"/>
                    <a:pt x="77" y="0"/>
                  </a:cubicBezTo>
                  <a:lnTo>
                    <a:pt x="165" y="14"/>
                  </a:lnTo>
                  <a:close/>
                </a:path>
              </a:pathLst>
            </a:custGeom>
            <a:solidFill>
              <a:srgbClr val="FFFFFF"/>
            </a:solidFill>
            <a:ln w="9525">
              <a:solidFill>
                <a:srgbClr val="4A7399"/>
              </a:solidFill>
              <a:round/>
              <a:headEnd/>
              <a:tailEnd/>
            </a:ln>
          </p:spPr>
          <p:txBody>
            <a:bodyPr/>
            <a:lstStyle/>
            <a:p>
              <a:endParaRPr lang="en-US"/>
            </a:p>
          </p:txBody>
        </p:sp>
        <p:sp>
          <p:nvSpPr>
            <p:cNvPr id="62" name="Freeform 39"/>
            <p:cNvSpPr>
              <a:spLocks noEditPoints="1"/>
            </p:cNvSpPr>
            <p:nvPr/>
          </p:nvSpPr>
          <p:spPr bwMode="auto">
            <a:xfrm>
              <a:off x="1257" y="1892"/>
              <a:ext cx="137" cy="84"/>
            </a:xfrm>
            <a:custGeom>
              <a:avLst/>
              <a:gdLst>
                <a:gd name="T0" fmla="*/ 137 w 137"/>
                <a:gd name="T1" fmla="*/ 4 h 84"/>
                <a:gd name="T2" fmla="*/ 109 w 137"/>
                <a:gd name="T3" fmla="*/ 0 h 84"/>
                <a:gd name="T4" fmla="*/ 15 w 137"/>
                <a:gd name="T5" fmla="*/ 36 h 84"/>
                <a:gd name="T6" fmla="*/ 0 w 137"/>
                <a:gd name="T7" fmla="*/ 55 h 84"/>
                <a:gd name="T8" fmla="*/ 61 w 137"/>
                <a:gd name="T9" fmla="*/ 65 h 84"/>
                <a:gd name="T10" fmla="*/ 50 w 137"/>
                <a:gd name="T11" fmla="*/ 80 h 84"/>
                <a:gd name="T12" fmla="*/ 79 w 137"/>
                <a:gd name="T13" fmla="*/ 84 h 84"/>
                <a:gd name="T14" fmla="*/ 90 w 137"/>
                <a:gd name="T15" fmla="*/ 69 h 84"/>
                <a:gd name="T16" fmla="*/ 106 w 137"/>
                <a:gd name="T17" fmla="*/ 72 h 84"/>
                <a:gd name="T18" fmla="*/ 117 w 137"/>
                <a:gd name="T19" fmla="*/ 55 h 84"/>
                <a:gd name="T20" fmla="*/ 103 w 137"/>
                <a:gd name="T21" fmla="*/ 52 h 84"/>
                <a:gd name="T22" fmla="*/ 137 w 137"/>
                <a:gd name="T23" fmla="*/ 4 h 84"/>
                <a:gd name="T24" fmla="*/ 74 w 137"/>
                <a:gd name="T25" fmla="*/ 48 h 84"/>
                <a:gd name="T26" fmla="*/ 41 w 137"/>
                <a:gd name="T27" fmla="*/ 42 h 84"/>
                <a:gd name="T28" fmla="*/ 92 w 137"/>
                <a:gd name="T29" fmla="*/ 22 h 84"/>
                <a:gd name="T30" fmla="*/ 74 w 137"/>
                <a:gd name="T3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84">
                  <a:moveTo>
                    <a:pt x="137" y="4"/>
                  </a:moveTo>
                  <a:lnTo>
                    <a:pt x="109" y="0"/>
                  </a:lnTo>
                  <a:lnTo>
                    <a:pt x="15" y="36"/>
                  </a:lnTo>
                  <a:lnTo>
                    <a:pt x="0" y="55"/>
                  </a:lnTo>
                  <a:lnTo>
                    <a:pt x="61" y="65"/>
                  </a:lnTo>
                  <a:lnTo>
                    <a:pt x="50" y="80"/>
                  </a:lnTo>
                  <a:lnTo>
                    <a:pt x="79" y="84"/>
                  </a:lnTo>
                  <a:lnTo>
                    <a:pt x="90" y="69"/>
                  </a:lnTo>
                  <a:lnTo>
                    <a:pt x="106" y="72"/>
                  </a:lnTo>
                  <a:lnTo>
                    <a:pt x="117" y="55"/>
                  </a:lnTo>
                  <a:lnTo>
                    <a:pt x="103" y="52"/>
                  </a:lnTo>
                  <a:lnTo>
                    <a:pt x="137" y="4"/>
                  </a:lnTo>
                  <a:close/>
                  <a:moveTo>
                    <a:pt x="74" y="48"/>
                  </a:moveTo>
                  <a:lnTo>
                    <a:pt x="41" y="42"/>
                  </a:lnTo>
                  <a:lnTo>
                    <a:pt x="92" y="22"/>
                  </a:lnTo>
                  <a:lnTo>
                    <a:pt x="74" y="48"/>
                  </a:lnTo>
                  <a:close/>
                </a:path>
              </a:pathLst>
            </a:custGeom>
            <a:solidFill>
              <a:srgbClr val="0079C1"/>
            </a:solidFill>
            <a:ln w="9525">
              <a:solidFill>
                <a:srgbClr val="4A7399"/>
              </a:solidFill>
              <a:round/>
              <a:headEnd/>
              <a:tailEnd/>
            </a:ln>
          </p:spPr>
          <p:txBody>
            <a:bodyPr/>
            <a:lstStyle/>
            <a:p>
              <a:endParaRPr lang="en-US"/>
            </a:p>
          </p:txBody>
        </p:sp>
      </p:grpSp>
      <p:grpSp>
        <p:nvGrpSpPr>
          <p:cNvPr id="63" name="Group 80"/>
          <p:cNvGrpSpPr>
            <a:grpSpLocks/>
          </p:cNvGrpSpPr>
          <p:nvPr/>
        </p:nvGrpSpPr>
        <p:grpSpPr bwMode="auto">
          <a:xfrm>
            <a:off x="2232100" y="5530353"/>
            <a:ext cx="412750" cy="236538"/>
            <a:chOff x="1695" y="1934"/>
            <a:chExt cx="260" cy="149"/>
          </a:xfrm>
        </p:grpSpPr>
        <p:sp>
          <p:nvSpPr>
            <p:cNvPr id="64" name="Freeform 40"/>
            <p:cNvSpPr>
              <a:spLocks/>
            </p:cNvSpPr>
            <p:nvPr/>
          </p:nvSpPr>
          <p:spPr bwMode="auto">
            <a:xfrm>
              <a:off x="1695" y="1934"/>
              <a:ext cx="260" cy="149"/>
            </a:xfrm>
            <a:custGeom>
              <a:avLst/>
              <a:gdLst>
                <a:gd name="T0" fmla="*/ 164 w 185"/>
                <a:gd name="T1" fmla="*/ 15 h 106"/>
                <a:gd name="T2" fmla="*/ 174 w 185"/>
                <a:gd name="T3" fmla="*/ 18 h 106"/>
                <a:gd name="T4" fmla="*/ 181 w 185"/>
                <a:gd name="T5" fmla="*/ 24 h 106"/>
                <a:gd name="T6" fmla="*/ 185 w 185"/>
                <a:gd name="T7" fmla="*/ 30 h 106"/>
                <a:gd name="T8" fmla="*/ 184 w 185"/>
                <a:gd name="T9" fmla="*/ 38 h 106"/>
                <a:gd name="T10" fmla="*/ 160 w 185"/>
                <a:gd name="T11" fmla="*/ 91 h 106"/>
                <a:gd name="T12" fmla="*/ 154 w 185"/>
                <a:gd name="T13" fmla="*/ 98 h 106"/>
                <a:gd name="T14" fmla="*/ 145 w 185"/>
                <a:gd name="T15" fmla="*/ 103 h 106"/>
                <a:gd name="T16" fmla="*/ 134 w 185"/>
                <a:gd name="T17" fmla="*/ 106 h 106"/>
                <a:gd name="T18" fmla="*/ 122 w 185"/>
                <a:gd name="T19" fmla="*/ 106 h 106"/>
                <a:gd name="T20" fmla="*/ 20 w 185"/>
                <a:gd name="T21" fmla="*/ 89 h 106"/>
                <a:gd name="T22" fmla="*/ 9 w 185"/>
                <a:gd name="T23" fmla="*/ 86 h 106"/>
                <a:gd name="T24" fmla="*/ 3 w 185"/>
                <a:gd name="T25" fmla="*/ 80 h 106"/>
                <a:gd name="T26" fmla="*/ 0 w 185"/>
                <a:gd name="T27" fmla="*/ 73 h 106"/>
                <a:gd name="T28" fmla="*/ 2 w 185"/>
                <a:gd name="T29" fmla="*/ 65 h 106"/>
                <a:gd name="T30" fmla="*/ 29 w 185"/>
                <a:gd name="T31" fmla="*/ 14 h 106"/>
                <a:gd name="T32" fmla="*/ 35 w 185"/>
                <a:gd name="T33" fmla="*/ 8 h 106"/>
                <a:gd name="T34" fmla="*/ 44 w 185"/>
                <a:gd name="T35" fmla="*/ 3 h 106"/>
                <a:gd name="T36" fmla="*/ 55 w 185"/>
                <a:gd name="T37" fmla="*/ 0 h 106"/>
                <a:gd name="T38" fmla="*/ 66 w 185"/>
                <a:gd name="T39" fmla="*/ 1 h 106"/>
                <a:gd name="T40" fmla="*/ 164 w 185"/>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106">
                  <a:moveTo>
                    <a:pt x="164" y="15"/>
                  </a:moveTo>
                  <a:cubicBezTo>
                    <a:pt x="167" y="16"/>
                    <a:pt x="171" y="17"/>
                    <a:pt x="174" y="18"/>
                  </a:cubicBezTo>
                  <a:cubicBezTo>
                    <a:pt x="177" y="20"/>
                    <a:pt x="179" y="21"/>
                    <a:pt x="181" y="24"/>
                  </a:cubicBezTo>
                  <a:cubicBezTo>
                    <a:pt x="183" y="26"/>
                    <a:pt x="184" y="28"/>
                    <a:pt x="185" y="30"/>
                  </a:cubicBezTo>
                  <a:cubicBezTo>
                    <a:pt x="185" y="33"/>
                    <a:pt x="185" y="35"/>
                    <a:pt x="184" y="38"/>
                  </a:cubicBezTo>
                  <a:cubicBezTo>
                    <a:pt x="160" y="91"/>
                    <a:pt x="160" y="91"/>
                    <a:pt x="160" y="91"/>
                  </a:cubicBezTo>
                  <a:cubicBezTo>
                    <a:pt x="159" y="93"/>
                    <a:pt x="157" y="96"/>
                    <a:pt x="154" y="98"/>
                  </a:cubicBezTo>
                  <a:cubicBezTo>
                    <a:pt x="152" y="100"/>
                    <a:pt x="149" y="102"/>
                    <a:pt x="145" y="103"/>
                  </a:cubicBezTo>
                  <a:cubicBezTo>
                    <a:pt x="142" y="104"/>
                    <a:pt x="138" y="105"/>
                    <a:pt x="134" y="106"/>
                  </a:cubicBezTo>
                  <a:cubicBezTo>
                    <a:pt x="130" y="106"/>
                    <a:pt x="126" y="106"/>
                    <a:pt x="122" y="106"/>
                  </a:cubicBezTo>
                  <a:cubicBezTo>
                    <a:pt x="20" y="89"/>
                    <a:pt x="20" y="89"/>
                    <a:pt x="20" y="89"/>
                  </a:cubicBezTo>
                  <a:cubicBezTo>
                    <a:pt x="16" y="88"/>
                    <a:pt x="12" y="87"/>
                    <a:pt x="9" y="86"/>
                  </a:cubicBezTo>
                  <a:cubicBezTo>
                    <a:pt x="7" y="84"/>
                    <a:pt x="4" y="82"/>
                    <a:pt x="3" y="80"/>
                  </a:cubicBezTo>
                  <a:cubicBezTo>
                    <a:pt x="1" y="78"/>
                    <a:pt x="0" y="75"/>
                    <a:pt x="0" y="73"/>
                  </a:cubicBezTo>
                  <a:cubicBezTo>
                    <a:pt x="0" y="70"/>
                    <a:pt x="0" y="68"/>
                    <a:pt x="2" y="65"/>
                  </a:cubicBezTo>
                  <a:cubicBezTo>
                    <a:pt x="29" y="14"/>
                    <a:pt x="29" y="14"/>
                    <a:pt x="29" y="14"/>
                  </a:cubicBezTo>
                  <a:cubicBezTo>
                    <a:pt x="31" y="12"/>
                    <a:pt x="33" y="10"/>
                    <a:pt x="35" y="8"/>
                  </a:cubicBezTo>
                  <a:cubicBezTo>
                    <a:pt x="38" y="6"/>
                    <a:pt x="41" y="4"/>
                    <a:pt x="44" y="3"/>
                  </a:cubicBezTo>
                  <a:cubicBezTo>
                    <a:pt x="47" y="2"/>
                    <a:pt x="51" y="1"/>
                    <a:pt x="55" y="0"/>
                  </a:cubicBezTo>
                  <a:cubicBezTo>
                    <a:pt x="59" y="0"/>
                    <a:pt x="62" y="0"/>
                    <a:pt x="66" y="1"/>
                  </a:cubicBezTo>
                  <a:lnTo>
                    <a:pt x="164" y="15"/>
                  </a:lnTo>
                  <a:close/>
                </a:path>
              </a:pathLst>
            </a:custGeom>
            <a:solidFill>
              <a:srgbClr val="FFFFFF"/>
            </a:solidFill>
            <a:ln w="9525">
              <a:solidFill>
                <a:srgbClr val="4A7399"/>
              </a:solidFill>
              <a:round/>
              <a:headEnd/>
              <a:tailEnd/>
            </a:ln>
          </p:spPr>
          <p:txBody>
            <a:bodyPr/>
            <a:lstStyle/>
            <a:p>
              <a:endParaRPr lang="en-US"/>
            </a:p>
          </p:txBody>
        </p:sp>
        <p:sp>
          <p:nvSpPr>
            <p:cNvPr id="65" name="Freeform 41"/>
            <p:cNvSpPr>
              <a:spLocks noEditPoints="1"/>
            </p:cNvSpPr>
            <p:nvPr/>
          </p:nvSpPr>
          <p:spPr bwMode="auto">
            <a:xfrm>
              <a:off x="1762" y="1964"/>
              <a:ext cx="123" cy="91"/>
            </a:xfrm>
            <a:custGeom>
              <a:avLst/>
              <a:gdLst>
                <a:gd name="T0" fmla="*/ 77 w 87"/>
                <a:gd name="T1" fmla="*/ 35 h 65"/>
                <a:gd name="T2" fmla="*/ 78 w 87"/>
                <a:gd name="T3" fmla="*/ 44 h 65"/>
                <a:gd name="T4" fmla="*/ 75 w 87"/>
                <a:gd name="T5" fmla="*/ 51 h 65"/>
                <a:gd name="T6" fmla="*/ 70 w 87"/>
                <a:gd name="T7" fmla="*/ 56 h 65"/>
                <a:gd name="T8" fmla="*/ 63 w 87"/>
                <a:gd name="T9" fmla="*/ 61 h 65"/>
                <a:gd name="T10" fmla="*/ 55 w 87"/>
                <a:gd name="T11" fmla="*/ 64 h 65"/>
                <a:gd name="T12" fmla="*/ 46 w 87"/>
                <a:gd name="T13" fmla="*/ 65 h 65"/>
                <a:gd name="T14" fmla="*/ 35 w 87"/>
                <a:gd name="T15" fmla="*/ 65 h 65"/>
                <a:gd name="T16" fmla="*/ 23 w 87"/>
                <a:gd name="T17" fmla="*/ 63 h 65"/>
                <a:gd name="T18" fmla="*/ 12 w 87"/>
                <a:gd name="T19" fmla="*/ 59 h 65"/>
                <a:gd name="T20" fmla="*/ 5 w 87"/>
                <a:gd name="T21" fmla="*/ 55 h 65"/>
                <a:gd name="T22" fmla="*/ 1 w 87"/>
                <a:gd name="T23" fmla="*/ 48 h 65"/>
                <a:gd name="T24" fmla="*/ 0 w 87"/>
                <a:gd name="T25" fmla="*/ 41 h 65"/>
                <a:gd name="T26" fmla="*/ 2 w 87"/>
                <a:gd name="T27" fmla="*/ 31 h 65"/>
                <a:gd name="T28" fmla="*/ 9 w 87"/>
                <a:gd name="T29" fmla="*/ 18 h 65"/>
                <a:gd name="T30" fmla="*/ 20 w 87"/>
                <a:gd name="T31" fmla="*/ 7 h 65"/>
                <a:gd name="T32" fmla="*/ 34 w 87"/>
                <a:gd name="T33" fmla="*/ 1 h 65"/>
                <a:gd name="T34" fmla="*/ 51 w 87"/>
                <a:gd name="T35" fmla="*/ 0 h 65"/>
                <a:gd name="T36" fmla="*/ 65 w 87"/>
                <a:gd name="T37" fmla="*/ 2 h 65"/>
                <a:gd name="T38" fmla="*/ 73 w 87"/>
                <a:gd name="T39" fmla="*/ 4 h 65"/>
                <a:gd name="T40" fmla="*/ 79 w 87"/>
                <a:gd name="T41" fmla="*/ 6 h 65"/>
                <a:gd name="T42" fmla="*/ 83 w 87"/>
                <a:gd name="T43" fmla="*/ 10 h 65"/>
                <a:gd name="T44" fmla="*/ 86 w 87"/>
                <a:gd name="T45" fmla="*/ 13 h 65"/>
                <a:gd name="T46" fmla="*/ 87 w 87"/>
                <a:gd name="T47" fmla="*/ 18 h 65"/>
                <a:gd name="T48" fmla="*/ 61 w 87"/>
                <a:gd name="T49" fmla="*/ 18 h 65"/>
                <a:gd name="T50" fmla="*/ 61 w 87"/>
                <a:gd name="T51" fmla="*/ 15 h 65"/>
                <a:gd name="T52" fmla="*/ 60 w 87"/>
                <a:gd name="T53" fmla="*/ 13 h 65"/>
                <a:gd name="T54" fmla="*/ 57 w 87"/>
                <a:gd name="T55" fmla="*/ 12 h 65"/>
                <a:gd name="T56" fmla="*/ 54 w 87"/>
                <a:gd name="T57" fmla="*/ 11 h 65"/>
                <a:gd name="T58" fmla="*/ 48 w 87"/>
                <a:gd name="T59" fmla="*/ 11 h 65"/>
                <a:gd name="T60" fmla="*/ 43 w 87"/>
                <a:gd name="T61" fmla="*/ 13 h 65"/>
                <a:gd name="T62" fmla="*/ 38 w 87"/>
                <a:gd name="T63" fmla="*/ 18 h 65"/>
                <a:gd name="T64" fmla="*/ 33 w 87"/>
                <a:gd name="T65" fmla="*/ 25 h 65"/>
                <a:gd name="T66" fmla="*/ 39 w 87"/>
                <a:gd name="T67" fmla="*/ 23 h 65"/>
                <a:gd name="T68" fmla="*/ 44 w 87"/>
                <a:gd name="T69" fmla="*/ 22 h 65"/>
                <a:gd name="T70" fmla="*/ 50 w 87"/>
                <a:gd name="T71" fmla="*/ 22 h 65"/>
                <a:gd name="T72" fmla="*/ 56 w 87"/>
                <a:gd name="T73" fmla="*/ 23 h 65"/>
                <a:gd name="T74" fmla="*/ 67 w 87"/>
                <a:gd name="T75" fmla="*/ 26 h 65"/>
                <a:gd name="T76" fmla="*/ 75 w 87"/>
                <a:gd name="T77" fmla="*/ 32 h 65"/>
                <a:gd name="T78" fmla="*/ 46 w 87"/>
                <a:gd name="T79" fmla="*/ 50 h 65"/>
                <a:gd name="T80" fmla="*/ 50 w 87"/>
                <a:gd name="T81" fmla="*/ 47 h 65"/>
                <a:gd name="T82" fmla="*/ 52 w 87"/>
                <a:gd name="T83" fmla="*/ 42 h 65"/>
                <a:gd name="T84" fmla="*/ 52 w 87"/>
                <a:gd name="T85" fmla="*/ 38 h 65"/>
                <a:gd name="T86" fmla="*/ 50 w 87"/>
                <a:gd name="T87" fmla="*/ 35 h 65"/>
                <a:gd name="T88" fmla="*/ 46 w 87"/>
                <a:gd name="T89" fmla="*/ 32 h 65"/>
                <a:gd name="T90" fmla="*/ 41 w 87"/>
                <a:gd name="T91" fmla="*/ 32 h 65"/>
                <a:gd name="T92" fmla="*/ 36 w 87"/>
                <a:gd name="T93" fmla="*/ 32 h 65"/>
                <a:gd name="T94" fmla="*/ 31 w 87"/>
                <a:gd name="T95" fmla="*/ 34 h 65"/>
                <a:gd name="T96" fmla="*/ 28 w 87"/>
                <a:gd name="T97" fmla="*/ 38 h 65"/>
                <a:gd name="T98" fmla="*/ 25 w 87"/>
                <a:gd name="T99" fmla="*/ 42 h 65"/>
                <a:gd name="T100" fmla="*/ 25 w 87"/>
                <a:gd name="T101" fmla="*/ 47 h 65"/>
                <a:gd name="T102" fmla="*/ 28 w 87"/>
                <a:gd name="T103" fmla="*/ 50 h 65"/>
                <a:gd name="T104" fmla="*/ 32 w 87"/>
                <a:gd name="T105" fmla="*/ 52 h 65"/>
                <a:gd name="T106" fmla="*/ 37 w 87"/>
                <a:gd name="T107" fmla="*/ 53 h 65"/>
                <a:gd name="T108" fmla="*/ 42 w 87"/>
                <a:gd name="T10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65">
                  <a:moveTo>
                    <a:pt x="75" y="32"/>
                  </a:moveTo>
                  <a:cubicBezTo>
                    <a:pt x="76" y="33"/>
                    <a:pt x="76" y="34"/>
                    <a:pt x="77" y="35"/>
                  </a:cubicBezTo>
                  <a:cubicBezTo>
                    <a:pt x="78" y="37"/>
                    <a:pt x="78" y="38"/>
                    <a:pt x="78" y="39"/>
                  </a:cubicBezTo>
                  <a:cubicBezTo>
                    <a:pt x="78" y="41"/>
                    <a:pt x="78" y="42"/>
                    <a:pt x="78" y="44"/>
                  </a:cubicBezTo>
                  <a:cubicBezTo>
                    <a:pt x="78" y="45"/>
                    <a:pt x="77" y="46"/>
                    <a:pt x="76" y="48"/>
                  </a:cubicBezTo>
                  <a:cubicBezTo>
                    <a:pt x="76" y="49"/>
                    <a:pt x="75" y="50"/>
                    <a:pt x="75" y="51"/>
                  </a:cubicBezTo>
                  <a:cubicBezTo>
                    <a:pt x="74" y="52"/>
                    <a:pt x="73" y="53"/>
                    <a:pt x="72" y="54"/>
                  </a:cubicBezTo>
                  <a:cubicBezTo>
                    <a:pt x="72" y="55"/>
                    <a:pt x="71" y="55"/>
                    <a:pt x="70" y="56"/>
                  </a:cubicBezTo>
                  <a:cubicBezTo>
                    <a:pt x="69" y="57"/>
                    <a:pt x="68" y="58"/>
                    <a:pt x="67" y="59"/>
                  </a:cubicBezTo>
                  <a:cubicBezTo>
                    <a:pt x="65" y="59"/>
                    <a:pt x="64" y="60"/>
                    <a:pt x="63" y="61"/>
                  </a:cubicBezTo>
                  <a:cubicBezTo>
                    <a:pt x="62" y="61"/>
                    <a:pt x="60" y="62"/>
                    <a:pt x="59" y="62"/>
                  </a:cubicBezTo>
                  <a:cubicBezTo>
                    <a:pt x="58" y="63"/>
                    <a:pt x="56" y="63"/>
                    <a:pt x="55" y="64"/>
                  </a:cubicBezTo>
                  <a:cubicBezTo>
                    <a:pt x="53" y="64"/>
                    <a:pt x="52" y="64"/>
                    <a:pt x="50" y="64"/>
                  </a:cubicBezTo>
                  <a:cubicBezTo>
                    <a:pt x="49" y="65"/>
                    <a:pt x="47" y="65"/>
                    <a:pt x="46" y="65"/>
                  </a:cubicBezTo>
                  <a:cubicBezTo>
                    <a:pt x="44" y="65"/>
                    <a:pt x="42" y="65"/>
                    <a:pt x="41" y="65"/>
                  </a:cubicBezTo>
                  <a:cubicBezTo>
                    <a:pt x="39" y="65"/>
                    <a:pt x="37" y="65"/>
                    <a:pt x="35" y="65"/>
                  </a:cubicBezTo>
                  <a:cubicBezTo>
                    <a:pt x="33" y="64"/>
                    <a:pt x="31" y="64"/>
                    <a:pt x="29" y="64"/>
                  </a:cubicBezTo>
                  <a:cubicBezTo>
                    <a:pt x="27" y="64"/>
                    <a:pt x="25" y="63"/>
                    <a:pt x="23" y="63"/>
                  </a:cubicBezTo>
                  <a:cubicBezTo>
                    <a:pt x="21" y="62"/>
                    <a:pt x="19" y="62"/>
                    <a:pt x="17" y="61"/>
                  </a:cubicBezTo>
                  <a:cubicBezTo>
                    <a:pt x="15" y="60"/>
                    <a:pt x="14" y="60"/>
                    <a:pt x="12" y="59"/>
                  </a:cubicBezTo>
                  <a:cubicBezTo>
                    <a:pt x="11" y="59"/>
                    <a:pt x="9" y="58"/>
                    <a:pt x="8" y="57"/>
                  </a:cubicBezTo>
                  <a:cubicBezTo>
                    <a:pt x="7" y="56"/>
                    <a:pt x="6" y="55"/>
                    <a:pt x="5" y="55"/>
                  </a:cubicBezTo>
                  <a:cubicBezTo>
                    <a:pt x="4" y="54"/>
                    <a:pt x="3" y="53"/>
                    <a:pt x="3" y="52"/>
                  </a:cubicBezTo>
                  <a:cubicBezTo>
                    <a:pt x="2" y="51"/>
                    <a:pt x="2" y="50"/>
                    <a:pt x="1" y="48"/>
                  </a:cubicBezTo>
                  <a:cubicBezTo>
                    <a:pt x="1" y="47"/>
                    <a:pt x="0" y="46"/>
                    <a:pt x="0" y="45"/>
                  </a:cubicBezTo>
                  <a:cubicBezTo>
                    <a:pt x="0" y="43"/>
                    <a:pt x="0" y="42"/>
                    <a:pt x="0" y="41"/>
                  </a:cubicBezTo>
                  <a:cubicBezTo>
                    <a:pt x="0" y="39"/>
                    <a:pt x="0" y="38"/>
                    <a:pt x="0" y="36"/>
                  </a:cubicBezTo>
                  <a:cubicBezTo>
                    <a:pt x="1" y="34"/>
                    <a:pt x="1" y="33"/>
                    <a:pt x="2" y="31"/>
                  </a:cubicBezTo>
                  <a:cubicBezTo>
                    <a:pt x="3" y="29"/>
                    <a:pt x="3" y="28"/>
                    <a:pt x="4" y="26"/>
                  </a:cubicBezTo>
                  <a:cubicBezTo>
                    <a:pt x="6" y="23"/>
                    <a:pt x="7" y="21"/>
                    <a:pt x="9" y="18"/>
                  </a:cubicBezTo>
                  <a:cubicBezTo>
                    <a:pt x="11" y="16"/>
                    <a:pt x="12" y="14"/>
                    <a:pt x="14" y="12"/>
                  </a:cubicBezTo>
                  <a:cubicBezTo>
                    <a:pt x="16" y="10"/>
                    <a:pt x="18" y="9"/>
                    <a:pt x="20" y="7"/>
                  </a:cubicBezTo>
                  <a:cubicBezTo>
                    <a:pt x="22" y="6"/>
                    <a:pt x="25" y="5"/>
                    <a:pt x="27" y="4"/>
                  </a:cubicBezTo>
                  <a:cubicBezTo>
                    <a:pt x="29" y="3"/>
                    <a:pt x="32" y="2"/>
                    <a:pt x="34" y="1"/>
                  </a:cubicBezTo>
                  <a:cubicBezTo>
                    <a:pt x="37" y="1"/>
                    <a:pt x="40" y="0"/>
                    <a:pt x="42" y="0"/>
                  </a:cubicBezTo>
                  <a:cubicBezTo>
                    <a:pt x="45" y="0"/>
                    <a:pt x="48" y="0"/>
                    <a:pt x="51" y="0"/>
                  </a:cubicBezTo>
                  <a:cubicBezTo>
                    <a:pt x="54" y="0"/>
                    <a:pt x="57" y="0"/>
                    <a:pt x="60" y="1"/>
                  </a:cubicBezTo>
                  <a:cubicBezTo>
                    <a:pt x="62" y="1"/>
                    <a:pt x="63" y="1"/>
                    <a:pt x="65" y="2"/>
                  </a:cubicBezTo>
                  <a:cubicBezTo>
                    <a:pt x="66" y="2"/>
                    <a:pt x="68" y="2"/>
                    <a:pt x="69" y="3"/>
                  </a:cubicBezTo>
                  <a:cubicBezTo>
                    <a:pt x="71" y="3"/>
                    <a:pt x="72" y="3"/>
                    <a:pt x="73" y="4"/>
                  </a:cubicBezTo>
                  <a:cubicBezTo>
                    <a:pt x="74" y="4"/>
                    <a:pt x="75" y="4"/>
                    <a:pt x="76" y="5"/>
                  </a:cubicBezTo>
                  <a:cubicBezTo>
                    <a:pt x="77" y="5"/>
                    <a:pt x="78" y="6"/>
                    <a:pt x="79" y="6"/>
                  </a:cubicBezTo>
                  <a:cubicBezTo>
                    <a:pt x="80" y="7"/>
                    <a:pt x="80" y="7"/>
                    <a:pt x="81" y="8"/>
                  </a:cubicBezTo>
                  <a:cubicBezTo>
                    <a:pt x="82" y="8"/>
                    <a:pt x="83" y="9"/>
                    <a:pt x="83" y="10"/>
                  </a:cubicBezTo>
                  <a:cubicBezTo>
                    <a:pt x="84" y="10"/>
                    <a:pt x="84" y="11"/>
                    <a:pt x="85" y="11"/>
                  </a:cubicBezTo>
                  <a:cubicBezTo>
                    <a:pt x="85" y="12"/>
                    <a:pt x="85" y="13"/>
                    <a:pt x="86" y="13"/>
                  </a:cubicBezTo>
                  <a:cubicBezTo>
                    <a:pt x="86" y="14"/>
                    <a:pt x="86" y="15"/>
                    <a:pt x="87" y="16"/>
                  </a:cubicBezTo>
                  <a:cubicBezTo>
                    <a:pt x="87" y="16"/>
                    <a:pt x="87" y="17"/>
                    <a:pt x="87" y="18"/>
                  </a:cubicBezTo>
                  <a:cubicBezTo>
                    <a:pt x="87" y="19"/>
                    <a:pt x="87" y="19"/>
                    <a:pt x="87" y="20"/>
                  </a:cubicBezTo>
                  <a:cubicBezTo>
                    <a:pt x="61" y="18"/>
                    <a:pt x="61" y="18"/>
                    <a:pt x="61" y="18"/>
                  </a:cubicBezTo>
                  <a:cubicBezTo>
                    <a:pt x="61" y="18"/>
                    <a:pt x="61" y="17"/>
                    <a:pt x="61" y="17"/>
                  </a:cubicBezTo>
                  <a:cubicBezTo>
                    <a:pt x="61" y="16"/>
                    <a:pt x="61" y="16"/>
                    <a:pt x="61" y="15"/>
                  </a:cubicBezTo>
                  <a:cubicBezTo>
                    <a:pt x="61" y="15"/>
                    <a:pt x="60" y="14"/>
                    <a:pt x="60" y="14"/>
                  </a:cubicBezTo>
                  <a:cubicBezTo>
                    <a:pt x="60" y="14"/>
                    <a:pt x="60" y="13"/>
                    <a:pt x="60" y="13"/>
                  </a:cubicBezTo>
                  <a:cubicBezTo>
                    <a:pt x="59" y="13"/>
                    <a:pt x="59" y="12"/>
                    <a:pt x="59" y="12"/>
                  </a:cubicBezTo>
                  <a:cubicBezTo>
                    <a:pt x="58" y="12"/>
                    <a:pt x="58" y="12"/>
                    <a:pt x="57" y="12"/>
                  </a:cubicBezTo>
                  <a:cubicBezTo>
                    <a:pt x="57" y="11"/>
                    <a:pt x="57" y="11"/>
                    <a:pt x="56" y="11"/>
                  </a:cubicBezTo>
                  <a:cubicBezTo>
                    <a:pt x="56" y="11"/>
                    <a:pt x="55" y="11"/>
                    <a:pt x="54" y="11"/>
                  </a:cubicBezTo>
                  <a:cubicBezTo>
                    <a:pt x="53" y="11"/>
                    <a:pt x="52" y="10"/>
                    <a:pt x="51" y="11"/>
                  </a:cubicBezTo>
                  <a:cubicBezTo>
                    <a:pt x="50" y="11"/>
                    <a:pt x="49" y="11"/>
                    <a:pt x="48" y="11"/>
                  </a:cubicBezTo>
                  <a:cubicBezTo>
                    <a:pt x="47" y="11"/>
                    <a:pt x="47" y="11"/>
                    <a:pt x="46" y="12"/>
                  </a:cubicBezTo>
                  <a:cubicBezTo>
                    <a:pt x="45" y="12"/>
                    <a:pt x="44" y="13"/>
                    <a:pt x="43" y="13"/>
                  </a:cubicBezTo>
                  <a:cubicBezTo>
                    <a:pt x="42" y="14"/>
                    <a:pt x="41" y="14"/>
                    <a:pt x="41" y="15"/>
                  </a:cubicBezTo>
                  <a:cubicBezTo>
                    <a:pt x="40" y="16"/>
                    <a:pt x="39" y="17"/>
                    <a:pt x="38" y="18"/>
                  </a:cubicBezTo>
                  <a:cubicBezTo>
                    <a:pt x="37" y="19"/>
                    <a:pt x="37" y="20"/>
                    <a:pt x="36" y="21"/>
                  </a:cubicBezTo>
                  <a:cubicBezTo>
                    <a:pt x="35" y="22"/>
                    <a:pt x="34" y="24"/>
                    <a:pt x="33" y="25"/>
                  </a:cubicBezTo>
                  <a:cubicBezTo>
                    <a:pt x="34" y="25"/>
                    <a:pt x="35" y="25"/>
                    <a:pt x="36" y="24"/>
                  </a:cubicBezTo>
                  <a:cubicBezTo>
                    <a:pt x="37" y="24"/>
                    <a:pt x="38" y="24"/>
                    <a:pt x="39" y="23"/>
                  </a:cubicBezTo>
                  <a:cubicBezTo>
                    <a:pt x="40" y="23"/>
                    <a:pt x="41" y="23"/>
                    <a:pt x="42" y="23"/>
                  </a:cubicBezTo>
                  <a:cubicBezTo>
                    <a:pt x="43" y="23"/>
                    <a:pt x="44" y="22"/>
                    <a:pt x="44" y="22"/>
                  </a:cubicBezTo>
                  <a:cubicBezTo>
                    <a:pt x="45" y="22"/>
                    <a:pt x="46" y="22"/>
                    <a:pt x="47" y="22"/>
                  </a:cubicBezTo>
                  <a:cubicBezTo>
                    <a:pt x="48" y="22"/>
                    <a:pt x="49" y="22"/>
                    <a:pt x="50" y="22"/>
                  </a:cubicBezTo>
                  <a:cubicBezTo>
                    <a:pt x="51" y="22"/>
                    <a:pt x="52" y="22"/>
                    <a:pt x="53" y="22"/>
                  </a:cubicBezTo>
                  <a:cubicBezTo>
                    <a:pt x="54" y="22"/>
                    <a:pt x="55" y="22"/>
                    <a:pt x="56" y="23"/>
                  </a:cubicBezTo>
                  <a:cubicBezTo>
                    <a:pt x="59" y="23"/>
                    <a:pt x="60" y="23"/>
                    <a:pt x="62" y="24"/>
                  </a:cubicBezTo>
                  <a:cubicBezTo>
                    <a:pt x="64" y="24"/>
                    <a:pt x="66" y="25"/>
                    <a:pt x="67" y="26"/>
                  </a:cubicBezTo>
                  <a:cubicBezTo>
                    <a:pt x="69" y="27"/>
                    <a:pt x="70" y="27"/>
                    <a:pt x="71" y="28"/>
                  </a:cubicBezTo>
                  <a:cubicBezTo>
                    <a:pt x="73" y="29"/>
                    <a:pt x="74" y="30"/>
                    <a:pt x="75" y="32"/>
                  </a:cubicBezTo>
                  <a:close/>
                  <a:moveTo>
                    <a:pt x="44" y="52"/>
                  </a:moveTo>
                  <a:cubicBezTo>
                    <a:pt x="45" y="51"/>
                    <a:pt x="46" y="51"/>
                    <a:pt x="46" y="50"/>
                  </a:cubicBezTo>
                  <a:cubicBezTo>
                    <a:pt x="47" y="50"/>
                    <a:pt x="48" y="49"/>
                    <a:pt x="48" y="49"/>
                  </a:cubicBezTo>
                  <a:cubicBezTo>
                    <a:pt x="49" y="48"/>
                    <a:pt x="49" y="48"/>
                    <a:pt x="50" y="47"/>
                  </a:cubicBezTo>
                  <a:cubicBezTo>
                    <a:pt x="50" y="46"/>
                    <a:pt x="51" y="45"/>
                    <a:pt x="51" y="45"/>
                  </a:cubicBezTo>
                  <a:cubicBezTo>
                    <a:pt x="52" y="44"/>
                    <a:pt x="52" y="43"/>
                    <a:pt x="52" y="42"/>
                  </a:cubicBezTo>
                  <a:cubicBezTo>
                    <a:pt x="52" y="41"/>
                    <a:pt x="53" y="40"/>
                    <a:pt x="53" y="40"/>
                  </a:cubicBezTo>
                  <a:cubicBezTo>
                    <a:pt x="53" y="39"/>
                    <a:pt x="53" y="38"/>
                    <a:pt x="52" y="38"/>
                  </a:cubicBezTo>
                  <a:cubicBezTo>
                    <a:pt x="52" y="37"/>
                    <a:pt x="52" y="37"/>
                    <a:pt x="52" y="36"/>
                  </a:cubicBezTo>
                  <a:cubicBezTo>
                    <a:pt x="51" y="35"/>
                    <a:pt x="51" y="35"/>
                    <a:pt x="50" y="35"/>
                  </a:cubicBezTo>
                  <a:cubicBezTo>
                    <a:pt x="50" y="34"/>
                    <a:pt x="49" y="34"/>
                    <a:pt x="49" y="33"/>
                  </a:cubicBezTo>
                  <a:cubicBezTo>
                    <a:pt x="48" y="33"/>
                    <a:pt x="47" y="33"/>
                    <a:pt x="46" y="32"/>
                  </a:cubicBezTo>
                  <a:cubicBezTo>
                    <a:pt x="46" y="32"/>
                    <a:pt x="45" y="32"/>
                    <a:pt x="44" y="32"/>
                  </a:cubicBezTo>
                  <a:cubicBezTo>
                    <a:pt x="43" y="32"/>
                    <a:pt x="42" y="32"/>
                    <a:pt x="41" y="32"/>
                  </a:cubicBezTo>
                  <a:cubicBezTo>
                    <a:pt x="40" y="32"/>
                    <a:pt x="40" y="32"/>
                    <a:pt x="39" y="32"/>
                  </a:cubicBezTo>
                  <a:cubicBezTo>
                    <a:pt x="38" y="32"/>
                    <a:pt x="37" y="32"/>
                    <a:pt x="36" y="32"/>
                  </a:cubicBezTo>
                  <a:cubicBezTo>
                    <a:pt x="35" y="32"/>
                    <a:pt x="35" y="33"/>
                    <a:pt x="34" y="33"/>
                  </a:cubicBezTo>
                  <a:cubicBezTo>
                    <a:pt x="33" y="33"/>
                    <a:pt x="32" y="34"/>
                    <a:pt x="31" y="34"/>
                  </a:cubicBezTo>
                  <a:cubicBezTo>
                    <a:pt x="31" y="35"/>
                    <a:pt x="30" y="35"/>
                    <a:pt x="29" y="36"/>
                  </a:cubicBezTo>
                  <a:cubicBezTo>
                    <a:pt x="29" y="36"/>
                    <a:pt x="28" y="37"/>
                    <a:pt x="28" y="38"/>
                  </a:cubicBezTo>
                  <a:cubicBezTo>
                    <a:pt x="27" y="38"/>
                    <a:pt x="27" y="39"/>
                    <a:pt x="26" y="40"/>
                  </a:cubicBezTo>
                  <a:cubicBezTo>
                    <a:pt x="26" y="41"/>
                    <a:pt x="26" y="42"/>
                    <a:pt x="25" y="42"/>
                  </a:cubicBezTo>
                  <a:cubicBezTo>
                    <a:pt x="25" y="43"/>
                    <a:pt x="25" y="44"/>
                    <a:pt x="25" y="45"/>
                  </a:cubicBezTo>
                  <a:cubicBezTo>
                    <a:pt x="25" y="45"/>
                    <a:pt x="25" y="46"/>
                    <a:pt x="25" y="47"/>
                  </a:cubicBezTo>
                  <a:cubicBezTo>
                    <a:pt x="25" y="47"/>
                    <a:pt x="26" y="48"/>
                    <a:pt x="26" y="49"/>
                  </a:cubicBezTo>
                  <a:cubicBezTo>
                    <a:pt x="27" y="49"/>
                    <a:pt x="27" y="50"/>
                    <a:pt x="28" y="50"/>
                  </a:cubicBezTo>
                  <a:cubicBezTo>
                    <a:pt x="28" y="51"/>
                    <a:pt x="29" y="51"/>
                    <a:pt x="29" y="51"/>
                  </a:cubicBezTo>
                  <a:cubicBezTo>
                    <a:pt x="30" y="52"/>
                    <a:pt x="31" y="52"/>
                    <a:pt x="32" y="52"/>
                  </a:cubicBezTo>
                  <a:cubicBezTo>
                    <a:pt x="32" y="53"/>
                    <a:pt x="33" y="53"/>
                    <a:pt x="34" y="53"/>
                  </a:cubicBezTo>
                  <a:cubicBezTo>
                    <a:pt x="35" y="53"/>
                    <a:pt x="36" y="53"/>
                    <a:pt x="37" y="53"/>
                  </a:cubicBezTo>
                  <a:cubicBezTo>
                    <a:pt x="38" y="53"/>
                    <a:pt x="38" y="53"/>
                    <a:pt x="39" y="53"/>
                  </a:cubicBezTo>
                  <a:cubicBezTo>
                    <a:pt x="40" y="53"/>
                    <a:pt x="41" y="53"/>
                    <a:pt x="42" y="53"/>
                  </a:cubicBezTo>
                  <a:cubicBezTo>
                    <a:pt x="42" y="52"/>
                    <a:pt x="43" y="52"/>
                    <a:pt x="44" y="52"/>
                  </a:cubicBezTo>
                </a:path>
              </a:pathLst>
            </a:custGeom>
            <a:solidFill>
              <a:srgbClr val="0079C1"/>
            </a:solidFill>
            <a:ln w="9525">
              <a:solidFill>
                <a:srgbClr val="4A7399"/>
              </a:solidFill>
              <a:round/>
              <a:headEnd/>
              <a:tailEnd/>
            </a:ln>
          </p:spPr>
          <p:txBody>
            <a:bodyPr/>
            <a:lstStyle/>
            <a:p>
              <a:endParaRPr lang="en-US"/>
            </a:p>
          </p:txBody>
        </p:sp>
      </p:grpSp>
      <p:grpSp>
        <p:nvGrpSpPr>
          <p:cNvPr id="66" name="Group 76"/>
          <p:cNvGrpSpPr>
            <a:grpSpLocks/>
          </p:cNvGrpSpPr>
          <p:nvPr/>
        </p:nvGrpSpPr>
        <p:grpSpPr bwMode="auto">
          <a:xfrm>
            <a:off x="2379737" y="5281116"/>
            <a:ext cx="381000" cy="203200"/>
            <a:chOff x="1788" y="1777"/>
            <a:chExt cx="240" cy="128"/>
          </a:xfrm>
        </p:grpSpPr>
        <p:sp>
          <p:nvSpPr>
            <p:cNvPr id="67" name="Freeform 42"/>
            <p:cNvSpPr>
              <a:spLocks/>
            </p:cNvSpPr>
            <p:nvPr/>
          </p:nvSpPr>
          <p:spPr bwMode="auto">
            <a:xfrm>
              <a:off x="1788" y="1777"/>
              <a:ext cx="240" cy="128"/>
            </a:xfrm>
            <a:custGeom>
              <a:avLst/>
              <a:gdLst>
                <a:gd name="T0" fmla="*/ 151 w 171"/>
                <a:gd name="T1" fmla="*/ 12 h 91"/>
                <a:gd name="T2" fmla="*/ 160 w 171"/>
                <a:gd name="T3" fmla="*/ 15 h 91"/>
                <a:gd name="T4" fmla="*/ 167 w 171"/>
                <a:gd name="T5" fmla="*/ 20 h 91"/>
                <a:gd name="T6" fmla="*/ 171 w 171"/>
                <a:gd name="T7" fmla="*/ 25 h 91"/>
                <a:gd name="T8" fmla="*/ 170 w 171"/>
                <a:gd name="T9" fmla="*/ 32 h 91"/>
                <a:gd name="T10" fmla="*/ 150 w 171"/>
                <a:gd name="T11" fmla="*/ 78 h 91"/>
                <a:gd name="T12" fmla="*/ 145 w 171"/>
                <a:gd name="T13" fmla="*/ 84 h 91"/>
                <a:gd name="T14" fmla="*/ 136 w 171"/>
                <a:gd name="T15" fmla="*/ 88 h 91"/>
                <a:gd name="T16" fmla="*/ 126 w 171"/>
                <a:gd name="T17" fmla="*/ 91 h 91"/>
                <a:gd name="T18" fmla="*/ 115 w 171"/>
                <a:gd name="T19" fmla="*/ 91 h 91"/>
                <a:gd name="T20" fmla="*/ 19 w 171"/>
                <a:gd name="T21" fmla="*/ 77 h 91"/>
                <a:gd name="T22" fmla="*/ 9 w 171"/>
                <a:gd name="T23" fmla="*/ 74 h 91"/>
                <a:gd name="T24" fmla="*/ 3 w 171"/>
                <a:gd name="T25" fmla="*/ 69 h 91"/>
                <a:gd name="T26" fmla="*/ 0 w 171"/>
                <a:gd name="T27" fmla="*/ 63 h 91"/>
                <a:gd name="T28" fmla="*/ 1 w 171"/>
                <a:gd name="T29" fmla="*/ 57 h 91"/>
                <a:gd name="T30" fmla="*/ 25 w 171"/>
                <a:gd name="T31" fmla="*/ 12 h 91"/>
                <a:gd name="T32" fmla="*/ 31 w 171"/>
                <a:gd name="T33" fmla="*/ 7 h 91"/>
                <a:gd name="T34" fmla="*/ 39 w 171"/>
                <a:gd name="T35" fmla="*/ 2 h 91"/>
                <a:gd name="T36" fmla="*/ 49 w 171"/>
                <a:gd name="T37" fmla="*/ 0 h 91"/>
                <a:gd name="T38" fmla="*/ 59 w 171"/>
                <a:gd name="T39" fmla="*/ 0 h 91"/>
                <a:gd name="T40" fmla="*/ 151 w 171"/>
                <a:gd name="T41"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91">
                  <a:moveTo>
                    <a:pt x="151" y="12"/>
                  </a:moveTo>
                  <a:cubicBezTo>
                    <a:pt x="154" y="13"/>
                    <a:pt x="158" y="14"/>
                    <a:pt x="160" y="15"/>
                  </a:cubicBezTo>
                  <a:cubicBezTo>
                    <a:pt x="163" y="16"/>
                    <a:pt x="166" y="18"/>
                    <a:pt x="167" y="20"/>
                  </a:cubicBezTo>
                  <a:cubicBezTo>
                    <a:pt x="169" y="21"/>
                    <a:pt x="170" y="23"/>
                    <a:pt x="171" y="25"/>
                  </a:cubicBezTo>
                  <a:cubicBezTo>
                    <a:pt x="171" y="27"/>
                    <a:pt x="171" y="30"/>
                    <a:pt x="170" y="32"/>
                  </a:cubicBezTo>
                  <a:cubicBezTo>
                    <a:pt x="150" y="78"/>
                    <a:pt x="150" y="78"/>
                    <a:pt x="150" y="78"/>
                  </a:cubicBezTo>
                  <a:cubicBezTo>
                    <a:pt x="149" y="80"/>
                    <a:pt x="147" y="82"/>
                    <a:pt x="145" y="84"/>
                  </a:cubicBezTo>
                  <a:cubicBezTo>
                    <a:pt x="142" y="86"/>
                    <a:pt x="140" y="87"/>
                    <a:pt x="136" y="88"/>
                  </a:cubicBezTo>
                  <a:cubicBezTo>
                    <a:pt x="133" y="90"/>
                    <a:pt x="130" y="90"/>
                    <a:pt x="126" y="91"/>
                  </a:cubicBezTo>
                  <a:cubicBezTo>
                    <a:pt x="122" y="91"/>
                    <a:pt x="118" y="91"/>
                    <a:pt x="115" y="91"/>
                  </a:cubicBezTo>
                  <a:cubicBezTo>
                    <a:pt x="19" y="77"/>
                    <a:pt x="19" y="77"/>
                    <a:pt x="19" y="77"/>
                  </a:cubicBezTo>
                  <a:cubicBezTo>
                    <a:pt x="15" y="76"/>
                    <a:pt x="12" y="75"/>
                    <a:pt x="9" y="74"/>
                  </a:cubicBezTo>
                  <a:cubicBezTo>
                    <a:pt x="7" y="73"/>
                    <a:pt x="4" y="71"/>
                    <a:pt x="3" y="69"/>
                  </a:cubicBezTo>
                  <a:cubicBezTo>
                    <a:pt x="1" y="67"/>
                    <a:pt x="0" y="65"/>
                    <a:pt x="0" y="63"/>
                  </a:cubicBezTo>
                  <a:cubicBezTo>
                    <a:pt x="0" y="61"/>
                    <a:pt x="0" y="59"/>
                    <a:pt x="1" y="57"/>
                  </a:cubicBezTo>
                  <a:cubicBezTo>
                    <a:pt x="25" y="12"/>
                    <a:pt x="25" y="12"/>
                    <a:pt x="25" y="12"/>
                  </a:cubicBezTo>
                  <a:cubicBezTo>
                    <a:pt x="27" y="10"/>
                    <a:pt x="28" y="8"/>
                    <a:pt x="31" y="7"/>
                  </a:cubicBezTo>
                  <a:cubicBezTo>
                    <a:pt x="33" y="5"/>
                    <a:pt x="36" y="4"/>
                    <a:pt x="39" y="2"/>
                  </a:cubicBezTo>
                  <a:cubicBezTo>
                    <a:pt x="42" y="1"/>
                    <a:pt x="45" y="1"/>
                    <a:pt x="49" y="0"/>
                  </a:cubicBezTo>
                  <a:cubicBezTo>
                    <a:pt x="52" y="0"/>
                    <a:pt x="56" y="0"/>
                    <a:pt x="59" y="0"/>
                  </a:cubicBezTo>
                  <a:lnTo>
                    <a:pt x="151" y="12"/>
                  </a:lnTo>
                  <a:close/>
                </a:path>
              </a:pathLst>
            </a:custGeom>
            <a:solidFill>
              <a:srgbClr val="FFFFFF"/>
            </a:solidFill>
            <a:ln w="9525">
              <a:solidFill>
                <a:srgbClr val="4A7399"/>
              </a:solidFill>
              <a:round/>
              <a:headEnd/>
              <a:tailEnd/>
            </a:ln>
          </p:spPr>
          <p:txBody>
            <a:bodyPr/>
            <a:lstStyle/>
            <a:p>
              <a:endParaRPr lang="en-US"/>
            </a:p>
          </p:txBody>
        </p:sp>
        <p:sp>
          <p:nvSpPr>
            <p:cNvPr id="68" name="Freeform 43"/>
            <p:cNvSpPr>
              <a:spLocks noEditPoints="1"/>
            </p:cNvSpPr>
            <p:nvPr/>
          </p:nvSpPr>
          <p:spPr bwMode="auto">
            <a:xfrm>
              <a:off x="1845" y="1802"/>
              <a:ext cx="114" cy="80"/>
            </a:xfrm>
            <a:custGeom>
              <a:avLst/>
              <a:gdLst>
                <a:gd name="T0" fmla="*/ 79 w 81"/>
                <a:gd name="T1" fmla="*/ 14 h 57"/>
                <a:gd name="T2" fmla="*/ 75 w 81"/>
                <a:gd name="T3" fmla="*/ 9 h 57"/>
                <a:gd name="T4" fmla="*/ 68 w 81"/>
                <a:gd name="T5" fmla="*/ 5 h 57"/>
                <a:gd name="T6" fmla="*/ 58 w 81"/>
                <a:gd name="T7" fmla="*/ 2 h 57"/>
                <a:gd name="T8" fmla="*/ 47 w 81"/>
                <a:gd name="T9" fmla="*/ 1 h 57"/>
                <a:gd name="T10" fmla="*/ 38 w 81"/>
                <a:gd name="T11" fmla="*/ 1 h 57"/>
                <a:gd name="T12" fmla="*/ 29 w 81"/>
                <a:gd name="T13" fmla="*/ 2 h 57"/>
                <a:gd name="T14" fmla="*/ 22 w 81"/>
                <a:gd name="T15" fmla="*/ 4 h 57"/>
                <a:gd name="T16" fmla="*/ 16 w 81"/>
                <a:gd name="T17" fmla="*/ 8 h 57"/>
                <a:gd name="T18" fmla="*/ 12 w 81"/>
                <a:gd name="T19" fmla="*/ 12 h 57"/>
                <a:gd name="T20" fmla="*/ 9 w 81"/>
                <a:gd name="T21" fmla="*/ 18 h 57"/>
                <a:gd name="T22" fmla="*/ 9 w 81"/>
                <a:gd name="T23" fmla="*/ 25 h 57"/>
                <a:gd name="T24" fmla="*/ 15 w 81"/>
                <a:gd name="T25" fmla="*/ 31 h 57"/>
                <a:gd name="T26" fmla="*/ 23 w 81"/>
                <a:gd name="T27" fmla="*/ 35 h 57"/>
                <a:gd name="T28" fmla="*/ 32 w 81"/>
                <a:gd name="T29" fmla="*/ 37 h 57"/>
                <a:gd name="T30" fmla="*/ 37 w 81"/>
                <a:gd name="T31" fmla="*/ 37 h 57"/>
                <a:gd name="T32" fmla="*/ 43 w 81"/>
                <a:gd name="T33" fmla="*/ 36 h 57"/>
                <a:gd name="T34" fmla="*/ 48 w 81"/>
                <a:gd name="T35" fmla="*/ 35 h 57"/>
                <a:gd name="T36" fmla="*/ 48 w 81"/>
                <a:gd name="T37" fmla="*/ 37 h 57"/>
                <a:gd name="T38" fmla="*/ 44 w 81"/>
                <a:gd name="T39" fmla="*/ 43 h 57"/>
                <a:gd name="T40" fmla="*/ 39 w 81"/>
                <a:gd name="T41" fmla="*/ 46 h 57"/>
                <a:gd name="T42" fmla="*/ 34 w 81"/>
                <a:gd name="T43" fmla="*/ 47 h 57"/>
                <a:gd name="T44" fmla="*/ 29 w 81"/>
                <a:gd name="T45" fmla="*/ 47 h 57"/>
                <a:gd name="T46" fmla="*/ 27 w 81"/>
                <a:gd name="T47" fmla="*/ 45 h 57"/>
                <a:gd name="T48" fmla="*/ 25 w 81"/>
                <a:gd name="T49" fmla="*/ 44 h 57"/>
                <a:gd name="T50" fmla="*/ 25 w 81"/>
                <a:gd name="T51" fmla="*/ 41 h 57"/>
                <a:gd name="T52" fmla="*/ 0 w 81"/>
                <a:gd name="T53" fmla="*/ 38 h 57"/>
                <a:gd name="T54" fmla="*/ 0 w 81"/>
                <a:gd name="T55" fmla="*/ 43 h 57"/>
                <a:gd name="T56" fmla="*/ 2 w 81"/>
                <a:gd name="T57" fmla="*/ 46 h 57"/>
                <a:gd name="T58" fmla="*/ 5 w 81"/>
                <a:gd name="T59" fmla="*/ 50 h 57"/>
                <a:gd name="T60" fmla="*/ 10 w 81"/>
                <a:gd name="T61" fmla="*/ 52 h 57"/>
                <a:gd name="T62" fmla="*/ 17 w 81"/>
                <a:gd name="T63" fmla="*/ 54 h 57"/>
                <a:gd name="T64" fmla="*/ 26 w 81"/>
                <a:gd name="T65" fmla="*/ 56 h 57"/>
                <a:gd name="T66" fmla="*/ 43 w 81"/>
                <a:gd name="T67" fmla="*/ 57 h 57"/>
                <a:gd name="T68" fmla="*/ 57 w 81"/>
                <a:gd name="T69" fmla="*/ 53 h 57"/>
                <a:gd name="T70" fmla="*/ 69 w 81"/>
                <a:gd name="T71" fmla="*/ 45 h 57"/>
                <a:gd name="T72" fmla="*/ 78 w 81"/>
                <a:gd name="T73" fmla="*/ 33 h 57"/>
                <a:gd name="T74" fmla="*/ 81 w 81"/>
                <a:gd name="T75" fmla="*/ 24 h 57"/>
                <a:gd name="T76" fmla="*/ 80 w 81"/>
                <a:gd name="T77" fmla="*/ 17 h 57"/>
                <a:gd name="T78" fmla="*/ 56 w 81"/>
                <a:gd name="T79" fmla="*/ 21 h 57"/>
                <a:gd name="T80" fmla="*/ 54 w 81"/>
                <a:gd name="T81" fmla="*/ 25 h 57"/>
                <a:gd name="T82" fmla="*/ 50 w 81"/>
                <a:gd name="T83" fmla="*/ 27 h 57"/>
                <a:gd name="T84" fmla="*/ 45 w 81"/>
                <a:gd name="T85" fmla="*/ 28 h 57"/>
                <a:gd name="T86" fmla="*/ 40 w 81"/>
                <a:gd name="T87" fmla="*/ 28 h 57"/>
                <a:gd name="T88" fmla="*/ 36 w 81"/>
                <a:gd name="T89" fmla="*/ 27 h 57"/>
                <a:gd name="T90" fmla="*/ 33 w 81"/>
                <a:gd name="T91" fmla="*/ 25 h 57"/>
                <a:gd name="T92" fmla="*/ 32 w 81"/>
                <a:gd name="T93" fmla="*/ 21 h 57"/>
                <a:gd name="T94" fmla="*/ 33 w 81"/>
                <a:gd name="T95" fmla="*/ 17 h 57"/>
                <a:gd name="T96" fmla="*/ 36 w 81"/>
                <a:gd name="T97" fmla="*/ 14 h 57"/>
                <a:gd name="T98" fmla="*/ 40 w 81"/>
                <a:gd name="T99" fmla="*/ 11 h 57"/>
                <a:gd name="T100" fmla="*/ 44 w 81"/>
                <a:gd name="T101" fmla="*/ 10 h 57"/>
                <a:gd name="T102" fmla="*/ 49 w 81"/>
                <a:gd name="T103" fmla="*/ 10 h 57"/>
                <a:gd name="T104" fmla="*/ 53 w 81"/>
                <a:gd name="T105" fmla="*/ 11 h 57"/>
                <a:gd name="T106" fmla="*/ 56 w 81"/>
                <a:gd name="T107" fmla="*/ 14 h 57"/>
                <a:gd name="T108" fmla="*/ 57 w 81"/>
                <a:gd name="T109"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 h="57">
                  <a:moveTo>
                    <a:pt x="80" y="17"/>
                  </a:moveTo>
                  <a:cubicBezTo>
                    <a:pt x="80" y="16"/>
                    <a:pt x="80" y="15"/>
                    <a:pt x="79" y="14"/>
                  </a:cubicBezTo>
                  <a:cubicBezTo>
                    <a:pt x="79" y="13"/>
                    <a:pt x="78" y="12"/>
                    <a:pt x="77" y="11"/>
                  </a:cubicBezTo>
                  <a:cubicBezTo>
                    <a:pt x="77" y="10"/>
                    <a:pt x="76" y="9"/>
                    <a:pt x="75" y="9"/>
                  </a:cubicBezTo>
                  <a:cubicBezTo>
                    <a:pt x="74" y="8"/>
                    <a:pt x="73" y="7"/>
                    <a:pt x="72" y="7"/>
                  </a:cubicBezTo>
                  <a:cubicBezTo>
                    <a:pt x="71" y="6"/>
                    <a:pt x="69" y="5"/>
                    <a:pt x="68" y="5"/>
                  </a:cubicBezTo>
                  <a:cubicBezTo>
                    <a:pt x="67" y="4"/>
                    <a:pt x="65" y="4"/>
                    <a:pt x="64" y="3"/>
                  </a:cubicBezTo>
                  <a:cubicBezTo>
                    <a:pt x="62" y="3"/>
                    <a:pt x="60" y="3"/>
                    <a:pt x="58" y="2"/>
                  </a:cubicBezTo>
                  <a:cubicBezTo>
                    <a:pt x="56" y="2"/>
                    <a:pt x="54" y="2"/>
                    <a:pt x="52" y="1"/>
                  </a:cubicBezTo>
                  <a:cubicBezTo>
                    <a:pt x="50" y="1"/>
                    <a:pt x="49" y="1"/>
                    <a:pt x="47" y="1"/>
                  </a:cubicBezTo>
                  <a:cubicBezTo>
                    <a:pt x="45" y="1"/>
                    <a:pt x="44" y="0"/>
                    <a:pt x="42" y="0"/>
                  </a:cubicBezTo>
                  <a:cubicBezTo>
                    <a:pt x="41" y="0"/>
                    <a:pt x="39" y="0"/>
                    <a:pt x="38" y="1"/>
                  </a:cubicBezTo>
                  <a:cubicBezTo>
                    <a:pt x="36" y="1"/>
                    <a:pt x="35" y="1"/>
                    <a:pt x="33" y="1"/>
                  </a:cubicBezTo>
                  <a:cubicBezTo>
                    <a:pt x="32" y="1"/>
                    <a:pt x="31" y="1"/>
                    <a:pt x="29" y="2"/>
                  </a:cubicBezTo>
                  <a:cubicBezTo>
                    <a:pt x="28" y="2"/>
                    <a:pt x="27" y="2"/>
                    <a:pt x="26" y="3"/>
                  </a:cubicBezTo>
                  <a:cubicBezTo>
                    <a:pt x="24" y="3"/>
                    <a:pt x="23" y="4"/>
                    <a:pt x="22" y="4"/>
                  </a:cubicBezTo>
                  <a:cubicBezTo>
                    <a:pt x="21" y="5"/>
                    <a:pt x="20" y="5"/>
                    <a:pt x="19" y="6"/>
                  </a:cubicBezTo>
                  <a:cubicBezTo>
                    <a:pt x="18" y="6"/>
                    <a:pt x="17" y="7"/>
                    <a:pt x="16" y="8"/>
                  </a:cubicBezTo>
                  <a:cubicBezTo>
                    <a:pt x="15" y="8"/>
                    <a:pt x="14" y="9"/>
                    <a:pt x="14" y="10"/>
                  </a:cubicBezTo>
                  <a:cubicBezTo>
                    <a:pt x="13" y="11"/>
                    <a:pt x="12" y="11"/>
                    <a:pt x="12" y="12"/>
                  </a:cubicBezTo>
                  <a:cubicBezTo>
                    <a:pt x="11" y="13"/>
                    <a:pt x="11" y="14"/>
                    <a:pt x="10" y="15"/>
                  </a:cubicBezTo>
                  <a:cubicBezTo>
                    <a:pt x="9" y="16"/>
                    <a:pt x="9" y="17"/>
                    <a:pt x="9" y="18"/>
                  </a:cubicBezTo>
                  <a:cubicBezTo>
                    <a:pt x="8" y="20"/>
                    <a:pt x="8" y="21"/>
                    <a:pt x="8" y="22"/>
                  </a:cubicBezTo>
                  <a:cubicBezTo>
                    <a:pt x="9" y="23"/>
                    <a:pt x="9" y="24"/>
                    <a:pt x="9" y="25"/>
                  </a:cubicBezTo>
                  <a:cubicBezTo>
                    <a:pt x="10" y="26"/>
                    <a:pt x="11" y="27"/>
                    <a:pt x="12" y="28"/>
                  </a:cubicBezTo>
                  <a:cubicBezTo>
                    <a:pt x="12" y="29"/>
                    <a:pt x="13" y="30"/>
                    <a:pt x="15" y="31"/>
                  </a:cubicBezTo>
                  <a:cubicBezTo>
                    <a:pt x="16" y="32"/>
                    <a:pt x="17" y="33"/>
                    <a:pt x="19" y="33"/>
                  </a:cubicBezTo>
                  <a:cubicBezTo>
                    <a:pt x="20" y="34"/>
                    <a:pt x="22" y="35"/>
                    <a:pt x="23" y="35"/>
                  </a:cubicBezTo>
                  <a:cubicBezTo>
                    <a:pt x="25" y="36"/>
                    <a:pt x="27" y="36"/>
                    <a:pt x="29" y="36"/>
                  </a:cubicBezTo>
                  <a:cubicBezTo>
                    <a:pt x="30" y="36"/>
                    <a:pt x="31" y="36"/>
                    <a:pt x="32" y="37"/>
                  </a:cubicBezTo>
                  <a:cubicBezTo>
                    <a:pt x="33" y="37"/>
                    <a:pt x="34" y="37"/>
                    <a:pt x="35" y="37"/>
                  </a:cubicBezTo>
                  <a:cubicBezTo>
                    <a:pt x="36" y="37"/>
                    <a:pt x="36" y="37"/>
                    <a:pt x="37" y="37"/>
                  </a:cubicBezTo>
                  <a:cubicBezTo>
                    <a:pt x="38" y="37"/>
                    <a:pt x="39" y="37"/>
                    <a:pt x="40" y="36"/>
                  </a:cubicBezTo>
                  <a:cubicBezTo>
                    <a:pt x="41" y="36"/>
                    <a:pt x="42" y="36"/>
                    <a:pt x="43" y="36"/>
                  </a:cubicBezTo>
                  <a:cubicBezTo>
                    <a:pt x="44" y="36"/>
                    <a:pt x="45" y="36"/>
                    <a:pt x="45" y="35"/>
                  </a:cubicBezTo>
                  <a:cubicBezTo>
                    <a:pt x="46" y="35"/>
                    <a:pt x="47" y="35"/>
                    <a:pt x="48" y="35"/>
                  </a:cubicBezTo>
                  <a:cubicBezTo>
                    <a:pt x="49" y="34"/>
                    <a:pt x="50" y="34"/>
                    <a:pt x="51" y="34"/>
                  </a:cubicBezTo>
                  <a:cubicBezTo>
                    <a:pt x="50" y="35"/>
                    <a:pt x="49" y="36"/>
                    <a:pt x="48" y="37"/>
                  </a:cubicBezTo>
                  <a:cubicBezTo>
                    <a:pt x="48" y="39"/>
                    <a:pt x="47" y="40"/>
                    <a:pt x="46" y="41"/>
                  </a:cubicBezTo>
                  <a:cubicBezTo>
                    <a:pt x="45" y="41"/>
                    <a:pt x="45" y="42"/>
                    <a:pt x="44" y="43"/>
                  </a:cubicBezTo>
                  <a:cubicBezTo>
                    <a:pt x="43" y="44"/>
                    <a:pt x="42" y="44"/>
                    <a:pt x="42" y="44"/>
                  </a:cubicBezTo>
                  <a:cubicBezTo>
                    <a:pt x="41" y="45"/>
                    <a:pt x="40" y="45"/>
                    <a:pt x="39" y="46"/>
                  </a:cubicBezTo>
                  <a:cubicBezTo>
                    <a:pt x="38" y="46"/>
                    <a:pt x="37" y="46"/>
                    <a:pt x="37" y="47"/>
                  </a:cubicBezTo>
                  <a:cubicBezTo>
                    <a:pt x="36" y="47"/>
                    <a:pt x="35" y="47"/>
                    <a:pt x="34" y="47"/>
                  </a:cubicBezTo>
                  <a:cubicBezTo>
                    <a:pt x="33" y="47"/>
                    <a:pt x="32" y="47"/>
                    <a:pt x="31" y="47"/>
                  </a:cubicBezTo>
                  <a:cubicBezTo>
                    <a:pt x="30" y="47"/>
                    <a:pt x="30" y="47"/>
                    <a:pt x="29" y="47"/>
                  </a:cubicBezTo>
                  <a:cubicBezTo>
                    <a:pt x="29" y="46"/>
                    <a:pt x="28" y="46"/>
                    <a:pt x="28" y="46"/>
                  </a:cubicBezTo>
                  <a:cubicBezTo>
                    <a:pt x="28" y="46"/>
                    <a:pt x="27" y="46"/>
                    <a:pt x="27" y="45"/>
                  </a:cubicBezTo>
                  <a:cubicBezTo>
                    <a:pt x="26" y="45"/>
                    <a:pt x="26" y="45"/>
                    <a:pt x="26" y="45"/>
                  </a:cubicBezTo>
                  <a:cubicBezTo>
                    <a:pt x="26" y="44"/>
                    <a:pt x="25" y="44"/>
                    <a:pt x="25" y="44"/>
                  </a:cubicBezTo>
                  <a:cubicBezTo>
                    <a:pt x="25" y="43"/>
                    <a:pt x="25" y="43"/>
                    <a:pt x="25" y="43"/>
                  </a:cubicBezTo>
                  <a:cubicBezTo>
                    <a:pt x="25" y="42"/>
                    <a:pt x="25" y="42"/>
                    <a:pt x="25" y="41"/>
                  </a:cubicBezTo>
                  <a:cubicBezTo>
                    <a:pt x="25" y="41"/>
                    <a:pt x="25" y="40"/>
                    <a:pt x="25" y="40"/>
                  </a:cubicBezTo>
                  <a:cubicBezTo>
                    <a:pt x="0" y="38"/>
                    <a:pt x="0" y="38"/>
                    <a:pt x="0" y="38"/>
                  </a:cubicBezTo>
                  <a:cubicBezTo>
                    <a:pt x="0" y="39"/>
                    <a:pt x="0" y="40"/>
                    <a:pt x="0" y="41"/>
                  </a:cubicBezTo>
                  <a:cubicBezTo>
                    <a:pt x="0" y="41"/>
                    <a:pt x="0" y="42"/>
                    <a:pt x="0" y="43"/>
                  </a:cubicBezTo>
                  <a:cubicBezTo>
                    <a:pt x="0" y="43"/>
                    <a:pt x="1" y="44"/>
                    <a:pt x="1" y="45"/>
                  </a:cubicBezTo>
                  <a:cubicBezTo>
                    <a:pt x="1" y="45"/>
                    <a:pt x="2" y="46"/>
                    <a:pt x="2" y="46"/>
                  </a:cubicBezTo>
                  <a:cubicBezTo>
                    <a:pt x="3" y="47"/>
                    <a:pt x="3" y="47"/>
                    <a:pt x="4" y="48"/>
                  </a:cubicBezTo>
                  <a:cubicBezTo>
                    <a:pt x="4" y="49"/>
                    <a:pt x="5" y="49"/>
                    <a:pt x="5" y="50"/>
                  </a:cubicBezTo>
                  <a:cubicBezTo>
                    <a:pt x="6" y="50"/>
                    <a:pt x="7" y="50"/>
                    <a:pt x="8" y="51"/>
                  </a:cubicBezTo>
                  <a:cubicBezTo>
                    <a:pt x="8" y="51"/>
                    <a:pt x="9" y="52"/>
                    <a:pt x="10" y="52"/>
                  </a:cubicBezTo>
                  <a:cubicBezTo>
                    <a:pt x="11" y="53"/>
                    <a:pt x="12" y="53"/>
                    <a:pt x="13" y="53"/>
                  </a:cubicBezTo>
                  <a:cubicBezTo>
                    <a:pt x="14" y="54"/>
                    <a:pt x="15" y="54"/>
                    <a:pt x="17" y="54"/>
                  </a:cubicBezTo>
                  <a:cubicBezTo>
                    <a:pt x="18" y="55"/>
                    <a:pt x="19" y="55"/>
                    <a:pt x="21" y="55"/>
                  </a:cubicBezTo>
                  <a:cubicBezTo>
                    <a:pt x="22" y="56"/>
                    <a:pt x="24" y="56"/>
                    <a:pt x="26" y="56"/>
                  </a:cubicBezTo>
                  <a:cubicBezTo>
                    <a:pt x="29" y="56"/>
                    <a:pt x="32" y="57"/>
                    <a:pt x="35" y="57"/>
                  </a:cubicBezTo>
                  <a:cubicBezTo>
                    <a:pt x="37" y="57"/>
                    <a:pt x="40" y="57"/>
                    <a:pt x="43" y="57"/>
                  </a:cubicBezTo>
                  <a:cubicBezTo>
                    <a:pt x="45" y="56"/>
                    <a:pt x="48" y="56"/>
                    <a:pt x="50" y="55"/>
                  </a:cubicBezTo>
                  <a:cubicBezTo>
                    <a:pt x="53" y="55"/>
                    <a:pt x="55" y="54"/>
                    <a:pt x="57" y="53"/>
                  </a:cubicBezTo>
                  <a:cubicBezTo>
                    <a:pt x="60" y="52"/>
                    <a:pt x="62" y="51"/>
                    <a:pt x="64" y="50"/>
                  </a:cubicBezTo>
                  <a:cubicBezTo>
                    <a:pt x="66" y="49"/>
                    <a:pt x="68" y="47"/>
                    <a:pt x="69" y="45"/>
                  </a:cubicBezTo>
                  <a:cubicBezTo>
                    <a:pt x="71" y="44"/>
                    <a:pt x="72" y="42"/>
                    <a:pt x="74" y="40"/>
                  </a:cubicBezTo>
                  <a:cubicBezTo>
                    <a:pt x="75" y="38"/>
                    <a:pt x="77" y="36"/>
                    <a:pt x="78" y="33"/>
                  </a:cubicBezTo>
                  <a:cubicBezTo>
                    <a:pt x="78" y="32"/>
                    <a:pt x="79" y="30"/>
                    <a:pt x="80" y="28"/>
                  </a:cubicBezTo>
                  <a:cubicBezTo>
                    <a:pt x="80" y="27"/>
                    <a:pt x="80" y="26"/>
                    <a:pt x="81" y="24"/>
                  </a:cubicBezTo>
                  <a:cubicBezTo>
                    <a:pt x="81" y="23"/>
                    <a:pt x="81" y="22"/>
                    <a:pt x="81" y="20"/>
                  </a:cubicBezTo>
                  <a:cubicBezTo>
                    <a:pt x="81" y="19"/>
                    <a:pt x="81" y="18"/>
                    <a:pt x="80" y="17"/>
                  </a:cubicBezTo>
                  <a:close/>
                  <a:moveTo>
                    <a:pt x="57" y="19"/>
                  </a:moveTo>
                  <a:cubicBezTo>
                    <a:pt x="57" y="20"/>
                    <a:pt x="57" y="20"/>
                    <a:pt x="56" y="21"/>
                  </a:cubicBezTo>
                  <a:cubicBezTo>
                    <a:pt x="56" y="22"/>
                    <a:pt x="56" y="22"/>
                    <a:pt x="55" y="23"/>
                  </a:cubicBezTo>
                  <a:cubicBezTo>
                    <a:pt x="55" y="23"/>
                    <a:pt x="54" y="24"/>
                    <a:pt x="54" y="25"/>
                  </a:cubicBezTo>
                  <a:cubicBezTo>
                    <a:pt x="53" y="25"/>
                    <a:pt x="52" y="25"/>
                    <a:pt x="52" y="26"/>
                  </a:cubicBezTo>
                  <a:cubicBezTo>
                    <a:pt x="51" y="26"/>
                    <a:pt x="50" y="27"/>
                    <a:pt x="50" y="27"/>
                  </a:cubicBezTo>
                  <a:cubicBezTo>
                    <a:pt x="49" y="27"/>
                    <a:pt x="48" y="27"/>
                    <a:pt x="47" y="28"/>
                  </a:cubicBezTo>
                  <a:cubicBezTo>
                    <a:pt x="47" y="28"/>
                    <a:pt x="46" y="28"/>
                    <a:pt x="45" y="28"/>
                  </a:cubicBezTo>
                  <a:cubicBezTo>
                    <a:pt x="44" y="28"/>
                    <a:pt x="43" y="28"/>
                    <a:pt x="43" y="28"/>
                  </a:cubicBezTo>
                  <a:cubicBezTo>
                    <a:pt x="42" y="28"/>
                    <a:pt x="41" y="28"/>
                    <a:pt x="40" y="28"/>
                  </a:cubicBezTo>
                  <a:cubicBezTo>
                    <a:pt x="39" y="28"/>
                    <a:pt x="38" y="28"/>
                    <a:pt x="38" y="28"/>
                  </a:cubicBezTo>
                  <a:cubicBezTo>
                    <a:pt x="37" y="27"/>
                    <a:pt x="36" y="27"/>
                    <a:pt x="36" y="27"/>
                  </a:cubicBezTo>
                  <a:cubicBezTo>
                    <a:pt x="35" y="27"/>
                    <a:pt x="35" y="26"/>
                    <a:pt x="34" y="26"/>
                  </a:cubicBezTo>
                  <a:cubicBezTo>
                    <a:pt x="34" y="25"/>
                    <a:pt x="33" y="25"/>
                    <a:pt x="33" y="25"/>
                  </a:cubicBezTo>
                  <a:cubicBezTo>
                    <a:pt x="33" y="24"/>
                    <a:pt x="32" y="24"/>
                    <a:pt x="32" y="23"/>
                  </a:cubicBezTo>
                  <a:cubicBezTo>
                    <a:pt x="32" y="23"/>
                    <a:pt x="32" y="22"/>
                    <a:pt x="32" y="21"/>
                  </a:cubicBezTo>
                  <a:cubicBezTo>
                    <a:pt x="32" y="21"/>
                    <a:pt x="32" y="20"/>
                    <a:pt x="32" y="19"/>
                  </a:cubicBezTo>
                  <a:cubicBezTo>
                    <a:pt x="32" y="19"/>
                    <a:pt x="33" y="18"/>
                    <a:pt x="33" y="17"/>
                  </a:cubicBezTo>
                  <a:cubicBezTo>
                    <a:pt x="33" y="17"/>
                    <a:pt x="34" y="16"/>
                    <a:pt x="34" y="15"/>
                  </a:cubicBezTo>
                  <a:cubicBezTo>
                    <a:pt x="35" y="15"/>
                    <a:pt x="35" y="14"/>
                    <a:pt x="36" y="14"/>
                  </a:cubicBezTo>
                  <a:cubicBezTo>
                    <a:pt x="36" y="13"/>
                    <a:pt x="37" y="13"/>
                    <a:pt x="38" y="12"/>
                  </a:cubicBezTo>
                  <a:cubicBezTo>
                    <a:pt x="38" y="12"/>
                    <a:pt x="39" y="12"/>
                    <a:pt x="40" y="11"/>
                  </a:cubicBezTo>
                  <a:cubicBezTo>
                    <a:pt x="40" y="11"/>
                    <a:pt x="41" y="11"/>
                    <a:pt x="42" y="11"/>
                  </a:cubicBezTo>
                  <a:cubicBezTo>
                    <a:pt x="42" y="10"/>
                    <a:pt x="43" y="10"/>
                    <a:pt x="44" y="10"/>
                  </a:cubicBezTo>
                  <a:cubicBezTo>
                    <a:pt x="45" y="10"/>
                    <a:pt x="45" y="10"/>
                    <a:pt x="46" y="10"/>
                  </a:cubicBezTo>
                  <a:cubicBezTo>
                    <a:pt x="47" y="10"/>
                    <a:pt x="48" y="10"/>
                    <a:pt x="49" y="10"/>
                  </a:cubicBezTo>
                  <a:cubicBezTo>
                    <a:pt x="49" y="10"/>
                    <a:pt x="50" y="11"/>
                    <a:pt x="51" y="11"/>
                  </a:cubicBezTo>
                  <a:cubicBezTo>
                    <a:pt x="52" y="11"/>
                    <a:pt x="52" y="11"/>
                    <a:pt x="53" y="11"/>
                  </a:cubicBezTo>
                  <a:cubicBezTo>
                    <a:pt x="54" y="12"/>
                    <a:pt x="54" y="12"/>
                    <a:pt x="55" y="13"/>
                  </a:cubicBezTo>
                  <a:cubicBezTo>
                    <a:pt x="55" y="13"/>
                    <a:pt x="56" y="13"/>
                    <a:pt x="56" y="14"/>
                  </a:cubicBezTo>
                  <a:cubicBezTo>
                    <a:pt x="56" y="14"/>
                    <a:pt x="57" y="15"/>
                    <a:pt x="57" y="15"/>
                  </a:cubicBezTo>
                  <a:cubicBezTo>
                    <a:pt x="57" y="16"/>
                    <a:pt x="57" y="16"/>
                    <a:pt x="57" y="17"/>
                  </a:cubicBezTo>
                  <a:cubicBezTo>
                    <a:pt x="57" y="18"/>
                    <a:pt x="57" y="18"/>
                    <a:pt x="57" y="19"/>
                  </a:cubicBezTo>
                  <a:close/>
                </a:path>
              </a:pathLst>
            </a:custGeom>
            <a:solidFill>
              <a:srgbClr val="0079C1"/>
            </a:solidFill>
            <a:ln w="9525">
              <a:solidFill>
                <a:srgbClr val="4A7399"/>
              </a:solidFill>
              <a:round/>
              <a:headEnd/>
              <a:tailEnd/>
            </a:ln>
          </p:spPr>
          <p:txBody>
            <a:bodyPr/>
            <a:lstStyle/>
            <a:p>
              <a:endParaRPr lang="en-US"/>
            </a:p>
          </p:txBody>
        </p:sp>
      </p:grpSp>
      <p:grpSp>
        <p:nvGrpSpPr>
          <p:cNvPr id="69" name="Group 68"/>
          <p:cNvGrpSpPr>
            <a:grpSpLocks/>
          </p:cNvGrpSpPr>
          <p:nvPr/>
        </p:nvGrpSpPr>
        <p:grpSpPr bwMode="auto">
          <a:xfrm>
            <a:off x="1390725" y="6078041"/>
            <a:ext cx="488950" cy="314325"/>
            <a:chOff x="1165" y="2279"/>
            <a:chExt cx="308" cy="198"/>
          </a:xfrm>
        </p:grpSpPr>
        <p:sp>
          <p:nvSpPr>
            <p:cNvPr id="70" name="Freeform 44"/>
            <p:cNvSpPr>
              <a:spLocks/>
            </p:cNvSpPr>
            <p:nvPr/>
          </p:nvSpPr>
          <p:spPr bwMode="auto">
            <a:xfrm>
              <a:off x="1165" y="2279"/>
              <a:ext cx="308" cy="198"/>
            </a:xfrm>
            <a:custGeom>
              <a:avLst/>
              <a:gdLst>
                <a:gd name="T0" fmla="*/ 198 w 219"/>
                <a:gd name="T1" fmla="*/ 21 h 141"/>
                <a:gd name="T2" fmla="*/ 209 w 219"/>
                <a:gd name="T3" fmla="*/ 25 h 141"/>
                <a:gd name="T4" fmla="*/ 216 w 219"/>
                <a:gd name="T5" fmla="*/ 32 h 141"/>
                <a:gd name="T6" fmla="*/ 218 w 219"/>
                <a:gd name="T7" fmla="*/ 41 h 141"/>
                <a:gd name="T8" fmla="*/ 216 w 219"/>
                <a:gd name="T9" fmla="*/ 51 h 141"/>
                <a:gd name="T10" fmla="*/ 176 w 219"/>
                <a:gd name="T11" fmla="*/ 121 h 141"/>
                <a:gd name="T12" fmla="*/ 168 w 219"/>
                <a:gd name="T13" fmla="*/ 131 h 141"/>
                <a:gd name="T14" fmla="*/ 156 w 219"/>
                <a:gd name="T15" fmla="*/ 137 h 141"/>
                <a:gd name="T16" fmla="*/ 143 w 219"/>
                <a:gd name="T17" fmla="*/ 141 h 141"/>
                <a:gd name="T18" fmla="*/ 129 w 219"/>
                <a:gd name="T19" fmla="*/ 140 h 141"/>
                <a:gd name="T20" fmla="*/ 19 w 219"/>
                <a:gd name="T21" fmla="*/ 117 h 141"/>
                <a:gd name="T22" fmla="*/ 8 w 219"/>
                <a:gd name="T23" fmla="*/ 112 h 141"/>
                <a:gd name="T24" fmla="*/ 2 w 219"/>
                <a:gd name="T25" fmla="*/ 105 h 141"/>
                <a:gd name="T26" fmla="*/ 0 w 219"/>
                <a:gd name="T27" fmla="*/ 95 h 141"/>
                <a:gd name="T28" fmla="*/ 4 w 219"/>
                <a:gd name="T29" fmla="*/ 85 h 141"/>
                <a:gd name="T30" fmla="*/ 49 w 219"/>
                <a:gd name="T31" fmla="*/ 18 h 141"/>
                <a:gd name="T32" fmla="*/ 57 w 219"/>
                <a:gd name="T33" fmla="*/ 9 h 141"/>
                <a:gd name="T34" fmla="*/ 68 w 219"/>
                <a:gd name="T35" fmla="*/ 3 h 141"/>
                <a:gd name="T36" fmla="*/ 81 w 219"/>
                <a:gd name="T37" fmla="*/ 0 h 141"/>
                <a:gd name="T38" fmla="*/ 93 w 219"/>
                <a:gd name="T39" fmla="*/ 1 h 141"/>
                <a:gd name="T40" fmla="*/ 198 w 219"/>
                <a:gd name="T41" fmla="*/ 2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9" h="141">
                  <a:moveTo>
                    <a:pt x="198" y="21"/>
                  </a:moveTo>
                  <a:cubicBezTo>
                    <a:pt x="203" y="22"/>
                    <a:pt x="206" y="24"/>
                    <a:pt x="209" y="25"/>
                  </a:cubicBezTo>
                  <a:cubicBezTo>
                    <a:pt x="212" y="27"/>
                    <a:pt x="215" y="30"/>
                    <a:pt x="216" y="32"/>
                  </a:cubicBezTo>
                  <a:cubicBezTo>
                    <a:pt x="218" y="35"/>
                    <a:pt x="219" y="38"/>
                    <a:pt x="218" y="41"/>
                  </a:cubicBezTo>
                  <a:cubicBezTo>
                    <a:pt x="218" y="44"/>
                    <a:pt x="218" y="48"/>
                    <a:pt x="216" y="51"/>
                  </a:cubicBezTo>
                  <a:cubicBezTo>
                    <a:pt x="176" y="121"/>
                    <a:pt x="176" y="121"/>
                    <a:pt x="176" y="121"/>
                  </a:cubicBezTo>
                  <a:cubicBezTo>
                    <a:pt x="174" y="125"/>
                    <a:pt x="171" y="128"/>
                    <a:pt x="168" y="131"/>
                  </a:cubicBezTo>
                  <a:cubicBezTo>
                    <a:pt x="165" y="133"/>
                    <a:pt x="161" y="136"/>
                    <a:pt x="156" y="137"/>
                  </a:cubicBezTo>
                  <a:cubicBezTo>
                    <a:pt x="152" y="139"/>
                    <a:pt x="147" y="140"/>
                    <a:pt x="143" y="141"/>
                  </a:cubicBezTo>
                  <a:cubicBezTo>
                    <a:pt x="138" y="141"/>
                    <a:pt x="134" y="141"/>
                    <a:pt x="129" y="140"/>
                  </a:cubicBezTo>
                  <a:cubicBezTo>
                    <a:pt x="19" y="117"/>
                    <a:pt x="19" y="117"/>
                    <a:pt x="19" y="117"/>
                  </a:cubicBezTo>
                  <a:cubicBezTo>
                    <a:pt x="14" y="116"/>
                    <a:pt x="11" y="114"/>
                    <a:pt x="8" y="112"/>
                  </a:cubicBezTo>
                  <a:cubicBezTo>
                    <a:pt x="5" y="110"/>
                    <a:pt x="3" y="107"/>
                    <a:pt x="2" y="105"/>
                  </a:cubicBezTo>
                  <a:cubicBezTo>
                    <a:pt x="0" y="102"/>
                    <a:pt x="0" y="98"/>
                    <a:pt x="0" y="95"/>
                  </a:cubicBezTo>
                  <a:cubicBezTo>
                    <a:pt x="1" y="92"/>
                    <a:pt x="2" y="88"/>
                    <a:pt x="4" y="85"/>
                  </a:cubicBezTo>
                  <a:cubicBezTo>
                    <a:pt x="49" y="18"/>
                    <a:pt x="49" y="18"/>
                    <a:pt x="49" y="18"/>
                  </a:cubicBezTo>
                  <a:cubicBezTo>
                    <a:pt x="51" y="15"/>
                    <a:pt x="54" y="12"/>
                    <a:pt x="57" y="9"/>
                  </a:cubicBezTo>
                  <a:cubicBezTo>
                    <a:pt x="60" y="7"/>
                    <a:pt x="64" y="5"/>
                    <a:pt x="68" y="3"/>
                  </a:cubicBezTo>
                  <a:cubicBezTo>
                    <a:pt x="72" y="2"/>
                    <a:pt x="76" y="1"/>
                    <a:pt x="81" y="0"/>
                  </a:cubicBezTo>
                  <a:cubicBezTo>
                    <a:pt x="85" y="0"/>
                    <a:pt x="89" y="0"/>
                    <a:pt x="93" y="1"/>
                  </a:cubicBezTo>
                  <a:lnTo>
                    <a:pt x="198" y="21"/>
                  </a:lnTo>
                  <a:close/>
                </a:path>
              </a:pathLst>
            </a:custGeom>
            <a:solidFill>
              <a:srgbClr val="FFFFFF"/>
            </a:solidFill>
            <a:ln w="9525">
              <a:solidFill>
                <a:srgbClr val="4A7399"/>
              </a:solidFill>
              <a:round/>
              <a:headEnd/>
              <a:tailEnd/>
            </a:ln>
          </p:spPr>
          <p:txBody>
            <a:bodyPr/>
            <a:lstStyle/>
            <a:p>
              <a:endParaRPr lang="en-US"/>
            </a:p>
          </p:txBody>
        </p:sp>
        <p:sp>
          <p:nvSpPr>
            <p:cNvPr id="71" name="Freeform 45"/>
            <p:cNvSpPr>
              <a:spLocks noEditPoints="1"/>
            </p:cNvSpPr>
            <p:nvPr/>
          </p:nvSpPr>
          <p:spPr bwMode="auto">
            <a:xfrm>
              <a:off x="1315" y="2339"/>
              <a:ext cx="111" cy="93"/>
            </a:xfrm>
            <a:custGeom>
              <a:avLst/>
              <a:gdLst>
                <a:gd name="T0" fmla="*/ 79 w 79"/>
                <a:gd name="T1" fmla="*/ 15 h 66"/>
                <a:gd name="T2" fmla="*/ 77 w 79"/>
                <a:gd name="T3" fmla="*/ 12 h 66"/>
                <a:gd name="T4" fmla="*/ 76 w 79"/>
                <a:gd name="T5" fmla="*/ 9 h 66"/>
                <a:gd name="T6" fmla="*/ 73 w 79"/>
                <a:gd name="T7" fmla="*/ 6 h 66"/>
                <a:gd name="T8" fmla="*/ 68 w 79"/>
                <a:gd name="T9" fmla="*/ 4 h 66"/>
                <a:gd name="T10" fmla="*/ 63 w 79"/>
                <a:gd name="T11" fmla="*/ 2 h 66"/>
                <a:gd name="T12" fmla="*/ 51 w 79"/>
                <a:gd name="T13" fmla="*/ 0 h 66"/>
                <a:gd name="T14" fmla="*/ 37 w 79"/>
                <a:gd name="T15" fmla="*/ 1 h 66"/>
                <a:gd name="T16" fmla="*/ 25 w 79"/>
                <a:gd name="T17" fmla="*/ 6 h 66"/>
                <a:gd name="T18" fmla="*/ 14 w 79"/>
                <a:gd name="T19" fmla="*/ 17 h 66"/>
                <a:gd name="T20" fmla="*/ 6 w 79"/>
                <a:gd name="T21" fmla="*/ 29 h 66"/>
                <a:gd name="T22" fmla="*/ 3 w 79"/>
                <a:gd name="T23" fmla="*/ 36 h 66"/>
                <a:gd name="T24" fmla="*/ 1 w 79"/>
                <a:gd name="T25" fmla="*/ 42 h 66"/>
                <a:gd name="T26" fmla="*/ 0 w 79"/>
                <a:gd name="T27" fmla="*/ 47 h 66"/>
                <a:gd name="T28" fmla="*/ 1 w 79"/>
                <a:gd name="T29" fmla="*/ 52 h 66"/>
                <a:gd name="T30" fmla="*/ 4 w 79"/>
                <a:gd name="T31" fmla="*/ 57 h 66"/>
                <a:gd name="T32" fmla="*/ 9 w 79"/>
                <a:gd name="T33" fmla="*/ 60 h 66"/>
                <a:gd name="T34" fmla="*/ 16 w 79"/>
                <a:gd name="T35" fmla="*/ 63 h 66"/>
                <a:gd name="T36" fmla="*/ 29 w 79"/>
                <a:gd name="T37" fmla="*/ 66 h 66"/>
                <a:gd name="T38" fmla="*/ 44 w 79"/>
                <a:gd name="T39" fmla="*/ 64 h 66"/>
                <a:gd name="T40" fmla="*/ 56 w 79"/>
                <a:gd name="T41" fmla="*/ 58 h 66"/>
                <a:gd name="T42" fmla="*/ 67 w 79"/>
                <a:gd name="T43" fmla="*/ 46 h 66"/>
                <a:gd name="T44" fmla="*/ 74 w 79"/>
                <a:gd name="T45" fmla="*/ 34 h 66"/>
                <a:gd name="T46" fmla="*/ 77 w 79"/>
                <a:gd name="T47" fmla="*/ 27 h 66"/>
                <a:gd name="T48" fmla="*/ 78 w 79"/>
                <a:gd name="T49" fmla="*/ 21 h 66"/>
                <a:gd name="T50" fmla="*/ 79 w 79"/>
                <a:gd name="T51" fmla="*/ 18 h 66"/>
                <a:gd name="T52" fmla="*/ 57 w 79"/>
                <a:gd name="T53" fmla="*/ 20 h 66"/>
                <a:gd name="T54" fmla="*/ 53 w 79"/>
                <a:gd name="T55" fmla="*/ 29 h 66"/>
                <a:gd name="T56" fmla="*/ 48 w 79"/>
                <a:gd name="T57" fmla="*/ 38 h 66"/>
                <a:gd name="T58" fmla="*/ 43 w 79"/>
                <a:gd name="T59" fmla="*/ 44 h 66"/>
                <a:gd name="T60" fmla="*/ 40 w 79"/>
                <a:gd name="T61" fmla="*/ 48 h 66"/>
                <a:gd name="T62" fmla="*/ 36 w 79"/>
                <a:gd name="T63" fmla="*/ 51 h 66"/>
                <a:gd name="T64" fmla="*/ 33 w 79"/>
                <a:gd name="T65" fmla="*/ 52 h 66"/>
                <a:gd name="T66" fmla="*/ 29 w 79"/>
                <a:gd name="T67" fmla="*/ 53 h 66"/>
                <a:gd name="T68" fmla="*/ 25 w 79"/>
                <a:gd name="T69" fmla="*/ 52 h 66"/>
                <a:gd name="T70" fmla="*/ 23 w 79"/>
                <a:gd name="T71" fmla="*/ 49 h 66"/>
                <a:gd name="T72" fmla="*/ 23 w 79"/>
                <a:gd name="T73" fmla="*/ 44 h 66"/>
                <a:gd name="T74" fmla="*/ 27 w 79"/>
                <a:gd name="T75" fmla="*/ 35 h 66"/>
                <a:gd name="T76" fmla="*/ 33 w 79"/>
                <a:gd name="T77" fmla="*/ 24 h 66"/>
                <a:gd name="T78" fmla="*/ 39 w 79"/>
                <a:gd name="T79" fmla="*/ 17 h 66"/>
                <a:gd name="T80" fmla="*/ 44 w 79"/>
                <a:gd name="T81" fmla="*/ 13 h 66"/>
                <a:gd name="T82" fmla="*/ 49 w 79"/>
                <a:gd name="T83" fmla="*/ 12 h 66"/>
                <a:gd name="T84" fmla="*/ 54 w 79"/>
                <a:gd name="T85" fmla="*/ 13 h 66"/>
                <a:gd name="T86" fmla="*/ 57 w 79"/>
                <a:gd name="T87" fmla="*/ 15 h 66"/>
                <a:gd name="T88" fmla="*/ 57 w 79"/>
                <a:gd name="T89" fmla="*/ 2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 h="66">
                  <a:moveTo>
                    <a:pt x="79" y="16"/>
                  </a:moveTo>
                  <a:cubicBezTo>
                    <a:pt x="79" y="16"/>
                    <a:pt x="79" y="15"/>
                    <a:pt x="79" y="15"/>
                  </a:cubicBezTo>
                  <a:cubicBezTo>
                    <a:pt x="78" y="14"/>
                    <a:pt x="78" y="14"/>
                    <a:pt x="78" y="13"/>
                  </a:cubicBezTo>
                  <a:cubicBezTo>
                    <a:pt x="78" y="13"/>
                    <a:pt x="78" y="12"/>
                    <a:pt x="77" y="12"/>
                  </a:cubicBezTo>
                  <a:cubicBezTo>
                    <a:pt x="77" y="11"/>
                    <a:pt x="77" y="11"/>
                    <a:pt x="77" y="10"/>
                  </a:cubicBezTo>
                  <a:cubicBezTo>
                    <a:pt x="76" y="10"/>
                    <a:pt x="76" y="9"/>
                    <a:pt x="76" y="9"/>
                  </a:cubicBezTo>
                  <a:cubicBezTo>
                    <a:pt x="75" y="8"/>
                    <a:pt x="75" y="8"/>
                    <a:pt x="74" y="7"/>
                  </a:cubicBezTo>
                  <a:cubicBezTo>
                    <a:pt x="74" y="7"/>
                    <a:pt x="73" y="7"/>
                    <a:pt x="73" y="6"/>
                  </a:cubicBezTo>
                  <a:cubicBezTo>
                    <a:pt x="72" y="6"/>
                    <a:pt x="71" y="5"/>
                    <a:pt x="71" y="5"/>
                  </a:cubicBezTo>
                  <a:cubicBezTo>
                    <a:pt x="70" y="4"/>
                    <a:pt x="69" y="4"/>
                    <a:pt x="68" y="4"/>
                  </a:cubicBezTo>
                  <a:cubicBezTo>
                    <a:pt x="68" y="3"/>
                    <a:pt x="67" y="3"/>
                    <a:pt x="66" y="3"/>
                  </a:cubicBezTo>
                  <a:cubicBezTo>
                    <a:pt x="65" y="2"/>
                    <a:pt x="64" y="2"/>
                    <a:pt x="63" y="2"/>
                  </a:cubicBezTo>
                  <a:cubicBezTo>
                    <a:pt x="61" y="1"/>
                    <a:pt x="60" y="1"/>
                    <a:pt x="59" y="1"/>
                  </a:cubicBezTo>
                  <a:cubicBezTo>
                    <a:pt x="56" y="0"/>
                    <a:pt x="54" y="0"/>
                    <a:pt x="51" y="0"/>
                  </a:cubicBezTo>
                  <a:cubicBezTo>
                    <a:pt x="49" y="0"/>
                    <a:pt x="46" y="0"/>
                    <a:pt x="44" y="0"/>
                  </a:cubicBezTo>
                  <a:cubicBezTo>
                    <a:pt x="41" y="0"/>
                    <a:pt x="39" y="0"/>
                    <a:pt x="37" y="1"/>
                  </a:cubicBezTo>
                  <a:cubicBezTo>
                    <a:pt x="35" y="1"/>
                    <a:pt x="33" y="2"/>
                    <a:pt x="31" y="3"/>
                  </a:cubicBezTo>
                  <a:cubicBezTo>
                    <a:pt x="29" y="4"/>
                    <a:pt x="27" y="5"/>
                    <a:pt x="25" y="6"/>
                  </a:cubicBezTo>
                  <a:cubicBezTo>
                    <a:pt x="23" y="8"/>
                    <a:pt x="21" y="9"/>
                    <a:pt x="19" y="11"/>
                  </a:cubicBezTo>
                  <a:cubicBezTo>
                    <a:pt x="17" y="13"/>
                    <a:pt x="16" y="15"/>
                    <a:pt x="14" y="17"/>
                  </a:cubicBezTo>
                  <a:cubicBezTo>
                    <a:pt x="12" y="20"/>
                    <a:pt x="10" y="22"/>
                    <a:pt x="8" y="25"/>
                  </a:cubicBezTo>
                  <a:cubicBezTo>
                    <a:pt x="8" y="27"/>
                    <a:pt x="7" y="28"/>
                    <a:pt x="6" y="29"/>
                  </a:cubicBezTo>
                  <a:cubicBezTo>
                    <a:pt x="6" y="30"/>
                    <a:pt x="5" y="31"/>
                    <a:pt x="5" y="32"/>
                  </a:cubicBezTo>
                  <a:cubicBezTo>
                    <a:pt x="4" y="33"/>
                    <a:pt x="4" y="34"/>
                    <a:pt x="3" y="36"/>
                  </a:cubicBezTo>
                  <a:cubicBezTo>
                    <a:pt x="3" y="37"/>
                    <a:pt x="2" y="38"/>
                    <a:pt x="2" y="39"/>
                  </a:cubicBezTo>
                  <a:cubicBezTo>
                    <a:pt x="2" y="40"/>
                    <a:pt x="1" y="41"/>
                    <a:pt x="1" y="42"/>
                  </a:cubicBezTo>
                  <a:cubicBezTo>
                    <a:pt x="1" y="43"/>
                    <a:pt x="1" y="44"/>
                    <a:pt x="1" y="44"/>
                  </a:cubicBezTo>
                  <a:cubicBezTo>
                    <a:pt x="0" y="45"/>
                    <a:pt x="0" y="46"/>
                    <a:pt x="0" y="47"/>
                  </a:cubicBezTo>
                  <a:cubicBezTo>
                    <a:pt x="0" y="48"/>
                    <a:pt x="0" y="48"/>
                    <a:pt x="1" y="49"/>
                  </a:cubicBezTo>
                  <a:cubicBezTo>
                    <a:pt x="1" y="50"/>
                    <a:pt x="1" y="51"/>
                    <a:pt x="1" y="52"/>
                  </a:cubicBezTo>
                  <a:cubicBezTo>
                    <a:pt x="2" y="53"/>
                    <a:pt x="2" y="53"/>
                    <a:pt x="2" y="54"/>
                  </a:cubicBezTo>
                  <a:cubicBezTo>
                    <a:pt x="3" y="55"/>
                    <a:pt x="3" y="56"/>
                    <a:pt x="4" y="57"/>
                  </a:cubicBezTo>
                  <a:cubicBezTo>
                    <a:pt x="5" y="57"/>
                    <a:pt x="5" y="58"/>
                    <a:pt x="6" y="59"/>
                  </a:cubicBezTo>
                  <a:cubicBezTo>
                    <a:pt x="7" y="59"/>
                    <a:pt x="8" y="60"/>
                    <a:pt x="9" y="60"/>
                  </a:cubicBezTo>
                  <a:cubicBezTo>
                    <a:pt x="10" y="61"/>
                    <a:pt x="11" y="61"/>
                    <a:pt x="12" y="62"/>
                  </a:cubicBezTo>
                  <a:cubicBezTo>
                    <a:pt x="13" y="62"/>
                    <a:pt x="15" y="63"/>
                    <a:pt x="16" y="63"/>
                  </a:cubicBezTo>
                  <a:cubicBezTo>
                    <a:pt x="17" y="64"/>
                    <a:pt x="19" y="64"/>
                    <a:pt x="21" y="64"/>
                  </a:cubicBezTo>
                  <a:cubicBezTo>
                    <a:pt x="24" y="65"/>
                    <a:pt x="26" y="65"/>
                    <a:pt x="29" y="66"/>
                  </a:cubicBezTo>
                  <a:cubicBezTo>
                    <a:pt x="32" y="66"/>
                    <a:pt x="34" y="66"/>
                    <a:pt x="37" y="66"/>
                  </a:cubicBezTo>
                  <a:cubicBezTo>
                    <a:pt x="39" y="65"/>
                    <a:pt x="42" y="65"/>
                    <a:pt x="44" y="64"/>
                  </a:cubicBezTo>
                  <a:cubicBezTo>
                    <a:pt x="46" y="64"/>
                    <a:pt x="48" y="63"/>
                    <a:pt x="50" y="62"/>
                  </a:cubicBezTo>
                  <a:cubicBezTo>
                    <a:pt x="52" y="61"/>
                    <a:pt x="54" y="59"/>
                    <a:pt x="56" y="58"/>
                  </a:cubicBezTo>
                  <a:cubicBezTo>
                    <a:pt x="58" y="56"/>
                    <a:pt x="60" y="54"/>
                    <a:pt x="62" y="52"/>
                  </a:cubicBezTo>
                  <a:cubicBezTo>
                    <a:pt x="64" y="51"/>
                    <a:pt x="65" y="48"/>
                    <a:pt x="67" y="46"/>
                  </a:cubicBezTo>
                  <a:cubicBezTo>
                    <a:pt x="69" y="44"/>
                    <a:pt x="70" y="41"/>
                    <a:pt x="72" y="38"/>
                  </a:cubicBezTo>
                  <a:cubicBezTo>
                    <a:pt x="73" y="37"/>
                    <a:pt x="73" y="36"/>
                    <a:pt x="74" y="34"/>
                  </a:cubicBezTo>
                  <a:cubicBezTo>
                    <a:pt x="75" y="33"/>
                    <a:pt x="75" y="32"/>
                    <a:pt x="76" y="31"/>
                  </a:cubicBezTo>
                  <a:cubicBezTo>
                    <a:pt x="76" y="29"/>
                    <a:pt x="77" y="28"/>
                    <a:pt x="77" y="27"/>
                  </a:cubicBezTo>
                  <a:cubicBezTo>
                    <a:pt x="77" y="26"/>
                    <a:pt x="78" y="25"/>
                    <a:pt x="78" y="23"/>
                  </a:cubicBezTo>
                  <a:cubicBezTo>
                    <a:pt x="78" y="23"/>
                    <a:pt x="78" y="22"/>
                    <a:pt x="78" y="21"/>
                  </a:cubicBezTo>
                  <a:cubicBezTo>
                    <a:pt x="79" y="21"/>
                    <a:pt x="79" y="20"/>
                    <a:pt x="79" y="20"/>
                  </a:cubicBezTo>
                  <a:cubicBezTo>
                    <a:pt x="79" y="19"/>
                    <a:pt x="79" y="19"/>
                    <a:pt x="79" y="18"/>
                  </a:cubicBezTo>
                  <a:cubicBezTo>
                    <a:pt x="79" y="17"/>
                    <a:pt x="79" y="17"/>
                    <a:pt x="79" y="16"/>
                  </a:cubicBezTo>
                  <a:close/>
                  <a:moveTo>
                    <a:pt x="57" y="20"/>
                  </a:moveTo>
                  <a:cubicBezTo>
                    <a:pt x="56" y="21"/>
                    <a:pt x="56" y="23"/>
                    <a:pt x="55" y="24"/>
                  </a:cubicBezTo>
                  <a:cubicBezTo>
                    <a:pt x="55" y="25"/>
                    <a:pt x="54" y="27"/>
                    <a:pt x="53" y="29"/>
                  </a:cubicBezTo>
                  <a:cubicBezTo>
                    <a:pt x="52" y="30"/>
                    <a:pt x="51" y="32"/>
                    <a:pt x="50" y="34"/>
                  </a:cubicBezTo>
                  <a:cubicBezTo>
                    <a:pt x="49" y="36"/>
                    <a:pt x="48" y="37"/>
                    <a:pt x="48" y="38"/>
                  </a:cubicBezTo>
                  <a:cubicBezTo>
                    <a:pt x="47" y="40"/>
                    <a:pt x="46" y="41"/>
                    <a:pt x="45" y="42"/>
                  </a:cubicBezTo>
                  <a:cubicBezTo>
                    <a:pt x="45" y="43"/>
                    <a:pt x="44" y="44"/>
                    <a:pt x="43" y="44"/>
                  </a:cubicBezTo>
                  <a:cubicBezTo>
                    <a:pt x="43" y="45"/>
                    <a:pt x="42" y="46"/>
                    <a:pt x="42" y="47"/>
                  </a:cubicBezTo>
                  <a:cubicBezTo>
                    <a:pt x="41" y="47"/>
                    <a:pt x="40" y="48"/>
                    <a:pt x="40" y="48"/>
                  </a:cubicBezTo>
                  <a:cubicBezTo>
                    <a:pt x="39" y="49"/>
                    <a:pt x="39" y="49"/>
                    <a:pt x="38" y="50"/>
                  </a:cubicBezTo>
                  <a:cubicBezTo>
                    <a:pt x="37" y="50"/>
                    <a:pt x="37" y="51"/>
                    <a:pt x="36" y="51"/>
                  </a:cubicBezTo>
                  <a:cubicBezTo>
                    <a:pt x="36" y="51"/>
                    <a:pt x="35" y="52"/>
                    <a:pt x="35" y="52"/>
                  </a:cubicBezTo>
                  <a:cubicBezTo>
                    <a:pt x="34" y="52"/>
                    <a:pt x="33" y="52"/>
                    <a:pt x="33" y="52"/>
                  </a:cubicBezTo>
                  <a:cubicBezTo>
                    <a:pt x="32" y="52"/>
                    <a:pt x="32" y="53"/>
                    <a:pt x="31" y="53"/>
                  </a:cubicBezTo>
                  <a:cubicBezTo>
                    <a:pt x="30" y="53"/>
                    <a:pt x="30" y="53"/>
                    <a:pt x="29" y="53"/>
                  </a:cubicBezTo>
                  <a:cubicBezTo>
                    <a:pt x="29" y="53"/>
                    <a:pt x="28" y="53"/>
                    <a:pt x="28" y="52"/>
                  </a:cubicBezTo>
                  <a:cubicBezTo>
                    <a:pt x="27" y="52"/>
                    <a:pt x="26" y="52"/>
                    <a:pt x="25" y="52"/>
                  </a:cubicBezTo>
                  <a:cubicBezTo>
                    <a:pt x="25" y="51"/>
                    <a:pt x="24" y="51"/>
                    <a:pt x="24" y="50"/>
                  </a:cubicBezTo>
                  <a:cubicBezTo>
                    <a:pt x="23" y="50"/>
                    <a:pt x="23" y="49"/>
                    <a:pt x="23" y="49"/>
                  </a:cubicBezTo>
                  <a:cubicBezTo>
                    <a:pt x="23" y="48"/>
                    <a:pt x="23" y="47"/>
                    <a:pt x="23" y="46"/>
                  </a:cubicBezTo>
                  <a:cubicBezTo>
                    <a:pt x="23" y="46"/>
                    <a:pt x="23" y="45"/>
                    <a:pt x="23" y="44"/>
                  </a:cubicBezTo>
                  <a:cubicBezTo>
                    <a:pt x="23" y="42"/>
                    <a:pt x="24" y="41"/>
                    <a:pt x="24" y="40"/>
                  </a:cubicBezTo>
                  <a:cubicBezTo>
                    <a:pt x="25" y="38"/>
                    <a:pt x="26" y="37"/>
                    <a:pt x="27" y="35"/>
                  </a:cubicBezTo>
                  <a:cubicBezTo>
                    <a:pt x="27" y="34"/>
                    <a:pt x="28" y="32"/>
                    <a:pt x="30" y="30"/>
                  </a:cubicBezTo>
                  <a:cubicBezTo>
                    <a:pt x="31" y="28"/>
                    <a:pt x="32" y="26"/>
                    <a:pt x="33" y="24"/>
                  </a:cubicBezTo>
                  <a:cubicBezTo>
                    <a:pt x="34" y="23"/>
                    <a:pt x="35" y="21"/>
                    <a:pt x="36" y="20"/>
                  </a:cubicBezTo>
                  <a:cubicBezTo>
                    <a:pt x="37" y="19"/>
                    <a:pt x="38" y="18"/>
                    <a:pt x="39" y="17"/>
                  </a:cubicBezTo>
                  <a:cubicBezTo>
                    <a:pt x="40" y="16"/>
                    <a:pt x="41" y="15"/>
                    <a:pt x="41" y="14"/>
                  </a:cubicBezTo>
                  <a:cubicBezTo>
                    <a:pt x="42" y="14"/>
                    <a:pt x="43" y="13"/>
                    <a:pt x="44" y="13"/>
                  </a:cubicBezTo>
                  <a:cubicBezTo>
                    <a:pt x="45" y="12"/>
                    <a:pt x="46" y="12"/>
                    <a:pt x="46" y="12"/>
                  </a:cubicBezTo>
                  <a:cubicBezTo>
                    <a:pt x="47" y="12"/>
                    <a:pt x="48" y="12"/>
                    <a:pt x="49" y="12"/>
                  </a:cubicBezTo>
                  <a:cubicBezTo>
                    <a:pt x="50" y="12"/>
                    <a:pt x="51" y="12"/>
                    <a:pt x="52" y="12"/>
                  </a:cubicBezTo>
                  <a:cubicBezTo>
                    <a:pt x="52" y="12"/>
                    <a:pt x="53" y="12"/>
                    <a:pt x="54" y="13"/>
                  </a:cubicBezTo>
                  <a:cubicBezTo>
                    <a:pt x="55" y="13"/>
                    <a:pt x="55" y="13"/>
                    <a:pt x="56" y="14"/>
                  </a:cubicBezTo>
                  <a:cubicBezTo>
                    <a:pt x="56" y="14"/>
                    <a:pt x="56" y="15"/>
                    <a:pt x="57" y="15"/>
                  </a:cubicBezTo>
                  <a:cubicBezTo>
                    <a:pt x="57" y="16"/>
                    <a:pt x="57" y="17"/>
                    <a:pt x="57" y="17"/>
                  </a:cubicBezTo>
                  <a:cubicBezTo>
                    <a:pt x="57" y="18"/>
                    <a:pt x="57" y="19"/>
                    <a:pt x="57" y="20"/>
                  </a:cubicBezTo>
                  <a:close/>
                </a:path>
              </a:pathLst>
            </a:custGeom>
            <a:solidFill>
              <a:srgbClr val="0079C1"/>
            </a:solidFill>
            <a:ln w="9525">
              <a:solidFill>
                <a:srgbClr val="4A7399"/>
              </a:solidFill>
              <a:round/>
              <a:headEnd/>
              <a:tailEnd/>
            </a:ln>
          </p:spPr>
          <p:txBody>
            <a:bodyPr/>
            <a:lstStyle/>
            <a:p>
              <a:endParaRPr lang="en-US"/>
            </a:p>
          </p:txBody>
        </p:sp>
        <p:sp>
          <p:nvSpPr>
            <p:cNvPr id="72" name="Freeform 46"/>
            <p:cNvSpPr>
              <a:spLocks noEditPoints="1"/>
            </p:cNvSpPr>
            <p:nvPr/>
          </p:nvSpPr>
          <p:spPr bwMode="auto">
            <a:xfrm>
              <a:off x="1215" y="2318"/>
              <a:ext cx="110" cy="93"/>
            </a:xfrm>
            <a:custGeom>
              <a:avLst/>
              <a:gdLst>
                <a:gd name="T0" fmla="*/ 76 w 78"/>
                <a:gd name="T1" fmla="*/ 27 h 66"/>
                <a:gd name="T2" fmla="*/ 73 w 78"/>
                <a:gd name="T3" fmla="*/ 35 h 66"/>
                <a:gd name="T4" fmla="*/ 65 w 78"/>
                <a:gd name="T5" fmla="*/ 46 h 66"/>
                <a:gd name="T6" fmla="*/ 54 w 78"/>
                <a:gd name="T7" fmla="*/ 58 h 66"/>
                <a:gd name="T8" fmla="*/ 42 w 78"/>
                <a:gd name="T9" fmla="*/ 64 h 66"/>
                <a:gd name="T10" fmla="*/ 27 w 78"/>
                <a:gd name="T11" fmla="*/ 65 h 66"/>
                <a:gd name="T12" fmla="*/ 14 w 78"/>
                <a:gd name="T13" fmla="*/ 63 h 66"/>
                <a:gd name="T14" fmla="*/ 7 w 78"/>
                <a:gd name="T15" fmla="*/ 60 h 66"/>
                <a:gd name="T16" fmla="*/ 3 w 78"/>
                <a:gd name="T17" fmla="*/ 56 h 66"/>
                <a:gd name="T18" fmla="*/ 0 w 78"/>
                <a:gd name="T19" fmla="*/ 52 h 66"/>
                <a:gd name="T20" fmla="*/ 0 w 78"/>
                <a:gd name="T21" fmla="*/ 47 h 66"/>
                <a:gd name="T22" fmla="*/ 1 w 78"/>
                <a:gd name="T23" fmla="*/ 42 h 66"/>
                <a:gd name="T24" fmla="*/ 3 w 78"/>
                <a:gd name="T25" fmla="*/ 36 h 66"/>
                <a:gd name="T26" fmla="*/ 6 w 78"/>
                <a:gd name="T27" fmla="*/ 29 h 66"/>
                <a:gd name="T28" fmla="*/ 14 w 78"/>
                <a:gd name="T29" fmla="*/ 18 h 66"/>
                <a:gd name="T30" fmla="*/ 25 w 78"/>
                <a:gd name="T31" fmla="*/ 7 h 66"/>
                <a:gd name="T32" fmla="*/ 38 w 78"/>
                <a:gd name="T33" fmla="*/ 2 h 66"/>
                <a:gd name="T34" fmla="*/ 51 w 78"/>
                <a:gd name="T35" fmla="*/ 1 h 66"/>
                <a:gd name="T36" fmla="*/ 63 w 78"/>
                <a:gd name="T37" fmla="*/ 3 h 66"/>
                <a:gd name="T38" fmla="*/ 68 w 78"/>
                <a:gd name="T39" fmla="*/ 5 h 66"/>
                <a:gd name="T40" fmla="*/ 72 w 78"/>
                <a:gd name="T41" fmla="*/ 7 h 66"/>
                <a:gd name="T42" fmla="*/ 75 w 78"/>
                <a:gd name="T43" fmla="*/ 10 h 66"/>
                <a:gd name="T44" fmla="*/ 77 w 78"/>
                <a:gd name="T45" fmla="*/ 13 h 66"/>
                <a:gd name="T46" fmla="*/ 78 w 78"/>
                <a:gd name="T47" fmla="*/ 16 h 66"/>
                <a:gd name="T48" fmla="*/ 78 w 78"/>
                <a:gd name="T49" fmla="*/ 19 h 66"/>
                <a:gd name="T50" fmla="*/ 78 w 78"/>
                <a:gd name="T51" fmla="*/ 22 h 66"/>
                <a:gd name="T52" fmla="*/ 40 w 78"/>
                <a:gd name="T53" fmla="*/ 47 h 66"/>
                <a:gd name="T54" fmla="*/ 44 w 78"/>
                <a:gd name="T55" fmla="*/ 42 h 66"/>
                <a:gd name="T56" fmla="*/ 49 w 78"/>
                <a:gd name="T57" fmla="*/ 35 h 66"/>
                <a:gd name="T58" fmla="*/ 55 w 78"/>
                <a:gd name="T59" fmla="*/ 25 h 66"/>
                <a:gd name="T60" fmla="*/ 57 w 78"/>
                <a:gd name="T61" fmla="*/ 18 h 66"/>
                <a:gd name="T62" fmla="*/ 55 w 78"/>
                <a:gd name="T63" fmla="*/ 14 h 66"/>
                <a:gd name="T64" fmla="*/ 51 w 78"/>
                <a:gd name="T65" fmla="*/ 13 h 66"/>
                <a:gd name="T66" fmla="*/ 46 w 78"/>
                <a:gd name="T67" fmla="*/ 13 h 66"/>
                <a:gd name="T68" fmla="*/ 41 w 78"/>
                <a:gd name="T69" fmla="*/ 15 h 66"/>
                <a:gd name="T70" fmla="*/ 36 w 78"/>
                <a:gd name="T71" fmla="*/ 21 h 66"/>
                <a:gd name="T72" fmla="*/ 29 w 78"/>
                <a:gd name="T73" fmla="*/ 30 h 66"/>
                <a:gd name="T74" fmla="*/ 24 w 78"/>
                <a:gd name="T75" fmla="*/ 40 h 66"/>
                <a:gd name="T76" fmla="*/ 22 w 78"/>
                <a:gd name="T77" fmla="*/ 47 h 66"/>
                <a:gd name="T78" fmla="*/ 23 w 78"/>
                <a:gd name="T79" fmla="*/ 50 h 66"/>
                <a:gd name="T80" fmla="*/ 26 w 78"/>
                <a:gd name="T81" fmla="*/ 52 h 66"/>
                <a:gd name="T82" fmla="*/ 30 w 78"/>
                <a:gd name="T83" fmla="*/ 53 h 66"/>
                <a:gd name="T84" fmla="*/ 33 w 78"/>
                <a:gd name="T85" fmla="*/ 52 h 66"/>
                <a:gd name="T86" fmla="*/ 37 w 78"/>
                <a:gd name="T87" fmla="*/ 50 h 66"/>
                <a:gd name="T88" fmla="*/ 40 w 78"/>
                <a:gd name="T89" fmla="*/ 4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66">
                  <a:moveTo>
                    <a:pt x="77" y="24"/>
                  </a:moveTo>
                  <a:cubicBezTo>
                    <a:pt x="77" y="25"/>
                    <a:pt x="76" y="26"/>
                    <a:pt x="76" y="27"/>
                  </a:cubicBezTo>
                  <a:cubicBezTo>
                    <a:pt x="76" y="29"/>
                    <a:pt x="75" y="30"/>
                    <a:pt x="75" y="31"/>
                  </a:cubicBezTo>
                  <a:cubicBezTo>
                    <a:pt x="74" y="32"/>
                    <a:pt x="73" y="33"/>
                    <a:pt x="73" y="35"/>
                  </a:cubicBezTo>
                  <a:cubicBezTo>
                    <a:pt x="72" y="36"/>
                    <a:pt x="71" y="37"/>
                    <a:pt x="71" y="38"/>
                  </a:cubicBezTo>
                  <a:cubicBezTo>
                    <a:pt x="69" y="41"/>
                    <a:pt x="67" y="44"/>
                    <a:pt x="65" y="46"/>
                  </a:cubicBezTo>
                  <a:cubicBezTo>
                    <a:pt x="64" y="48"/>
                    <a:pt x="62" y="51"/>
                    <a:pt x="60" y="52"/>
                  </a:cubicBezTo>
                  <a:cubicBezTo>
                    <a:pt x="58" y="54"/>
                    <a:pt x="56" y="56"/>
                    <a:pt x="54" y="58"/>
                  </a:cubicBezTo>
                  <a:cubicBezTo>
                    <a:pt x="52" y="59"/>
                    <a:pt x="50" y="60"/>
                    <a:pt x="48" y="62"/>
                  </a:cubicBezTo>
                  <a:cubicBezTo>
                    <a:pt x="46" y="63"/>
                    <a:pt x="44" y="63"/>
                    <a:pt x="42" y="64"/>
                  </a:cubicBezTo>
                  <a:cubicBezTo>
                    <a:pt x="40" y="65"/>
                    <a:pt x="37" y="65"/>
                    <a:pt x="35" y="65"/>
                  </a:cubicBezTo>
                  <a:cubicBezTo>
                    <a:pt x="33" y="66"/>
                    <a:pt x="30" y="66"/>
                    <a:pt x="27" y="65"/>
                  </a:cubicBezTo>
                  <a:cubicBezTo>
                    <a:pt x="25" y="65"/>
                    <a:pt x="22" y="65"/>
                    <a:pt x="19" y="64"/>
                  </a:cubicBezTo>
                  <a:cubicBezTo>
                    <a:pt x="17" y="64"/>
                    <a:pt x="16" y="64"/>
                    <a:pt x="14" y="63"/>
                  </a:cubicBezTo>
                  <a:cubicBezTo>
                    <a:pt x="13" y="63"/>
                    <a:pt x="12" y="62"/>
                    <a:pt x="11" y="62"/>
                  </a:cubicBezTo>
                  <a:cubicBezTo>
                    <a:pt x="9" y="61"/>
                    <a:pt x="8" y="61"/>
                    <a:pt x="7" y="60"/>
                  </a:cubicBezTo>
                  <a:cubicBezTo>
                    <a:pt x="6" y="60"/>
                    <a:pt x="6" y="59"/>
                    <a:pt x="5" y="58"/>
                  </a:cubicBezTo>
                  <a:cubicBezTo>
                    <a:pt x="4" y="58"/>
                    <a:pt x="3" y="57"/>
                    <a:pt x="3" y="56"/>
                  </a:cubicBezTo>
                  <a:cubicBezTo>
                    <a:pt x="2" y="56"/>
                    <a:pt x="2" y="55"/>
                    <a:pt x="1" y="54"/>
                  </a:cubicBezTo>
                  <a:cubicBezTo>
                    <a:pt x="1" y="53"/>
                    <a:pt x="1" y="53"/>
                    <a:pt x="0" y="52"/>
                  </a:cubicBezTo>
                  <a:cubicBezTo>
                    <a:pt x="0" y="51"/>
                    <a:pt x="0" y="50"/>
                    <a:pt x="0" y="49"/>
                  </a:cubicBezTo>
                  <a:cubicBezTo>
                    <a:pt x="0" y="48"/>
                    <a:pt x="0" y="48"/>
                    <a:pt x="0" y="47"/>
                  </a:cubicBezTo>
                  <a:cubicBezTo>
                    <a:pt x="0" y="46"/>
                    <a:pt x="0" y="45"/>
                    <a:pt x="0" y="45"/>
                  </a:cubicBezTo>
                  <a:cubicBezTo>
                    <a:pt x="0" y="44"/>
                    <a:pt x="0" y="43"/>
                    <a:pt x="1" y="42"/>
                  </a:cubicBezTo>
                  <a:cubicBezTo>
                    <a:pt x="1" y="41"/>
                    <a:pt x="1" y="40"/>
                    <a:pt x="1" y="39"/>
                  </a:cubicBezTo>
                  <a:cubicBezTo>
                    <a:pt x="2" y="38"/>
                    <a:pt x="2" y="37"/>
                    <a:pt x="3" y="36"/>
                  </a:cubicBezTo>
                  <a:cubicBezTo>
                    <a:pt x="3" y="35"/>
                    <a:pt x="4" y="34"/>
                    <a:pt x="4" y="33"/>
                  </a:cubicBezTo>
                  <a:cubicBezTo>
                    <a:pt x="5" y="32"/>
                    <a:pt x="5" y="30"/>
                    <a:pt x="6" y="29"/>
                  </a:cubicBezTo>
                  <a:cubicBezTo>
                    <a:pt x="7" y="28"/>
                    <a:pt x="8" y="27"/>
                    <a:pt x="8" y="26"/>
                  </a:cubicBezTo>
                  <a:cubicBezTo>
                    <a:pt x="10" y="23"/>
                    <a:pt x="12" y="20"/>
                    <a:pt x="14" y="18"/>
                  </a:cubicBezTo>
                  <a:cubicBezTo>
                    <a:pt x="16" y="16"/>
                    <a:pt x="18" y="14"/>
                    <a:pt x="20" y="12"/>
                  </a:cubicBezTo>
                  <a:cubicBezTo>
                    <a:pt x="22" y="10"/>
                    <a:pt x="23" y="8"/>
                    <a:pt x="25" y="7"/>
                  </a:cubicBezTo>
                  <a:cubicBezTo>
                    <a:pt x="27" y="6"/>
                    <a:pt x="29" y="5"/>
                    <a:pt x="31" y="4"/>
                  </a:cubicBezTo>
                  <a:cubicBezTo>
                    <a:pt x="33" y="3"/>
                    <a:pt x="35" y="2"/>
                    <a:pt x="38" y="2"/>
                  </a:cubicBezTo>
                  <a:cubicBezTo>
                    <a:pt x="40" y="1"/>
                    <a:pt x="42" y="1"/>
                    <a:pt x="44" y="1"/>
                  </a:cubicBezTo>
                  <a:cubicBezTo>
                    <a:pt x="47" y="0"/>
                    <a:pt x="49" y="0"/>
                    <a:pt x="51" y="1"/>
                  </a:cubicBezTo>
                  <a:cubicBezTo>
                    <a:pt x="54" y="1"/>
                    <a:pt x="56" y="1"/>
                    <a:pt x="59" y="2"/>
                  </a:cubicBezTo>
                  <a:cubicBezTo>
                    <a:pt x="60" y="2"/>
                    <a:pt x="62" y="2"/>
                    <a:pt x="63" y="3"/>
                  </a:cubicBezTo>
                  <a:cubicBezTo>
                    <a:pt x="64" y="3"/>
                    <a:pt x="65" y="3"/>
                    <a:pt x="66" y="3"/>
                  </a:cubicBezTo>
                  <a:cubicBezTo>
                    <a:pt x="67" y="4"/>
                    <a:pt x="68" y="4"/>
                    <a:pt x="68" y="5"/>
                  </a:cubicBezTo>
                  <a:cubicBezTo>
                    <a:pt x="69" y="5"/>
                    <a:pt x="70" y="5"/>
                    <a:pt x="71" y="6"/>
                  </a:cubicBezTo>
                  <a:cubicBezTo>
                    <a:pt x="71" y="6"/>
                    <a:pt x="72" y="7"/>
                    <a:pt x="72" y="7"/>
                  </a:cubicBezTo>
                  <a:cubicBezTo>
                    <a:pt x="73" y="7"/>
                    <a:pt x="74" y="8"/>
                    <a:pt x="74" y="8"/>
                  </a:cubicBezTo>
                  <a:cubicBezTo>
                    <a:pt x="75" y="9"/>
                    <a:pt x="75" y="9"/>
                    <a:pt x="75" y="10"/>
                  </a:cubicBezTo>
                  <a:cubicBezTo>
                    <a:pt x="76" y="10"/>
                    <a:pt x="76" y="11"/>
                    <a:pt x="76" y="11"/>
                  </a:cubicBezTo>
                  <a:cubicBezTo>
                    <a:pt x="77" y="12"/>
                    <a:pt x="77" y="12"/>
                    <a:pt x="77" y="13"/>
                  </a:cubicBezTo>
                  <a:cubicBezTo>
                    <a:pt x="77" y="13"/>
                    <a:pt x="77" y="14"/>
                    <a:pt x="78" y="14"/>
                  </a:cubicBezTo>
                  <a:cubicBezTo>
                    <a:pt x="78" y="15"/>
                    <a:pt x="78" y="15"/>
                    <a:pt x="78" y="16"/>
                  </a:cubicBezTo>
                  <a:cubicBezTo>
                    <a:pt x="78" y="16"/>
                    <a:pt x="78" y="17"/>
                    <a:pt x="78" y="17"/>
                  </a:cubicBezTo>
                  <a:cubicBezTo>
                    <a:pt x="78" y="18"/>
                    <a:pt x="78" y="18"/>
                    <a:pt x="78" y="19"/>
                  </a:cubicBezTo>
                  <a:cubicBezTo>
                    <a:pt x="78" y="19"/>
                    <a:pt x="78" y="20"/>
                    <a:pt x="78" y="20"/>
                  </a:cubicBezTo>
                  <a:cubicBezTo>
                    <a:pt x="78" y="21"/>
                    <a:pt x="78" y="21"/>
                    <a:pt x="78" y="22"/>
                  </a:cubicBezTo>
                  <a:cubicBezTo>
                    <a:pt x="78" y="23"/>
                    <a:pt x="77" y="23"/>
                    <a:pt x="77" y="24"/>
                  </a:cubicBezTo>
                  <a:close/>
                  <a:moveTo>
                    <a:pt x="40" y="47"/>
                  </a:moveTo>
                  <a:cubicBezTo>
                    <a:pt x="41" y="46"/>
                    <a:pt x="41" y="45"/>
                    <a:pt x="42" y="45"/>
                  </a:cubicBezTo>
                  <a:cubicBezTo>
                    <a:pt x="43" y="44"/>
                    <a:pt x="44" y="43"/>
                    <a:pt x="44" y="42"/>
                  </a:cubicBezTo>
                  <a:cubicBezTo>
                    <a:pt x="45" y="41"/>
                    <a:pt x="46" y="40"/>
                    <a:pt x="47" y="39"/>
                  </a:cubicBezTo>
                  <a:cubicBezTo>
                    <a:pt x="47" y="37"/>
                    <a:pt x="48" y="36"/>
                    <a:pt x="49" y="35"/>
                  </a:cubicBezTo>
                  <a:cubicBezTo>
                    <a:pt x="50" y="33"/>
                    <a:pt x="51" y="31"/>
                    <a:pt x="52" y="29"/>
                  </a:cubicBezTo>
                  <a:cubicBezTo>
                    <a:pt x="53" y="27"/>
                    <a:pt x="54" y="26"/>
                    <a:pt x="55" y="25"/>
                  </a:cubicBezTo>
                  <a:cubicBezTo>
                    <a:pt x="55" y="23"/>
                    <a:pt x="56" y="22"/>
                    <a:pt x="56" y="21"/>
                  </a:cubicBezTo>
                  <a:cubicBezTo>
                    <a:pt x="56" y="20"/>
                    <a:pt x="57" y="19"/>
                    <a:pt x="57" y="18"/>
                  </a:cubicBezTo>
                  <a:cubicBezTo>
                    <a:pt x="57" y="17"/>
                    <a:pt x="56" y="17"/>
                    <a:pt x="56" y="16"/>
                  </a:cubicBezTo>
                  <a:cubicBezTo>
                    <a:pt x="56" y="15"/>
                    <a:pt x="56" y="15"/>
                    <a:pt x="55" y="14"/>
                  </a:cubicBezTo>
                  <a:cubicBezTo>
                    <a:pt x="55" y="14"/>
                    <a:pt x="54" y="14"/>
                    <a:pt x="54" y="13"/>
                  </a:cubicBezTo>
                  <a:cubicBezTo>
                    <a:pt x="53" y="13"/>
                    <a:pt x="52" y="13"/>
                    <a:pt x="51" y="13"/>
                  </a:cubicBezTo>
                  <a:cubicBezTo>
                    <a:pt x="51" y="12"/>
                    <a:pt x="50" y="12"/>
                    <a:pt x="49" y="12"/>
                  </a:cubicBezTo>
                  <a:cubicBezTo>
                    <a:pt x="48" y="12"/>
                    <a:pt x="47" y="12"/>
                    <a:pt x="46" y="13"/>
                  </a:cubicBezTo>
                  <a:cubicBezTo>
                    <a:pt x="45" y="13"/>
                    <a:pt x="45" y="13"/>
                    <a:pt x="44" y="14"/>
                  </a:cubicBezTo>
                  <a:cubicBezTo>
                    <a:pt x="43" y="14"/>
                    <a:pt x="42" y="15"/>
                    <a:pt x="41" y="15"/>
                  </a:cubicBezTo>
                  <a:cubicBezTo>
                    <a:pt x="40" y="16"/>
                    <a:pt x="40" y="17"/>
                    <a:pt x="39" y="17"/>
                  </a:cubicBezTo>
                  <a:cubicBezTo>
                    <a:pt x="38" y="18"/>
                    <a:pt x="37" y="19"/>
                    <a:pt x="36" y="21"/>
                  </a:cubicBezTo>
                  <a:cubicBezTo>
                    <a:pt x="35" y="22"/>
                    <a:pt x="34" y="23"/>
                    <a:pt x="33" y="25"/>
                  </a:cubicBezTo>
                  <a:cubicBezTo>
                    <a:pt x="31" y="27"/>
                    <a:pt x="30" y="28"/>
                    <a:pt x="29" y="30"/>
                  </a:cubicBezTo>
                  <a:cubicBezTo>
                    <a:pt x="28" y="32"/>
                    <a:pt x="27" y="34"/>
                    <a:pt x="26" y="36"/>
                  </a:cubicBezTo>
                  <a:cubicBezTo>
                    <a:pt x="25" y="37"/>
                    <a:pt x="24" y="39"/>
                    <a:pt x="24" y="40"/>
                  </a:cubicBezTo>
                  <a:cubicBezTo>
                    <a:pt x="23" y="41"/>
                    <a:pt x="22" y="43"/>
                    <a:pt x="22" y="44"/>
                  </a:cubicBezTo>
                  <a:cubicBezTo>
                    <a:pt x="22" y="45"/>
                    <a:pt x="22" y="46"/>
                    <a:pt x="22" y="47"/>
                  </a:cubicBezTo>
                  <a:cubicBezTo>
                    <a:pt x="22" y="47"/>
                    <a:pt x="22" y="48"/>
                    <a:pt x="22" y="49"/>
                  </a:cubicBezTo>
                  <a:cubicBezTo>
                    <a:pt x="22" y="49"/>
                    <a:pt x="22" y="50"/>
                    <a:pt x="23" y="50"/>
                  </a:cubicBezTo>
                  <a:cubicBezTo>
                    <a:pt x="23" y="51"/>
                    <a:pt x="24" y="51"/>
                    <a:pt x="24" y="52"/>
                  </a:cubicBezTo>
                  <a:cubicBezTo>
                    <a:pt x="25" y="52"/>
                    <a:pt x="25" y="52"/>
                    <a:pt x="26" y="52"/>
                  </a:cubicBezTo>
                  <a:cubicBezTo>
                    <a:pt x="27" y="53"/>
                    <a:pt x="27" y="53"/>
                    <a:pt x="28" y="53"/>
                  </a:cubicBezTo>
                  <a:cubicBezTo>
                    <a:pt x="29" y="53"/>
                    <a:pt x="29" y="53"/>
                    <a:pt x="30" y="53"/>
                  </a:cubicBezTo>
                  <a:cubicBezTo>
                    <a:pt x="30" y="53"/>
                    <a:pt x="31" y="52"/>
                    <a:pt x="31" y="52"/>
                  </a:cubicBezTo>
                  <a:cubicBezTo>
                    <a:pt x="32" y="52"/>
                    <a:pt x="33" y="52"/>
                    <a:pt x="33" y="52"/>
                  </a:cubicBezTo>
                  <a:cubicBezTo>
                    <a:pt x="34" y="52"/>
                    <a:pt x="34" y="51"/>
                    <a:pt x="35" y="51"/>
                  </a:cubicBezTo>
                  <a:cubicBezTo>
                    <a:pt x="35" y="51"/>
                    <a:pt x="36" y="50"/>
                    <a:pt x="37" y="50"/>
                  </a:cubicBezTo>
                  <a:cubicBezTo>
                    <a:pt x="37" y="49"/>
                    <a:pt x="38" y="49"/>
                    <a:pt x="38" y="48"/>
                  </a:cubicBezTo>
                  <a:cubicBezTo>
                    <a:pt x="39" y="48"/>
                    <a:pt x="40" y="47"/>
                    <a:pt x="40" y="47"/>
                  </a:cubicBezTo>
                </a:path>
              </a:pathLst>
            </a:custGeom>
            <a:solidFill>
              <a:srgbClr val="0079C1"/>
            </a:solidFill>
            <a:ln w="9525">
              <a:solidFill>
                <a:srgbClr val="4A7399"/>
              </a:solidFill>
              <a:round/>
              <a:headEnd/>
              <a:tailEnd/>
            </a:ln>
          </p:spPr>
          <p:txBody>
            <a:bodyPr/>
            <a:lstStyle/>
            <a:p>
              <a:endParaRPr lang="en-US"/>
            </a:p>
          </p:txBody>
        </p:sp>
      </p:grpSp>
      <p:grpSp>
        <p:nvGrpSpPr>
          <p:cNvPr id="73" name="Group 83"/>
          <p:cNvGrpSpPr>
            <a:grpSpLocks/>
          </p:cNvGrpSpPr>
          <p:nvPr/>
        </p:nvGrpSpPr>
        <p:grpSpPr bwMode="auto">
          <a:xfrm>
            <a:off x="2057475" y="5825628"/>
            <a:ext cx="449262" cy="279400"/>
            <a:chOff x="1585" y="2120"/>
            <a:chExt cx="283" cy="176"/>
          </a:xfrm>
        </p:grpSpPr>
        <p:sp>
          <p:nvSpPr>
            <p:cNvPr id="74" name="Freeform 47"/>
            <p:cNvSpPr>
              <a:spLocks/>
            </p:cNvSpPr>
            <p:nvPr/>
          </p:nvSpPr>
          <p:spPr bwMode="auto">
            <a:xfrm>
              <a:off x="1585" y="2120"/>
              <a:ext cx="283" cy="176"/>
            </a:xfrm>
            <a:custGeom>
              <a:avLst/>
              <a:gdLst>
                <a:gd name="T0" fmla="*/ 179 w 201"/>
                <a:gd name="T1" fmla="*/ 18 h 125"/>
                <a:gd name="T2" fmla="*/ 190 w 201"/>
                <a:gd name="T3" fmla="*/ 22 h 125"/>
                <a:gd name="T4" fmla="*/ 197 w 201"/>
                <a:gd name="T5" fmla="*/ 28 h 125"/>
                <a:gd name="T6" fmla="*/ 201 w 201"/>
                <a:gd name="T7" fmla="*/ 36 h 125"/>
                <a:gd name="T8" fmla="*/ 200 w 201"/>
                <a:gd name="T9" fmla="*/ 45 h 125"/>
                <a:gd name="T10" fmla="*/ 172 w 201"/>
                <a:gd name="T11" fmla="*/ 107 h 125"/>
                <a:gd name="T12" fmla="*/ 165 w 201"/>
                <a:gd name="T13" fmla="*/ 115 h 125"/>
                <a:gd name="T14" fmla="*/ 155 w 201"/>
                <a:gd name="T15" fmla="*/ 121 h 125"/>
                <a:gd name="T16" fmla="*/ 143 w 201"/>
                <a:gd name="T17" fmla="*/ 125 h 125"/>
                <a:gd name="T18" fmla="*/ 130 w 201"/>
                <a:gd name="T19" fmla="*/ 124 h 125"/>
                <a:gd name="T20" fmla="*/ 20 w 201"/>
                <a:gd name="T21" fmla="*/ 104 h 125"/>
                <a:gd name="T22" fmla="*/ 9 w 201"/>
                <a:gd name="T23" fmla="*/ 100 h 125"/>
                <a:gd name="T24" fmla="*/ 2 w 201"/>
                <a:gd name="T25" fmla="*/ 93 h 125"/>
                <a:gd name="T26" fmla="*/ 0 w 201"/>
                <a:gd name="T27" fmla="*/ 85 h 125"/>
                <a:gd name="T28" fmla="*/ 2 w 201"/>
                <a:gd name="T29" fmla="*/ 76 h 125"/>
                <a:gd name="T30" fmla="*/ 35 w 201"/>
                <a:gd name="T31" fmla="*/ 16 h 125"/>
                <a:gd name="T32" fmla="*/ 41 w 201"/>
                <a:gd name="T33" fmla="*/ 8 h 125"/>
                <a:gd name="T34" fmla="*/ 51 w 201"/>
                <a:gd name="T35" fmla="*/ 3 h 125"/>
                <a:gd name="T36" fmla="*/ 63 w 201"/>
                <a:gd name="T37" fmla="*/ 0 h 125"/>
                <a:gd name="T38" fmla="*/ 75 w 201"/>
                <a:gd name="T39" fmla="*/ 1 h 125"/>
                <a:gd name="T40" fmla="*/ 179 w 201"/>
                <a:gd name="T41" fmla="*/ 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1" h="125">
                  <a:moveTo>
                    <a:pt x="179" y="18"/>
                  </a:moveTo>
                  <a:cubicBezTo>
                    <a:pt x="183" y="19"/>
                    <a:pt x="187" y="20"/>
                    <a:pt x="190" y="22"/>
                  </a:cubicBezTo>
                  <a:cubicBezTo>
                    <a:pt x="193" y="24"/>
                    <a:pt x="196" y="26"/>
                    <a:pt x="197" y="28"/>
                  </a:cubicBezTo>
                  <a:cubicBezTo>
                    <a:pt x="199" y="30"/>
                    <a:pt x="201" y="33"/>
                    <a:pt x="201" y="36"/>
                  </a:cubicBezTo>
                  <a:cubicBezTo>
                    <a:pt x="201" y="39"/>
                    <a:pt x="201" y="42"/>
                    <a:pt x="200" y="45"/>
                  </a:cubicBezTo>
                  <a:cubicBezTo>
                    <a:pt x="172" y="107"/>
                    <a:pt x="172" y="107"/>
                    <a:pt x="172" y="107"/>
                  </a:cubicBezTo>
                  <a:cubicBezTo>
                    <a:pt x="171" y="110"/>
                    <a:pt x="168" y="113"/>
                    <a:pt x="165" y="115"/>
                  </a:cubicBezTo>
                  <a:cubicBezTo>
                    <a:pt x="163" y="118"/>
                    <a:pt x="159" y="120"/>
                    <a:pt x="155" y="121"/>
                  </a:cubicBezTo>
                  <a:cubicBezTo>
                    <a:pt x="151" y="123"/>
                    <a:pt x="147" y="124"/>
                    <a:pt x="143" y="125"/>
                  </a:cubicBezTo>
                  <a:cubicBezTo>
                    <a:pt x="139" y="125"/>
                    <a:pt x="134" y="125"/>
                    <a:pt x="130" y="124"/>
                  </a:cubicBezTo>
                  <a:cubicBezTo>
                    <a:pt x="20" y="104"/>
                    <a:pt x="20" y="104"/>
                    <a:pt x="20" y="104"/>
                  </a:cubicBezTo>
                  <a:cubicBezTo>
                    <a:pt x="16" y="103"/>
                    <a:pt x="13" y="102"/>
                    <a:pt x="9" y="100"/>
                  </a:cubicBezTo>
                  <a:cubicBezTo>
                    <a:pt x="6" y="98"/>
                    <a:pt x="4" y="96"/>
                    <a:pt x="2" y="93"/>
                  </a:cubicBezTo>
                  <a:cubicBezTo>
                    <a:pt x="1" y="91"/>
                    <a:pt x="0" y="88"/>
                    <a:pt x="0" y="85"/>
                  </a:cubicBezTo>
                  <a:cubicBezTo>
                    <a:pt x="0" y="82"/>
                    <a:pt x="0" y="79"/>
                    <a:pt x="2" y="76"/>
                  </a:cubicBezTo>
                  <a:cubicBezTo>
                    <a:pt x="35" y="16"/>
                    <a:pt x="35" y="16"/>
                    <a:pt x="35" y="16"/>
                  </a:cubicBezTo>
                  <a:cubicBezTo>
                    <a:pt x="36" y="13"/>
                    <a:pt x="38" y="11"/>
                    <a:pt x="41" y="8"/>
                  </a:cubicBezTo>
                  <a:cubicBezTo>
                    <a:pt x="44" y="6"/>
                    <a:pt x="47" y="4"/>
                    <a:pt x="51" y="3"/>
                  </a:cubicBezTo>
                  <a:cubicBezTo>
                    <a:pt x="55" y="2"/>
                    <a:pt x="59" y="1"/>
                    <a:pt x="63" y="0"/>
                  </a:cubicBezTo>
                  <a:cubicBezTo>
                    <a:pt x="67" y="0"/>
                    <a:pt x="71" y="0"/>
                    <a:pt x="75" y="1"/>
                  </a:cubicBezTo>
                  <a:lnTo>
                    <a:pt x="179" y="18"/>
                  </a:lnTo>
                  <a:close/>
                </a:path>
              </a:pathLst>
            </a:custGeom>
            <a:solidFill>
              <a:srgbClr val="FFFFFF"/>
            </a:solidFill>
            <a:ln w="9525">
              <a:solidFill>
                <a:srgbClr val="4A7399"/>
              </a:solidFill>
              <a:round/>
              <a:headEnd/>
              <a:tailEnd/>
            </a:ln>
          </p:spPr>
          <p:txBody>
            <a:bodyPr/>
            <a:lstStyle/>
            <a:p>
              <a:endParaRPr lang="en-US"/>
            </a:p>
          </p:txBody>
        </p:sp>
        <p:sp>
          <p:nvSpPr>
            <p:cNvPr id="75" name="Freeform 48"/>
            <p:cNvSpPr>
              <a:spLocks/>
            </p:cNvSpPr>
            <p:nvPr/>
          </p:nvSpPr>
          <p:spPr bwMode="auto">
            <a:xfrm>
              <a:off x="1654" y="2149"/>
              <a:ext cx="137" cy="109"/>
            </a:xfrm>
            <a:custGeom>
              <a:avLst/>
              <a:gdLst>
                <a:gd name="T0" fmla="*/ 76 w 97"/>
                <a:gd name="T1" fmla="*/ 4 h 77"/>
                <a:gd name="T2" fmla="*/ 89 w 97"/>
                <a:gd name="T3" fmla="*/ 8 h 77"/>
                <a:gd name="T4" fmla="*/ 95 w 97"/>
                <a:gd name="T5" fmla="*/ 15 h 77"/>
                <a:gd name="T6" fmla="*/ 96 w 97"/>
                <a:gd name="T7" fmla="*/ 22 h 77"/>
                <a:gd name="T8" fmla="*/ 94 w 97"/>
                <a:gd name="T9" fmla="*/ 28 h 77"/>
                <a:gd name="T10" fmla="*/ 90 w 97"/>
                <a:gd name="T11" fmla="*/ 32 h 77"/>
                <a:gd name="T12" fmla="*/ 85 w 97"/>
                <a:gd name="T13" fmla="*/ 35 h 77"/>
                <a:gd name="T14" fmla="*/ 78 w 97"/>
                <a:gd name="T15" fmla="*/ 37 h 77"/>
                <a:gd name="T16" fmla="*/ 76 w 97"/>
                <a:gd name="T17" fmla="*/ 39 h 77"/>
                <a:gd name="T18" fmla="*/ 80 w 97"/>
                <a:gd name="T19" fmla="*/ 41 h 77"/>
                <a:gd name="T20" fmla="*/ 83 w 97"/>
                <a:gd name="T21" fmla="*/ 44 h 77"/>
                <a:gd name="T22" fmla="*/ 86 w 97"/>
                <a:gd name="T23" fmla="*/ 47 h 77"/>
                <a:gd name="T24" fmla="*/ 87 w 97"/>
                <a:gd name="T25" fmla="*/ 52 h 77"/>
                <a:gd name="T26" fmla="*/ 86 w 97"/>
                <a:gd name="T27" fmla="*/ 56 h 77"/>
                <a:gd name="T28" fmla="*/ 83 w 97"/>
                <a:gd name="T29" fmla="*/ 62 h 77"/>
                <a:gd name="T30" fmla="*/ 78 w 97"/>
                <a:gd name="T31" fmla="*/ 67 h 77"/>
                <a:gd name="T32" fmla="*/ 71 w 97"/>
                <a:gd name="T33" fmla="*/ 72 h 77"/>
                <a:gd name="T34" fmla="*/ 62 w 97"/>
                <a:gd name="T35" fmla="*/ 76 h 77"/>
                <a:gd name="T36" fmla="*/ 51 w 97"/>
                <a:gd name="T37" fmla="*/ 77 h 77"/>
                <a:gd name="T38" fmla="*/ 39 w 97"/>
                <a:gd name="T39" fmla="*/ 77 h 77"/>
                <a:gd name="T40" fmla="*/ 26 w 97"/>
                <a:gd name="T41" fmla="*/ 74 h 77"/>
                <a:gd name="T42" fmla="*/ 16 w 97"/>
                <a:gd name="T43" fmla="*/ 71 h 77"/>
                <a:gd name="T44" fmla="*/ 9 w 97"/>
                <a:gd name="T45" fmla="*/ 67 h 77"/>
                <a:gd name="T46" fmla="*/ 4 w 97"/>
                <a:gd name="T47" fmla="*/ 63 h 77"/>
                <a:gd name="T48" fmla="*/ 1 w 97"/>
                <a:gd name="T49" fmla="*/ 57 h 77"/>
                <a:gd name="T50" fmla="*/ 0 w 97"/>
                <a:gd name="T51" fmla="*/ 51 h 77"/>
                <a:gd name="T52" fmla="*/ 29 w 97"/>
                <a:gd name="T53" fmla="*/ 50 h 77"/>
                <a:gd name="T54" fmla="*/ 29 w 97"/>
                <a:gd name="T55" fmla="*/ 55 h 77"/>
                <a:gd name="T56" fmla="*/ 30 w 97"/>
                <a:gd name="T57" fmla="*/ 59 h 77"/>
                <a:gd name="T58" fmla="*/ 33 w 97"/>
                <a:gd name="T59" fmla="*/ 62 h 77"/>
                <a:gd name="T60" fmla="*/ 38 w 97"/>
                <a:gd name="T61" fmla="*/ 63 h 77"/>
                <a:gd name="T62" fmla="*/ 43 w 97"/>
                <a:gd name="T63" fmla="*/ 63 h 77"/>
                <a:gd name="T64" fmla="*/ 49 w 97"/>
                <a:gd name="T65" fmla="*/ 62 h 77"/>
                <a:gd name="T66" fmla="*/ 53 w 97"/>
                <a:gd name="T67" fmla="*/ 59 h 77"/>
                <a:gd name="T68" fmla="*/ 56 w 97"/>
                <a:gd name="T69" fmla="*/ 55 h 77"/>
                <a:gd name="T70" fmla="*/ 58 w 97"/>
                <a:gd name="T71" fmla="*/ 50 h 77"/>
                <a:gd name="T72" fmla="*/ 57 w 97"/>
                <a:gd name="T73" fmla="*/ 46 h 77"/>
                <a:gd name="T74" fmla="*/ 53 w 97"/>
                <a:gd name="T75" fmla="*/ 43 h 77"/>
                <a:gd name="T76" fmla="*/ 48 w 97"/>
                <a:gd name="T77" fmla="*/ 42 h 77"/>
                <a:gd name="T78" fmla="*/ 44 w 97"/>
                <a:gd name="T79" fmla="*/ 41 h 77"/>
                <a:gd name="T80" fmla="*/ 39 w 97"/>
                <a:gd name="T81" fmla="*/ 41 h 77"/>
                <a:gd name="T82" fmla="*/ 48 w 97"/>
                <a:gd name="T83" fmla="*/ 28 h 77"/>
                <a:gd name="T84" fmla="*/ 50 w 97"/>
                <a:gd name="T85" fmla="*/ 28 h 77"/>
                <a:gd name="T86" fmla="*/ 53 w 97"/>
                <a:gd name="T87" fmla="*/ 29 h 77"/>
                <a:gd name="T88" fmla="*/ 58 w 97"/>
                <a:gd name="T89" fmla="*/ 28 h 77"/>
                <a:gd name="T90" fmla="*/ 63 w 97"/>
                <a:gd name="T91" fmla="*/ 26 h 77"/>
                <a:gd name="T92" fmla="*/ 66 w 97"/>
                <a:gd name="T93" fmla="*/ 24 h 77"/>
                <a:gd name="T94" fmla="*/ 68 w 97"/>
                <a:gd name="T95" fmla="*/ 21 h 77"/>
                <a:gd name="T96" fmla="*/ 68 w 97"/>
                <a:gd name="T97" fmla="*/ 18 h 77"/>
                <a:gd name="T98" fmla="*/ 66 w 97"/>
                <a:gd name="T99" fmla="*/ 16 h 77"/>
                <a:gd name="T100" fmla="*/ 63 w 97"/>
                <a:gd name="T101" fmla="*/ 14 h 77"/>
                <a:gd name="T102" fmla="*/ 58 w 97"/>
                <a:gd name="T103" fmla="*/ 13 h 77"/>
                <a:gd name="T104" fmla="*/ 54 w 97"/>
                <a:gd name="T105" fmla="*/ 14 h 77"/>
                <a:gd name="T106" fmla="*/ 50 w 97"/>
                <a:gd name="T107" fmla="*/ 15 h 77"/>
                <a:gd name="T108" fmla="*/ 46 w 97"/>
                <a:gd name="T109" fmla="*/ 18 h 77"/>
                <a:gd name="T110" fmla="*/ 20 w 97"/>
                <a:gd name="T111" fmla="*/ 13 h 77"/>
                <a:gd name="T112" fmla="*/ 29 w 97"/>
                <a:gd name="T113" fmla="*/ 6 h 77"/>
                <a:gd name="T114" fmla="*/ 39 w 97"/>
                <a:gd name="T115" fmla="*/ 2 h 77"/>
                <a:gd name="T116" fmla="*/ 52 w 97"/>
                <a:gd name="T117" fmla="*/ 0 h 77"/>
                <a:gd name="T118" fmla="*/ 67 w 97"/>
                <a:gd name="T11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7" h="77">
                  <a:moveTo>
                    <a:pt x="67" y="2"/>
                  </a:moveTo>
                  <a:cubicBezTo>
                    <a:pt x="70" y="2"/>
                    <a:pt x="73" y="3"/>
                    <a:pt x="76" y="4"/>
                  </a:cubicBezTo>
                  <a:cubicBezTo>
                    <a:pt x="79" y="4"/>
                    <a:pt x="81" y="5"/>
                    <a:pt x="83" y="6"/>
                  </a:cubicBezTo>
                  <a:cubicBezTo>
                    <a:pt x="85" y="7"/>
                    <a:pt x="87" y="8"/>
                    <a:pt x="89" y="8"/>
                  </a:cubicBezTo>
                  <a:cubicBezTo>
                    <a:pt x="90" y="9"/>
                    <a:pt x="92" y="10"/>
                    <a:pt x="93" y="12"/>
                  </a:cubicBezTo>
                  <a:cubicBezTo>
                    <a:pt x="94" y="13"/>
                    <a:pt x="94" y="14"/>
                    <a:pt x="95" y="15"/>
                  </a:cubicBezTo>
                  <a:cubicBezTo>
                    <a:pt x="96" y="16"/>
                    <a:pt x="96" y="17"/>
                    <a:pt x="96" y="18"/>
                  </a:cubicBezTo>
                  <a:cubicBezTo>
                    <a:pt x="97" y="20"/>
                    <a:pt x="97" y="21"/>
                    <a:pt x="96" y="22"/>
                  </a:cubicBezTo>
                  <a:cubicBezTo>
                    <a:pt x="96" y="23"/>
                    <a:pt x="96" y="25"/>
                    <a:pt x="95" y="26"/>
                  </a:cubicBezTo>
                  <a:cubicBezTo>
                    <a:pt x="95" y="27"/>
                    <a:pt x="94" y="27"/>
                    <a:pt x="94" y="28"/>
                  </a:cubicBezTo>
                  <a:cubicBezTo>
                    <a:pt x="93" y="29"/>
                    <a:pt x="93" y="29"/>
                    <a:pt x="92" y="30"/>
                  </a:cubicBezTo>
                  <a:cubicBezTo>
                    <a:pt x="92" y="31"/>
                    <a:pt x="91" y="31"/>
                    <a:pt x="90" y="32"/>
                  </a:cubicBezTo>
                  <a:cubicBezTo>
                    <a:pt x="89" y="32"/>
                    <a:pt x="88" y="33"/>
                    <a:pt x="88" y="34"/>
                  </a:cubicBezTo>
                  <a:cubicBezTo>
                    <a:pt x="87" y="34"/>
                    <a:pt x="86" y="35"/>
                    <a:pt x="85" y="35"/>
                  </a:cubicBezTo>
                  <a:cubicBezTo>
                    <a:pt x="84" y="35"/>
                    <a:pt x="83" y="36"/>
                    <a:pt x="81" y="36"/>
                  </a:cubicBezTo>
                  <a:cubicBezTo>
                    <a:pt x="80" y="37"/>
                    <a:pt x="79" y="37"/>
                    <a:pt x="78" y="37"/>
                  </a:cubicBezTo>
                  <a:cubicBezTo>
                    <a:pt x="76" y="38"/>
                    <a:pt x="75" y="38"/>
                    <a:pt x="74" y="38"/>
                  </a:cubicBezTo>
                  <a:cubicBezTo>
                    <a:pt x="75" y="39"/>
                    <a:pt x="75" y="39"/>
                    <a:pt x="76" y="39"/>
                  </a:cubicBezTo>
                  <a:cubicBezTo>
                    <a:pt x="77" y="40"/>
                    <a:pt x="78" y="40"/>
                    <a:pt x="78" y="40"/>
                  </a:cubicBezTo>
                  <a:cubicBezTo>
                    <a:pt x="79" y="41"/>
                    <a:pt x="80" y="41"/>
                    <a:pt x="80" y="41"/>
                  </a:cubicBezTo>
                  <a:cubicBezTo>
                    <a:pt x="81" y="42"/>
                    <a:pt x="81" y="42"/>
                    <a:pt x="81" y="42"/>
                  </a:cubicBezTo>
                  <a:cubicBezTo>
                    <a:pt x="82" y="43"/>
                    <a:pt x="83" y="43"/>
                    <a:pt x="83" y="44"/>
                  </a:cubicBezTo>
                  <a:cubicBezTo>
                    <a:pt x="84" y="44"/>
                    <a:pt x="84" y="45"/>
                    <a:pt x="85" y="46"/>
                  </a:cubicBezTo>
                  <a:cubicBezTo>
                    <a:pt x="85" y="46"/>
                    <a:pt x="85" y="47"/>
                    <a:pt x="86" y="47"/>
                  </a:cubicBezTo>
                  <a:cubicBezTo>
                    <a:pt x="86" y="48"/>
                    <a:pt x="86" y="49"/>
                    <a:pt x="87" y="49"/>
                  </a:cubicBezTo>
                  <a:cubicBezTo>
                    <a:pt x="87" y="50"/>
                    <a:pt x="87" y="51"/>
                    <a:pt x="87" y="52"/>
                  </a:cubicBezTo>
                  <a:cubicBezTo>
                    <a:pt x="87" y="52"/>
                    <a:pt x="87" y="53"/>
                    <a:pt x="87" y="54"/>
                  </a:cubicBezTo>
                  <a:cubicBezTo>
                    <a:pt x="87" y="55"/>
                    <a:pt x="86" y="55"/>
                    <a:pt x="86" y="56"/>
                  </a:cubicBezTo>
                  <a:cubicBezTo>
                    <a:pt x="86" y="57"/>
                    <a:pt x="86" y="58"/>
                    <a:pt x="85" y="59"/>
                  </a:cubicBezTo>
                  <a:cubicBezTo>
                    <a:pt x="85" y="60"/>
                    <a:pt x="84" y="61"/>
                    <a:pt x="83" y="62"/>
                  </a:cubicBezTo>
                  <a:cubicBezTo>
                    <a:pt x="83" y="63"/>
                    <a:pt x="82" y="64"/>
                    <a:pt x="81" y="65"/>
                  </a:cubicBezTo>
                  <a:cubicBezTo>
                    <a:pt x="80" y="66"/>
                    <a:pt x="79" y="67"/>
                    <a:pt x="78" y="67"/>
                  </a:cubicBezTo>
                  <a:cubicBezTo>
                    <a:pt x="77" y="68"/>
                    <a:pt x="76" y="69"/>
                    <a:pt x="75" y="70"/>
                  </a:cubicBezTo>
                  <a:cubicBezTo>
                    <a:pt x="73" y="71"/>
                    <a:pt x="72" y="72"/>
                    <a:pt x="71" y="72"/>
                  </a:cubicBezTo>
                  <a:cubicBezTo>
                    <a:pt x="69" y="73"/>
                    <a:pt x="68" y="74"/>
                    <a:pt x="66" y="74"/>
                  </a:cubicBezTo>
                  <a:cubicBezTo>
                    <a:pt x="65" y="75"/>
                    <a:pt x="63" y="75"/>
                    <a:pt x="62" y="76"/>
                  </a:cubicBezTo>
                  <a:cubicBezTo>
                    <a:pt x="60" y="76"/>
                    <a:pt x="59" y="76"/>
                    <a:pt x="57" y="77"/>
                  </a:cubicBezTo>
                  <a:cubicBezTo>
                    <a:pt x="55" y="77"/>
                    <a:pt x="53" y="77"/>
                    <a:pt x="51" y="77"/>
                  </a:cubicBezTo>
                  <a:cubicBezTo>
                    <a:pt x="50" y="77"/>
                    <a:pt x="48" y="77"/>
                    <a:pt x="46" y="77"/>
                  </a:cubicBezTo>
                  <a:cubicBezTo>
                    <a:pt x="44" y="77"/>
                    <a:pt x="41" y="77"/>
                    <a:pt x="39" y="77"/>
                  </a:cubicBezTo>
                  <a:cubicBezTo>
                    <a:pt x="37" y="77"/>
                    <a:pt x="35" y="76"/>
                    <a:pt x="32" y="76"/>
                  </a:cubicBezTo>
                  <a:cubicBezTo>
                    <a:pt x="30" y="75"/>
                    <a:pt x="28" y="75"/>
                    <a:pt x="26" y="74"/>
                  </a:cubicBezTo>
                  <a:cubicBezTo>
                    <a:pt x="24" y="74"/>
                    <a:pt x="22" y="73"/>
                    <a:pt x="20" y="73"/>
                  </a:cubicBezTo>
                  <a:cubicBezTo>
                    <a:pt x="19" y="72"/>
                    <a:pt x="17" y="72"/>
                    <a:pt x="16" y="71"/>
                  </a:cubicBezTo>
                  <a:cubicBezTo>
                    <a:pt x="14" y="71"/>
                    <a:pt x="13" y="70"/>
                    <a:pt x="12" y="69"/>
                  </a:cubicBezTo>
                  <a:cubicBezTo>
                    <a:pt x="11" y="69"/>
                    <a:pt x="10" y="68"/>
                    <a:pt x="9" y="67"/>
                  </a:cubicBezTo>
                  <a:cubicBezTo>
                    <a:pt x="8" y="67"/>
                    <a:pt x="7" y="66"/>
                    <a:pt x="6" y="65"/>
                  </a:cubicBezTo>
                  <a:cubicBezTo>
                    <a:pt x="5" y="64"/>
                    <a:pt x="5" y="64"/>
                    <a:pt x="4" y="63"/>
                  </a:cubicBezTo>
                  <a:cubicBezTo>
                    <a:pt x="3" y="62"/>
                    <a:pt x="3" y="61"/>
                    <a:pt x="2" y="60"/>
                  </a:cubicBezTo>
                  <a:cubicBezTo>
                    <a:pt x="2" y="59"/>
                    <a:pt x="1" y="58"/>
                    <a:pt x="1" y="57"/>
                  </a:cubicBezTo>
                  <a:cubicBezTo>
                    <a:pt x="1" y="56"/>
                    <a:pt x="1" y="55"/>
                    <a:pt x="0" y="54"/>
                  </a:cubicBezTo>
                  <a:cubicBezTo>
                    <a:pt x="0" y="53"/>
                    <a:pt x="0" y="52"/>
                    <a:pt x="0" y="51"/>
                  </a:cubicBezTo>
                  <a:cubicBezTo>
                    <a:pt x="0" y="50"/>
                    <a:pt x="0" y="49"/>
                    <a:pt x="0" y="47"/>
                  </a:cubicBezTo>
                  <a:cubicBezTo>
                    <a:pt x="29" y="50"/>
                    <a:pt x="29" y="50"/>
                    <a:pt x="29" y="50"/>
                  </a:cubicBezTo>
                  <a:cubicBezTo>
                    <a:pt x="29" y="51"/>
                    <a:pt x="29" y="52"/>
                    <a:pt x="29" y="53"/>
                  </a:cubicBezTo>
                  <a:cubicBezTo>
                    <a:pt x="29" y="54"/>
                    <a:pt x="29" y="55"/>
                    <a:pt x="29" y="55"/>
                  </a:cubicBezTo>
                  <a:cubicBezTo>
                    <a:pt x="29" y="56"/>
                    <a:pt x="29" y="57"/>
                    <a:pt x="29" y="57"/>
                  </a:cubicBezTo>
                  <a:cubicBezTo>
                    <a:pt x="29" y="58"/>
                    <a:pt x="30" y="59"/>
                    <a:pt x="30" y="59"/>
                  </a:cubicBezTo>
                  <a:cubicBezTo>
                    <a:pt x="31" y="60"/>
                    <a:pt x="31" y="60"/>
                    <a:pt x="32" y="61"/>
                  </a:cubicBezTo>
                  <a:cubicBezTo>
                    <a:pt x="32" y="61"/>
                    <a:pt x="33" y="61"/>
                    <a:pt x="33" y="62"/>
                  </a:cubicBezTo>
                  <a:cubicBezTo>
                    <a:pt x="34" y="62"/>
                    <a:pt x="35" y="62"/>
                    <a:pt x="35" y="63"/>
                  </a:cubicBezTo>
                  <a:cubicBezTo>
                    <a:pt x="36" y="63"/>
                    <a:pt x="37" y="63"/>
                    <a:pt x="38" y="63"/>
                  </a:cubicBezTo>
                  <a:cubicBezTo>
                    <a:pt x="39" y="63"/>
                    <a:pt x="40" y="63"/>
                    <a:pt x="41" y="63"/>
                  </a:cubicBezTo>
                  <a:cubicBezTo>
                    <a:pt x="42" y="63"/>
                    <a:pt x="42" y="63"/>
                    <a:pt x="43" y="63"/>
                  </a:cubicBezTo>
                  <a:cubicBezTo>
                    <a:pt x="44" y="63"/>
                    <a:pt x="45" y="63"/>
                    <a:pt x="46" y="63"/>
                  </a:cubicBezTo>
                  <a:cubicBezTo>
                    <a:pt x="47" y="63"/>
                    <a:pt x="48" y="62"/>
                    <a:pt x="49" y="62"/>
                  </a:cubicBezTo>
                  <a:cubicBezTo>
                    <a:pt x="50" y="61"/>
                    <a:pt x="50" y="61"/>
                    <a:pt x="51" y="61"/>
                  </a:cubicBezTo>
                  <a:cubicBezTo>
                    <a:pt x="52" y="60"/>
                    <a:pt x="53" y="59"/>
                    <a:pt x="53" y="59"/>
                  </a:cubicBezTo>
                  <a:cubicBezTo>
                    <a:pt x="54" y="58"/>
                    <a:pt x="54" y="58"/>
                    <a:pt x="55" y="57"/>
                  </a:cubicBezTo>
                  <a:cubicBezTo>
                    <a:pt x="55" y="56"/>
                    <a:pt x="56" y="55"/>
                    <a:pt x="56" y="55"/>
                  </a:cubicBezTo>
                  <a:cubicBezTo>
                    <a:pt x="57" y="54"/>
                    <a:pt x="57" y="53"/>
                    <a:pt x="57" y="52"/>
                  </a:cubicBezTo>
                  <a:cubicBezTo>
                    <a:pt x="58" y="51"/>
                    <a:pt x="58" y="51"/>
                    <a:pt x="58" y="50"/>
                  </a:cubicBezTo>
                  <a:cubicBezTo>
                    <a:pt x="58" y="49"/>
                    <a:pt x="58" y="49"/>
                    <a:pt x="57" y="48"/>
                  </a:cubicBezTo>
                  <a:cubicBezTo>
                    <a:pt x="57" y="47"/>
                    <a:pt x="57" y="47"/>
                    <a:pt x="57" y="46"/>
                  </a:cubicBezTo>
                  <a:cubicBezTo>
                    <a:pt x="56" y="46"/>
                    <a:pt x="56" y="45"/>
                    <a:pt x="55" y="45"/>
                  </a:cubicBezTo>
                  <a:cubicBezTo>
                    <a:pt x="55" y="44"/>
                    <a:pt x="54" y="44"/>
                    <a:pt x="53" y="43"/>
                  </a:cubicBezTo>
                  <a:cubicBezTo>
                    <a:pt x="53" y="43"/>
                    <a:pt x="52" y="43"/>
                    <a:pt x="51" y="42"/>
                  </a:cubicBezTo>
                  <a:cubicBezTo>
                    <a:pt x="50" y="42"/>
                    <a:pt x="49" y="42"/>
                    <a:pt x="48" y="42"/>
                  </a:cubicBezTo>
                  <a:cubicBezTo>
                    <a:pt x="48" y="42"/>
                    <a:pt x="47" y="41"/>
                    <a:pt x="46" y="41"/>
                  </a:cubicBezTo>
                  <a:cubicBezTo>
                    <a:pt x="46" y="41"/>
                    <a:pt x="45" y="41"/>
                    <a:pt x="44" y="41"/>
                  </a:cubicBezTo>
                  <a:cubicBezTo>
                    <a:pt x="43" y="41"/>
                    <a:pt x="43" y="41"/>
                    <a:pt x="42" y="41"/>
                  </a:cubicBezTo>
                  <a:cubicBezTo>
                    <a:pt x="41" y="41"/>
                    <a:pt x="40" y="41"/>
                    <a:pt x="39" y="41"/>
                  </a:cubicBezTo>
                  <a:cubicBezTo>
                    <a:pt x="47" y="27"/>
                    <a:pt x="47" y="27"/>
                    <a:pt x="47" y="27"/>
                  </a:cubicBezTo>
                  <a:cubicBezTo>
                    <a:pt x="47" y="28"/>
                    <a:pt x="48" y="28"/>
                    <a:pt x="48" y="28"/>
                  </a:cubicBezTo>
                  <a:cubicBezTo>
                    <a:pt x="48" y="28"/>
                    <a:pt x="49" y="28"/>
                    <a:pt x="49" y="28"/>
                  </a:cubicBezTo>
                  <a:cubicBezTo>
                    <a:pt x="49" y="28"/>
                    <a:pt x="50" y="28"/>
                    <a:pt x="50" y="28"/>
                  </a:cubicBezTo>
                  <a:cubicBezTo>
                    <a:pt x="50" y="28"/>
                    <a:pt x="50" y="28"/>
                    <a:pt x="51" y="28"/>
                  </a:cubicBezTo>
                  <a:cubicBezTo>
                    <a:pt x="51" y="28"/>
                    <a:pt x="52" y="29"/>
                    <a:pt x="53" y="29"/>
                  </a:cubicBezTo>
                  <a:cubicBezTo>
                    <a:pt x="54" y="29"/>
                    <a:pt x="55" y="29"/>
                    <a:pt x="56" y="29"/>
                  </a:cubicBezTo>
                  <a:cubicBezTo>
                    <a:pt x="57" y="28"/>
                    <a:pt x="58" y="28"/>
                    <a:pt x="58" y="28"/>
                  </a:cubicBezTo>
                  <a:cubicBezTo>
                    <a:pt x="59" y="28"/>
                    <a:pt x="60" y="28"/>
                    <a:pt x="61" y="27"/>
                  </a:cubicBezTo>
                  <a:cubicBezTo>
                    <a:pt x="62" y="27"/>
                    <a:pt x="62" y="27"/>
                    <a:pt x="63" y="26"/>
                  </a:cubicBezTo>
                  <a:cubicBezTo>
                    <a:pt x="64" y="26"/>
                    <a:pt x="64" y="26"/>
                    <a:pt x="65" y="25"/>
                  </a:cubicBezTo>
                  <a:cubicBezTo>
                    <a:pt x="65" y="25"/>
                    <a:pt x="66" y="24"/>
                    <a:pt x="66" y="24"/>
                  </a:cubicBezTo>
                  <a:cubicBezTo>
                    <a:pt x="67" y="23"/>
                    <a:pt x="67" y="23"/>
                    <a:pt x="67" y="22"/>
                  </a:cubicBezTo>
                  <a:cubicBezTo>
                    <a:pt x="68" y="22"/>
                    <a:pt x="68" y="21"/>
                    <a:pt x="68" y="21"/>
                  </a:cubicBezTo>
                  <a:cubicBezTo>
                    <a:pt x="68" y="20"/>
                    <a:pt x="68" y="20"/>
                    <a:pt x="68" y="19"/>
                  </a:cubicBezTo>
                  <a:cubicBezTo>
                    <a:pt x="68" y="19"/>
                    <a:pt x="68" y="18"/>
                    <a:pt x="68" y="18"/>
                  </a:cubicBezTo>
                  <a:cubicBezTo>
                    <a:pt x="68" y="18"/>
                    <a:pt x="67" y="17"/>
                    <a:pt x="67" y="17"/>
                  </a:cubicBezTo>
                  <a:cubicBezTo>
                    <a:pt x="67" y="16"/>
                    <a:pt x="66" y="16"/>
                    <a:pt x="66" y="16"/>
                  </a:cubicBezTo>
                  <a:cubicBezTo>
                    <a:pt x="66" y="15"/>
                    <a:pt x="65" y="15"/>
                    <a:pt x="65" y="15"/>
                  </a:cubicBezTo>
                  <a:cubicBezTo>
                    <a:pt x="64" y="14"/>
                    <a:pt x="63" y="14"/>
                    <a:pt x="63" y="14"/>
                  </a:cubicBezTo>
                  <a:cubicBezTo>
                    <a:pt x="62" y="14"/>
                    <a:pt x="61" y="14"/>
                    <a:pt x="61" y="14"/>
                  </a:cubicBezTo>
                  <a:cubicBezTo>
                    <a:pt x="60" y="13"/>
                    <a:pt x="59" y="13"/>
                    <a:pt x="58" y="13"/>
                  </a:cubicBezTo>
                  <a:cubicBezTo>
                    <a:pt x="58" y="13"/>
                    <a:pt x="57" y="13"/>
                    <a:pt x="56" y="13"/>
                  </a:cubicBezTo>
                  <a:cubicBezTo>
                    <a:pt x="55" y="13"/>
                    <a:pt x="55" y="13"/>
                    <a:pt x="54" y="14"/>
                  </a:cubicBezTo>
                  <a:cubicBezTo>
                    <a:pt x="53" y="14"/>
                    <a:pt x="52" y="14"/>
                    <a:pt x="52" y="14"/>
                  </a:cubicBezTo>
                  <a:cubicBezTo>
                    <a:pt x="51" y="14"/>
                    <a:pt x="50" y="15"/>
                    <a:pt x="50" y="15"/>
                  </a:cubicBezTo>
                  <a:cubicBezTo>
                    <a:pt x="49" y="16"/>
                    <a:pt x="48" y="16"/>
                    <a:pt x="48" y="17"/>
                  </a:cubicBezTo>
                  <a:cubicBezTo>
                    <a:pt x="47" y="17"/>
                    <a:pt x="47" y="18"/>
                    <a:pt x="46" y="18"/>
                  </a:cubicBezTo>
                  <a:cubicBezTo>
                    <a:pt x="45" y="19"/>
                    <a:pt x="45" y="20"/>
                    <a:pt x="44" y="21"/>
                  </a:cubicBezTo>
                  <a:cubicBezTo>
                    <a:pt x="20" y="13"/>
                    <a:pt x="20" y="13"/>
                    <a:pt x="20" y="13"/>
                  </a:cubicBezTo>
                  <a:cubicBezTo>
                    <a:pt x="21" y="12"/>
                    <a:pt x="23" y="10"/>
                    <a:pt x="24" y="9"/>
                  </a:cubicBezTo>
                  <a:cubicBezTo>
                    <a:pt x="25" y="8"/>
                    <a:pt x="27" y="7"/>
                    <a:pt x="29" y="6"/>
                  </a:cubicBezTo>
                  <a:cubicBezTo>
                    <a:pt x="30" y="5"/>
                    <a:pt x="32" y="4"/>
                    <a:pt x="34" y="4"/>
                  </a:cubicBezTo>
                  <a:cubicBezTo>
                    <a:pt x="35" y="3"/>
                    <a:pt x="37" y="2"/>
                    <a:pt x="39" y="2"/>
                  </a:cubicBezTo>
                  <a:cubicBezTo>
                    <a:pt x="41" y="1"/>
                    <a:pt x="43" y="1"/>
                    <a:pt x="45" y="1"/>
                  </a:cubicBezTo>
                  <a:cubicBezTo>
                    <a:pt x="47" y="0"/>
                    <a:pt x="49" y="0"/>
                    <a:pt x="52" y="0"/>
                  </a:cubicBezTo>
                  <a:cubicBezTo>
                    <a:pt x="54" y="0"/>
                    <a:pt x="57" y="0"/>
                    <a:pt x="59" y="1"/>
                  </a:cubicBezTo>
                  <a:cubicBezTo>
                    <a:pt x="62" y="1"/>
                    <a:pt x="64" y="1"/>
                    <a:pt x="67" y="2"/>
                  </a:cubicBezTo>
                  <a:close/>
                </a:path>
              </a:pathLst>
            </a:custGeom>
            <a:solidFill>
              <a:srgbClr val="0079C1"/>
            </a:solidFill>
            <a:ln w="9525">
              <a:solidFill>
                <a:srgbClr val="4A7399"/>
              </a:solidFill>
              <a:round/>
              <a:headEnd/>
              <a:tailEnd/>
            </a:ln>
          </p:spPr>
          <p:txBody>
            <a:bodyPr/>
            <a:lstStyle/>
            <a:p>
              <a:endParaRPr lang="en-US"/>
            </a:p>
          </p:txBody>
        </p:sp>
      </p:grpSp>
      <p:grpSp>
        <p:nvGrpSpPr>
          <p:cNvPr id="76" name="Group 82"/>
          <p:cNvGrpSpPr>
            <a:grpSpLocks/>
          </p:cNvGrpSpPr>
          <p:nvPr/>
        </p:nvGrpSpPr>
        <p:grpSpPr bwMode="auto">
          <a:xfrm>
            <a:off x="1624087" y="5754191"/>
            <a:ext cx="444500" cy="265112"/>
            <a:chOff x="1312" y="2075"/>
            <a:chExt cx="280" cy="167"/>
          </a:xfrm>
        </p:grpSpPr>
        <p:sp>
          <p:nvSpPr>
            <p:cNvPr id="77" name="Freeform 49"/>
            <p:cNvSpPr>
              <a:spLocks/>
            </p:cNvSpPr>
            <p:nvPr/>
          </p:nvSpPr>
          <p:spPr bwMode="auto">
            <a:xfrm>
              <a:off x="1312" y="2075"/>
              <a:ext cx="280" cy="167"/>
            </a:xfrm>
            <a:custGeom>
              <a:avLst/>
              <a:gdLst>
                <a:gd name="T0" fmla="*/ 180 w 199"/>
                <a:gd name="T1" fmla="*/ 17 h 119"/>
                <a:gd name="T2" fmla="*/ 190 w 199"/>
                <a:gd name="T3" fmla="*/ 21 h 119"/>
                <a:gd name="T4" fmla="*/ 197 w 199"/>
                <a:gd name="T5" fmla="*/ 27 h 119"/>
                <a:gd name="T6" fmla="*/ 199 w 199"/>
                <a:gd name="T7" fmla="*/ 34 h 119"/>
                <a:gd name="T8" fmla="*/ 197 w 199"/>
                <a:gd name="T9" fmla="*/ 43 h 119"/>
                <a:gd name="T10" fmla="*/ 164 w 199"/>
                <a:gd name="T11" fmla="*/ 102 h 119"/>
                <a:gd name="T12" fmla="*/ 157 w 199"/>
                <a:gd name="T13" fmla="*/ 110 h 119"/>
                <a:gd name="T14" fmla="*/ 146 w 199"/>
                <a:gd name="T15" fmla="*/ 116 h 119"/>
                <a:gd name="T16" fmla="*/ 134 w 199"/>
                <a:gd name="T17" fmla="*/ 119 h 119"/>
                <a:gd name="T18" fmla="*/ 121 w 199"/>
                <a:gd name="T19" fmla="*/ 118 h 119"/>
                <a:gd name="T20" fmla="*/ 18 w 199"/>
                <a:gd name="T21" fmla="*/ 99 h 119"/>
                <a:gd name="T22" fmla="*/ 8 w 199"/>
                <a:gd name="T23" fmla="*/ 95 h 119"/>
                <a:gd name="T24" fmla="*/ 2 w 199"/>
                <a:gd name="T25" fmla="*/ 89 h 119"/>
                <a:gd name="T26" fmla="*/ 0 w 199"/>
                <a:gd name="T27" fmla="*/ 81 h 119"/>
                <a:gd name="T28" fmla="*/ 3 w 199"/>
                <a:gd name="T29" fmla="*/ 73 h 119"/>
                <a:gd name="T30" fmla="*/ 41 w 199"/>
                <a:gd name="T31" fmla="*/ 16 h 119"/>
                <a:gd name="T32" fmla="*/ 48 w 199"/>
                <a:gd name="T33" fmla="*/ 8 h 119"/>
                <a:gd name="T34" fmla="*/ 58 w 199"/>
                <a:gd name="T35" fmla="*/ 3 h 119"/>
                <a:gd name="T36" fmla="*/ 70 w 199"/>
                <a:gd name="T37" fmla="*/ 0 h 119"/>
                <a:gd name="T38" fmla="*/ 81 w 199"/>
                <a:gd name="T39" fmla="*/ 1 h 119"/>
                <a:gd name="T40" fmla="*/ 180 w 199"/>
                <a:gd name="T41" fmla="*/ 1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9" h="119">
                  <a:moveTo>
                    <a:pt x="180" y="17"/>
                  </a:moveTo>
                  <a:cubicBezTo>
                    <a:pt x="184" y="18"/>
                    <a:pt x="187" y="19"/>
                    <a:pt x="190" y="21"/>
                  </a:cubicBezTo>
                  <a:cubicBezTo>
                    <a:pt x="193" y="23"/>
                    <a:pt x="195" y="25"/>
                    <a:pt x="197" y="27"/>
                  </a:cubicBezTo>
                  <a:cubicBezTo>
                    <a:pt x="198" y="29"/>
                    <a:pt x="199" y="32"/>
                    <a:pt x="199" y="34"/>
                  </a:cubicBezTo>
                  <a:cubicBezTo>
                    <a:pt x="199" y="37"/>
                    <a:pt x="199" y="40"/>
                    <a:pt x="197" y="43"/>
                  </a:cubicBezTo>
                  <a:cubicBezTo>
                    <a:pt x="164" y="102"/>
                    <a:pt x="164" y="102"/>
                    <a:pt x="164" y="102"/>
                  </a:cubicBezTo>
                  <a:cubicBezTo>
                    <a:pt x="162" y="105"/>
                    <a:pt x="160" y="108"/>
                    <a:pt x="157" y="110"/>
                  </a:cubicBezTo>
                  <a:cubicBezTo>
                    <a:pt x="154" y="112"/>
                    <a:pt x="150" y="114"/>
                    <a:pt x="146" y="116"/>
                  </a:cubicBezTo>
                  <a:cubicBezTo>
                    <a:pt x="142" y="117"/>
                    <a:pt x="138" y="118"/>
                    <a:pt x="134" y="119"/>
                  </a:cubicBezTo>
                  <a:cubicBezTo>
                    <a:pt x="130" y="119"/>
                    <a:pt x="125" y="119"/>
                    <a:pt x="121" y="118"/>
                  </a:cubicBezTo>
                  <a:cubicBezTo>
                    <a:pt x="18" y="99"/>
                    <a:pt x="18" y="99"/>
                    <a:pt x="18" y="99"/>
                  </a:cubicBezTo>
                  <a:cubicBezTo>
                    <a:pt x="14" y="98"/>
                    <a:pt x="11" y="97"/>
                    <a:pt x="8" y="95"/>
                  </a:cubicBezTo>
                  <a:cubicBezTo>
                    <a:pt x="5" y="94"/>
                    <a:pt x="3" y="91"/>
                    <a:pt x="2" y="89"/>
                  </a:cubicBezTo>
                  <a:cubicBezTo>
                    <a:pt x="0" y="87"/>
                    <a:pt x="0" y="84"/>
                    <a:pt x="0" y="81"/>
                  </a:cubicBezTo>
                  <a:cubicBezTo>
                    <a:pt x="0" y="78"/>
                    <a:pt x="1" y="75"/>
                    <a:pt x="3" y="73"/>
                  </a:cubicBezTo>
                  <a:cubicBezTo>
                    <a:pt x="41" y="16"/>
                    <a:pt x="41" y="16"/>
                    <a:pt x="41" y="16"/>
                  </a:cubicBezTo>
                  <a:cubicBezTo>
                    <a:pt x="43" y="13"/>
                    <a:pt x="45" y="10"/>
                    <a:pt x="48" y="8"/>
                  </a:cubicBezTo>
                  <a:cubicBezTo>
                    <a:pt x="51" y="6"/>
                    <a:pt x="54" y="4"/>
                    <a:pt x="58" y="3"/>
                  </a:cubicBezTo>
                  <a:cubicBezTo>
                    <a:pt x="62" y="2"/>
                    <a:pt x="66" y="1"/>
                    <a:pt x="70" y="0"/>
                  </a:cubicBezTo>
                  <a:cubicBezTo>
                    <a:pt x="74" y="0"/>
                    <a:pt x="78" y="0"/>
                    <a:pt x="81" y="1"/>
                  </a:cubicBezTo>
                  <a:lnTo>
                    <a:pt x="180" y="17"/>
                  </a:lnTo>
                  <a:close/>
                </a:path>
              </a:pathLst>
            </a:custGeom>
            <a:solidFill>
              <a:srgbClr val="FFFFFF"/>
            </a:solidFill>
            <a:ln w="9525">
              <a:solidFill>
                <a:srgbClr val="4A7399"/>
              </a:solidFill>
              <a:round/>
              <a:headEnd/>
              <a:tailEnd/>
            </a:ln>
          </p:spPr>
          <p:txBody>
            <a:bodyPr/>
            <a:lstStyle/>
            <a:p>
              <a:endParaRPr lang="en-US"/>
            </a:p>
          </p:txBody>
        </p:sp>
        <p:sp>
          <p:nvSpPr>
            <p:cNvPr id="78" name="Freeform 50"/>
            <p:cNvSpPr>
              <a:spLocks/>
            </p:cNvSpPr>
            <p:nvPr/>
          </p:nvSpPr>
          <p:spPr bwMode="auto">
            <a:xfrm>
              <a:off x="1367" y="2104"/>
              <a:ext cx="156" cy="110"/>
            </a:xfrm>
            <a:custGeom>
              <a:avLst/>
              <a:gdLst>
                <a:gd name="T0" fmla="*/ 89 w 111"/>
                <a:gd name="T1" fmla="*/ 3 h 78"/>
                <a:gd name="T2" fmla="*/ 99 w 111"/>
                <a:gd name="T3" fmla="*/ 5 h 78"/>
                <a:gd name="T4" fmla="*/ 105 w 111"/>
                <a:gd name="T5" fmla="*/ 9 h 78"/>
                <a:gd name="T6" fmla="*/ 109 w 111"/>
                <a:gd name="T7" fmla="*/ 13 h 78"/>
                <a:gd name="T8" fmla="*/ 111 w 111"/>
                <a:gd name="T9" fmla="*/ 19 h 78"/>
                <a:gd name="T10" fmla="*/ 110 w 111"/>
                <a:gd name="T11" fmla="*/ 24 h 78"/>
                <a:gd name="T12" fmla="*/ 107 w 111"/>
                <a:gd name="T13" fmla="*/ 30 h 78"/>
                <a:gd name="T14" fmla="*/ 101 w 111"/>
                <a:gd name="T15" fmla="*/ 36 h 78"/>
                <a:gd name="T16" fmla="*/ 92 w 111"/>
                <a:gd name="T17" fmla="*/ 41 h 78"/>
                <a:gd name="T18" fmla="*/ 79 w 111"/>
                <a:gd name="T19" fmla="*/ 45 h 78"/>
                <a:gd name="T20" fmla="*/ 66 w 111"/>
                <a:gd name="T21" fmla="*/ 49 h 78"/>
                <a:gd name="T22" fmla="*/ 59 w 111"/>
                <a:gd name="T23" fmla="*/ 50 h 78"/>
                <a:gd name="T24" fmla="*/ 55 w 111"/>
                <a:gd name="T25" fmla="*/ 52 h 78"/>
                <a:gd name="T26" fmla="*/ 50 w 111"/>
                <a:gd name="T27" fmla="*/ 53 h 78"/>
                <a:gd name="T28" fmla="*/ 89 w 111"/>
                <a:gd name="T29" fmla="*/ 62 h 78"/>
                <a:gd name="T30" fmla="*/ 0 w 111"/>
                <a:gd name="T31" fmla="*/ 63 h 78"/>
                <a:gd name="T32" fmla="*/ 8 w 111"/>
                <a:gd name="T33" fmla="*/ 55 h 78"/>
                <a:gd name="T34" fmla="*/ 18 w 111"/>
                <a:gd name="T35" fmla="*/ 48 h 78"/>
                <a:gd name="T36" fmla="*/ 33 w 111"/>
                <a:gd name="T37" fmla="*/ 42 h 78"/>
                <a:gd name="T38" fmla="*/ 55 w 111"/>
                <a:gd name="T39" fmla="*/ 35 h 78"/>
                <a:gd name="T40" fmla="*/ 68 w 111"/>
                <a:gd name="T41" fmla="*/ 32 h 78"/>
                <a:gd name="T42" fmla="*/ 75 w 111"/>
                <a:gd name="T43" fmla="*/ 29 h 78"/>
                <a:gd name="T44" fmla="*/ 80 w 111"/>
                <a:gd name="T45" fmla="*/ 26 h 78"/>
                <a:gd name="T46" fmla="*/ 82 w 111"/>
                <a:gd name="T47" fmla="*/ 23 h 78"/>
                <a:gd name="T48" fmla="*/ 83 w 111"/>
                <a:gd name="T49" fmla="*/ 20 h 78"/>
                <a:gd name="T50" fmla="*/ 82 w 111"/>
                <a:gd name="T51" fmla="*/ 17 h 78"/>
                <a:gd name="T52" fmla="*/ 80 w 111"/>
                <a:gd name="T53" fmla="*/ 15 h 78"/>
                <a:gd name="T54" fmla="*/ 76 w 111"/>
                <a:gd name="T55" fmla="*/ 14 h 78"/>
                <a:gd name="T56" fmla="*/ 71 w 111"/>
                <a:gd name="T57" fmla="*/ 14 h 78"/>
                <a:gd name="T58" fmla="*/ 66 w 111"/>
                <a:gd name="T59" fmla="*/ 15 h 78"/>
                <a:gd name="T60" fmla="*/ 62 w 111"/>
                <a:gd name="T61" fmla="*/ 17 h 78"/>
                <a:gd name="T62" fmla="*/ 57 w 111"/>
                <a:gd name="T63" fmla="*/ 22 h 78"/>
                <a:gd name="T64" fmla="*/ 35 w 111"/>
                <a:gd name="T65" fmla="*/ 12 h 78"/>
                <a:gd name="T66" fmla="*/ 42 w 111"/>
                <a:gd name="T67" fmla="*/ 7 h 78"/>
                <a:gd name="T68" fmla="*/ 49 w 111"/>
                <a:gd name="T69" fmla="*/ 3 h 78"/>
                <a:gd name="T70" fmla="*/ 57 w 111"/>
                <a:gd name="T71" fmla="*/ 1 h 78"/>
                <a:gd name="T72" fmla="*/ 65 w 111"/>
                <a:gd name="T73" fmla="*/ 0 h 78"/>
                <a:gd name="T74" fmla="*/ 76 w 111"/>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 h="78">
                  <a:moveTo>
                    <a:pt x="83" y="1"/>
                  </a:moveTo>
                  <a:cubicBezTo>
                    <a:pt x="85" y="2"/>
                    <a:pt x="87" y="2"/>
                    <a:pt x="89" y="3"/>
                  </a:cubicBezTo>
                  <a:cubicBezTo>
                    <a:pt x="91" y="3"/>
                    <a:pt x="93" y="3"/>
                    <a:pt x="94" y="4"/>
                  </a:cubicBezTo>
                  <a:cubicBezTo>
                    <a:pt x="96" y="4"/>
                    <a:pt x="98" y="5"/>
                    <a:pt x="99" y="5"/>
                  </a:cubicBezTo>
                  <a:cubicBezTo>
                    <a:pt x="100" y="6"/>
                    <a:pt x="102" y="7"/>
                    <a:pt x="103" y="7"/>
                  </a:cubicBezTo>
                  <a:cubicBezTo>
                    <a:pt x="104" y="8"/>
                    <a:pt x="105" y="8"/>
                    <a:pt x="105" y="9"/>
                  </a:cubicBezTo>
                  <a:cubicBezTo>
                    <a:pt x="106" y="10"/>
                    <a:pt x="107" y="10"/>
                    <a:pt x="108" y="11"/>
                  </a:cubicBezTo>
                  <a:cubicBezTo>
                    <a:pt x="108" y="12"/>
                    <a:pt x="109" y="13"/>
                    <a:pt x="109" y="13"/>
                  </a:cubicBezTo>
                  <a:cubicBezTo>
                    <a:pt x="110" y="14"/>
                    <a:pt x="110" y="15"/>
                    <a:pt x="111" y="16"/>
                  </a:cubicBezTo>
                  <a:cubicBezTo>
                    <a:pt x="111" y="17"/>
                    <a:pt x="111" y="18"/>
                    <a:pt x="111" y="19"/>
                  </a:cubicBezTo>
                  <a:cubicBezTo>
                    <a:pt x="111" y="20"/>
                    <a:pt x="111" y="21"/>
                    <a:pt x="111" y="21"/>
                  </a:cubicBezTo>
                  <a:cubicBezTo>
                    <a:pt x="111" y="22"/>
                    <a:pt x="111" y="23"/>
                    <a:pt x="110" y="24"/>
                  </a:cubicBezTo>
                  <a:cubicBezTo>
                    <a:pt x="110" y="25"/>
                    <a:pt x="109" y="26"/>
                    <a:pt x="109" y="27"/>
                  </a:cubicBezTo>
                  <a:cubicBezTo>
                    <a:pt x="108" y="28"/>
                    <a:pt x="107" y="29"/>
                    <a:pt x="107" y="30"/>
                  </a:cubicBezTo>
                  <a:cubicBezTo>
                    <a:pt x="106" y="31"/>
                    <a:pt x="105" y="32"/>
                    <a:pt x="104" y="33"/>
                  </a:cubicBezTo>
                  <a:cubicBezTo>
                    <a:pt x="103" y="34"/>
                    <a:pt x="102" y="35"/>
                    <a:pt x="101" y="36"/>
                  </a:cubicBezTo>
                  <a:cubicBezTo>
                    <a:pt x="99" y="37"/>
                    <a:pt x="98" y="37"/>
                    <a:pt x="97" y="38"/>
                  </a:cubicBezTo>
                  <a:cubicBezTo>
                    <a:pt x="95" y="39"/>
                    <a:pt x="94" y="40"/>
                    <a:pt x="92" y="41"/>
                  </a:cubicBezTo>
                  <a:cubicBezTo>
                    <a:pt x="90" y="41"/>
                    <a:pt x="88" y="42"/>
                    <a:pt x="86" y="43"/>
                  </a:cubicBezTo>
                  <a:cubicBezTo>
                    <a:pt x="84" y="44"/>
                    <a:pt x="81" y="44"/>
                    <a:pt x="79" y="45"/>
                  </a:cubicBezTo>
                  <a:cubicBezTo>
                    <a:pt x="76" y="46"/>
                    <a:pt x="74" y="47"/>
                    <a:pt x="71" y="47"/>
                  </a:cubicBezTo>
                  <a:cubicBezTo>
                    <a:pt x="69" y="48"/>
                    <a:pt x="67" y="48"/>
                    <a:pt x="66" y="49"/>
                  </a:cubicBezTo>
                  <a:cubicBezTo>
                    <a:pt x="64" y="49"/>
                    <a:pt x="63" y="49"/>
                    <a:pt x="62" y="50"/>
                  </a:cubicBezTo>
                  <a:cubicBezTo>
                    <a:pt x="61" y="50"/>
                    <a:pt x="60" y="50"/>
                    <a:pt x="59" y="50"/>
                  </a:cubicBezTo>
                  <a:cubicBezTo>
                    <a:pt x="58" y="51"/>
                    <a:pt x="57" y="51"/>
                    <a:pt x="57" y="51"/>
                  </a:cubicBezTo>
                  <a:cubicBezTo>
                    <a:pt x="56" y="51"/>
                    <a:pt x="55" y="51"/>
                    <a:pt x="55" y="52"/>
                  </a:cubicBezTo>
                  <a:cubicBezTo>
                    <a:pt x="54" y="52"/>
                    <a:pt x="53" y="52"/>
                    <a:pt x="53" y="52"/>
                  </a:cubicBezTo>
                  <a:cubicBezTo>
                    <a:pt x="52" y="53"/>
                    <a:pt x="51" y="53"/>
                    <a:pt x="50" y="53"/>
                  </a:cubicBezTo>
                  <a:cubicBezTo>
                    <a:pt x="49" y="53"/>
                    <a:pt x="49" y="54"/>
                    <a:pt x="48" y="54"/>
                  </a:cubicBezTo>
                  <a:cubicBezTo>
                    <a:pt x="89" y="62"/>
                    <a:pt x="89" y="62"/>
                    <a:pt x="89" y="62"/>
                  </a:cubicBezTo>
                  <a:cubicBezTo>
                    <a:pt x="80" y="78"/>
                    <a:pt x="80" y="78"/>
                    <a:pt x="80" y="78"/>
                  </a:cubicBezTo>
                  <a:cubicBezTo>
                    <a:pt x="0" y="63"/>
                    <a:pt x="0" y="63"/>
                    <a:pt x="0" y="63"/>
                  </a:cubicBezTo>
                  <a:cubicBezTo>
                    <a:pt x="1" y="62"/>
                    <a:pt x="2" y="60"/>
                    <a:pt x="4" y="59"/>
                  </a:cubicBezTo>
                  <a:cubicBezTo>
                    <a:pt x="5" y="58"/>
                    <a:pt x="6" y="56"/>
                    <a:pt x="8" y="55"/>
                  </a:cubicBezTo>
                  <a:cubicBezTo>
                    <a:pt x="10" y="54"/>
                    <a:pt x="11" y="53"/>
                    <a:pt x="13" y="52"/>
                  </a:cubicBezTo>
                  <a:cubicBezTo>
                    <a:pt x="15" y="50"/>
                    <a:pt x="16" y="49"/>
                    <a:pt x="18" y="48"/>
                  </a:cubicBezTo>
                  <a:cubicBezTo>
                    <a:pt x="20" y="47"/>
                    <a:pt x="23" y="46"/>
                    <a:pt x="25" y="45"/>
                  </a:cubicBezTo>
                  <a:cubicBezTo>
                    <a:pt x="28" y="44"/>
                    <a:pt x="30" y="43"/>
                    <a:pt x="33" y="42"/>
                  </a:cubicBezTo>
                  <a:cubicBezTo>
                    <a:pt x="36" y="41"/>
                    <a:pt x="40" y="40"/>
                    <a:pt x="43" y="39"/>
                  </a:cubicBezTo>
                  <a:cubicBezTo>
                    <a:pt x="47" y="38"/>
                    <a:pt x="51" y="37"/>
                    <a:pt x="55" y="35"/>
                  </a:cubicBezTo>
                  <a:cubicBezTo>
                    <a:pt x="58" y="35"/>
                    <a:pt x="60" y="34"/>
                    <a:pt x="62" y="33"/>
                  </a:cubicBezTo>
                  <a:cubicBezTo>
                    <a:pt x="64" y="33"/>
                    <a:pt x="66" y="32"/>
                    <a:pt x="68" y="32"/>
                  </a:cubicBezTo>
                  <a:cubicBezTo>
                    <a:pt x="69" y="31"/>
                    <a:pt x="71" y="31"/>
                    <a:pt x="72" y="30"/>
                  </a:cubicBezTo>
                  <a:cubicBezTo>
                    <a:pt x="74" y="30"/>
                    <a:pt x="75" y="29"/>
                    <a:pt x="75" y="29"/>
                  </a:cubicBezTo>
                  <a:cubicBezTo>
                    <a:pt x="76" y="28"/>
                    <a:pt x="77" y="28"/>
                    <a:pt x="78" y="27"/>
                  </a:cubicBezTo>
                  <a:cubicBezTo>
                    <a:pt x="79" y="27"/>
                    <a:pt x="79" y="26"/>
                    <a:pt x="80" y="26"/>
                  </a:cubicBezTo>
                  <a:cubicBezTo>
                    <a:pt x="80" y="26"/>
                    <a:pt x="81" y="25"/>
                    <a:pt x="81" y="25"/>
                  </a:cubicBezTo>
                  <a:cubicBezTo>
                    <a:pt x="82" y="24"/>
                    <a:pt x="82" y="24"/>
                    <a:pt x="82" y="23"/>
                  </a:cubicBezTo>
                  <a:cubicBezTo>
                    <a:pt x="83" y="23"/>
                    <a:pt x="83" y="22"/>
                    <a:pt x="83" y="22"/>
                  </a:cubicBezTo>
                  <a:cubicBezTo>
                    <a:pt x="83" y="21"/>
                    <a:pt x="83" y="21"/>
                    <a:pt x="83" y="20"/>
                  </a:cubicBezTo>
                  <a:cubicBezTo>
                    <a:pt x="83" y="20"/>
                    <a:pt x="83" y="19"/>
                    <a:pt x="83" y="19"/>
                  </a:cubicBezTo>
                  <a:cubicBezTo>
                    <a:pt x="83" y="18"/>
                    <a:pt x="83" y="18"/>
                    <a:pt x="82" y="17"/>
                  </a:cubicBezTo>
                  <a:cubicBezTo>
                    <a:pt x="82" y="17"/>
                    <a:pt x="82" y="17"/>
                    <a:pt x="81" y="16"/>
                  </a:cubicBezTo>
                  <a:cubicBezTo>
                    <a:pt x="81" y="16"/>
                    <a:pt x="80" y="16"/>
                    <a:pt x="80" y="15"/>
                  </a:cubicBezTo>
                  <a:cubicBezTo>
                    <a:pt x="79" y="15"/>
                    <a:pt x="79" y="15"/>
                    <a:pt x="78" y="14"/>
                  </a:cubicBezTo>
                  <a:cubicBezTo>
                    <a:pt x="77" y="14"/>
                    <a:pt x="76" y="14"/>
                    <a:pt x="76" y="14"/>
                  </a:cubicBezTo>
                  <a:cubicBezTo>
                    <a:pt x="75" y="14"/>
                    <a:pt x="74" y="14"/>
                    <a:pt x="73" y="14"/>
                  </a:cubicBezTo>
                  <a:cubicBezTo>
                    <a:pt x="72" y="14"/>
                    <a:pt x="72" y="14"/>
                    <a:pt x="71" y="14"/>
                  </a:cubicBezTo>
                  <a:cubicBezTo>
                    <a:pt x="70" y="14"/>
                    <a:pt x="69" y="14"/>
                    <a:pt x="68" y="14"/>
                  </a:cubicBezTo>
                  <a:cubicBezTo>
                    <a:pt x="68" y="14"/>
                    <a:pt x="67" y="14"/>
                    <a:pt x="66" y="15"/>
                  </a:cubicBezTo>
                  <a:cubicBezTo>
                    <a:pt x="65" y="15"/>
                    <a:pt x="65" y="15"/>
                    <a:pt x="64" y="16"/>
                  </a:cubicBezTo>
                  <a:cubicBezTo>
                    <a:pt x="63" y="16"/>
                    <a:pt x="62" y="17"/>
                    <a:pt x="62" y="17"/>
                  </a:cubicBezTo>
                  <a:cubicBezTo>
                    <a:pt x="61" y="18"/>
                    <a:pt x="60" y="19"/>
                    <a:pt x="59" y="19"/>
                  </a:cubicBezTo>
                  <a:cubicBezTo>
                    <a:pt x="59" y="20"/>
                    <a:pt x="58" y="21"/>
                    <a:pt x="57" y="22"/>
                  </a:cubicBezTo>
                  <a:cubicBezTo>
                    <a:pt x="32" y="16"/>
                    <a:pt x="32" y="16"/>
                    <a:pt x="32" y="16"/>
                  </a:cubicBezTo>
                  <a:cubicBezTo>
                    <a:pt x="33" y="15"/>
                    <a:pt x="34" y="13"/>
                    <a:pt x="35" y="12"/>
                  </a:cubicBezTo>
                  <a:cubicBezTo>
                    <a:pt x="36" y="11"/>
                    <a:pt x="38" y="10"/>
                    <a:pt x="39" y="9"/>
                  </a:cubicBezTo>
                  <a:cubicBezTo>
                    <a:pt x="40" y="8"/>
                    <a:pt x="41" y="8"/>
                    <a:pt x="42" y="7"/>
                  </a:cubicBezTo>
                  <a:cubicBezTo>
                    <a:pt x="43" y="6"/>
                    <a:pt x="44" y="5"/>
                    <a:pt x="45" y="5"/>
                  </a:cubicBezTo>
                  <a:cubicBezTo>
                    <a:pt x="46" y="4"/>
                    <a:pt x="48" y="4"/>
                    <a:pt x="49" y="3"/>
                  </a:cubicBezTo>
                  <a:cubicBezTo>
                    <a:pt x="50" y="3"/>
                    <a:pt x="51" y="2"/>
                    <a:pt x="53" y="2"/>
                  </a:cubicBezTo>
                  <a:cubicBezTo>
                    <a:pt x="54" y="1"/>
                    <a:pt x="55" y="1"/>
                    <a:pt x="57" y="1"/>
                  </a:cubicBezTo>
                  <a:cubicBezTo>
                    <a:pt x="58" y="0"/>
                    <a:pt x="59" y="0"/>
                    <a:pt x="61" y="0"/>
                  </a:cubicBezTo>
                  <a:cubicBezTo>
                    <a:pt x="62" y="0"/>
                    <a:pt x="64" y="0"/>
                    <a:pt x="65" y="0"/>
                  </a:cubicBezTo>
                  <a:cubicBezTo>
                    <a:pt x="67" y="0"/>
                    <a:pt x="69" y="0"/>
                    <a:pt x="71" y="0"/>
                  </a:cubicBezTo>
                  <a:cubicBezTo>
                    <a:pt x="72" y="0"/>
                    <a:pt x="74" y="0"/>
                    <a:pt x="76" y="0"/>
                  </a:cubicBezTo>
                  <a:cubicBezTo>
                    <a:pt x="78" y="1"/>
                    <a:pt x="80" y="1"/>
                    <a:pt x="83" y="1"/>
                  </a:cubicBezTo>
                  <a:close/>
                </a:path>
              </a:pathLst>
            </a:custGeom>
            <a:solidFill>
              <a:srgbClr val="0079C1"/>
            </a:solidFill>
            <a:ln w="9525">
              <a:solidFill>
                <a:srgbClr val="4A7399"/>
              </a:solidFill>
              <a:round/>
              <a:headEnd/>
              <a:tailEnd/>
            </a:ln>
          </p:spPr>
          <p:txBody>
            <a:bodyPr/>
            <a:lstStyle/>
            <a:p>
              <a:endParaRPr lang="en-US"/>
            </a:p>
          </p:txBody>
        </p:sp>
      </p:grpSp>
      <p:grpSp>
        <p:nvGrpSpPr>
          <p:cNvPr id="79" name="Group 81"/>
          <p:cNvGrpSpPr>
            <a:grpSpLocks/>
          </p:cNvGrpSpPr>
          <p:nvPr/>
        </p:nvGrpSpPr>
        <p:grpSpPr bwMode="auto">
          <a:xfrm>
            <a:off x="1216100" y="5687516"/>
            <a:ext cx="439737" cy="254000"/>
            <a:chOff x="1055" y="2033"/>
            <a:chExt cx="277" cy="160"/>
          </a:xfrm>
        </p:grpSpPr>
        <p:sp>
          <p:nvSpPr>
            <p:cNvPr id="80" name="Freeform 51"/>
            <p:cNvSpPr>
              <a:spLocks/>
            </p:cNvSpPr>
            <p:nvPr/>
          </p:nvSpPr>
          <p:spPr bwMode="auto">
            <a:xfrm>
              <a:off x="1055" y="2033"/>
              <a:ext cx="277" cy="160"/>
            </a:xfrm>
            <a:custGeom>
              <a:avLst/>
              <a:gdLst>
                <a:gd name="T0" fmla="*/ 180 w 197"/>
                <a:gd name="T1" fmla="*/ 16 h 114"/>
                <a:gd name="T2" fmla="*/ 190 w 197"/>
                <a:gd name="T3" fmla="*/ 20 h 114"/>
                <a:gd name="T4" fmla="*/ 195 w 197"/>
                <a:gd name="T5" fmla="*/ 25 h 114"/>
                <a:gd name="T6" fmla="*/ 197 w 197"/>
                <a:gd name="T7" fmla="*/ 32 h 114"/>
                <a:gd name="T8" fmla="*/ 194 w 197"/>
                <a:gd name="T9" fmla="*/ 40 h 114"/>
                <a:gd name="T10" fmla="*/ 156 w 197"/>
                <a:gd name="T11" fmla="*/ 97 h 114"/>
                <a:gd name="T12" fmla="*/ 148 w 197"/>
                <a:gd name="T13" fmla="*/ 105 h 114"/>
                <a:gd name="T14" fmla="*/ 137 w 197"/>
                <a:gd name="T15" fmla="*/ 110 h 114"/>
                <a:gd name="T16" fmla="*/ 125 w 197"/>
                <a:gd name="T17" fmla="*/ 113 h 114"/>
                <a:gd name="T18" fmla="*/ 113 w 197"/>
                <a:gd name="T19" fmla="*/ 113 h 114"/>
                <a:gd name="T20" fmla="*/ 16 w 197"/>
                <a:gd name="T21" fmla="*/ 95 h 114"/>
                <a:gd name="T22" fmla="*/ 6 w 197"/>
                <a:gd name="T23" fmla="*/ 91 h 114"/>
                <a:gd name="T24" fmla="*/ 1 w 197"/>
                <a:gd name="T25" fmla="*/ 85 h 114"/>
                <a:gd name="T26" fmla="*/ 0 w 197"/>
                <a:gd name="T27" fmla="*/ 77 h 114"/>
                <a:gd name="T28" fmla="*/ 4 w 197"/>
                <a:gd name="T29" fmla="*/ 69 h 114"/>
                <a:gd name="T30" fmla="*/ 46 w 197"/>
                <a:gd name="T31" fmla="*/ 15 h 114"/>
                <a:gd name="T32" fmla="*/ 54 w 197"/>
                <a:gd name="T33" fmla="*/ 8 h 114"/>
                <a:gd name="T34" fmla="*/ 64 w 197"/>
                <a:gd name="T35" fmla="*/ 3 h 114"/>
                <a:gd name="T36" fmla="*/ 76 w 197"/>
                <a:gd name="T37" fmla="*/ 0 h 114"/>
                <a:gd name="T38" fmla="*/ 87 w 197"/>
                <a:gd name="T39" fmla="*/ 1 h 114"/>
                <a:gd name="T40" fmla="*/ 180 w 197"/>
                <a:gd name="T41" fmla="*/ 1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114">
                  <a:moveTo>
                    <a:pt x="180" y="16"/>
                  </a:moveTo>
                  <a:cubicBezTo>
                    <a:pt x="184" y="17"/>
                    <a:pt x="187" y="18"/>
                    <a:pt x="190" y="20"/>
                  </a:cubicBezTo>
                  <a:cubicBezTo>
                    <a:pt x="192" y="21"/>
                    <a:pt x="194" y="23"/>
                    <a:pt x="195" y="25"/>
                  </a:cubicBezTo>
                  <a:cubicBezTo>
                    <a:pt x="197" y="27"/>
                    <a:pt x="197" y="30"/>
                    <a:pt x="197" y="32"/>
                  </a:cubicBezTo>
                  <a:cubicBezTo>
                    <a:pt x="197" y="35"/>
                    <a:pt x="196" y="38"/>
                    <a:pt x="194" y="40"/>
                  </a:cubicBezTo>
                  <a:cubicBezTo>
                    <a:pt x="156" y="97"/>
                    <a:pt x="156" y="97"/>
                    <a:pt x="156" y="97"/>
                  </a:cubicBezTo>
                  <a:cubicBezTo>
                    <a:pt x="154" y="100"/>
                    <a:pt x="151" y="102"/>
                    <a:pt x="148" y="105"/>
                  </a:cubicBezTo>
                  <a:cubicBezTo>
                    <a:pt x="145" y="107"/>
                    <a:pt x="141" y="109"/>
                    <a:pt x="137" y="110"/>
                  </a:cubicBezTo>
                  <a:cubicBezTo>
                    <a:pt x="134" y="112"/>
                    <a:pt x="129" y="113"/>
                    <a:pt x="125" y="113"/>
                  </a:cubicBezTo>
                  <a:cubicBezTo>
                    <a:pt x="121" y="114"/>
                    <a:pt x="117" y="113"/>
                    <a:pt x="113" y="113"/>
                  </a:cubicBezTo>
                  <a:cubicBezTo>
                    <a:pt x="16" y="95"/>
                    <a:pt x="16" y="95"/>
                    <a:pt x="16" y="95"/>
                  </a:cubicBezTo>
                  <a:cubicBezTo>
                    <a:pt x="12" y="94"/>
                    <a:pt x="9" y="93"/>
                    <a:pt x="6" y="91"/>
                  </a:cubicBezTo>
                  <a:cubicBezTo>
                    <a:pt x="4" y="89"/>
                    <a:pt x="2" y="87"/>
                    <a:pt x="1" y="85"/>
                  </a:cubicBezTo>
                  <a:cubicBezTo>
                    <a:pt x="0" y="83"/>
                    <a:pt x="0" y="80"/>
                    <a:pt x="0" y="77"/>
                  </a:cubicBezTo>
                  <a:cubicBezTo>
                    <a:pt x="1" y="75"/>
                    <a:pt x="2" y="72"/>
                    <a:pt x="4" y="69"/>
                  </a:cubicBezTo>
                  <a:cubicBezTo>
                    <a:pt x="46" y="15"/>
                    <a:pt x="46" y="15"/>
                    <a:pt x="46" y="15"/>
                  </a:cubicBezTo>
                  <a:cubicBezTo>
                    <a:pt x="48" y="12"/>
                    <a:pt x="51" y="10"/>
                    <a:pt x="54" y="8"/>
                  </a:cubicBezTo>
                  <a:cubicBezTo>
                    <a:pt x="57" y="6"/>
                    <a:pt x="60" y="4"/>
                    <a:pt x="64" y="3"/>
                  </a:cubicBezTo>
                  <a:cubicBezTo>
                    <a:pt x="68" y="2"/>
                    <a:pt x="72" y="1"/>
                    <a:pt x="76" y="0"/>
                  </a:cubicBezTo>
                  <a:cubicBezTo>
                    <a:pt x="79" y="0"/>
                    <a:pt x="83" y="0"/>
                    <a:pt x="87" y="1"/>
                  </a:cubicBezTo>
                  <a:lnTo>
                    <a:pt x="180" y="16"/>
                  </a:lnTo>
                  <a:close/>
                </a:path>
              </a:pathLst>
            </a:custGeom>
            <a:solidFill>
              <a:srgbClr val="FFFFFF"/>
            </a:solidFill>
            <a:ln w="9525">
              <a:solidFill>
                <a:srgbClr val="4A7399"/>
              </a:solidFill>
              <a:round/>
              <a:headEnd/>
              <a:tailEnd/>
            </a:ln>
          </p:spPr>
          <p:txBody>
            <a:bodyPr/>
            <a:lstStyle/>
            <a:p>
              <a:endParaRPr lang="en-US"/>
            </a:p>
          </p:txBody>
        </p:sp>
        <p:sp>
          <p:nvSpPr>
            <p:cNvPr id="81" name="Freeform 52"/>
            <p:cNvSpPr>
              <a:spLocks/>
            </p:cNvSpPr>
            <p:nvPr/>
          </p:nvSpPr>
          <p:spPr bwMode="auto">
            <a:xfrm>
              <a:off x="1156" y="2062"/>
              <a:ext cx="103" cy="99"/>
            </a:xfrm>
            <a:custGeom>
              <a:avLst/>
              <a:gdLst>
                <a:gd name="T0" fmla="*/ 73 w 73"/>
                <a:gd name="T1" fmla="*/ 4 h 70"/>
                <a:gd name="T2" fmla="*/ 26 w 73"/>
                <a:gd name="T3" fmla="*/ 70 h 70"/>
                <a:gd name="T4" fmla="*/ 1 w 73"/>
                <a:gd name="T5" fmla="*/ 66 h 70"/>
                <a:gd name="T6" fmla="*/ 33 w 73"/>
                <a:gd name="T7" fmla="*/ 22 h 70"/>
                <a:gd name="T8" fmla="*/ 28 w 73"/>
                <a:gd name="T9" fmla="*/ 23 h 70"/>
                <a:gd name="T10" fmla="*/ 24 w 73"/>
                <a:gd name="T11" fmla="*/ 24 h 70"/>
                <a:gd name="T12" fmla="*/ 21 w 73"/>
                <a:gd name="T13" fmla="*/ 24 h 70"/>
                <a:gd name="T14" fmla="*/ 17 w 73"/>
                <a:gd name="T15" fmla="*/ 25 h 70"/>
                <a:gd name="T16" fmla="*/ 13 w 73"/>
                <a:gd name="T17" fmla="*/ 26 h 70"/>
                <a:gd name="T18" fmla="*/ 9 w 73"/>
                <a:gd name="T19" fmla="*/ 26 h 70"/>
                <a:gd name="T20" fmla="*/ 5 w 73"/>
                <a:gd name="T21" fmla="*/ 26 h 70"/>
                <a:gd name="T22" fmla="*/ 0 w 73"/>
                <a:gd name="T23" fmla="*/ 27 h 70"/>
                <a:gd name="T24" fmla="*/ 11 w 73"/>
                <a:gd name="T25" fmla="*/ 12 h 70"/>
                <a:gd name="T26" fmla="*/ 18 w 73"/>
                <a:gd name="T27" fmla="*/ 12 h 70"/>
                <a:gd name="T28" fmla="*/ 24 w 73"/>
                <a:gd name="T29" fmla="*/ 11 h 70"/>
                <a:gd name="T30" fmla="*/ 30 w 73"/>
                <a:gd name="T31" fmla="*/ 10 h 70"/>
                <a:gd name="T32" fmla="*/ 35 w 73"/>
                <a:gd name="T33" fmla="*/ 8 h 70"/>
                <a:gd name="T34" fmla="*/ 40 w 73"/>
                <a:gd name="T35" fmla="*/ 7 h 70"/>
                <a:gd name="T36" fmla="*/ 45 w 73"/>
                <a:gd name="T37" fmla="*/ 5 h 70"/>
                <a:gd name="T38" fmla="*/ 49 w 73"/>
                <a:gd name="T39" fmla="*/ 3 h 70"/>
                <a:gd name="T40" fmla="*/ 53 w 73"/>
                <a:gd name="T41" fmla="*/ 0 h 70"/>
                <a:gd name="T42" fmla="*/ 73 w 73"/>
                <a:gd name="T4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70">
                  <a:moveTo>
                    <a:pt x="73" y="4"/>
                  </a:moveTo>
                  <a:cubicBezTo>
                    <a:pt x="26" y="70"/>
                    <a:pt x="26" y="70"/>
                    <a:pt x="26" y="70"/>
                  </a:cubicBezTo>
                  <a:cubicBezTo>
                    <a:pt x="1" y="66"/>
                    <a:pt x="1" y="66"/>
                    <a:pt x="1" y="66"/>
                  </a:cubicBezTo>
                  <a:cubicBezTo>
                    <a:pt x="33" y="22"/>
                    <a:pt x="33" y="22"/>
                    <a:pt x="33" y="22"/>
                  </a:cubicBezTo>
                  <a:cubicBezTo>
                    <a:pt x="31" y="22"/>
                    <a:pt x="30" y="23"/>
                    <a:pt x="28" y="23"/>
                  </a:cubicBezTo>
                  <a:cubicBezTo>
                    <a:pt x="27" y="23"/>
                    <a:pt x="26" y="23"/>
                    <a:pt x="24" y="24"/>
                  </a:cubicBezTo>
                  <a:cubicBezTo>
                    <a:pt x="23" y="24"/>
                    <a:pt x="22" y="24"/>
                    <a:pt x="21" y="24"/>
                  </a:cubicBezTo>
                  <a:cubicBezTo>
                    <a:pt x="19" y="25"/>
                    <a:pt x="18" y="25"/>
                    <a:pt x="17" y="25"/>
                  </a:cubicBezTo>
                  <a:cubicBezTo>
                    <a:pt x="16" y="25"/>
                    <a:pt x="14" y="25"/>
                    <a:pt x="13" y="26"/>
                  </a:cubicBezTo>
                  <a:cubicBezTo>
                    <a:pt x="12" y="26"/>
                    <a:pt x="10" y="26"/>
                    <a:pt x="9" y="26"/>
                  </a:cubicBezTo>
                  <a:cubicBezTo>
                    <a:pt x="8" y="26"/>
                    <a:pt x="6" y="26"/>
                    <a:pt x="5" y="26"/>
                  </a:cubicBezTo>
                  <a:cubicBezTo>
                    <a:pt x="3" y="26"/>
                    <a:pt x="1" y="26"/>
                    <a:pt x="0" y="27"/>
                  </a:cubicBezTo>
                  <a:cubicBezTo>
                    <a:pt x="11" y="12"/>
                    <a:pt x="11" y="12"/>
                    <a:pt x="11" y="12"/>
                  </a:cubicBezTo>
                  <a:cubicBezTo>
                    <a:pt x="13" y="12"/>
                    <a:pt x="15" y="12"/>
                    <a:pt x="18" y="12"/>
                  </a:cubicBezTo>
                  <a:cubicBezTo>
                    <a:pt x="20" y="11"/>
                    <a:pt x="22" y="11"/>
                    <a:pt x="24" y="11"/>
                  </a:cubicBezTo>
                  <a:cubicBezTo>
                    <a:pt x="26" y="10"/>
                    <a:pt x="28" y="10"/>
                    <a:pt x="30" y="10"/>
                  </a:cubicBezTo>
                  <a:cubicBezTo>
                    <a:pt x="32" y="9"/>
                    <a:pt x="34" y="9"/>
                    <a:pt x="35" y="8"/>
                  </a:cubicBezTo>
                  <a:cubicBezTo>
                    <a:pt x="37" y="8"/>
                    <a:pt x="38" y="7"/>
                    <a:pt x="40" y="7"/>
                  </a:cubicBezTo>
                  <a:cubicBezTo>
                    <a:pt x="42" y="6"/>
                    <a:pt x="43" y="6"/>
                    <a:pt x="45" y="5"/>
                  </a:cubicBezTo>
                  <a:cubicBezTo>
                    <a:pt x="46" y="4"/>
                    <a:pt x="48" y="4"/>
                    <a:pt x="49" y="3"/>
                  </a:cubicBezTo>
                  <a:cubicBezTo>
                    <a:pt x="50" y="2"/>
                    <a:pt x="52" y="1"/>
                    <a:pt x="53" y="0"/>
                  </a:cubicBezTo>
                  <a:lnTo>
                    <a:pt x="73" y="4"/>
                  </a:lnTo>
                  <a:close/>
                </a:path>
              </a:pathLst>
            </a:custGeom>
            <a:solidFill>
              <a:srgbClr val="0079C1"/>
            </a:solidFill>
            <a:ln w="9525">
              <a:solidFill>
                <a:srgbClr val="4A7399"/>
              </a:solidFill>
              <a:round/>
              <a:headEnd/>
              <a:tailEnd/>
            </a:ln>
          </p:spPr>
          <p:txBody>
            <a:bodyPr/>
            <a:lstStyle/>
            <a:p>
              <a:endParaRPr lang="en-US"/>
            </a:p>
          </p:txBody>
        </p:sp>
      </p:grpSp>
      <p:grpSp>
        <p:nvGrpSpPr>
          <p:cNvPr id="82" name="Group 69"/>
          <p:cNvGrpSpPr>
            <a:grpSpLocks/>
          </p:cNvGrpSpPr>
          <p:nvPr/>
        </p:nvGrpSpPr>
        <p:grpSpPr bwMode="auto">
          <a:xfrm>
            <a:off x="1854275" y="6165353"/>
            <a:ext cx="493712" cy="331788"/>
            <a:chOff x="1457" y="2334"/>
            <a:chExt cx="311" cy="209"/>
          </a:xfrm>
        </p:grpSpPr>
        <p:sp>
          <p:nvSpPr>
            <p:cNvPr id="83" name="Freeform 53"/>
            <p:cNvSpPr>
              <a:spLocks/>
            </p:cNvSpPr>
            <p:nvPr/>
          </p:nvSpPr>
          <p:spPr bwMode="auto">
            <a:xfrm>
              <a:off x="1457" y="2334"/>
              <a:ext cx="311" cy="209"/>
            </a:xfrm>
            <a:custGeom>
              <a:avLst/>
              <a:gdLst>
                <a:gd name="T0" fmla="*/ 197 w 221"/>
                <a:gd name="T1" fmla="*/ 22 h 149"/>
                <a:gd name="T2" fmla="*/ 209 w 221"/>
                <a:gd name="T3" fmla="*/ 27 h 149"/>
                <a:gd name="T4" fmla="*/ 217 w 221"/>
                <a:gd name="T5" fmla="*/ 34 h 149"/>
                <a:gd name="T6" fmla="*/ 221 w 221"/>
                <a:gd name="T7" fmla="*/ 44 h 149"/>
                <a:gd name="T8" fmla="*/ 219 w 221"/>
                <a:gd name="T9" fmla="*/ 54 h 149"/>
                <a:gd name="T10" fmla="*/ 186 w 221"/>
                <a:gd name="T11" fmla="*/ 128 h 149"/>
                <a:gd name="T12" fmla="*/ 178 w 221"/>
                <a:gd name="T13" fmla="*/ 138 h 149"/>
                <a:gd name="T14" fmla="*/ 167 w 221"/>
                <a:gd name="T15" fmla="*/ 145 h 149"/>
                <a:gd name="T16" fmla="*/ 153 w 221"/>
                <a:gd name="T17" fmla="*/ 149 h 149"/>
                <a:gd name="T18" fmla="*/ 139 w 221"/>
                <a:gd name="T19" fmla="*/ 148 h 149"/>
                <a:gd name="T20" fmla="*/ 21 w 221"/>
                <a:gd name="T21" fmla="*/ 123 h 149"/>
                <a:gd name="T22" fmla="*/ 10 w 221"/>
                <a:gd name="T23" fmla="*/ 118 h 149"/>
                <a:gd name="T24" fmla="*/ 2 w 221"/>
                <a:gd name="T25" fmla="*/ 110 h 149"/>
                <a:gd name="T26" fmla="*/ 0 w 221"/>
                <a:gd name="T27" fmla="*/ 100 h 149"/>
                <a:gd name="T28" fmla="*/ 3 w 221"/>
                <a:gd name="T29" fmla="*/ 89 h 149"/>
                <a:gd name="T30" fmla="*/ 41 w 221"/>
                <a:gd name="T31" fmla="*/ 19 h 149"/>
                <a:gd name="T32" fmla="*/ 49 w 221"/>
                <a:gd name="T33" fmla="*/ 10 h 149"/>
                <a:gd name="T34" fmla="*/ 60 w 221"/>
                <a:gd name="T35" fmla="*/ 3 h 149"/>
                <a:gd name="T36" fmla="*/ 72 w 221"/>
                <a:gd name="T37" fmla="*/ 0 h 149"/>
                <a:gd name="T38" fmla="*/ 86 w 221"/>
                <a:gd name="T39" fmla="*/ 1 h 149"/>
                <a:gd name="T40" fmla="*/ 197 w 221"/>
                <a:gd name="T41" fmla="*/ 2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1" h="149">
                  <a:moveTo>
                    <a:pt x="197" y="22"/>
                  </a:moveTo>
                  <a:cubicBezTo>
                    <a:pt x="202" y="23"/>
                    <a:pt x="206" y="25"/>
                    <a:pt x="209" y="27"/>
                  </a:cubicBezTo>
                  <a:cubicBezTo>
                    <a:pt x="212" y="29"/>
                    <a:pt x="215" y="31"/>
                    <a:pt x="217" y="34"/>
                  </a:cubicBezTo>
                  <a:cubicBezTo>
                    <a:pt x="219" y="37"/>
                    <a:pt x="220" y="40"/>
                    <a:pt x="221" y="44"/>
                  </a:cubicBezTo>
                  <a:cubicBezTo>
                    <a:pt x="221" y="47"/>
                    <a:pt x="220" y="50"/>
                    <a:pt x="219" y="54"/>
                  </a:cubicBezTo>
                  <a:cubicBezTo>
                    <a:pt x="186" y="128"/>
                    <a:pt x="186" y="128"/>
                    <a:pt x="186" y="128"/>
                  </a:cubicBezTo>
                  <a:cubicBezTo>
                    <a:pt x="184" y="131"/>
                    <a:pt x="182" y="135"/>
                    <a:pt x="178" y="138"/>
                  </a:cubicBezTo>
                  <a:cubicBezTo>
                    <a:pt x="175" y="141"/>
                    <a:pt x="171" y="143"/>
                    <a:pt x="167" y="145"/>
                  </a:cubicBezTo>
                  <a:cubicBezTo>
                    <a:pt x="163" y="147"/>
                    <a:pt x="158" y="148"/>
                    <a:pt x="153" y="149"/>
                  </a:cubicBezTo>
                  <a:cubicBezTo>
                    <a:pt x="149" y="149"/>
                    <a:pt x="144" y="149"/>
                    <a:pt x="139" y="148"/>
                  </a:cubicBezTo>
                  <a:cubicBezTo>
                    <a:pt x="21" y="123"/>
                    <a:pt x="21" y="123"/>
                    <a:pt x="21" y="123"/>
                  </a:cubicBezTo>
                  <a:cubicBezTo>
                    <a:pt x="17" y="122"/>
                    <a:pt x="13" y="120"/>
                    <a:pt x="10" y="118"/>
                  </a:cubicBezTo>
                  <a:cubicBezTo>
                    <a:pt x="6" y="116"/>
                    <a:pt x="4" y="113"/>
                    <a:pt x="2" y="110"/>
                  </a:cubicBezTo>
                  <a:cubicBezTo>
                    <a:pt x="1" y="107"/>
                    <a:pt x="0" y="104"/>
                    <a:pt x="0" y="100"/>
                  </a:cubicBezTo>
                  <a:cubicBezTo>
                    <a:pt x="0" y="97"/>
                    <a:pt x="1" y="93"/>
                    <a:pt x="3" y="89"/>
                  </a:cubicBezTo>
                  <a:cubicBezTo>
                    <a:pt x="41" y="19"/>
                    <a:pt x="41" y="19"/>
                    <a:pt x="41" y="19"/>
                  </a:cubicBezTo>
                  <a:cubicBezTo>
                    <a:pt x="43" y="15"/>
                    <a:pt x="46" y="12"/>
                    <a:pt x="49" y="10"/>
                  </a:cubicBezTo>
                  <a:cubicBezTo>
                    <a:pt x="52" y="7"/>
                    <a:pt x="56" y="5"/>
                    <a:pt x="60" y="3"/>
                  </a:cubicBezTo>
                  <a:cubicBezTo>
                    <a:pt x="64" y="2"/>
                    <a:pt x="68" y="1"/>
                    <a:pt x="72" y="0"/>
                  </a:cubicBezTo>
                  <a:cubicBezTo>
                    <a:pt x="77" y="0"/>
                    <a:pt x="81" y="0"/>
                    <a:pt x="86" y="1"/>
                  </a:cubicBezTo>
                  <a:lnTo>
                    <a:pt x="197" y="22"/>
                  </a:lnTo>
                  <a:close/>
                </a:path>
              </a:pathLst>
            </a:custGeom>
            <a:solidFill>
              <a:srgbClr val="FFFFFF"/>
            </a:solidFill>
            <a:ln w="9525">
              <a:solidFill>
                <a:srgbClr val="4A7399"/>
              </a:solidFill>
              <a:round/>
              <a:headEnd/>
              <a:tailEnd/>
            </a:ln>
          </p:spPr>
          <p:txBody>
            <a:bodyPr/>
            <a:lstStyle/>
            <a:p>
              <a:endParaRPr lang="en-US"/>
            </a:p>
          </p:txBody>
        </p:sp>
        <p:sp>
          <p:nvSpPr>
            <p:cNvPr id="84" name="Freeform 54"/>
            <p:cNvSpPr>
              <a:spLocks/>
            </p:cNvSpPr>
            <p:nvPr/>
          </p:nvSpPr>
          <p:spPr bwMode="auto">
            <a:xfrm>
              <a:off x="1581" y="2422"/>
              <a:ext cx="62" cy="44"/>
            </a:xfrm>
            <a:custGeom>
              <a:avLst/>
              <a:gdLst>
                <a:gd name="T0" fmla="*/ 62 w 62"/>
                <a:gd name="T1" fmla="*/ 10 h 44"/>
                <a:gd name="T2" fmla="*/ 45 w 62"/>
                <a:gd name="T3" fmla="*/ 44 h 44"/>
                <a:gd name="T4" fmla="*/ 0 w 62"/>
                <a:gd name="T5" fmla="*/ 34 h 44"/>
                <a:gd name="T6" fmla="*/ 17 w 62"/>
                <a:gd name="T7" fmla="*/ 0 h 44"/>
                <a:gd name="T8" fmla="*/ 62 w 62"/>
                <a:gd name="T9" fmla="*/ 10 h 44"/>
              </a:gdLst>
              <a:ahLst/>
              <a:cxnLst>
                <a:cxn ang="0">
                  <a:pos x="T0" y="T1"/>
                </a:cxn>
                <a:cxn ang="0">
                  <a:pos x="T2" y="T3"/>
                </a:cxn>
                <a:cxn ang="0">
                  <a:pos x="T4" y="T5"/>
                </a:cxn>
                <a:cxn ang="0">
                  <a:pos x="T6" y="T7"/>
                </a:cxn>
                <a:cxn ang="0">
                  <a:pos x="T8" y="T9"/>
                </a:cxn>
              </a:cxnLst>
              <a:rect l="0" t="0" r="r" b="b"/>
              <a:pathLst>
                <a:path w="62" h="44">
                  <a:moveTo>
                    <a:pt x="62" y="10"/>
                  </a:moveTo>
                  <a:lnTo>
                    <a:pt x="45" y="44"/>
                  </a:lnTo>
                  <a:lnTo>
                    <a:pt x="0" y="34"/>
                  </a:lnTo>
                  <a:lnTo>
                    <a:pt x="17" y="0"/>
                  </a:lnTo>
                  <a:lnTo>
                    <a:pt x="62" y="10"/>
                  </a:lnTo>
                  <a:close/>
                </a:path>
              </a:pathLst>
            </a:custGeom>
            <a:solidFill>
              <a:srgbClr val="0079C1"/>
            </a:solidFill>
            <a:ln w="9525">
              <a:solidFill>
                <a:srgbClr val="4A7399"/>
              </a:solidFill>
              <a:round/>
              <a:headEnd/>
              <a:tailEnd/>
            </a:ln>
          </p:spPr>
          <p:txBody>
            <a:bodyPr/>
            <a:lstStyle/>
            <a:p>
              <a:endParaRPr lang="en-US"/>
            </a:p>
          </p:txBody>
        </p:sp>
      </p:grpSp>
      <p:grpSp>
        <p:nvGrpSpPr>
          <p:cNvPr id="85" name="Group 70"/>
          <p:cNvGrpSpPr>
            <a:grpSpLocks/>
          </p:cNvGrpSpPr>
          <p:nvPr/>
        </p:nvGrpSpPr>
        <p:grpSpPr bwMode="auto">
          <a:xfrm>
            <a:off x="2347987" y="6255841"/>
            <a:ext cx="1033463" cy="473075"/>
            <a:chOff x="1768" y="2391"/>
            <a:chExt cx="651" cy="298"/>
          </a:xfrm>
        </p:grpSpPr>
        <p:sp>
          <p:nvSpPr>
            <p:cNvPr id="86" name="Freeform 55"/>
            <p:cNvSpPr>
              <a:spLocks/>
            </p:cNvSpPr>
            <p:nvPr/>
          </p:nvSpPr>
          <p:spPr bwMode="auto">
            <a:xfrm>
              <a:off x="1768" y="2391"/>
              <a:ext cx="651" cy="298"/>
            </a:xfrm>
            <a:custGeom>
              <a:avLst/>
              <a:gdLst>
                <a:gd name="T0" fmla="*/ 431 w 463"/>
                <a:gd name="T1" fmla="*/ 70 h 212"/>
                <a:gd name="T2" fmla="*/ 445 w 463"/>
                <a:gd name="T3" fmla="*/ 75 h 212"/>
                <a:gd name="T4" fmla="*/ 455 w 463"/>
                <a:gd name="T5" fmla="*/ 83 h 212"/>
                <a:gd name="T6" fmla="*/ 462 w 463"/>
                <a:gd name="T7" fmla="*/ 93 h 212"/>
                <a:gd name="T8" fmla="*/ 462 w 463"/>
                <a:gd name="T9" fmla="*/ 105 h 212"/>
                <a:gd name="T10" fmla="*/ 445 w 463"/>
                <a:gd name="T11" fmla="*/ 187 h 212"/>
                <a:gd name="T12" fmla="*/ 440 w 463"/>
                <a:gd name="T13" fmla="*/ 199 h 212"/>
                <a:gd name="T14" fmla="*/ 429 w 463"/>
                <a:gd name="T15" fmla="*/ 207 h 212"/>
                <a:gd name="T16" fmla="*/ 415 w 463"/>
                <a:gd name="T17" fmla="*/ 211 h 212"/>
                <a:gd name="T18" fmla="*/ 400 w 463"/>
                <a:gd name="T19" fmla="*/ 210 h 212"/>
                <a:gd name="T20" fmla="*/ 25 w 463"/>
                <a:gd name="T21" fmla="*/ 130 h 212"/>
                <a:gd name="T22" fmla="*/ 12 w 463"/>
                <a:gd name="T23" fmla="*/ 125 h 212"/>
                <a:gd name="T24" fmla="*/ 4 w 463"/>
                <a:gd name="T25" fmla="*/ 116 h 212"/>
                <a:gd name="T26" fmla="*/ 0 w 463"/>
                <a:gd name="T27" fmla="*/ 106 h 212"/>
                <a:gd name="T28" fmla="*/ 2 w 463"/>
                <a:gd name="T29" fmla="*/ 94 h 212"/>
                <a:gd name="T30" fmla="*/ 34 w 463"/>
                <a:gd name="T31" fmla="*/ 20 h 212"/>
                <a:gd name="T32" fmla="*/ 40 w 463"/>
                <a:gd name="T33" fmla="*/ 11 h 212"/>
                <a:gd name="T34" fmla="*/ 51 w 463"/>
                <a:gd name="T35" fmla="*/ 4 h 212"/>
                <a:gd name="T36" fmla="*/ 64 w 463"/>
                <a:gd name="T37" fmla="*/ 1 h 212"/>
                <a:gd name="T38" fmla="*/ 78 w 463"/>
                <a:gd name="T39" fmla="*/ 1 h 212"/>
                <a:gd name="T40" fmla="*/ 431 w 463"/>
                <a:gd name="T4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3" h="212">
                  <a:moveTo>
                    <a:pt x="431" y="70"/>
                  </a:moveTo>
                  <a:cubicBezTo>
                    <a:pt x="436" y="71"/>
                    <a:pt x="441" y="72"/>
                    <a:pt x="445" y="75"/>
                  </a:cubicBezTo>
                  <a:cubicBezTo>
                    <a:pt x="449" y="77"/>
                    <a:pt x="453" y="80"/>
                    <a:pt x="455" y="83"/>
                  </a:cubicBezTo>
                  <a:cubicBezTo>
                    <a:pt x="458" y="86"/>
                    <a:pt x="460" y="90"/>
                    <a:pt x="462" y="93"/>
                  </a:cubicBezTo>
                  <a:cubicBezTo>
                    <a:pt x="463" y="97"/>
                    <a:pt x="463" y="101"/>
                    <a:pt x="462" y="105"/>
                  </a:cubicBezTo>
                  <a:cubicBezTo>
                    <a:pt x="445" y="187"/>
                    <a:pt x="445" y="187"/>
                    <a:pt x="445" y="187"/>
                  </a:cubicBezTo>
                  <a:cubicBezTo>
                    <a:pt x="444" y="192"/>
                    <a:pt x="443" y="196"/>
                    <a:pt x="440" y="199"/>
                  </a:cubicBezTo>
                  <a:cubicBezTo>
                    <a:pt x="437" y="202"/>
                    <a:pt x="433" y="205"/>
                    <a:pt x="429" y="207"/>
                  </a:cubicBezTo>
                  <a:cubicBezTo>
                    <a:pt x="425" y="209"/>
                    <a:pt x="420" y="210"/>
                    <a:pt x="415" y="211"/>
                  </a:cubicBezTo>
                  <a:cubicBezTo>
                    <a:pt x="410" y="212"/>
                    <a:pt x="405" y="211"/>
                    <a:pt x="400" y="210"/>
                  </a:cubicBezTo>
                  <a:cubicBezTo>
                    <a:pt x="25" y="130"/>
                    <a:pt x="25" y="130"/>
                    <a:pt x="25" y="130"/>
                  </a:cubicBezTo>
                  <a:cubicBezTo>
                    <a:pt x="20" y="129"/>
                    <a:pt x="16" y="127"/>
                    <a:pt x="12" y="125"/>
                  </a:cubicBezTo>
                  <a:cubicBezTo>
                    <a:pt x="9" y="122"/>
                    <a:pt x="6" y="120"/>
                    <a:pt x="4" y="116"/>
                  </a:cubicBezTo>
                  <a:cubicBezTo>
                    <a:pt x="2" y="113"/>
                    <a:pt x="0" y="109"/>
                    <a:pt x="0" y="106"/>
                  </a:cubicBezTo>
                  <a:cubicBezTo>
                    <a:pt x="0" y="102"/>
                    <a:pt x="0" y="98"/>
                    <a:pt x="2" y="94"/>
                  </a:cubicBezTo>
                  <a:cubicBezTo>
                    <a:pt x="34" y="20"/>
                    <a:pt x="34" y="20"/>
                    <a:pt x="34" y="20"/>
                  </a:cubicBezTo>
                  <a:cubicBezTo>
                    <a:pt x="35" y="16"/>
                    <a:pt x="37" y="13"/>
                    <a:pt x="40" y="11"/>
                  </a:cubicBezTo>
                  <a:cubicBezTo>
                    <a:pt x="43" y="8"/>
                    <a:pt x="47" y="6"/>
                    <a:pt x="51" y="4"/>
                  </a:cubicBezTo>
                  <a:cubicBezTo>
                    <a:pt x="55" y="2"/>
                    <a:pt x="59" y="1"/>
                    <a:pt x="64" y="1"/>
                  </a:cubicBezTo>
                  <a:cubicBezTo>
                    <a:pt x="68" y="0"/>
                    <a:pt x="73" y="0"/>
                    <a:pt x="78" y="1"/>
                  </a:cubicBezTo>
                  <a:lnTo>
                    <a:pt x="431" y="70"/>
                  </a:lnTo>
                  <a:close/>
                </a:path>
              </a:pathLst>
            </a:custGeom>
            <a:solidFill>
              <a:srgbClr val="FFFFFF"/>
            </a:solidFill>
            <a:ln w="9525">
              <a:solidFill>
                <a:srgbClr val="4A7399"/>
              </a:solidFill>
              <a:round/>
              <a:headEnd/>
              <a:tailEnd/>
            </a:ln>
          </p:spPr>
          <p:txBody>
            <a:bodyPr/>
            <a:lstStyle/>
            <a:p>
              <a:endParaRPr lang="en-US"/>
            </a:p>
          </p:txBody>
        </p:sp>
        <p:sp>
          <p:nvSpPr>
            <p:cNvPr id="87" name="Freeform 56"/>
            <p:cNvSpPr>
              <a:spLocks/>
            </p:cNvSpPr>
            <p:nvPr/>
          </p:nvSpPr>
          <p:spPr bwMode="auto">
            <a:xfrm>
              <a:off x="2032" y="2478"/>
              <a:ext cx="133" cy="54"/>
            </a:xfrm>
            <a:custGeom>
              <a:avLst/>
              <a:gdLst>
                <a:gd name="T0" fmla="*/ 10 w 133"/>
                <a:gd name="T1" fmla="*/ 0 h 54"/>
                <a:gd name="T2" fmla="*/ 133 w 133"/>
                <a:gd name="T3" fmla="*/ 24 h 54"/>
                <a:gd name="T4" fmla="*/ 124 w 133"/>
                <a:gd name="T5" fmla="*/ 54 h 54"/>
                <a:gd name="T6" fmla="*/ 0 w 133"/>
                <a:gd name="T7" fmla="*/ 29 h 54"/>
                <a:gd name="T8" fmla="*/ 10 w 133"/>
                <a:gd name="T9" fmla="*/ 0 h 54"/>
              </a:gdLst>
              <a:ahLst/>
              <a:cxnLst>
                <a:cxn ang="0">
                  <a:pos x="T0" y="T1"/>
                </a:cxn>
                <a:cxn ang="0">
                  <a:pos x="T2" y="T3"/>
                </a:cxn>
                <a:cxn ang="0">
                  <a:pos x="T4" y="T5"/>
                </a:cxn>
                <a:cxn ang="0">
                  <a:pos x="T6" y="T7"/>
                </a:cxn>
                <a:cxn ang="0">
                  <a:pos x="T8" y="T9"/>
                </a:cxn>
              </a:cxnLst>
              <a:rect l="0" t="0" r="r" b="b"/>
              <a:pathLst>
                <a:path w="133" h="54">
                  <a:moveTo>
                    <a:pt x="10" y="0"/>
                  </a:moveTo>
                  <a:lnTo>
                    <a:pt x="133" y="24"/>
                  </a:lnTo>
                  <a:lnTo>
                    <a:pt x="124" y="54"/>
                  </a:lnTo>
                  <a:lnTo>
                    <a:pt x="0" y="29"/>
                  </a:lnTo>
                  <a:lnTo>
                    <a:pt x="10" y="0"/>
                  </a:lnTo>
                  <a:close/>
                </a:path>
              </a:pathLst>
            </a:custGeom>
            <a:solidFill>
              <a:srgbClr val="0079C1"/>
            </a:solidFill>
            <a:ln w="9525">
              <a:solidFill>
                <a:srgbClr val="4A7399"/>
              </a:solidFill>
              <a:round/>
              <a:headEnd/>
              <a:tailEnd/>
            </a:ln>
          </p:spPr>
          <p:txBody>
            <a:bodyPr/>
            <a:lstStyle/>
            <a:p>
              <a:endParaRPr lang="en-US"/>
            </a:p>
          </p:txBody>
        </p:sp>
        <p:sp>
          <p:nvSpPr>
            <p:cNvPr id="88" name="Freeform 57"/>
            <p:cNvSpPr>
              <a:spLocks/>
            </p:cNvSpPr>
            <p:nvPr/>
          </p:nvSpPr>
          <p:spPr bwMode="auto">
            <a:xfrm>
              <a:off x="2018" y="2521"/>
              <a:ext cx="134" cy="54"/>
            </a:xfrm>
            <a:custGeom>
              <a:avLst/>
              <a:gdLst>
                <a:gd name="T0" fmla="*/ 0 w 134"/>
                <a:gd name="T1" fmla="*/ 28 h 54"/>
                <a:gd name="T2" fmla="*/ 10 w 134"/>
                <a:gd name="T3" fmla="*/ 0 h 54"/>
                <a:gd name="T4" fmla="*/ 134 w 134"/>
                <a:gd name="T5" fmla="*/ 25 h 54"/>
                <a:gd name="T6" fmla="*/ 126 w 134"/>
                <a:gd name="T7" fmla="*/ 54 h 54"/>
                <a:gd name="T8" fmla="*/ 0 w 134"/>
                <a:gd name="T9" fmla="*/ 28 h 54"/>
              </a:gdLst>
              <a:ahLst/>
              <a:cxnLst>
                <a:cxn ang="0">
                  <a:pos x="T0" y="T1"/>
                </a:cxn>
                <a:cxn ang="0">
                  <a:pos x="T2" y="T3"/>
                </a:cxn>
                <a:cxn ang="0">
                  <a:pos x="T4" y="T5"/>
                </a:cxn>
                <a:cxn ang="0">
                  <a:pos x="T6" y="T7"/>
                </a:cxn>
                <a:cxn ang="0">
                  <a:pos x="T8" y="T9"/>
                </a:cxn>
              </a:cxnLst>
              <a:rect l="0" t="0" r="r" b="b"/>
              <a:pathLst>
                <a:path w="134" h="54">
                  <a:moveTo>
                    <a:pt x="0" y="28"/>
                  </a:moveTo>
                  <a:lnTo>
                    <a:pt x="10" y="0"/>
                  </a:lnTo>
                  <a:lnTo>
                    <a:pt x="134" y="25"/>
                  </a:lnTo>
                  <a:lnTo>
                    <a:pt x="126" y="54"/>
                  </a:lnTo>
                  <a:lnTo>
                    <a:pt x="0" y="28"/>
                  </a:lnTo>
                  <a:close/>
                </a:path>
              </a:pathLst>
            </a:custGeom>
            <a:solidFill>
              <a:srgbClr val="0079C1"/>
            </a:solidFill>
            <a:ln w="9525">
              <a:solidFill>
                <a:srgbClr val="4A7399"/>
              </a:solidFill>
              <a:round/>
              <a:headEnd/>
              <a:tailEnd/>
            </a:ln>
          </p:spPr>
          <p:txBody>
            <a:bodyPr/>
            <a:lstStyle/>
            <a:p>
              <a:endParaRPr lang="en-US"/>
            </a:p>
          </p:txBody>
        </p:sp>
      </p:grpSp>
      <p:grpSp>
        <p:nvGrpSpPr>
          <p:cNvPr id="89" name="Group 71"/>
          <p:cNvGrpSpPr>
            <a:grpSpLocks/>
          </p:cNvGrpSpPr>
          <p:nvPr/>
        </p:nvGrpSpPr>
        <p:grpSpPr bwMode="auto">
          <a:xfrm>
            <a:off x="3000450" y="5979616"/>
            <a:ext cx="461962" cy="309562"/>
            <a:chOff x="2179" y="2217"/>
            <a:chExt cx="291" cy="195"/>
          </a:xfrm>
        </p:grpSpPr>
        <p:sp>
          <p:nvSpPr>
            <p:cNvPr id="90" name="Freeform 58"/>
            <p:cNvSpPr>
              <a:spLocks/>
            </p:cNvSpPr>
            <p:nvPr/>
          </p:nvSpPr>
          <p:spPr bwMode="auto">
            <a:xfrm>
              <a:off x="2179" y="2217"/>
              <a:ext cx="291" cy="195"/>
            </a:xfrm>
            <a:custGeom>
              <a:avLst/>
              <a:gdLst>
                <a:gd name="T0" fmla="*/ 178 w 207"/>
                <a:gd name="T1" fmla="*/ 21 h 139"/>
                <a:gd name="T2" fmla="*/ 190 w 207"/>
                <a:gd name="T3" fmla="*/ 25 h 139"/>
                <a:gd name="T4" fmla="*/ 200 w 207"/>
                <a:gd name="T5" fmla="*/ 32 h 139"/>
                <a:gd name="T6" fmla="*/ 206 w 207"/>
                <a:gd name="T7" fmla="*/ 40 h 139"/>
                <a:gd name="T8" fmla="*/ 207 w 207"/>
                <a:gd name="T9" fmla="*/ 50 h 139"/>
                <a:gd name="T10" fmla="*/ 193 w 207"/>
                <a:gd name="T11" fmla="*/ 119 h 139"/>
                <a:gd name="T12" fmla="*/ 188 w 207"/>
                <a:gd name="T13" fmla="*/ 128 h 139"/>
                <a:gd name="T14" fmla="*/ 178 w 207"/>
                <a:gd name="T15" fmla="*/ 135 h 139"/>
                <a:gd name="T16" fmla="*/ 166 w 207"/>
                <a:gd name="T17" fmla="*/ 138 h 139"/>
                <a:gd name="T18" fmla="*/ 151 w 207"/>
                <a:gd name="T19" fmla="*/ 138 h 139"/>
                <a:gd name="T20" fmla="*/ 28 w 207"/>
                <a:gd name="T21" fmla="*/ 115 h 139"/>
                <a:gd name="T22" fmla="*/ 15 w 207"/>
                <a:gd name="T23" fmla="*/ 110 h 139"/>
                <a:gd name="T24" fmla="*/ 6 w 207"/>
                <a:gd name="T25" fmla="*/ 103 h 139"/>
                <a:gd name="T26" fmla="*/ 1 w 207"/>
                <a:gd name="T27" fmla="*/ 94 h 139"/>
                <a:gd name="T28" fmla="*/ 1 w 207"/>
                <a:gd name="T29" fmla="*/ 84 h 139"/>
                <a:gd name="T30" fmla="*/ 21 w 207"/>
                <a:gd name="T31" fmla="*/ 18 h 139"/>
                <a:gd name="T32" fmla="*/ 26 w 207"/>
                <a:gd name="T33" fmla="*/ 10 h 139"/>
                <a:gd name="T34" fmla="*/ 36 w 207"/>
                <a:gd name="T35" fmla="*/ 4 h 139"/>
                <a:gd name="T36" fmla="*/ 47 w 207"/>
                <a:gd name="T37" fmla="*/ 1 h 139"/>
                <a:gd name="T38" fmla="*/ 61 w 207"/>
                <a:gd name="T39" fmla="*/ 1 h 139"/>
                <a:gd name="T40" fmla="*/ 178 w 207"/>
                <a:gd name="T41"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7" h="139">
                  <a:moveTo>
                    <a:pt x="178" y="21"/>
                  </a:moveTo>
                  <a:cubicBezTo>
                    <a:pt x="182" y="22"/>
                    <a:pt x="187" y="23"/>
                    <a:pt x="190" y="25"/>
                  </a:cubicBezTo>
                  <a:cubicBezTo>
                    <a:pt x="194" y="27"/>
                    <a:pt x="197" y="29"/>
                    <a:pt x="200" y="32"/>
                  </a:cubicBezTo>
                  <a:cubicBezTo>
                    <a:pt x="203" y="34"/>
                    <a:pt x="205" y="37"/>
                    <a:pt x="206" y="40"/>
                  </a:cubicBezTo>
                  <a:cubicBezTo>
                    <a:pt x="207" y="43"/>
                    <a:pt x="207" y="47"/>
                    <a:pt x="207" y="50"/>
                  </a:cubicBezTo>
                  <a:cubicBezTo>
                    <a:pt x="193" y="119"/>
                    <a:pt x="193" y="119"/>
                    <a:pt x="193" y="119"/>
                  </a:cubicBezTo>
                  <a:cubicBezTo>
                    <a:pt x="192" y="122"/>
                    <a:pt x="190" y="125"/>
                    <a:pt x="188" y="128"/>
                  </a:cubicBezTo>
                  <a:cubicBezTo>
                    <a:pt x="185" y="131"/>
                    <a:pt x="182" y="133"/>
                    <a:pt x="178" y="135"/>
                  </a:cubicBezTo>
                  <a:cubicBezTo>
                    <a:pt x="175" y="137"/>
                    <a:pt x="170" y="138"/>
                    <a:pt x="166" y="138"/>
                  </a:cubicBezTo>
                  <a:cubicBezTo>
                    <a:pt x="161" y="139"/>
                    <a:pt x="156" y="139"/>
                    <a:pt x="151" y="138"/>
                  </a:cubicBezTo>
                  <a:cubicBezTo>
                    <a:pt x="28" y="115"/>
                    <a:pt x="28" y="115"/>
                    <a:pt x="28" y="115"/>
                  </a:cubicBezTo>
                  <a:cubicBezTo>
                    <a:pt x="23" y="114"/>
                    <a:pt x="19" y="112"/>
                    <a:pt x="15" y="110"/>
                  </a:cubicBezTo>
                  <a:cubicBezTo>
                    <a:pt x="11" y="108"/>
                    <a:pt x="8" y="106"/>
                    <a:pt x="6" y="103"/>
                  </a:cubicBezTo>
                  <a:cubicBezTo>
                    <a:pt x="3" y="100"/>
                    <a:pt x="2" y="97"/>
                    <a:pt x="1" y="94"/>
                  </a:cubicBezTo>
                  <a:cubicBezTo>
                    <a:pt x="0" y="90"/>
                    <a:pt x="0" y="87"/>
                    <a:pt x="1" y="84"/>
                  </a:cubicBezTo>
                  <a:cubicBezTo>
                    <a:pt x="21" y="18"/>
                    <a:pt x="21" y="18"/>
                    <a:pt x="21" y="18"/>
                  </a:cubicBezTo>
                  <a:cubicBezTo>
                    <a:pt x="22" y="15"/>
                    <a:pt x="24" y="12"/>
                    <a:pt x="26" y="10"/>
                  </a:cubicBezTo>
                  <a:cubicBezTo>
                    <a:pt x="29" y="7"/>
                    <a:pt x="32" y="5"/>
                    <a:pt x="36" y="4"/>
                  </a:cubicBezTo>
                  <a:cubicBezTo>
                    <a:pt x="39" y="2"/>
                    <a:pt x="43" y="1"/>
                    <a:pt x="47" y="1"/>
                  </a:cubicBezTo>
                  <a:cubicBezTo>
                    <a:pt x="52" y="0"/>
                    <a:pt x="56" y="0"/>
                    <a:pt x="61" y="1"/>
                  </a:cubicBezTo>
                  <a:lnTo>
                    <a:pt x="178" y="21"/>
                  </a:lnTo>
                  <a:close/>
                </a:path>
              </a:pathLst>
            </a:custGeom>
            <a:solidFill>
              <a:srgbClr val="FFFFFF"/>
            </a:solidFill>
            <a:ln w="9525">
              <a:solidFill>
                <a:srgbClr val="4A7399"/>
              </a:solidFill>
              <a:round/>
              <a:headEnd/>
              <a:tailEnd/>
            </a:ln>
          </p:spPr>
          <p:txBody>
            <a:bodyPr/>
            <a:lstStyle/>
            <a:p>
              <a:endParaRPr lang="en-US"/>
            </a:p>
          </p:txBody>
        </p:sp>
        <p:sp>
          <p:nvSpPr>
            <p:cNvPr id="91" name="Freeform 59"/>
            <p:cNvSpPr>
              <a:spLocks/>
            </p:cNvSpPr>
            <p:nvPr/>
          </p:nvSpPr>
          <p:spPr bwMode="auto">
            <a:xfrm>
              <a:off x="2241" y="2259"/>
              <a:ext cx="163" cy="107"/>
            </a:xfrm>
            <a:custGeom>
              <a:avLst/>
              <a:gdLst>
                <a:gd name="T0" fmla="*/ 163 w 163"/>
                <a:gd name="T1" fmla="*/ 25 h 107"/>
                <a:gd name="T2" fmla="*/ 115 w 163"/>
                <a:gd name="T3" fmla="*/ 56 h 107"/>
                <a:gd name="T4" fmla="*/ 147 w 163"/>
                <a:gd name="T5" fmla="*/ 107 h 107"/>
                <a:gd name="T6" fmla="*/ 94 w 163"/>
                <a:gd name="T7" fmla="*/ 97 h 107"/>
                <a:gd name="T8" fmla="*/ 80 w 163"/>
                <a:gd name="T9" fmla="*/ 66 h 107"/>
                <a:gd name="T10" fmla="*/ 47 w 163"/>
                <a:gd name="T11" fmla="*/ 89 h 107"/>
                <a:gd name="T12" fmla="*/ 0 w 163"/>
                <a:gd name="T13" fmla="*/ 80 h 107"/>
                <a:gd name="T14" fmla="*/ 53 w 163"/>
                <a:gd name="T15" fmla="*/ 45 h 107"/>
                <a:gd name="T16" fmla="*/ 25 w 163"/>
                <a:gd name="T17" fmla="*/ 0 h 107"/>
                <a:gd name="T18" fmla="*/ 76 w 163"/>
                <a:gd name="T19" fmla="*/ 10 h 107"/>
                <a:gd name="T20" fmla="*/ 88 w 163"/>
                <a:gd name="T21" fmla="*/ 35 h 107"/>
                <a:gd name="T22" fmla="*/ 115 w 163"/>
                <a:gd name="T23" fmla="*/ 17 h 107"/>
                <a:gd name="T24" fmla="*/ 163 w 163"/>
                <a:gd name="T25" fmla="*/ 2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07">
                  <a:moveTo>
                    <a:pt x="163" y="25"/>
                  </a:moveTo>
                  <a:lnTo>
                    <a:pt x="115" y="56"/>
                  </a:lnTo>
                  <a:lnTo>
                    <a:pt x="147" y="107"/>
                  </a:lnTo>
                  <a:lnTo>
                    <a:pt x="94" y="97"/>
                  </a:lnTo>
                  <a:lnTo>
                    <a:pt x="80" y="66"/>
                  </a:lnTo>
                  <a:lnTo>
                    <a:pt x="47" y="89"/>
                  </a:lnTo>
                  <a:lnTo>
                    <a:pt x="0" y="80"/>
                  </a:lnTo>
                  <a:lnTo>
                    <a:pt x="53" y="45"/>
                  </a:lnTo>
                  <a:lnTo>
                    <a:pt x="25" y="0"/>
                  </a:lnTo>
                  <a:lnTo>
                    <a:pt x="76" y="10"/>
                  </a:lnTo>
                  <a:lnTo>
                    <a:pt x="88" y="35"/>
                  </a:lnTo>
                  <a:lnTo>
                    <a:pt x="115" y="17"/>
                  </a:lnTo>
                  <a:lnTo>
                    <a:pt x="163" y="25"/>
                  </a:lnTo>
                  <a:close/>
                </a:path>
              </a:pathLst>
            </a:custGeom>
            <a:solidFill>
              <a:srgbClr val="0079C1"/>
            </a:solidFill>
            <a:ln w="9525">
              <a:solidFill>
                <a:srgbClr val="4A7399"/>
              </a:solidFill>
              <a:round/>
              <a:headEnd/>
              <a:tailEnd/>
            </a:ln>
          </p:spPr>
          <p:txBody>
            <a:bodyPr/>
            <a:lstStyle/>
            <a:p>
              <a:endParaRPr lang="en-US"/>
            </a:p>
          </p:txBody>
        </p:sp>
      </p:grpSp>
      <p:grpSp>
        <p:nvGrpSpPr>
          <p:cNvPr id="92" name="Group 72"/>
          <p:cNvGrpSpPr>
            <a:grpSpLocks/>
          </p:cNvGrpSpPr>
          <p:nvPr/>
        </p:nvGrpSpPr>
        <p:grpSpPr bwMode="auto">
          <a:xfrm>
            <a:off x="3106812" y="5657353"/>
            <a:ext cx="427038" cy="258763"/>
            <a:chOff x="2246" y="2014"/>
            <a:chExt cx="269" cy="163"/>
          </a:xfrm>
        </p:grpSpPr>
        <p:sp>
          <p:nvSpPr>
            <p:cNvPr id="93" name="Freeform 60"/>
            <p:cNvSpPr>
              <a:spLocks/>
            </p:cNvSpPr>
            <p:nvPr/>
          </p:nvSpPr>
          <p:spPr bwMode="auto">
            <a:xfrm>
              <a:off x="2246" y="2014"/>
              <a:ext cx="269" cy="163"/>
            </a:xfrm>
            <a:custGeom>
              <a:avLst/>
              <a:gdLst>
                <a:gd name="T0" fmla="*/ 163 w 191"/>
                <a:gd name="T1" fmla="*/ 17 h 116"/>
                <a:gd name="T2" fmla="*/ 174 w 191"/>
                <a:gd name="T3" fmla="*/ 20 h 116"/>
                <a:gd name="T4" fmla="*/ 184 w 191"/>
                <a:gd name="T5" fmla="*/ 26 h 116"/>
                <a:gd name="T6" fmla="*/ 189 w 191"/>
                <a:gd name="T7" fmla="*/ 33 h 116"/>
                <a:gd name="T8" fmla="*/ 190 w 191"/>
                <a:gd name="T9" fmla="*/ 41 h 116"/>
                <a:gd name="T10" fmla="*/ 178 w 191"/>
                <a:gd name="T11" fmla="*/ 99 h 116"/>
                <a:gd name="T12" fmla="*/ 174 w 191"/>
                <a:gd name="T13" fmla="*/ 107 h 116"/>
                <a:gd name="T14" fmla="*/ 165 w 191"/>
                <a:gd name="T15" fmla="*/ 113 h 116"/>
                <a:gd name="T16" fmla="*/ 154 w 191"/>
                <a:gd name="T17" fmla="*/ 116 h 116"/>
                <a:gd name="T18" fmla="*/ 141 w 191"/>
                <a:gd name="T19" fmla="*/ 116 h 116"/>
                <a:gd name="T20" fmla="*/ 27 w 191"/>
                <a:gd name="T21" fmla="*/ 97 h 116"/>
                <a:gd name="T22" fmla="*/ 15 w 191"/>
                <a:gd name="T23" fmla="*/ 93 h 116"/>
                <a:gd name="T24" fmla="*/ 6 w 191"/>
                <a:gd name="T25" fmla="*/ 87 h 116"/>
                <a:gd name="T26" fmla="*/ 1 w 191"/>
                <a:gd name="T27" fmla="*/ 79 h 116"/>
                <a:gd name="T28" fmla="*/ 1 w 191"/>
                <a:gd name="T29" fmla="*/ 71 h 116"/>
                <a:gd name="T30" fmla="*/ 18 w 191"/>
                <a:gd name="T31" fmla="*/ 15 h 116"/>
                <a:gd name="T32" fmla="*/ 23 w 191"/>
                <a:gd name="T33" fmla="*/ 8 h 116"/>
                <a:gd name="T34" fmla="*/ 31 w 191"/>
                <a:gd name="T35" fmla="*/ 3 h 116"/>
                <a:gd name="T36" fmla="*/ 42 w 191"/>
                <a:gd name="T37" fmla="*/ 0 h 116"/>
                <a:gd name="T38" fmla="*/ 54 w 191"/>
                <a:gd name="T39" fmla="*/ 1 h 116"/>
                <a:gd name="T40" fmla="*/ 163 w 191"/>
                <a:gd name="T4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16">
                  <a:moveTo>
                    <a:pt x="163" y="17"/>
                  </a:moveTo>
                  <a:cubicBezTo>
                    <a:pt x="167" y="17"/>
                    <a:pt x="171" y="19"/>
                    <a:pt x="174" y="20"/>
                  </a:cubicBezTo>
                  <a:cubicBezTo>
                    <a:pt x="178" y="22"/>
                    <a:pt x="181" y="24"/>
                    <a:pt x="184" y="26"/>
                  </a:cubicBezTo>
                  <a:cubicBezTo>
                    <a:pt x="186" y="28"/>
                    <a:pt x="188" y="30"/>
                    <a:pt x="189" y="33"/>
                  </a:cubicBezTo>
                  <a:cubicBezTo>
                    <a:pt x="190" y="36"/>
                    <a:pt x="191" y="38"/>
                    <a:pt x="190" y="41"/>
                  </a:cubicBezTo>
                  <a:cubicBezTo>
                    <a:pt x="178" y="99"/>
                    <a:pt x="178" y="99"/>
                    <a:pt x="178" y="99"/>
                  </a:cubicBezTo>
                  <a:cubicBezTo>
                    <a:pt x="178" y="102"/>
                    <a:pt x="176" y="105"/>
                    <a:pt x="174" y="107"/>
                  </a:cubicBezTo>
                  <a:cubicBezTo>
                    <a:pt x="172" y="110"/>
                    <a:pt x="169" y="112"/>
                    <a:pt x="165" y="113"/>
                  </a:cubicBezTo>
                  <a:cubicBezTo>
                    <a:pt x="162" y="114"/>
                    <a:pt x="158" y="116"/>
                    <a:pt x="154" y="116"/>
                  </a:cubicBezTo>
                  <a:cubicBezTo>
                    <a:pt x="150" y="116"/>
                    <a:pt x="145" y="116"/>
                    <a:pt x="141" y="116"/>
                  </a:cubicBezTo>
                  <a:cubicBezTo>
                    <a:pt x="27" y="97"/>
                    <a:pt x="27" y="97"/>
                    <a:pt x="27" y="97"/>
                  </a:cubicBezTo>
                  <a:cubicBezTo>
                    <a:pt x="22" y="96"/>
                    <a:pt x="18" y="95"/>
                    <a:pt x="15" y="93"/>
                  </a:cubicBezTo>
                  <a:cubicBezTo>
                    <a:pt x="11" y="92"/>
                    <a:pt x="8" y="89"/>
                    <a:pt x="6" y="87"/>
                  </a:cubicBezTo>
                  <a:cubicBezTo>
                    <a:pt x="4" y="85"/>
                    <a:pt x="2" y="82"/>
                    <a:pt x="1" y="79"/>
                  </a:cubicBezTo>
                  <a:cubicBezTo>
                    <a:pt x="0" y="77"/>
                    <a:pt x="0" y="74"/>
                    <a:pt x="1" y="71"/>
                  </a:cubicBezTo>
                  <a:cubicBezTo>
                    <a:pt x="18" y="15"/>
                    <a:pt x="18" y="15"/>
                    <a:pt x="18" y="15"/>
                  </a:cubicBezTo>
                  <a:cubicBezTo>
                    <a:pt x="19" y="12"/>
                    <a:pt x="21" y="10"/>
                    <a:pt x="23" y="8"/>
                  </a:cubicBezTo>
                  <a:cubicBezTo>
                    <a:pt x="25" y="6"/>
                    <a:pt x="28" y="4"/>
                    <a:pt x="31" y="3"/>
                  </a:cubicBezTo>
                  <a:cubicBezTo>
                    <a:pt x="34" y="2"/>
                    <a:pt x="38" y="1"/>
                    <a:pt x="42" y="0"/>
                  </a:cubicBezTo>
                  <a:cubicBezTo>
                    <a:pt x="46" y="0"/>
                    <a:pt x="50" y="0"/>
                    <a:pt x="54" y="1"/>
                  </a:cubicBezTo>
                  <a:lnTo>
                    <a:pt x="163" y="17"/>
                  </a:lnTo>
                  <a:close/>
                </a:path>
              </a:pathLst>
            </a:custGeom>
            <a:solidFill>
              <a:srgbClr val="FFFFFF"/>
            </a:solidFill>
            <a:ln w="9525">
              <a:solidFill>
                <a:srgbClr val="4A7399"/>
              </a:solidFill>
              <a:round/>
              <a:headEnd/>
              <a:tailEnd/>
            </a:ln>
          </p:spPr>
          <p:txBody>
            <a:bodyPr/>
            <a:lstStyle/>
            <a:p>
              <a:endParaRPr lang="en-US"/>
            </a:p>
          </p:txBody>
        </p:sp>
        <p:sp>
          <p:nvSpPr>
            <p:cNvPr id="94" name="Freeform 61"/>
            <p:cNvSpPr>
              <a:spLocks/>
            </p:cNvSpPr>
            <p:nvPr/>
          </p:nvSpPr>
          <p:spPr bwMode="auto">
            <a:xfrm>
              <a:off x="2362" y="2040"/>
              <a:ext cx="50" cy="32"/>
            </a:xfrm>
            <a:custGeom>
              <a:avLst/>
              <a:gdLst>
                <a:gd name="T0" fmla="*/ 21 w 36"/>
                <a:gd name="T1" fmla="*/ 0 h 23"/>
                <a:gd name="T2" fmla="*/ 28 w 36"/>
                <a:gd name="T3" fmla="*/ 2 h 23"/>
                <a:gd name="T4" fmla="*/ 33 w 36"/>
                <a:gd name="T5" fmla="*/ 6 h 23"/>
                <a:gd name="T6" fmla="*/ 36 w 36"/>
                <a:gd name="T7" fmla="*/ 10 h 23"/>
                <a:gd name="T8" fmla="*/ 36 w 36"/>
                <a:gd name="T9" fmla="*/ 14 h 23"/>
                <a:gd name="T10" fmla="*/ 33 w 36"/>
                <a:gd name="T11" fmla="*/ 18 h 23"/>
                <a:gd name="T12" fmla="*/ 29 w 36"/>
                <a:gd name="T13" fmla="*/ 22 h 23"/>
                <a:gd name="T14" fmla="*/ 22 w 36"/>
                <a:gd name="T15" fmla="*/ 23 h 23"/>
                <a:gd name="T16" fmla="*/ 15 w 36"/>
                <a:gd name="T17" fmla="*/ 23 h 23"/>
                <a:gd name="T18" fmla="*/ 8 w 36"/>
                <a:gd name="T19" fmla="*/ 21 h 23"/>
                <a:gd name="T20" fmla="*/ 3 w 36"/>
                <a:gd name="T21" fmla="*/ 18 h 23"/>
                <a:gd name="T22" fmla="*/ 1 w 36"/>
                <a:gd name="T23" fmla="*/ 13 h 23"/>
                <a:gd name="T24" fmla="*/ 0 w 36"/>
                <a:gd name="T25" fmla="*/ 9 h 23"/>
                <a:gd name="T26" fmla="*/ 3 w 36"/>
                <a:gd name="T27" fmla="*/ 5 h 23"/>
                <a:gd name="T28" fmla="*/ 8 w 36"/>
                <a:gd name="T29" fmla="*/ 2 h 23"/>
                <a:gd name="T30" fmla="*/ 14 w 36"/>
                <a:gd name="T31" fmla="*/ 0 h 23"/>
                <a:gd name="T32" fmla="*/ 21 w 36"/>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23">
                  <a:moveTo>
                    <a:pt x="21" y="0"/>
                  </a:moveTo>
                  <a:cubicBezTo>
                    <a:pt x="23" y="1"/>
                    <a:pt x="26" y="2"/>
                    <a:pt x="28" y="2"/>
                  </a:cubicBezTo>
                  <a:cubicBezTo>
                    <a:pt x="30" y="3"/>
                    <a:pt x="31" y="4"/>
                    <a:pt x="33" y="6"/>
                  </a:cubicBezTo>
                  <a:cubicBezTo>
                    <a:pt x="34" y="7"/>
                    <a:pt x="35" y="8"/>
                    <a:pt x="36" y="10"/>
                  </a:cubicBezTo>
                  <a:cubicBezTo>
                    <a:pt x="36" y="11"/>
                    <a:pt x="36" y="13"/>
                    <a:pt x="36" y="14"/>
                  </a:cubicBezTo>
                  <a:cubicBezTo>
                    <a:pt x="35" y="16"/>
                    <a:pt x="35" y="17"/>
                    <a:pt x="33" y="18"/>
                  </a:cubicBezTo>
                  <a:cubicBezTo>
                    <a:pt x="32" y="20"/>
                    <a:pt x="31" y="21"/>
                    <a:pt x="29" y="22"/>
                  </a:cubicBezTo>
                  <a:cubicBezTo>
                    <a:pt x="27" y="22"/>
                    <a:pt x="25" y="23"/>
                    <a:pt x="22" y="23"/>
                  </a:cubicBezTo>
                  <a:cubicBezTo>
                    <a:pt x="20" y="23"/>
                    <a:pt x="18" y="23"/>
                    <a:pt x="15" y="23"/>
                  </a:cubicBezTo>
                  <a:cubicBezTo>
                    <a:pt x="13" y="23"/>
                    <a:pt x="10" y="22"/>
                    <a:pt x="8" y="21"/>
                  </a:cubicBezTo>
                  <a:cubicBezTo>
                    <a:pt x="6" y="20"/>
                    <a:pt x="5" y="19"/>
                    <a:pt x="3" y="18"/>
                  </a:cubicBezTo>
                  <a:cubicBezTo>
                    <a:pt x="2" y="16"/>
                    <a:pt x="1" y="15"/>
                    <a:pt x="1" y="13"/>
                  </a:cubicBezTo>
                  <a:cubicBezTo>
                    <a:pt x="0" y="12"/>
                    <a:pt x="0" y="10"/>
                    <a:pt x="0" y="9"/>
                  </a:cubicBezTo>
                  <a:cubicBezTo>
                    <a:pt x="1" y="7"/>
                    <a:pt x="2" y="6"/>
                    <a:pt x="3" y="5"/>
                  </a:cubicBezTo>
                  <a:cubicBezTo>
                    <a:pt x="4" y="4"/>
                    <a:pt x="6" y="3"/>
                    <a:pt x="8" y="2"/>
                  </a:cubicBezTo>
                  <a:cubicBezTo>
                    <a:pt x="9" y="1"/>
                    <a:pt x="12" y="1"/>
                    <a:pt x="14" y="0"/>
                  </a:cubicBezTo>
                  <a:cubicBezTo>
                    <a:pt x="16" y="0"/>
                    <a:pt x="19" y="0"/>
                    <a:pt x="21" y="0"/>
                  </a:cubicBezTo>
                  <a:close/>
                </a:path>
              </a:pathLst>
            </a:custGeom>
            <a:solidFill>
              <a:srgbClr val="0079C1"/>
            </a:solidFill>
            <a:ln w="9525">
              <a:solidFill>
                <a:srgbClr val="4A7399"/>
              </a:solidFill>
              <a:round/>
              <a:headEnd/>
              <a:tailEnd/>
            </a:ln>
          </p:spPr>
          <p:txBody>
            <a:bodyPr/>
            <a:lstStyle/>
            <a:p>
              <a:endParaRPr lang="en-US"/>
            </a:p>
          </p:txBody>
        </p:sp>
        <p:sp>
          <p:nvSpPr>
            <p:cNvPr id="95" name="Freeform 62"/>
            <p:cNvSpPr>
              <a:spLocks/>
            </p:cNvSpPr>
            <p:nvPr/>
          </p:nvSpPr>
          <p:spPr bwMode="auto">
            <a:xfrm>
              <a:off x="2291" y="2069"/>
              <a:ext cx="175" cy="47"/>
            </a:xfrm>
            <a:custGeom>
              <a:avLst/>
              <a:gdLst>
                <a:gd name="T0" fmla="*/ 175 w 175"/>
                <a:gd name="T1" fmla="*/ 27 h 47"/>
                <a:gd name="T2" fmla="*/ 170 w 175"/>
                <a:gd name="T3" fmla="*/ 47 h 47"/>
                <a:gd name="T4" fmla="*/ 0 w 175"/>
                <a:gd name="T5" fmla="*/ 20 h 47"/>
                <a:gd name="T6" fmla="*/ 6 w 175"/>
                <a:gd name="T7" fmla="*/ 0 h 47"/>
                <a:gd name="T8" fmla="*/ 175 w 175"/>
                <a:gd name="T9" fmla="*/ 27 h 47"/>
              </a:gdLst>
              <a:ahLst/>
              <a:cxnLst>
                <a:cxn ang="0">
                  <a:pos x="T0" y="T1"/>
                </a:cxn>
                <a:cxn ang="0">
                  <a:pos x="T2" y="T3"/>
                </a:cxn>
                <a:cxn ang="0">
                  <a:pos x="T4" y="T5"/>
                </a:cxn>
                <a:cxn ang="0">
                  <a:pos x="T6" y="T7"/>
                </a:cxn>
                <a:cxn ang="0">
                  <a:pos x="T8" y="T9"/>
                </a:cxn>
              </a:cxnLst>
              <a:rect l="0" t="0" r="r" b="b"/>
              <a:pathLst>
                <a:path w="175" h="47">
                  <a:moveTo>
                    <a:pt x="175" y="27"/>
                  </a:moveTo>
                  <a:lnTo>
                    <a:pt x="170" y="47"/>
                  </a:lnTo>
                  <a:lnTo>
                    <a:pt x="0" y="20"/>
                  </a:lnTo>
                  <a:lnTo>
                    <a:pt x="6" y="0"/>
                  </a:lnTo>
                  <a:lnTo>
                    <a:pt x="175" y="27"/>
                  </a:lnTo>
                  <a:close/>
                </a:path>
              </a:pathLst>
            </a:custGeom>
            <a:solidFill>
              <a:srgbClr val="0079C1"/>
            </a:solidFill>
            <a:ln w="9525">
              <a:solidFill>
                <a:srgbClr val="4A7399"/>
              </a:solidFill>
              <a:round/>
              <a:headEnd/>
              <a:tailEnd/>
            </a:ln>
          </p:spPr>
          <p:txBody>
            <a:bodyPr/>
            <a:lstStyle/>
            <a:p>
              <a:endParaRPr lang="en-US"/>
            </a:p>
          </p:txBody>
        </p:sp>
        <p:sp>
          <p:nvSpPr>
            <p:cNvPr id="96" name="Freeform 63"/>
            <p:cNvSpPr>
              <a:spLocks/>
            </p:cNvSpPr>
            <p:nvPr/>
          </p:nvSpPr>
          <p:spPr bwMode="auto">
            <a:xfrm>
              <a:off x="2342" y="2113"/>
              <a:ext cx="52" cy="33"/>
            </a:xfrm>
            <a:custGeom>
              <a:avLst/>
              <a:gdLst>
                <a:gd name="T0" fmla="*/ 22 w 37"/>
                <a:gd name="T1" fmla="*/ 0 h 24"/>
                <a:gd name="T2" fmla="*/ 29 w 37"/>
                <a:gd name="T3" fmla="*/ 2 h 24"/>
                <a:gd name="T4" fmla="*/ 34 w 37"/>
                <a:gd name="T5" fmla="*/ 6 h 24"/>
                <a:gd name="T6" fmla="*/ 37 w 37"/>
                <a:gd name="T7" fmla="*/ 10 h 24"/>
                <a:gd name="T8" fmla="*/ 37 w 37"/>
                <a:gd name="T9" fmla="*/ 15 h 24"/>
                <a:gd name="T10" fmla="*/ 34 w 37"/>
                <a:gd name="T11" fmla="*/ 19 h 24"/>
                <a:gd name="T12" fmla="*/ 29 w 37"/>
                <a:gd name="T13" fmla="*/ 22 h 24"/>
                <a:gd name="T14" fmla="*/ 23 w 37"/>
                <a:gd name="T15" fmla="*/ 24 h 24"/>
                <a:gd name="T16" fmla="*/ 16 w 37"/>
                <a:gd name="T17" fmla="*/ 24 h 24"/>
                <a:gd name="T18" fmla="*/ 9 w 37"/>
                <a:gd name="T19" fmla="*/ 22 h 24"/>
                <a:gd name="T20" fmla="*/ 4 w 37"/>
                <a:gd name="T21" fmla="*/ 18 h 24"/>
                <a:gd name="T22" fmla="*/ 1 w 37"/>
                <a:gd name="T23" fmla="*/ 14 h 24"/>
                <a:gd name="T24" fmla="*/ 0 w 37"/>
                <a:gd name="T25" fmla="*/ 9 h 24"/>
                <a:gd name="T26" fmla="*/ 3 w 37"/>
                <a:gd name="T27" fmla="*/ 5 h 24"/>
                <a:gd name="T28" fmla="*/ 8 w 37"/>
                <a:gd name="T29" fmla="*/ 1 h 24"/>
                <a:gd name="T30" fmla="*/ 14 w 37"/>
                <a:gd name="T31" fmla="*/ 0 h 24"/>
                <a:gd name="T32" fmla="*/ 22 w 37"/>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24">
                  <a:moveTo>
                    <a:pt x="22" y="0"/>
                  </a:moveTo>
                  <a:cubicBezTo>
                    <a:pt x="24" y="0"/>
                    <a:pt x="26" y="1"/>
                    <a:pt x="29" y="2"/>
                  </a:cubicBezTo>
                  <a:cubicBezTo>
                    <a:pt x="31" y="3"/>
                    <a:pt x="32" y="4"/>
                    <a:pt x="34" y="6"/>
                  </a:cubicBezTo>
                  <a:cubicBezTo>
                    <a:pt x="35" y="7"/>
                    <a:pt x="36" y="8"/>
                    <a:pt x="37" y="10"/>
                  </a:cubicBezTo>
                  <a:cubicBezTo>
                    <a:pt x="37" y="11"/>
                    <a:pt x="37" y="13"/>
                    <a:pt x="37" y="15"/>
                  </a:cubicBezTo>
                  <a:cubicBezTo>
                    <a:pt x="37" y="16"/>
                    <a:pt x="36" y="18"/>
                    <a:pt x="34" y="19"/>
                  </a:cubicBezTo>
                  <a:cubicBezTo>
                    <a:pt x="33" y="20"/>
                    <a:pt x="31" y="22"/>
                    <a:pt x="29" y="22"/>
                  </a:cubicBezTo>
                  <a:cubicBezTo>
                    <a:pt x="28" y="23"/>
                    <a:pt x="25" y="24"/>
                    <a:pt x="23" y="24"/>
                  </a:cubicBezTo>
                  <a:cubicBezTo>
                    <a:pt x="21" y="24"/>
                    <a:pt x="18" y="24"/>
                    <a:pt x="16" y="24"/>
                  </a:cubicBezTo>
                  <a:cubicBezTo>
                    <a:pt x="13" y="23"/>
                    <a:pt x="11" y="23"/>
                    <a:pt x="9" y="22"/>
                  </a:cubicBezTo>
                  <a:cubicBezTo>
                    <a:pt x="7" y="21"/>
                    <a:pt x="5" y="20"/>
                    <a:pt x="4" y="18"/>
                  </a:cubicBezTo>
                  <a:cubicBezTo>
                    <a:pt x="2" y="17"/>
                    <a:pt x="1" y="15"/>
                    <a:pt x="1" y="14"/>
                  </a:cubicBezTo>
                  <a:cubicBezTo>
                    <a:pt x="0" y="12"/>
                    <a:pt x="0" y="11"/>
                    <a:pt x="0" y="9"/>
                  </a:cubicBezTo>
                  <a:cubicBezTo>
                    <a:pt x="1" y="7"/>
                    <a:pt x="2" y="6"/>
                    <a:pt x="3" y="5"/>
                  </a:cubicBezTo>
                  <a:cubicBezTo>
                    <a:pt x="4" y="3"/>
                    <a:pt x="6" y="2"/>
                    <a:pt x="8" y="1"/>
                  </a:cubicBezTo>
                  <a:cubicBezTo>
                    <a:pt x="10" y="1"/>
                    <a:pt x="12" y="0"/>
                    <a:pt x="14" y="0"/>
                  </a:cubicBezTo>
                  <a:cubicBezTo>
                    <a:pt x="17" y="0"/>
                    <a:pt x="19" y="0"/>
                    <a:pt x="22" y="0"/>
                  </a:cubicBezTo>
                  <a:close/>
                </a:path>
              </a:pathLst>
            </a:custGeom>
            <a:solidFill>
              <a:srgbClr val="0079C1"/>
            </a:solidFill>
            <a:ln w="9525">
              <a:solidFill>
                <a:srgbClr val="4A7399"/>
              </a:solidFill>
              <a:round/>
              <a:headEnd/>
              <a:tailEnd/>
            </a:ln>
          </p:spPr>
          <p:txBody>
            <a:bodyPr/>
            <a:lstStyle/>
            <a:p>
              <a:endParaRPr lang="en-US"/>
            </a:p>
          </p:txBody>
        </p:sp>
      </p:grpSp>
    </p:spTree>
    <p:custDataLst>
      <p:tags r:id="rId1"/>
    </p:custDataLst>
    <p:extLst>
      <p:ext uri="{BB962C8B-B14F-4D97-AF65-F5344CB8AC3E}">
        <p14:creationId xmlns:p14="http://schemas.microsoft.com/office/powerpoint/2010/main" val="2581608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300"/>
                                        <p:tgtEl>
                                          <p:spTgt spid="38"/>
                                        </p:tgtEl>
                                      </p:cBhvr>
                                    </p:animEffect>
                                  </p:childTnLst>
                                </p:cTn>
                              </p:par>
                              <p:par>
                                <p:cTn id="8" presetID="18" presetClass="entr" presetSubtype="3" fill="hold" grpId="0" nodeType="withEffect">
                                  <p:stCondLst>
                                    <p:cond delay="300"/>
                                  </p:stCondLst>
                                  <p:childTnLst>
                                    <p:set>
                                      <p:cBhvr>
                                        <p:cTn id="9" dur="1" fill="hold">
                                          <p:stCondLst>
                                            <p:cond delay="0"/>
                                          </p:stCondLst>
                                        </p:cTn>
                                        <p:tgtEl>
                                          <p:spTgt spid="30"/>
                                        </p:tgtEl>
                                        <p:attrNameLst>
                                          <p:attrName>style.visibility</p:attrName>
                                        </p:attrNameLst>
                                      </p:cBhvr>
                                      <p:to>
                                        <p:strVal val="visible"/>
                                      </p:to>
                                    </p:set>
                                    <p:animEffect transition="in" filter="strips(upRight)">
                                      <p:cBhvr>
                                        <p:cTn id="10" dur="600"/>
                                        <p:tgtEl>
                                          <p:spTgt spid="30"/>
                                        </p:tgtEl>
                                      </p:cBhvr>
                                    </p:animEffect>
                                  </p:childTnLst>
                                </p:cTn>
                              </p:par>
                              <p:par>
                                <p:cTn id="11" presetID="22" presetClass="entr" presetSubtype="1" fill="hold" grpId="0" nodeType="withEffect">
                                  <p:stCondLst>
                                    <p:cond delay="300"/>
                                  </p:stCondLst>
                                  <p:childTnLst>
                                    <p:set>
                                      <p:cBhvr>
                                        <p:cTn id="12" dur="1" fill="hold">
                                          <p:stCondLst>
                                            <p:cond delay="0"/>
                                          </p:stCondLst>
                                        </p:cTn>
                                        <p:tgtEl>
                                          <p:spTgt spid="29"/>
                                        </p:tgtEl>
                                        <p:attrNameLst>
                                          <p:attrName>style.visibility</p:attrName>
                                        </p:attrNameLst>
                                      </p:cBhvr>
                                      <p:to>
                                        <p:strVal val="visible"/>
                                      </p:to>
                                    </p:set>
                                    <p:animEffect transition="in" filter="wipe(up)">
                                      <p:cBhvr>
                                        <p:cTn id="13" dur="100"/>
                                        <p:tgtEl>
                                          <p:spTgt spid="29"/>
                                        </p:tgtEl>
                                      </p:cBhvr>
                                    </p:animEffect>
                                  </p:childTnLst>
                                </p:cTn>
                              </p:par>
                              <p:par>
                                <p:cTn id="14" presetID="18" presetClass="entr" presetSubtype="6" fill="hold" nodeType="withEffect">
                                  <p:stCondLst>
                                    <p:cond delay="400"/>
                                  </p:stCondLst>
                                  <p:childTnLst>
                                    <p:set>
                                      <p:cBhvr>
                                        <p:cTn id="15" dur="1" fill="hold">
                                          <p:stCondLst>
                                            <p:cond delay="0"/>
                                          </p:stCondLst>
                                        </p:cTn>
                                        <p:tgtEl>
                                          <p:spTgt spid="35"/>
                                        </p:tgtEl>
                                        <p:attrNameLst>
                                          <p:attrName>style.visibility</p:attrName>
                                        </p:attrNameLst>
                                      </p:cBhvr>
                                      <p:to>
                                        <p:strVal val="visible"/>
                                      </p:to>
                                    </p:set>
                                    <p:animEffect transition="in" filter="strips(downRight)">
                                      <p:cBhvr>
                                        <p:cTn id="16" dur="300"/>
                                        <p:tgtEl>
                                          <p:spTgt spid="35"/>
                                        </p:tgtEl>
                                      </p:cBhvr>
                                    </p:animEffect>
                                  </p:childTnLst>
                                </p:cTn>
                              </p:par>
                              <p:par>
                                <p:cTn id="17" presetID="22" presetClass="entr" presetSubtype="4" fill="hold" nodeType="withEffect">
                                  <p:stCondLst>
                                    <p:cond delay="70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200"/>
                                        <p:tgtEl>
                                          <p:spTgt spid="32"/>
                                        </p:tgtEl>
                                      </p:cBhvr>
                                    </p:animEffect>
                                  </p:childTnLst>
                                </p:cTn>
                              </p:par>
                              <p:par>
                                <p:cTn id="20" presetID="22" presetClass="entr" presetSubtype="2" fill="hold" grpId="0" nodeType="withEffect">
                                  <p:stCondLst>
                                    <p:cond delay="900"/>
                                  </p:stCondLst>
                                  <p:childTnLst>
                                    <p:set>
                                      <p:cBhvr>
                                        <p:cTn id="21" dur="1" fill="hold">
                                          <p:stCondLst>
                                            <p:cond delay="0"/>
                                          </p:stCondLst>
                                        </p:cTn>
                                        <p:tgtEl>
                                          <p:spTgt spid="31"/>
                                        </p:tgtEl>
                                        <p:attrNameLst>
                                          <p:attrName>style.visibility</p:attrName>
                                        </p:attrNameLst>
                                      </p:cBhvr>
                                      <p:to>
                                        <p:strVal val="visible"/>
                                      </p:to>
                                    </p:set>
                                    <p:animEffect transition="in" filter="wipe(right)">
                                      <p:cBhvr>
                                        <p:cTn id="22" dur="300"/>
                                        <p:tgtEl>
                                          <p:spTgt spid="31"/>
                                        </p:tgtEl>
                                      </p:cBhvr>
                                    </p:animEffect>
                                  </p:childTnLst>
                                </p:cTn>
                              </p:par>
                              <p:par>
                                <p:cTn id="23" presetID="42" presetClass="entr" presetSubtype="0" fill="hold" nodeType="withEffect">
                                  <p:stCondLst>
                                    <p:cond delay="120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300"/>
                                        <p:tgtEl>
                                          <p:spTgt spid="51"/>
                                        </p:tgtEl>
                                      </p:cBhvr>
                                    </p:animEffect>
                                    <p:anim calcmode="lin" valueType="num">
                                      <p:cBhvr>
                                        <p:cTn id="26" dur="300" fill="hold"/>
                                        <p:tgtEl>
                                          <p:spTgt spid="51"/>
                                        </p:tgtEl>
                                        <p:attrNameLst>
                                          <p:attrName>ppt_x</p:attrName>
                                        </p:attrNameLst>
                                      </p:cBhvr>
                                      <p:tavLst>
                                        <p:tav tm="0">
                                          <p:val>
                                            <p:strVal val="#ppt_x"/>
                                          </p:val>
                                        </p:tav>
                                        <p:tav tm="100000">
                                          <p:val>
                                            <p:strVal val="#ppt_x"/>
                                          </p:val>
                                        </p:tav>
                                      </p:tavLst>
                                    </p:anim>
                                    <p:anim calcmode="lin" valueType="num">
                                      <p:cBhvr>
                                        <p:cTn id="27" dur="300" fill="hold"/>
                                        <p:tgtEl>
                                          <p:spTgt spid="5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30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300"/>
                                        <p:tgtEl>
                                          <p:spTgt spid="69"/>
                                        </p:tgtEl>
                                      </p:cBhvr>
                                    </p:animEffect>
                                    <p:anim calcmode="lin" valueType="num">
                                      <p:cBhvr>
                                        <p:cTn id="31" dur="300" fill="hold"/>
                                        <p:tgtEl>
                                          <p:spTgt spid="69"/>
                                        </p:tgtEl>
                                        <p:attrNameLst>
                                          <p:attrName>ppt_x</p:attrName>
                                        </p:attrNameLst>
                                      </p:cBhvr>
                                      <p:tavLst>
                                        <p:tav tm="0">
                                          <p:val>
                                            <p:strVal val="#ppt_x"/>
                                          </p:val>
                                        </p:tav>
                                        <p:tav tm="100000">
                                          <p:val>
                                            <p:strVal val="#ppt_x"/>
                                          </p:val>
                                        </p:tav>
                                      </p:tavLst>
                                    </p:anim>
                                    <p:anim calcmode="lin" valueType="num">
                                      <p:cBhvr>
                                        <p:cTn id="32" dur="300" fill="hold"/>
                                        <p:tgtEl>
                                          <p:spTgt spid="6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140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300"/>
                                        <p:tgtEl>
                                          <p:spTgt spid="82"/>
                                        </p:tgtEl>
                                      </p:cBhvr>
                                    </p:animEffect>
                                    <p:anim calcmode="lin" valueType="num">
                                      <p:cBhvr>
                                        <p:cTn id="36" dur="300" fill="hold"/>
                                        <p:tgtEl>
                                          <p:spTgt spid="82"/>
                                        </p:tgtEl>
                                        <p:attrNameLst>
                                          <p:attrName>ppt_x</p:attrName>
                                        </p:attrNameLst>
                                      </p:cBhvr>
                                      <p:tavLst>
                                        <p:tav tm="0">
                                          <p:val>
                                            <p:strVal val="#ppt_x"/>
                                          </p:val>
                                        </p:tav>
                                        <p:tav tm="100000">
                                          <p:val>
                                            <p:strVal val="#ppt_x"/>
                                          </p:val>
                                        </p:tav>
                                      </p:tavLst>
                                    </p:anim>
                                    <p:anim calcmode="lin" valueType="num">
                                      <p:cBhvr>
                                        <p:cTn id="37" dur="300" fill="hold"/>
                                        <p:tgtEl>
                                          <p:spTgt spid="8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150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300"/>
                                        <p:tgtEl>
                                          <p:spTgt spid="85"/>
                                        </p:tgtEl>
                                      </p:cBhvr>
                                    </p:animEffect>
                                    <p:anim calcmode="lin" valueType="num">
                                      <p:cBhvr>
                                        <p:cTn id="41" dur="300" fill="hold"/>
                                        <p:tgtEl>
                                          <p:spTgt spid="85"/>
                                        </p:tgtEl>
                                        <p:attrNameLst>
                                          <p:attrName>ppt_x</p:attrName>
                                        </p:attrNameLst>
                                      </p:cBhvr>
                                      <p:tavLst>
                                        <p:tav tm="0">
                                          <p:val>
                                            <p:strVal val="#ppt_x"/>
                                          </p:val>
                                        </p:tav>
                                        <p:tav tm="100000">
                                          <p:val>
                                            <p:strVal val="#ppt_x"/>
                                          </p:val>
                                        </p:tav>
                                      </p:tavLst>
                                    </p:anim>
                                    <p:anim calcmode="lin" valueType="num">
                                      <p:cBhvr>
                                        <p:cTn id="42" dur="300" fill="hold"/>
                                        <p:tgtEl>
                                          <p:spTgt spid="8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160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300"/>
                                        <p:tgtEl>
                                          <p:spTgt spid="79"/>
                                        </p:tgtEl>
                                      </p:cBhvr>
                                    </p:animEffect>
                                    <p:anim calcmode="lin" valueType="num">
                                      <p:cBhvr>
                                        <p:cTn id="46" dur="300" fill="hold"/>
                                        <p:tgtEl>
                                          <p:spTgt spid="79"/>
                                        </p:tgtEl>
                                        <p:attrNameLst>
                                          <p:attrName>ppt_x</p:attrName>
                                        </p:attrNameLst>
                                      </p:cBhvr>
                                      <p:tavLst>
                                        <p:tav tm="0">
                                          <p:val>
                                            <p:strVal val="#ppt_x"/>
                                          </p:val>
                                        </p:tav>
                                        <p:tav tm="100000">
                                          <p:val>
                                            <p:strVal val="#ppt_x"/>
                                          </p:val>
                                        </p:tav>
                                      </p:tavLst>
                                    </p:anim>
                                    <p:anim calcmode="lin" valueType="num">
                                      <p:cBhvr>
                                        <p:cTn id="47" dur="300" fill="hold"/>
                                        <p:tgtEl>
                                          <p:spTgt spid="7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170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300"/>
                                        <p:tgtEl>
                                          <p:spTgt spid="76"/>
                                        </p:tgtEl>
                                      </p:cBhvr>
                                    </p:animEffect>
                                    <p:anim calcmode="lin" valueType="num">
                                      <p:cBhvr>
                                        <p:cTn id="51" dur="300" fill="hold"/>
                                        <p:tgtEl>
                                          <p:spTgt spid="76"/>
                                        </p:tgtEl>
                                        <p:attrNameLst>
                                          <p:attrName>ppt_x</p:attrName>
                                        </p:attrNameLst>
                                      </p:cBhvr>
                                      <p:tavLst>
                                        <p:tav tm="0">
                                          <p:val>
                                            <p:strVal val="#ppt_x"/>
                                          </p:val>
                                        </p:tav>
                                        <p:tav tm="100000">
                                          <p:val>
                                            <p:strVal val="#ppt_x"/>
                                          </p:val>
                                        </p:tav>
                                      </p:tavLst>
                                    </p:anim>
                                    <p:anim calcmode="lin" valueType="num">
                                      <p:cBhvr>
                                        <p:cTn id="52" dur="300" fill="hold"/>
                                        <p:tgtEl>
                                          <p:spTgt spid="76"/>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180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300"/>
                                        <p:tgtEl>
                                          <p:spTgt spid="73"/>
                                        </p:tgtEl>
                                      </p:cBhvr>
                                    </p:animEffect>
                                    <p:anim calcmode="lin" valueType="num">
                                      <p:cBhvr>
                                        <p:cTn id="56" dur="300" fill="hold"/>
                                        <p:tgtEl>
                                          <p:spTgt spid="73"/>
                                        </p:tgtEl>
                                        <p:attrNameLst>
                                          <p:attrName>ppt_x</p:attrName>
                                        </p:attrNameLst>
                                      </p:cBhvr>
                                      <p:tavLst>
                                        <p:tav tm="0">
                                          <p:val>
                                            <p:strVal val="#ppt_x"/>
                                          </p:val>
                                        </p:tav>
                                        <p:tav tm="100000">
                                          <p:val>
                                            <p:strVal val="#ppt_x"/>
                                          </p:val>
                                        </p:tav>
                                      </p:tavLst>
                                    </p:anim>
                                    <p:anim calcmode="lin" valueType="num">
                                      <p:cBhvr>
                                        <p:cTn id="57" dur="300" fill="hold"/>
                                        <p:tgtEl>
                                          <p:spTgt spid="7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19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300"/>
                                        <p:tgtEl>
                                          <p:spTgt spid="42"/>
                                        </p:tgtEl>
                                      </p:cBhvr>
                                    </p:animEffect>
                                    <p:anim calcmode="lin" valueType="num">
                                      <p:cBhvr>
                                        <p:cTn id="61" dur="300" fill="hold"/>
                                        <p:tgtEl>
                                          <p:spTgt spid="42"/>
                                        </p:tgtEl>
                                        <p:attrNameLst>
                                          <p:attrName>ppt_x</p:attrName>
                                        </p:attrNameLst>
                                      </p:cBhvr>
                                      <p:tavLst>
                                        <p:tav tm="0">
                                          <p:val>
                                            <p:strVal val="#ppt_x"/>
                                          </p:val>
                                        </p:tav>
                                        <p:tav tm="100000">
                                          <p:val>
                                            <p:strVal val="#ppt_x"/>
                                          </p:val>
                                        </p:tav>
                                      </p:tavLst>
                                    </p:anim>
                                    <p:anim calcmode="lin" valueType="num">
                                      <p:cBhvr>
                                        <p:cTn id="62" dur="300" fill="hold"/>
                                        <p:tgtEl>
                                          <p:spTgt spid="42"/>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20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300"/>
                                        <p:tgtEl>
                                          <p:spTgt spid="89"/>
                                        </p:tgtEl>
                                      </p:cBhvr>
                                    </p:animEffect>
                                    <p:anim calcmode="lin" valueType="num">
                                      <p:cBhvr>
                                        <p:cTn id="66" dur="300" fill="hold"/>
                                        <p:tgtEl>
                                          <p:spTgt spid="89"/>
                                        </p:tgtEl>
                                        <p:attrNameLst>
                                          <p:attrName>ppt_x</p:attrName>
                                        </p:attrNameLst>
                                      </p:cBhvr>
                                      <p:tavLst>
                                        <p:tav tm="0">
                                          <p:val>
                                            <p:strVal val="#ppt_x"/>
                                          </p:val>
                                        </p:tav>
                                        <p:tav tm="100000">
                                          <p:val>
                                            <p:strVal val="#ppt_x"/>
                                          </p:val>
                                        </p:tav>
                                      </p:tavLst>
                                    </p:anim>
                                    <p:anim calcmode="lin" valueType="num">
                                      <p:cBhvr>
                                        <p:cTn id="67" dur="300" fill="hold"/>
                                        <p:tgtEl>
                                          <p:spTgt spid="89"/>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210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300"/>
                                        <p:tgtEl>
                                          <p:spTgt spid="60"/>
                                        </p:tgtEl>
                                      </p:cBhvr>
                                    </p:animEffect>
                                    <p:anim calcmode="lin" valueType="num">
                                      <p:cBhvr>
                                        <p:cTn id="71" dur="300" fill="hold"/>
                                        <p:tgtEl>
                                          <p:spTgt spid="60"/>
                                        </p:tgtEl>
                                        <p:attrNameLst>
                                          <p:attrName>ppt_x</p:attrName>
                                        </p:attrNameLst>
                                      </p:cBhvr>
                                      <p:tavLst>
                                        <p:tav tm="0">
                                          <p:val>
                                            <p:strVal val="#ppt_x"/>
                                          </p:val>
                                        </p:tav>
                                        <p:tav tm="100000">
                                          <p:val>
                                            <p:strVal val="#ppt_x"/>
                                          </p:val>
                                        </p:tav>
                                      </p:tavLst>
                                    </p:anim>
                                    <p:anim calcmode="lin" valueType="num">
                                      <p:cBhvr>
                                        <p:cTn id="72" dur="300" fill="hold"/>
                                        <p:tgtEl>
                                          <p:spTgt spid="6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220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300"/>
                                        <p:tgtEl>
                                          <p:spTgt spid="41"/>
                                        </p:tgtEl>
                                      </p:cBhvr>
                                    </p:animEffect>
                                    <p:anim calcmode="lin" valueType="num">
                                      <p:cBhvr>
                                        <p:cTn id="76" dur="300" fill="hold"/>
                                        <p:tgtEl>
                                          <p:spTgt spid="41"/>
                                        </p:tgtEl>
                                        <p:attrNameLst>
                                          <p:attrName>ppt_x</p:attrName>
                                        </p:attrNameLst>
                                      </p:cBhvr>
                                      <p:tavLst>
                                        <p:tav tm="0">
                                          <p:val>
                                            <p:strVal val="#ppt_x"/>
                                          </p:val>
                                        </p:tav>
                                        <p:tav tm="100000">
                                          <p:val>
                                            <p:strVal val="#ppt_x"/>
                                          </p:val>
                                        </p:tav>
                                      </p:tavLst>
                                    </p:anim>
                                    <p:anim calcmode="lin" valueType="num">
                                      <p:cBhvr>
                                        <p:cTn id="77" dur="300" fill="hold"/>
                                        <p:tgtEl>
                                          <p:spTgt spid="4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230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300"/>
                                        <p:tgtEl>
                                          <p:spTgt spid="63"/>
                                        </p:tgtEl>
                                      </p:cBhvr>
                                    </p:animEffect>
                                    <p:anim calcmode="lin" valueType="num">
                                      <p:cBhvr>
                                        <p:cTn id="81" dur="300" fill="hold"/>
                                        <p:tgtEl>
                                          <p:spTgt spid="63"/>
                                        </p:tgtEl>
                                        <p:attrNameLst>
                                          <p:attrName>ppt_x</p:attrName>
                                        </p:attrNameLst>
                                      </p:cBhvr>
                                      <p:tavLst>
                                        <p:tav tm="0">
                                          <p:val>
                                            <p:strVal val="#ppt_x"/>
                                          </p:val>
                                        </p:tav>
                                        <p:tav tm="100000">
                                          <p:val>
                                            <p:strVal val="#ppt_x"/>
                                          </p:val>
                                        </p:tav>
                                      </p:tavLst>
                                    </p:anim>
                                    <p:anim calcmode="lin" valueType="num">
                                      <p:cBhvr>
                                        <p:cTn id="82" dur="300" fill="hold"/>
                                        <p:tgtEl>
                                          <p:spTgt spid="6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240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300"/>
                                        <p:tgtEl>
                                          <p:spTgt spid="92"/>
                                        </p:tgtEl>
                                      </p:cBhvr>
                                    </p:animEffect>
                                    <p:anim calcmode="lin" valueType="num">
                                      <p:cBhvr>
                                        <p:cTn id="86" dur="300" fill="hold"/>
                                        <p:tgtEl>
                                          <p:spTgt spid="92"/>
                                        </p:tgtEl>
                                        <p:attrNameLst>
                                          <p:attrName>ppt_x</p:attrName>
                                        </p:attrNameLst>
                                      </p:cBhvr>
                                      <p:tavLst>
                                        <p:tav tm="0">
                                          <p:val>
                                            <p:strVal val="#ppt_x"/>
                                          </p:val>
                                        </p:tav>
                                        <p:tav tm="100000">
                                          <p:val>
                                            <p:strVal val="#ppt_x"/>
                                          </p:val>
                                        </p:tav>
                                      </p:tavLst>
                                    </p:anim>
                                    <p:anim calcmode="lin" valueType="num">
                                      <p:cBhvr>
                                        <p:cTn id="87" dur="300" fill="hold"/>
                                        <p:tgtEl>
                                          <p:spTgt spid="9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250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300"/>
                                        <p:tgtEl>
                                          <p:spTgt spid="54"/>
                                        </p:tgtEl>
                                      </p:cBhvr>
                                    </p:animEffect>
                                    <p:anim calcmode="lin" valueType="num">
                                      <p:cBhvr>
                                        <p:cTn id="91" dur="300" fill="hold"/>
                                        <p:tgtEl>
                                          <p:spTgt spid="54"/>
                                        </p:tgtEl>
                                        <p:attrNameLst>
                                          <p:attrName>ppt_x</p:attrName>
                                        </p:attrNameLst>
                                      </p:cBhvr>
                                      <p:tavLst>
                                        <p:tav tm="0">
                                          <p:val>
                                            <p:strVal val="#ppt_x"/>
                                          </p:val>
                                        </p:tav>
                                        <p:tav tm="100000">
                                          <p:val>
                                            <p:strVal val="#ppt_x"/>
                                          </p:val>
                                        </p:tav>
                                      </p:tavLst>
                                    </p:anim>
                                    <p:anim calcmode="lin" valueType="num">
                                      <p:cBhvr>
                                        <p:cTn id="92" dur="300" fill="hold"/>
                                        <p:tgtEl>
                                          <p:spTgt spid="5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260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300"/>
                                        <p:tgtEl>
                                          <p:spTgt spid="57"/>
                                        </p:tgtEl>
                                      </p:cBhvr>
                                    </p:animEffect>
                                    <p:anim calcmode="lin" valueType="num">
                                      <p:cBhvr>
                                        <p:cTn id="96" dur="300" fill="hold"/>
                                        <p:tgtEl>
                                          <p:spTgt spid="57"/>
                                        </p:tgtEl>
                                        <p:attrNameLst>
                                          <p:attrName>ppt_x</p:attrName>
                                        </p:attrNameLst>
                                      </p:cBhvr>
                                      <p:tavLst>
                                        <p:tav tm="0">
                                          <p:val>
                                            <p:strVal val="#ppt_x"/>
                                          </p:val>
                                        </p:tav>
                                        <p:tav tm="100000">
                                          <p:val>
                                            <p:strVal val="#ppt_x"/>
                                          </p:val>
                                        </p:tav>
                                      </p:tavLst>
                                    </p:anim>
                                    <p:anim calcmode="lin" valueType="num">
                                      <p:cBhvr>
                                        <p:cTn id="97" dur="300" fill="hold"/>
                                        <p:tgtEl>
                                          <p:spTgt spid="5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2700"/>
                                  </p:stCondLst>
                                  <p:childTnLst>
                                    <p:set>
                                      <p:cBhvr>
                                        <p:cTn id="99" dur="1" fill="hold">
                                          <p:stCondLst>
                                            <p:cond delay="0"/>
                                          </p:stCondLst>
                                        </p:cTn>
                                        <p:tgtEl>
                                          <p:spTgt spid="66"/>
                                        </p:tgtEl>
                                        <p:attrNameLst>
                                          <p:attrName>style.visibility</p:attrName>
                                        </p:attrNameLst>
                                      </p:cBhvr>
                                      <p:to>
                                        <p:strVal val="visible"/>
                                      </p:to>
                                    </p:set>
                                    <p:animEffect transition="in" filter="fade">
                                      <p:cBhvr>
                                        <p:cTn id="100" dur="300"/>
                                        <p:tgtEl>
                                          <p:spTgt spid="66"/>
                                        </p:tgtEl>
                                      </p:cBhvr>
                                    </p:animEffect>
                                    <p:anim calcmode="lin" valueType="num">
                                      <p:cBhvr>
                                        <p:cTn id="101" dur="300" fill="hold"/>
                                        <p:tgtEl>
                                          <p:spTgt spid="66"/>
                                        </p:tgtEl>
                                        <p:attrNameLst>
                                          <p:attrName>ppt_x</p:attrName>
                                        </p:attrNameLst>
                                      </p:cBhvr>
                                      <p:tavLst>
                                        <p:tav tm="0">
                                          <p:val>
                                            <p:strVal val="#ppt_x"/>
                                          </p:val>
                                        </p:tav>
                                        <p:tav tm="100000">
                                          <p:val>
                                            <p:strVal val="#ppt_x"/>
                                          </p:val>
                                        </p:tav>
                                      </p:tavLst>
                                    </p:anim>
                                    <p:anim calcmode="lin" valueType="num">
                                      <p:cBhvr>
                                        <p:cTn id="102" dur="300" fill="hold"/>
                                        <p:tgtEl>
                                          <p:spTgt spid="66"/>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2800"/>
                                  </p:stCondLst>
                                  <p:childTnLst>
                                    <p:set>
                                      <p:cBhvr>
                                        <p:cTn id="104" dur="1" fill="hold">
                                          <p:stCondLst>
                                            <p:cond delay="0"/>
                                          </p:stCondLst>
                                        </p:cTn>
                                        <p:tgtEl>
                                          <p:spTgt spid="43"/>
                                        </p:tgtEl>
                                        <p:attrNameLst>
                                          <p:attrName>style.visibility</p:attrName>
                                        </p:attrNameLst>
                                      </p:cBhvr>
                                      <p:to>
                                        <p:strVal val="visible"/>
                                      </p:to>
                                    </p:set>
                                    <p:animEffect transition="in" filter="fade">
                                      <p:cBhvr>
                                        <p:cTn id="105" dur="300"/>
                                        <p:tgtEl>
                                          <p:spTgt spid="43"/>
                                        </p:tgtEl>
                                      </p:cBhvr>
                                    </p:animEffect>
                                    <p:anim calcmode="lin" valueType="num">
                                      <p:cBhvr>
                                        <p:cTn id="106" dur="300" fill="hold"/>
                                        <p:tgtEl>
                                          <p:spTgt spid="43"/>
                                        </p:tgtEl>
                                        <p:attrNameLst>
                                          <p:attrName>ppt_x</p:attrName>
                                        </p:attrNameLst>
                                      </p:cBhvr>
                                      <p:tavLst>
                                        <p:tav tm="0">
                                          <p:val>
                                            <p:strVal val="#ppt_x"/>
                                          </p:val>
                                        </p:tav>
                                        <p:tav tm="100000">
                                          <p:val>
                                            <p:strVal val="#ppt_x"/>
                                          </p:val>
                                        </p:tav>
                                      </p:tavLst>
                                    </p:anim>
                                    <p:anim calcmode="lin" valueType="num">
                                      <p:cBhvr>
                                        <p:cTn id="107" dur="300" fill="hold"/>
                                        <p:tgtEl>
                                          <p:spTgt spid="43"/>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290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300"/>
                                        <p:tgtEl>
                                          <p:spTgt spid="46"/>
                                        </p:tgtEl>
                                      </p:cBhvr>
                                    </p:animEffect>
                                    <p:anim calcmode="lin" valueType="num">
                                      <p:cBhvr>
                                        <p:cTn id="111" dur="300" fill="hold"/>
                                        <p:tgtEl>
                                          <p:spTgt spid="46"/>
                                        </p:tgtEl>
                                        <p:attrNameLst>
                                          <p:attrName>ppt_x</p:attrName>
                                        </p:attrNameLst>
                                      </p:cBhvr>
                                      <p:tavLst>
                                        <p:tav tm="0">
                                          <p:val>
                                            <p:strVal val="#ppt_x"/>
                                          </p:val>
                                        </p:tav>
                                        <p:tav tm="100000">
                                          <p:val>
                                            <p:strVal val="#ppt_x"/>
                                          </p:val>
                                        </p:tav>
                                      </p:tavLst>
                                    </p:anim>
                                    <p:anim calcmode="lin" valueType="num">
                                      <p:cBhvr>
                                        <p:cTn id="112" dur="300" fill="hold"/>
                                        <p:tgtEl>
                                          <p:spTgt spid="46"/>
                                        </p:tgtEl>
                                        <p:attrNameLst>
                                          <p:attrName>ppt_y</p:attrName>
                                        </p:attrNameLst>
                                      </p:cBhvr>
                                      <p:tavLst>
                                        <p:tav tm="0">
                                          <p:val>
                                            <p:strVal val="#ppt_y+.1"/>
                                          </p:val>
                                        </p:tav>
                                        <p:tav tm="100000">
                                          <p:val>
                                            <p:strVal val="#ppt_y"/>
                                          </p:val>
                                        </p:tav>
                                      </p:tavLst>
                                    </p:anim>
                                  </p:childTnLst>
                                </p:cTn>
                              </p:par>
                              <p:par>
                                <p:cTn id="113" presetID="10" presetClass="entr" presetSubtype="0" fill="hold" grpId="0" nodeType="withEffect">
                                  <p:stCondLst>
                                    <p:cond delay="290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500"/>
                                        <p:tgtEl>
                                          <p:spTgt spid="39"/>
                                        </p:tgtEl>
                                      </p:cBhvr>
                                    </p:animEffect>
                                  </p:childTnLst>
                                </p:cTn>
                              </p:par>
                              <p:par>
                                <p:cTn id="116" presetID="16" presetClass="entr" presetSubtype="26" fill="hold" grpId="0" nodeType="withEffect">
                                  <p:stCondLst>
                                    <p:cond delay="2900"/>
                                  </p:stCondLst>
                                  <p:childTnLst>
                                    <p:set>
                                      <p:cBhvr>
                                        <p:cTn id="117" dur="1" fill="hold">
                                          <p:stCondLst>
                                            <p:cond delay="0"/>
                                          </p:stCondLst>
                                        </p:cTn>
                                        <p:tgtEl>
                                          <p:spTgt spid="40"/>
                                        </p:tgtEl>
                                        <p:attrNameLst>
                                          <p:attrName>style.visibility</p:attrName>
                                        </p:attrNameLst>
                                      </p:cBhvr>
                                      <p:to>
                                        <p:strVal val="visible"/>
                                      </p:to>
                                    </p:set>
                                    <p:animEffect transition="in" filter="barn(inHorizontal)">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fade">
                                      <p:cBhvr>
                                        <p:cTn id="123" dur="500"/>
                                        <p:tgtEl>
                                          <p:spTgt spid="2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500"/>
                                        <p:tgtEl>
                                          <p:spTgt spid="2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fade">
                                      <p:cBhvr>
                                        <p:cTn id="131" dur="500"/>
                                        <p:tgtEl>
                                          <p:spTgt spid="2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fade">
                                      <p:cBhvr>
                                        <p:cTn id="134" dur="500"/>
                                        <p:tgtEl>
                                          <p:spTgt spid="2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animEffect transition="in" filter="fade">
                                      <p:cBhvr>
                                        <p:cTn id="139" dur="500"/>
                                        <p:tgtEl>
                                          <p:spTgt spid="2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fade">
                                      <p:cBhvr>
                                        <p:cTn id="1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P spid="28" grpId="0" animBg="1"/>
      <p:bldP spid="29" grpId="0" animBg="1"/>
      <p:bldP spid="30" grpId="0" animBg="1"/>
      <p:bldP spid="31" grpId="0" animBg="1"/>
      <p:bldP spid="38"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69"/>
          <p:cNvSpPr/>
          <p:nvPr/>
        </p:nvSpPr>
        <p:spPr>
          <a:xfrm>
            <a:off x="2989385" y="3494943"/>
            <a:ext cx="6154615" cy="7913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1" name="直接连接符 24"/>
          <p:cNvCxnSpPr/>
          <p:nvPr/>
        </p:nvCxnSpPr>
        <p:spPr>
          <a:xfrm>
            <a:off x="0" y="4218843"/>
            <a:ext cx="9144000" cy="1465"/>
          </a:xfrm>
          <a:prstGeom prst="line">
            <a:avLst/>
          </a:prstGeom>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1956289" y="1186961"/>
            <a:ext cx="5605097" cy="5605097"/>
          </a:xfrm>
          <a:prstGeom prst="ellipse">
            <a:avLst/>
          </a:prstGeom>
          <a:solidFill>
            <a:schemeClr val="accent5">
              <a:lumMod val="40000"/>
              <a:lumOff val="60000"/>
            </a:schemeClr>
          </a:solidFill>
          <a:ln w="3175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同心圆 14"/>
          <p:cNvSpPr/>
          <p:nvPr/>
        </p:nvSpPr>
        <p:spPr>
          <a:xfrm>
            <a:off x="-1230923" y="1940169"/>
            <a:ext cx="4192466" cy="4192466"/>
          </a:xfrm>
          <a:prstGeom prst="donut">
            <a:avLst>
              <a:gd name="adj" fmla="val 7965"/>
            </a:avLst>
          </a:prstGeom>
          <a:solidFill>
            <a:schemeClr val="bg1">
              <a:lumMod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3" name="椭圆 12"/>
          <p:cNvSpPr/>
          <p:nvPr/>
        </p:nvSpPr>
        <p:spPr>
          <a:xfrm>
            <a:off x="-637520" y="2505785"/>
            <a:ext cx="3010946" cy="3010946"/>
          </a:xfrm>
          <a:prstGeom prst="ellipse">
            <a:avLst/>
          </a:prstGeom>
          <a:solidFill>
            <a:srgbClr val="BFEAFD"/>
          </a:solidFill>
          <a:ln w="19050">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形标注 7"/>
          <p:cNvSpPr/>
          <p:nvPr/>
        </p:nvSpPr>
        <p:spPr>
          <a:xfrm>
            <a:off x="1103439" y="1556792"/>
            <a:ext cx="949569" cy="949569"/>
          </a:xfrm>
          <a:prstGeom prst="wedgeEllipseCallout">
            <a:avLst>
              <a:gd name="adj1" fmla="val -30377"/>
              <a:gd name="adj2" fmla="val 55182"/>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1</a:t>
            </a:r>
            <a:endParaRPr lang="zh-CN" altLang="en-US" sz="2000" b="1" dirty="0">
              <a:solidFill>
                <a:srgbClr val="262626"/>
              </a:solidFill>
              <a:latin typeface="+mn-lt"/>
            </a:endParaRPr>
          </a:p>
        </p:txBody>
      </p:sp>
      <p:sp>
        <p:nvSpPr>
          <p:cNvPr id="9" name="椭圆形标注 8"/>
          <p:cNvSpPr/>
          <p:nvPr/>
        </p:nvSpPr>
        <p:spPr>
          <a:xfrm>
            <a:off x="2219161" y="2420888"/>
            <a:ext cx="949577" cy="949577"/>
          </a:xfrm>
          <a:prstGeom prst="wedgeEllipseCallout">
            <a:avLst>
              <a:gd name="adj1" fmla="val -56758"/>
              <a:gd name="adj2" fmla="val 27086"/>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10" name="椭圆形标注 9"/>
          <p:cNvSpPr/>
          <p:nvPr/>
        </p:nvSpPr>
        <p:spPr>
          <a:xfrm>
            <a:off x="2659618" y="3890584"/>
            <a:ext cx="905706" cy="905706"/>
          </a:xfrm>
          <a:prstGeom prst="wedgeEllipseCallout">
            <a:avLst>
              <a:gd name="adj1" fmla="val -66488"/>
              <a:gd name="adj2" fmla="val -2523"/>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3</a:t>
            </a:r>
            <a:endParaRPr lang="zh-CN" altLang="en-US" sz="2000" b="1" dirty="0">
              <a:solidFill>
                <a:srgbClr val="262626"/>
              </a:solidFill>
              <a:latin typeface="+mn-lt"/>
            </a:endParaRPr>
          </a:p>
        </p:txBody>
      </p:sp>
      <p:sp>
        <p:nvSpPr>
          <p:cNvPr id="11" name="椭圆形标注 10"/>
          <p:cNvSpPr/>
          <p:nvPr/>
        </p:nvSpPr>
        <p:spPr>
          <a:xfrm>
            <a:off x="1979712" y="5085184"/>
            <a:ext cx="949577" cy="949577"/>
          </a:xfrm>
          <a:prstGeom prst="wedgeEllipseCallout">
            <a:avLst>
              <a:gd name="adj1" fmla="val -58431"/>
              <a:gd name="adj2" fmla="val -34640"/>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4</a:t>
            </a:r>
            <a:endParaRPr lang="zh-CN" altLang="en-US" sz="2000" b="1" dirty="0">
              <a:solidFill>
                <a:srgbClr val="262626"/>
              </a:solidFill>
              <a:latin typeface="+mn-lt"/>
            </a:endParaRPr>
          </a:p>
        </p:txBody>
      </p:sp>
      <p:sp>
        <p:nvSpPr>
          <p:cNvPr id="33" name="下弧形箭头 32"/>
          <p:cNvSpPr/>
          <p:nvPr/>
        </p:nvSpPr>
        <p:spPr>
          <a:xfrm rot="7364826">
            <a:off x="1052196" y="1779545"/>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4" name="下弧形箭头 33"/>
          <p:cNvSpPr/>
          <p:nvPr/>
        </p:nvSpPr>
        <p:spPr>
          <a:xfrm rot="11327040">
            <a:off x="2428768" y="2576240"/>
            <a:ext cx="633046" cy="181708"/>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5" name="下弧形箭头 34"/>
          <p:cNvSpPr/>
          <p:nvPr/>
        </p:nvSpPr>
        <p:spPr>
          <a:xfrm rot="13412369">
            <a:off x="3006969" y="4047392"/>
            <a:ext cx="633046" cy="224204"/>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6" name="下弧形箭头 35"/>
          <p:cNvSpPr/>
          <p:nvPr/>
        </p:nvSpPr>
        <p:spPr>
          <a:xfrm rot="13786726">
            <a:off x="2335860" y="5325512"/>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8" name="下弧形箭头 67"/>
          <p:cNvSpPr/>
          <p:nvPr/>
        </p:nvSpPr>
        <p:spPr>
          <a:xfrm rot="10295875">
            <a:off x="-565639" y="2759320"/>
            <a:ext cx="2655277" cy="1170842"/>
          </a:xfrm>
          <a:prstGeom prst="curvedUpArrow">
            <a:avLst>
              <a:gd name="adj1" fmla="val 12400"/>
              <a:gd name="adj2" fmla="val 10457"/>
              <a:gd name="adj3" fmla="val 23359"/>
            </a:avLst>
          </a:prstGeom>
          <a:solidFill>
            <a:srgbClr val="76C5DB"/>
          </a:solid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prstClr val="black"/>
              </a:solidFill>
            </a:endParaRPr>
          </a:p>
        </p:txBody>
      </p:sp>
      <p:sp>
        <p:nvSpPr>
          <p:cNvPr id="66" name="下弧形箭头 65"/>
          <p:cNvSpPr/>
          <p:nvPr/>
        </p:nvSpPr>
        <p:spPr>
          <a:xfrm rot="20958333">
            <a:off x="-265235" y="4284785"/>
            <a:ext cx="2694843" cy="1012581"/>
          </a:xfrm>
          <a:prstGeom prst="curvedUpArrow">
            <a:avLst>
              <a:gd name="adj1" fmla="val 12400"/>
              <a:gd name="adj2" fmla="val 30646"/>
              <a:gd name="adj3" fmla="val 21800"/>
            </a:avLst>
          </a:prstGeom>
          <a:solidFill>
            <a:srgbClr val="76C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72" name="椭圆 71"/>
          <p:cNvSpPr/>
          <p:nvPr/>
        </p:nvSpPr>
        <p:spPr>
          <a:xfrm>
            <a:off x="971600" y="2611884"/>
            <a:ext cx="379535" cy="3795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3" name="椭圆 72"/>
          <p:cNvSpPr/>
          <p:nvPr/>
        </p:nvSpPr>
        <p:spPr>
          <a:xfrm>
            <a:off x="1691680" y="3014391"/>
            <a:ext cx="442546" cy="442546"/>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4" name="椭圆 73"/>
          <p:cNvSpPr/>
          <p:nvPr/>
        </p:nvSpPr>
        <p:spPr>
          <a:xfrm>
            <a:off x="1934308" y="3890597"/>
            <a:ext cx="507023" cy="507023"/>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5" name="椭圆 74"/>
          <p:cNvSpPr/>
          <p:nvPr/>
        </p:nvSpPr>
        <p:spPr>
          <a:xfrm>
            <a:off x="1331640" y="4760202"/>
            <a:ext cx="570034" cy="5700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TextBox 18"/>
          <p:cNvSpPr txBox="1"/>
          <p:nvPr/>
        </p:nvSpPr>
        <p:spPr>
          <a:xfrm>
            <a:off x="-108520" y="3560885"/>
            <a:ext cx="1962150" cy="887935"/>
          </a:xfrm>
          <a:prstGeom prst="rect">
            <a:avLst/>
          </a:prstGeom>
          <a:noFill/>
        </p:spPr>
        <p:txBody>
          <a:bodyPr>
            <a:spAutoFit/>
          </a:bodyPr>
          <a:lstStyle/>
          <a:p>
            <a:pPr algn="ctr">
              <a:defRPr/>
            </a:pPr>
            <a:r>
              <a:rPr lang="en-US" altLang="zh-CN" sz="2585" b="1" dirty="0" smtClean="0">
                <a:solidFill>
                  <a:prstClr val="black">
                    <a:lumMod val="65000"/>
                    <a:lumOff val="35000"/>
                  </a:prstClr>
                </a:solidFill>
                <a:latin typeface="Calibri" pitchFamily="34" charset="0"/>
                <a:ea typeface="宋体" charset="-122"/>
              </a:rPr>
              <a:t>The </a:t>
            </a:r>
            <a:endParaRPr lang="en-US" altLang="zh-CN" sz="2585" b="1" dirty="0">
              <a:solidFill>
                <a:prstClr val="black">
                  <a:lumMod val="65000"/>
                  <a:lumOff val="35000"/>
                </a:prstClr>
              </a:solidFill>
              <a:latin typeface="Calibri" pitchFamily="34" charset="0"/>
              <a:ea typeface="宋体" charset="-122"/>
            </a:endParaRPr>
          </a:p>
          <a:p>
            <a:pPr algn="ctr">
              <a:defRPr/>
            </a:pPr>
            <a:r>
              <a:rPr lang="en-US" altLang="zh-CN" sz="2585" b="1" dirty="0" smtClean="0">
                <a:solidFill>
                  <a:prstClr val="black">
                    <a:lumMod val="65000"/>
                    <a:lumOff val="35000"/>
                  </a:prstClr>
                </a:solidFill>
                <a:latin typeface="Calibri" pitchFamily="34" charset="0"/>
                <a:ea typeface="宋体" charset="-122"/>
              </a:rPr>
              <a:t>Concorde</a:t>
            </a:r>
            <a:endParaRPr lang="zh-CN" altLang="en-US" sz="2585" b="1" dirty="0">
              <a:solidFill>
                <a:prstClr val="black">
                  <a:lumMod val="65000"/>
                  <a:lumOff val="35000"/>
                </a:prstClr>
              </a:solidFill>
              <a:latin typeface="Calibri" pitchFamily="34" charset="0"/>
              <a:ea typeface="宋体" charset="-122"/>
            </a:endParaRPr>
          </a:p>
        </p:txBody>
      </p:sp>
      <p:sp>
        <p:nvSpPr>
          <p:cNvPr id="42" name="TextBox 41"/>
          <p:cNvSpPr txBox="1"/>
          <p:nvPr/>
        </p:nvSpPr>
        <p:spPr>
          <a:xfrm>
            <a:off x="6594504" y="3612549"/>
            <a:ext cx="2040943" cy="584775"/>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404040"/>
                </a:solidFill>
                <a:latin typeface="+mn-lt"/>
              </a:rPr>
              <a:t>Conclusion</a:t>
            </a:r>
            <a:endParaRPr lang="zh-CN" altLang="en-US" sz="3200" b="1" dirty="0">
              <a:solidFill>
                <a:srgbClr val="404040"/>
              </a:solidFill>
              <a:latin typeface="+mn-lt"/>
            </a:endParaRPr>
          </a:p>
        </p:txBody>
      </p:sp>
      <p:sp>
        <p:nvSpPr>
          <p:cNvPr id="46" name="TextBox 52"/>
          <p:cNvSpPr txBox="1">
            <a:spLocks noChangeArrowheads="1"/>
          </p:cNvSpPr>
          <p:nvPr/>
        </p:nvSpPr>
        <p:spPr bwMode="auto">
          <a:xfrm>
            <a:off x="3775444" y="4692638"/>
            <a:ext cx="28190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solidFill>
                  <a:prstClr val="black"/>
                </a:solidFill>
              </a:rPr>
              <a:t>Influence of the Systematic Bias</a:t>
            </a:r>
          </a:p>
        </p:txBody>
      </p:sp>
      <p:sp>
        <p:nvSpPr>
          <p:cNvPr id="47" name="椭圆 46"/>
          <p:cNvSpPr/>
          <p:nvPr/>
        </p:nvSpPr>
        <p:spPr>
          <a:xfrm>
            <a:off x="3714698" y="4788439"/>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cxnSp>
        <p:nvCxnSpPr>
          <p:cNvPr id="37" name="直接连接符 2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pic>
        <p:nvPicPr>
          <p:cNvPr id="39" name="Picture 38"/>
          <p:cNvPicPr>
            <a:picLocks noChangeAspect="1"/>
          </p:cNvPicPr>
          <p:nvPr/>
        </p:nvPicPr>
        <p:blipFill rotWithShape="1">
          <a:blip r:embed="rId3"/>
          <a:srcRect t="5535"/>
          <a:stretch/>
        </p:blipFill>
        <p:spPr>
          <a:xfrm>
            <a:off x="7287493" y="239714"/>
            <a:ext cx="1821011" cy="295926"/>
          </a:xfrm>
          <a:prstGeom prst="rect">
            <a:avLst/>
          </a:prstGeom>
        </p:spPr>
      </p:pic>
      <p:sp>
        <p:nvSpPr>
          <p:cNvPr id="40" name="TextBox 39"/>
          <p:cNvSpPr txBox="1"/>
          <p:nvPr/>
        </p:nvSpPr>
        <p:spPr>
          <a:xfrm>
            <a:off x="3195284" y="2473074"/>
            <a:ext cx="1935868" cy="369332"/>
          </a:xfrm>
          <a:prstGeom prst="rect">
            <a:avLst/>
          </a:prstGeom>
          <a:noFill/>
        </p:spPr>
        <p:txBody>
          <a:bodyPr wrap="square" rtlCol="0">
            <a:spAutoFit/>
          </a:bodyPr>
          <a:lstStyle/>
          <a:p>
            <a:r>
              <a:rPr lang="en-US" b="1" dirty="0" smtClean="0"/>
              <a:t>Analysis</a:t>
            </a:r>
            <a:endParaRPr lang="en-US" b="1" dirty="0"/>
          </a:p>
        </p:txBody>
      </p:sp>
      <p:sp>
        <p:nvSpPr>
          <p:cNvPr id="41" name="TextBox 40"/>
          <p:cNvSpPr txBox="1"/>
          <p:nvPr/>
        </p:nvSpPr>
        <p:spPr>
          <a:xfrm>
            <a:off x="1772036" y="1187460"/>
            <a:ext cx="1935868" cy="369332"/>
          </a:xfrm>
          <a:prstGeom prst="rect">
            <a:avLst/>
          </a:prstGeom>
          <a:noFill/>
        </p:spPr>
        <p:txBody>
          <a:bodyPr wrap="square" rtlCol="0">
            <a:spAutoFit/>
          </a:bodyPr>
          <a:lstStyle/>
          <a:p>
            <a:r>
              <a:rPr lang="en-US" b="1" dirty="0" smtClean="0"/>
              <a:t>Background</a:t>
            </a:r>
            <a:endParaRPr lang="en-US" b="1" dirty="0"/>
          </a:p>
        </p:txBody>
      </p:sp>
      <p:sp>
        <p:nvSpPr>
          <p:cNvPr id="43" name="TextBox 42"/>
          <p:cNvSpPr txBox="1"/>
          <p:nvPr/>
        </p:nvSpPr>
        <p:spPr>
          <a:xfrm>
            <a:off x="3572236" y="4283804"/>
            <a:ext cx="1935868" cy="369332"/>
          </a:xfrm>
          <a:prstGeom prst="rect">
            <a:avLst/>
          </a:prstGeom>
          <a:noFill/>
        </p:spPr>
        <p:txBody>
          <a:bodyPr wrap="square" rtlCol="0">
            <a:spAutoFit/>
          </a:bodyPr>
          <a:lstStyle/>
          <a:p>
            <a:r>
              <a:rPr lang="en-US" b="1" dirty="0" smtClean="0"/>
              <a:t>Conclusion</a:t>
            </a:r>
            <a:endParaRPr lang="en-US" b="1" dirty="0"/>
          </a:p>
        </p:txBody>
      </p:sp>
      <p:sp>
        <p:nvSpPr>
          <p:cNvPr id="44" name="TextBox 43"/>
          <p:cNvSpPr txBox="1"/>
          <p:nvPr/>
        </p:nvSpPr>
        <p:spPr>
          <a:xfrm>
            <a:off x="2924164" y="5661248"/>
            <a:ext cx="2304256" cy="369332"/>
          </a:xfrm>
          <a:prstGeom prst="rect">
            <a:avLst/>
          </a:prstGeom>
          <a:noFill/>
        </p:spPr>
        <p:txBody>
          <a:bodyPr wrap="square" rtlCol="0">
            <a:spAutoFit/>
          </a:bodyPr>
          <a:lstStyle/>
          <a:p>
            <a:r>
              <a:rPr lang="en-US" b="1" dirty="0" smtClean="0"/>
              <a:t>Recommendations</a:t>
            </a:r>
            <a:endParaRPr lang="en-US" b="1" dirty="0"/>
          </a:p>
        </p:txBody>
      </p:sp>
      <p:sp>
        <p:nvSpPr>
          <p:cNvPr id="32" name="TextBox 4"/>
          <p:cNvSpPr txBox="1">
            <a:spLocks noChangeArrowheads="1"/>
          </p:cNvSpPr>
          <p:nvPr/>
        </p:nvSpPr>
        <p:spPr bwMode="auto">
          <a:xfrm>
            <a:off x="5444022"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Outline</a:t>
            </a:r>
            <a:endParaRPr lang="zh-CN" altLang="en-US" sz="1400" dirty="0">
              <a:solidFill>
                <a:prstClr val="black"/>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1902771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6997 0.05416 C -0.10052 0.06967 -0.07535 0.05879 -0.14549 0.05625 C -0.14861 0.05486 -0.15139 0.05347 -0.15434 0.05208 C -0.15573 0.05162 -0.15851 0.05 -0.15851 0.05023 C -0.16216 0.04375 -0.16875 0.03958 -0.17431 0.0368 C -0.18039 0.02639 -0.17257 0.03773 -0.18108 0.03009 C -0.1823 0.02916 -0.18247 0.02685 -0.18421 0.02592 C -0.18681 0.02407 -0.19254 0.02176 -0.19254 0.02199 C -0.19671 0.01504 -0.20174 0.00926 -0.20677 0.00416 C -0.21042 -0.01273 -0.20504 0.00787 -0.2125 -0.00671 C -0.21337 -0.0088 -0.2132 -0.01111 -0.21389 -0.01343 C -0.21771 -0.02408 -0.21806 -0.02408 -0.2224 -0.03056 C -0.22483 -0.04144 -0.22726 -0.05301 -0.23247 -0.06111 C -0.2349 -0.07246 -0.23646 -0.08449 -0.2382 -0.09584 C -0.23802 -0.11343 -0.25052 -0.20023 -0.22952 -0.23079 C -0.22622 -0.24653 -0.22691 -0.24283 -0.22101 -0.25463 C -0.21546 -0.26597 -0.2132 -0.27292 -0.20504 -0.28079 C -0.2007 -0.2919 -0.204 -0.28611 -0.19393 -0.29607 C -0.18768 -0.30232 -0.18421 -0.31158 -0.17674 -0.31551 C -0.16598 -0.33264 -0.13924 -0.32361 -0.12986 -0.32408 C -0.12466 -0.32963 -0.12153 -0.33634 -0.1158 -0.33912 C -0.10052 -0.33866 -0.08559 -0.33843 -0.06997 -0.33727 C -0.06407 -0.33681 -0.06702 -0.33472 -0.06285 -0.33056 C -0.05625 -0.32454 -0.04601 -0.32338 -0.03855 -0.31991 C -0.03525 -0.31482 -0.02726 -0.30671 -0.02726 -0.30648 C -0.02639 -0.30463 -0.0257 -0.30232 -0.02448 -0.30023 C -0.02171 -0.29699 -0.01563 -0.2919 -0.01563 -0.29167 C -0.01146 -0.28171 -0.004 -0.27685 0.00139 -0.26783 C 0.00312 -0.25972 0.00694 -0.25347 0.00989 -0.24607 C 0.01145 -0.24167 0.01371 -0.23704 0.01545 -0.2331 C 0.01649 -0.23079 0.0184 -0.22662 0.0184 -0.22639 C 0.02118 -0.21204 0.02378 -0.19722 0.02673 -0.18287 C 0.02569 -0.10463 0.03125 -0.10625 0.02118 -0.06111 C 0.01944 -0.05232 0.01753 -0.04375 0.01545 -0.03496 C 0.01458 -0.03056 0.01527 -0.02454 0.01284 -0.02199 C 0.01007 -0.01945 0.00729 -0.0169 0.00538 -0.01343 C 0.00347 -0.00903 -0.00018 -0.00023 -0.00018 1.85185E-6 " pathEditMode="relative" rAng="0" ptsTypes="AAAAAAAAAAAAAAAAAAAAAAAAAAAAAAAAAAAAA">
                                      <p:cBhvr>
                                        <p:cTn id="6" dur="500" fill="hold"/>
                                        <p:tgtEl>
                                          <p:spTgt spid="75"/>
                                        </p:tgtEl>
                                        <p:attrNameLst>
                                          <p:attrName>ppt_x</p:attrName>
                                          <p:attrName>ppt_y</p:attrName>
                                        </p:attrNameLst>
                                      </p:cBhvr>
                                      <p:rCtr x="-3733" y="-19259"/>
                                    </p:animMotion>
                                  </p:childTnLst>
                                </p:cTn>
                              </p:par>
                              <p:par>
                                <p:cTn id="7" presetID="0" presetClass="path" presetSubtype="0" accel="50000" decel="50000" fill="hold" grpId="0" nodeType="withEffect">
                                  <p:stCondLst>
                                    <p:cond delay="0"/>
                                  </p:stCondLst>
                                  <p:childTnLst>
                                    <p:animMotion origin="layout" path="M -1.02564E-6 -8.67362E-19 C 0.00112 0.05926 -0.02339 0.12431 -0.0532 0.15347 C -0.08301 0.18264 -0.14295 0.19514 -0.179 0.17569 C -0.21506 0.15625 -0.26218 0.09468 -0.26987 0.03634 C -0.27756 -0.02199 -0.26009 -0.13403 -0.22516 -0.17384 C -0.19022 -0.21366 -0.09807 -0.23009 -0.06009 -0.20208 C -0.02211 -0.17407 -0.00112 -0.05926 -1.02564E-6 -8.67362E-19 Z " pathEditMode="relative" ptsTypes="aaaaaaa">
                                      <p:cBhvr>
                                        <p:cTn id="8" dur="500" fill="hold"/>
                                        <p:tgtEl>
                                          <p:spTgt spid="7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87 7.40741E-7 C 0.01215 0.04051 0.01962 0.10579 0.01233 0.15162 C 0.00434 0.19745 -0.01736 0.25116 -0.0434 0.27477 C -0.07048 0.29838 -0.1184 0.30278 -0.14965 0.29305 C -0.18107 0.28333 -0.21285 0.24792 -0.23073 0.2162 C -0.24878 0.18449 -0.25538 0.14329 -0.25729 0.10301 C -0.25937 0.06273 -0.25173 0.0044 -0.24201 -0.02616 C -0.23212 -0.05671 -0.21476 -0.06667 -0.19965 -0.08079 C -0.18281 -0.09491 -0.16979 -0.10949 -0.14687 -0.11111 C -0.12413 -0.11273 -0.08663 -0.10995 -0.06163 -0.09097 C -0.03628 -0.07199 -0.01337 -0.04051 -0.00087 7.40741E-7 Z " pathEditMode="relative" rAng="0" ptsTypes="AAAAAAAAAAA">
                                      <p:cBhvr>
                                        <p:cTn id="10" dur="500" fill="hold"/>
                                        <p:tgtEl>
                                          <p:spTgt spid="73"/>
                                        </p:tgtEl>
                                        <p:attrNameLst>
                                          <p:attrName>ppt_x</p:attrName>
                                          <p:attrName>ppt_y</p:attrName>
                                        </p:attrNameLst>
                                      </p:cBhvr>
                                      <p:rCtr x="-12031" y="9306"/>
                                    </p:animMotion>
                                  </p:childTnLst>
                                </p:cTn>
                              </p:par>
                              <p:par>
                                <p:cTn id="11" presetID="0" presetClass="path" presetSubtype="0" accel="50000" decel="50000" fill="hold" grpId="0" nodeType="withEffect">
                                  <p:stCondLst>
                                    <p:cond delay="0"/>
                                  </p:stCondLst>
                                  <p:childTnLst>
                                    <p:animMotion origin="layout" path="M 2.77778E-7 -3.33333E-6 C 0.01858 0.01736 0.03715 0.04653 0.04757 0.08889 C 0.05799 0.13125 0.07066 0.20672 0.06302 0.25463 C 0.05521 0.30255 0.03021 0.3544 0.00139 0.37593 C -0.02726 0.39746 -0.07587 0.39861 -0.1092 0.38403 C -0.14254 0.36945 -0.18038 0.32639 -0.19861 0.28889 C -0.21649 0.25139 -0.21736 0.19931 -0.21684 0.15973 C -0.21632 0.12014 -0.20885 0.07871 -0.19583 0.0507 C -0.18264 0.02269 -0.16042 0.00301 -0.13837 -0.0081 C -0.11649 -0.01921 -0.08698 -0.01805 -0.06424 -0.01597 C -0.04149 -0.01389 -0.01858 -0.01736 2.77778E-7 -3.33333E-6 Z " pathEditMode="relative" rAng="0" ptsTypes="AAAAAAAAAAA">
                                      <p:cBhvr>
                                        <p:cTn id="12" dur="500" fill="hold"/>
                                        <p:tgtEl>
                                          <p:spTgt spid="72"/>
                                        </p:tgtEl>
                                        <p:attrNameLst>
                                          <p:attrName>ppt_x</p:attrName>
                                          <p:attrName>ppt_y</p:attrName>
                                        </p:attrNameLst>
                                      </p:cBhvr>
                                      <p:rCtr x="-7587" y="18796"/>
                                    </p:animMotion>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1000"/>
                                        <p:tgtEl>
                                          <p:spTgt spid="42"/>
                                        </p:tgtEl>
                                      </p:cBhvr>
                                    </p:animEffect>
                                  </p:childTnLst>
                                </p:cTn>
                              </p:par>
                              <p:par>
                                <p:cTn id="16" presetID="9" presetClass="emph" presetSubtype="0" nodeType="withEffect">
                                  <p:stCondLst>
                                    <p:cond delay="0"/>
                                  </p:stCondLst>
                                  <p:childTnLst>
                                    <p:set>
                                      <p:cBhvr rctx="PPT">
                                        <p:cTn id="17" dur="indefinite"/>
                                        <p:tgtEl>
                                          <p:spTgt spid="8"/>
                                        </p:tgtEl>
                                        <p:attrNameLst>
                                          <p:attrName>style.opacity</p:attrName>
                                        </p:attrNameLst>
                                      </p:cBhvr>
                                      <p:to>
                                        <p:strVal val="0.5"/>
                                      </p:to>
                                    </p:set>
                                    <p:animEffect filter="image" prLst="opacity: 0.5">
                                      <p:cBhvr rctx="IE">
                                        <p:cTn id="18" dur="indefinite"/>
                                        <p:tgtEl>
                                          <p:spTgt spid="8"/>
                                        </p:tgtEl>
                                      </p:cBhvr>
                                    </p:animEffect>
                                  </p:childTnLst>
                                </p:cTn>
                              </p:par>
                              <p:par>
                                <p:cTn id="19" presetID="9" presetClass="emph" presetSubtype="0" grpId="0" nodeType="withEffect">
                                  <p:stCondLst>
                                    <p:cond delay="0"/>
                                  </p:stCondLst>
                                  <p:childTnLst>
                                    <p:set>
                                      <p:cBhvr rctx="PPT">
                                        <p:cTn id="20" dur="indefinite"/>
                                        <p:tgtEl>
                                          <p:spTgt spid="33"/>
                                        </p:tgtEl>
                                        <p:attrNameLst>
                                          <p:attrName>style.opacity</p:attrName>
                                        </p:attrNameLst>
                                      </p:cBhvr>
                                      <p:to>
                                        <p:strVal val="0.5"/>
                                      </p:to>
                                    </p:set>
                                    <p:animEffect filter="image" prLst="opacity: 0.5">
                                      <p:cBhvr rctx="IE">
                                        <p:cTn id="21" dur="indefinite"/>
                                        <p:tgtEl>
                                          <p:spTgt spid="33"/>
                                        </p:tgtEl>
                                      </p:cBhvr>
                                    </p:animEffect>
                                  </p:childTnLst>
                                </p:cTn>
                              </p:par>
                              <p:par>
                                <p:cTn id="22" presetID="9" presetClass="emph" presetSubtype="0" nodeType="withEffect">
                                  <p:stCondLst>
                                    <p:cond delay="0"/>
                                  </p:stCondLst>
                                  <p:childTnLst>
                                    <p:set>
                                      <p:cBhvr rctx="PPT">
                                        <p:cTn id="23" dur="indefinite"/>
                                        <p:tgtEl>
                                          <p:spTgt spid="9"/>
                                        </p:tgtEl>
                                        <p:attrNameLst>
                                          <p:attrName>style.opacity</p:attrName>
                                        </p:attrNameLst>
                                      </p:cBhvr>
                                      <p:to>
                                        <p:strVal val="0.5"/>
                                      </p:to>
                                    </p:set>
                                    <p:animEffect filter="image" prLst="opacity: 0.5">
                                      <p:cBhvr rctx="IE">
                                        <p:cTn id="24" dur="indefinite"/>
                                        <p:tgtEl>
                                          <p:spTgt spid="9"/>
                                        </p:tgtEl>
                                      </p:cBhvr>
                                    </p:animEffect>
                                  </p:childTnLst>
                                </p:cTn>
                              </p:par>
                              <p:par>
                                <p:cTn id="25" presetID="9" presetClass="emph" presetSubtype="0" grpId="0" nodeType="withEffect">
                                  <p:stCondLst>
                                    <p:cond delay="0"/>
                                  </p:stCondLst>
                                  <p:childTnLst>
                                    <p:set>
                                      <p:cBhvr rctx="PPT">
                                        <p:cTn id="26" dur="indefinite"/>
                                        <p:tgtEl>
                                          <p:spTgt spid="34"/>
                                        </p:tgtEl>
                                        <p:attrNameLst>
                                          <p:attrName>style.opacity</p:attrName>
                                        </p:attrNameLst>
                                      </p:cBhvr>
                                      <p:to>
                                        <p:strVal val="0.5"/>
                                      </p:to>
                                    </p:set>
                                    <p:animEffect filter="image" prLst="opacity: 0.5">
                                      <p:cBhvr rctx="IE">
                                        <p:cTn id="27" dur="indefinite"/>
                                        <p:tgtEl>
                                          <p:spTgt spid="34"/>
                                        </p:tgtEl>
                                      </p:cBhvr>
                                    </p:animEffect>
                                  </p:childTnLst>
                                </p:cTn>
                              </p:par>
                              <p:par>
                                <p:cTn id="28" presetID="9" presetClass="emph" presetSubtype="0" grpId="0" nodeType="withEffect">
                                  <p:stCondLst>
                                    <p:cond delay="0"/>
                                  </p:stCondLst>
                                  <p:childTnLst>
                                    <p:set>
                                      <p:cBhvr rctx="PPT">
                                        <p:cTn id="29" dur="indefinite"/>
                                        <p:tgtEl>
                                          <p:spTgt spid="36"/>
                                        </p:tgtEl>
                                        <p:attrNameLst>
                                          <p:attrName>style.opacity</p:attrName>
                                        </p:attrNameLst>
                                      </p:cBhvr>
                                      <p:to>
                                        <p:strVal val="0.5"/>
                                      </p:to>
                                    </p:set>
                                    <p:animEffect filter="image" prLst="opacity: 0.5">
                                      <p:cBhvr rctx="IE">
                                        <p:cTn id="30" dur="indefinite"/>
                                        <p:tgtEl>
                                          <p:spTgt spid="36"/>
                                        </p:tgtEl>
                                      </p:cBhvr>
                                    </p:animEffect>
                                  </p:childTnLst>
                                </p:cTn>
                              </p:par>
                              <p:par>
                                <p:cTn id="31" presetID="9" presetClass="emph" presetSubtype="0" nodeType="withEffect">
                                  <p:stCondLst>
                                    <p:cond delay="0"/>
                                  </p:stCondLst>
                                  <p:childTnLst>
                                    <p:set>
                                      <p:cBhvr rctx="PPT">
                                        <p:cTn id="32" dur="indefinite"/>
                                        <p:tgtEl>
                                          <p:spTgt spid="11"/>
                                        </p:tgtEl>
                                        <p:attrNameLst>
                                          <p:attrName>style.opacity</p:attrName>
                                        </p:attrNameLst>
                                      </p:cBhvr>
                                      <p:to>
                                        <p:strVal val="0.5"/>
                                      </p:to>
                                    </p:set>
                                    <p:animEffect filter="image" prLst="opacity: 0.5">
                                      <p:cBhvr rctx="IE">
                                        <p:cTn id="33" dur="indefinite"/>
                                        <p:tgtEl>
                                          <p:spTgt spid="11"/>
                                        </p:tgtEl>
                                      </p:cBhvr>
                                    </p:animEffect>
                                  </p:childTnLst>
                                </p:cTn>
                              </p:par>
                              <p:par>
                                <p:cTn id="34" presetID="19" presetClass="emph" presetSubtype="0" fill="hold" grpId="1" nodeType="withEffect">
                                  <p:stCondLst>
                                    <p:cond delay="0"/>
                                  </p:stCondLst>
                                  <p:childTnLst>
                                    <p:animClr clrSpc="rgb" dir="cw">
                                      <p:cBhvr override="childStyle">
                                        <p:cTn id="35" dur="500" fill="hold"/>
                                        <p:tgtEl>
                                          <p:spTgt spid="74"/>
                                        </p:tgtEl>
                                        <p:attrNameLst>
                                          <p:attrName>style.color</p:attrName>
                                        </p:attrNameLst>
                                      </p:cBhvr>
                                      <p:to>
                                        <a:schemeClr val="accent2"/>
                                      </p:to>
                                    </p:animClr>
                                    <p:animClr clrSpc="rgb" dir="cw">
                                      <p:cBhvr>
                                        <p:cTn id="36" dur="500" fill="hold"/>
                                        <p:tgtEl>
                                          <p:spTgt spid="74"/>
                                        </p:tgtEl>
                                        <p:attrNameLst>
                                          <p:attrName>fillcolor</p:attrName>
                                        </p:attrNameLst>
                                      </p:cBhvr>
                                      <p:to>
                                        <a:schemeClr val="accent2"/>
                                      </p:to>
                                    </p:animClr>
                                    <p:set>
                                      <p:cBhvr>
                                        <p:cTn id="37" dur="500" fill="hold"/>
                                        <p:tgtEl>
                                          <p:spTgt spid="74"/>
                                        </p:tgtEl>
                                        <p:attrNameLst>
                                          <p:attrName>fill.type</p:attrName>
                                        </p:attrNameLst>
                                      </p:cBhvr>
                                      <p:to>
                                        <p:strVal val="solid"/>
                                      </p:to>
                                    </p:set>
                                    <p:set>
                                      <p:cBhvr>
                                        <p:cTn id="38" dur="500" fill="hold"/>
                                        <p:tgtEl>
                                          <p:spTgt spid="74"/>
                                        </p:tgtEl>
                                        <p:attrNameLst>
                                          <p:attrName>fill.on</p:attrName>
                                        </p:attrNameLst>
                                      </p:cBhvr>
                                      <p:to>
                                        <p:strVal val="true"/>
                                      </p:to>
                                    </p:set>
                                  </p:childTnLst>
                                </p:cTn>
                              </p:par>
                              <p:par>
                                <p:cTn id="39" presetID="22" presetClass="entr" presetSubtype="8"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par>
                                <p:cTn id="42" presetID="22" presetClass="entr" presetSubtype="8"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par>
                                <p:cTn id="45" presetID="9" presetClass="emph" presetSubtype="0" grpId="0" nodeType="withEffect">
                                  <p:stCondLst>
                                    <p:cond delay="0"/>
                                  </p:stCondLst>
                                  <p:childTnLst>
                                    <p:set>
                                      <p:cBhvr rctx="PPT">
                                        <p:cTn id="46" dur="indefinite"/>
                                        <p:tgtEl>
                                          <p:spTgt spid="44"/>
                                        </p:tgtEl>
                                        <p:attrNameLst>
                                          <p:attrName>style.opacity</p:attrName>
                                        </p:attrNameLst>
                                      </p:cBhvr>
                                      <p:to>
                                        <p:strVal val="0.5"/>
                                      </p:to>
                                    </p:set>
                                    <p:animEffect filter="image" prLst="opacity: 0.5">
                                      <p:cBhvr rctx="IE">
                                        <p:cTn id="47" dur="indefinite"/>
                                        <p:tgtEl>
                                          <p:spTgt spid="44"/>
                                        </p:tgtEl>
                                      </p:cBhvr>
                                    </p:animEffect>
                                  </p:childTnLst>
                                </p:cTn>
                              </p:par>
                              <p:par>
                                <p:cTn id="48" presetID="9" presetClass="emph" presetSubtype="0" grpId="0" nodeType="withEffect">
                                  <p:stCondLst>
                                    <p:cond delay="0"/>
                                  </p:stCondLst>
                                  <p:childTnLst>
                                    <p:set>
                                      <p:cBhvr rctx="PPT">
                                        <p:cTn id="49" dur="indefinite"/>
                                        <p:tgtEl>
                                          <p:spTgt spid="41"/>
                                        </p:tgtEl>
                                        <p:attrNameLst>
                                          <p:attrName>style.opacity</p:attrName>
                                        </p:attrNameLst>
                                      </p:cBhvr>
                                      <p:to>
                                        <p:strVal val="0.5"/>
                                      </p:to>
                                    </p:set>
                                    <p:animEffect filter="image" prLst="opacity: 0.5">
                                      <p:cBhvr rctx="IE">
                                        <p:cTn id="50" dur="indefinite"/>
                                        <p:tgtEl>
                                          <p:spTgt spid="41"/>
                                        </p:tgtEl>
                                      </p:cBhvr>
                                    </p:animEffect>
                                  </p:childTnLst>
                                </p:cTn>
                              </p:par>
                              <p:par>
                                <p:cTn id="51" presetID="9" presetClass="emph" presetSubtype="0" grpId="0" nodeType="withEffect">
                                  <p:stCondLst>
                                    <p:cond delay="0"/>
                                  </p:stCondLst>
                                  <p:childTnLst>
                                    <p:set>
                                      <p:cBhvr rctx="PPT">
                                        <p:cTn id="52" dur="indefinite"/>
                                        <p:tgtEl>
                                          <p:spTgt spid="40"/>
                                        </p:tgtEl>
                                        <p:attrNameLst>
                                          <p:attrName>style.opacity</p:attrName>
                                        </p:attrNameLst>
                                      </p:cBhvr>
                                      <p:to>
                                        <p:strVal val="0.5"/>
                                      </p:to>
                                    </p:set>
                                    <p:animEffect filter="image" prLst="opacity: 0.5">
                                      <p:cBhvr rctx="IE">
                                        <p:cTn id="53" dur="indefinite"/>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72" grpId="0" animBg="1"/>
      <p:bldP spid="73" grpId="0" animBg="1"/>
      <p:bldP spid="74" grpId="0" animBg="1"/>
      <p:bldP spid="74" grpId="1" animBg="1"/>
      <p:bldP spid="75" grpId="0" animBg="1"/>
      <p:bldP spid="42" grpId="0"/>
      <p:bldP spid="46" grpId="0"/>
      <p:bldP spid="40" grpId="0"/>
      <p:bldP spid="41"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rgbClr val="262626"/>
                </a:solidFill>
                <a:latin typeface="+mn-lt"/>
              </a:rPr>
              <a:t>3</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227998"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Conclusion</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 Conclusion</a:t>
            </a:r>
            <a:endParaRPr lang="en-US" b="1" dirty="0">
              <a:solidFill>
                <a:schemeClr val="bg1"/>
              </a:solidFill>
            </a:endParaRPr>
          </a:p>
        </p:txBody>
      </p:sp>
      <p:sp>
        <p:nvSpPr>
          <p:cNvPr id="4" name="TextBox 3"/>
          <p:cNvSpPr txBox="1"/>
          <p:nvPr/>
        </p:nvSpPr>
        <p:spPr>
          <a:xfrm>
            <a:off x="987276" y="1575468"/>
            <a:ext cx="7449317" cy="707886"/>
          </a:xfrm>
          <a:prstGeom prst="rect">
            <a:avLst/>
          </a:prstGeom>
          <a:noFill/>
        </p:spPr>
        <p:txBody>
          <a:bodyPr wrap="square" rtlCol="0">
            <a:spAutoFit/>
          </a:bodyPr>
          <a:lstStyle/>
          <a:p>
            <a:pPr marL="0" lvl="1"/>
            <a:r>
              <a:rPr lang="en-US" sz="2000" dirty="0"/>
              <a:t>Sunk cost bias influenced the project at various </a:t>
            </a:r>
            <a:r>
              <a:rPr lang="en-US" sz="2000" dirty="0" smtClean="0"/>
              <a:t>stages:</a:t>
            </a:r>
            <a:endParaRPr lang="en-US" sz="2000" dirty="0"/>
          </a:p>
          <a:p>
            <a:pPr marL="0" lvl="1"/>
            <a:r>
              <a:rPr lang="en-US" sz="2000" dirty="0" smtClean="0"/>
              <a:t>1st </a:t>
            </a:r>
            <a:r>
              <a:rPr lang="en-US" sz="2000" dirty="0"/>
              <a:t>major </a:t>
            </a:r>
            <a:r>
              <a:rPr lang="en-US" sz="2000" dirty="0" smtClean="0"/>
              <a:t>redesign, 2nd redesign, </a:t>
            </a:r>
            <a:r>
              <a:rPr lang="en-US" sz="2000" dirty="0"/>
              <a:t>Operating </a:t>
            </a:r>
            <a:r>
              <a:rPr lang="en-US" sz="2000" dirty="0" smtClean="0"/>
              <a:t>stage, Maintenance</a:t>
            </a:r>
            <a:endParaRPr lang="en-US" sz="2000" dirty="0"/>
          </a:p>
        </p:txBody>
      </p:sp>
      <p:pic>
        <p:nvPicPr>
          <p:cNvPr id="10" name="Picture 9"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697" y="1628800"/>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89196" y="2654829"/>
            <a:ext cx="7471236" cy="1015663"/>
          </a:xfrm>
          <a:prstGeom prst="rect">
            <a:avLst/>
          </a:prstGeom>
          <a:noFill/>
        </p:spPr>
        <p:txBody>
          <a:bodyPr wrap="square" rtlCol="0">
            <a:spAutoFit/>
          </a:bodyPr>
          <a:lstStyle/>
          <a:p>
            <a:pPr marL="0" lvl="1"/>
            <a:r>
              <a:rPr lang="en-US" sz="2000" dirty="0" smtClean="0"/>
              <a:t>Both governments </a:t>
            </a:r>
            <a:r>
              <a:rPr lang="en-US" sz="2000" dirty="0"/>
              <a:t>wanted to end the project several </a:t>
            </a:r>
            <a:r>
              <a:rPr lang="en-US" sz="2000" dirty="0" smtClean="0"/>
              <a:t>times </a:t>
            </a:r>
            <a:r>
              <a:rPr lang="en-US" sz="2000" dirty="0"/>
              <a:t>but it didn’t happen because the more they invested in </a:t>
            </a:r>
            <a:r>
              <a:rPr lang="en-US" sz="2000" dirty="0" smtClean="0"/>
              <a:t>it, </a:t>
            </a:r>
            <a:r>
              <a:rPr lang="en-US" sz="2000" dirty="0"/>
              <a:t>the harder it became </a:t>
            </a:r>
            <a:r>
              <a:rPr lang="en-US" sz="2000" dirty="0" smtClean="0"/>
              <a:t>for them to </a:t>
            </a:r>
            <a:r>
              <a:rPr lang="en-US" sz="2000" dirty="0"/>
              <a:t>abandon it</a:t>
            </a:r>
            <a:r>
              <a:rPr lang="en-US" sz="2000" dirty="0" smtClean="0"/>
              <a:t>.</a:t>
            </a:r>
          </a:p>
        </p:txBody>
      </p:sp>
      <p:sp>
        <p:nvSpPr>
          <p:cNvPr id="12" name="TextBox 11"/>
          <p:cNvSpPr txBox="1"/>
          <p:nvPr/>
        </p:nvSpPr>
        <p:spPr>
          <a:xfrm>
            <a:off x="1011115" y="3933056"/>
            <a:ext cx="7449317" cy="1015663"/>
          </a:xfrm>
          <a:prstGeom prst="rect">
            <a:avLst/>
          </a:prstGeom>
          <a:noFill/>
        </p:spPr>
        <p:txBody>
          <a:bodyPr wrap="square" rtlCol="0">
            <a:spAutoFit/>
          </a:bodyPr>
          <a:lstStyle/>
          <a:p>
            <a:pPr marL="0" lvl="1"/>
            <a:r>
              <a:rPr lang="en-US" sz="2000" dirty="0" smtClean="0"/>
              <a:t>The </a:t>
            </a:r>
            <a:r>
              <a:rPr lang="en-US" sz="2000" dirty="0"/>
              <a:t>emotional realization that the investment can’t be recovered created this irrational push to carry on down the road even though a poor outcome is inevitable.</a:t>
            </a:r>
            <a:endParaRPr lang="en-US" sz="2000" dirty="0" smtClean="0"/>
          </a:p>
        </p:txBody>
      </p:sp>
      <p:pic>
        <p:nvPicPr>
          <p:cNvPr id="13" name="Picture 12"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2772073"/>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3996209"/>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foreverjobless.com/wp-content/uploads/2016/01/logic-1.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645" t="8655" r="3451" b="7739"/>
          <a:stretch/>
        </p:blipFill>
        <p:spPr bwMode="auto">
          <a:xfrm>
            <a:off x="1763688" y="4818490"/>
            <a:ext cx="5112569" cy="20162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94746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69"/>
          <p:cNvSpPr/>
          <p:nvPr/>
        </p:nvSpPr>
        <p:spPr>
          <a:xfrm>
            <a:off x="2989385" y="3494943"/>
            <a:ext cx="6154615" cy="7913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1" name="直接连接符 24"/>
          <p:cNvCxnSpPr/>
          <p:nvPr/>
        </p:nvCxnSpPr>
        <p:spPr>
          <a:xfrm>
            <a:off x="0" y="4218843"/>
            <a:ext cx="9144000" cy="1465"/>
          </a:xfrm>
          <a:prstGeom prst="line">
            <a:avLst/>
          </a:prstGeom>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1956289" y="1186961"/>
            <a:ext cx="5605097" cy="5605097"/>
          </a:xfrm>
          <a:prstGeom prst="ellipse">
            <a:avLst/>
          </a:prstGeom>
          <a:solidFill>
            <a:schemeClr val="accent5">
              <a:lumMod val="40000"/>
              <a:lumOff val="60000"/>
            </a:schemeClr>
          </a:solidFill>
          <a:ln w="3175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同心圆 14"/>
          <p:cNvSpPr/>
          <p:nvPr/>
        </p:nvSpPr>
        <p:spPr>
          <a:xfrm>
            <a:off x="-1230923" y="1940169"/>
            <a:ext cx="4192466" cy="4192466"/>
          </a:xfrm>
          <a:prstGeom prst="donut">
            <a:avLst>
              <a:gd name="adj" fmla="val 7965"/>
            </a:avLst>
          </a:prstGeom>
          <a:solidFill>
            <a:schemeClr val="bg1">
              <a:lumMod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3" name="椭圆 12"/>
          <p:cNvSpPr/>
          <p:nvPr/>
        </p:nvSpPr>
        <p:spPr>
          <a:xfrm>
            <a:off x="-637520" y="2505785"/>
            <a:ext cx="3010946" cy="3010946"/>
          </a:xfrm>
          <a:prstGeom prst="ellipse">
            <a:avLst/>
          </a:prstGeom>
          <a:solidFill>
            <a:srgbClr val="BFEAFD"/>
          </a:solidFill>
          <a:ln w="19050">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形标注 7"/>
          <p:cNvSpPr/>
          <p:nvPr/>
        </p:nvSpPr>
        <p:spPr>
          <a:xfrm>
            <a:off x="1175447" y="1562326"/>
            <a:ext cx="949569" cy="949569"/>
          </a:xfrm>
          <a:prstGeom prst="wedgeEllipseCallout">
            <a:avLst>
              <a:gd name="adj1" fmla="val -30377"/>
              <a:gd name="adj2" fmla="val 55182"/>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1</a:t>
            </a:r>
            <a:endParaRPr lang="zh-CN" altLang="en-US" sz="2000" b="1" dirty="0">
              <a:solidFill>
                <a:srgbClr val="262626"/>
              </a:solidFill>
              <a:latin typeface="+mn-lt"/>
            </a:endParaRPr>
          </a:p>
        </p:txBody>
      </p:sp>
      <p:sp>
        <p:nvSpPr>
          <p:cNvPr id="9" name="椭圆形标注 8"/>
          <p:cNvSpPr/>
          <p:nvPr/>
        </p:nvSpPr>
        <p:spPr>
          <a:xfrm>
            <a:off x="2339752" y="2420888"/>
            <a:ext cx="949577" cy="949577"/>
          </a:xfrm>
          <a:prstGeom prst="wedgeEllipseCallout">
            <a:avLst>
              <a:gd name="adj1" fmla="val -56758"/>
              <a:gd name="adj2" fmla="val 27086"/>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10" name="椭圆形标注 9"/>
          <p:cNvSpPr/>
          <p:nvPr/>
        </p:nvSpPr>
        <p:spPr>
          <a:xfrm>
            <a:off x="2659618" y="3890584"/>
            <a:ext cx="905706" cy="905706"/>
          </a:xfrm>
          <a:prstGeom prst="wedgeEllipseCallout">
            <a:avLst>
              <a:gd name="adj1" fmla="val -66488"/>
              <a:gd name="adj2" fmla="val -2523"/>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3</a:t>
            </a:r>
            <a:endParaRPr lang="zh-CN" altLang="en-US" sz="2000" b="1" dirty="0">
              <a:solidFill>
                <a:srgbClr val="262626"/>
              </a:solidFill>
              <a:latin typeface="+mn-lt"/>
            </a:endParaRPr>
          </a:p>
        </p:txBody>
      </p:sp>
      <p:sp>
        <p:nvSpPr>
          <p:cNvPr id="11" name="椭圆形标注 10"/>
          <p:cNvSpPr/>
          <p:nvPr/>
        </p:nvSpPr>
        <p:spPr>
          <a:xfrm>
            <a:off x="2038247" y="5077553"/>
            <a:ext cx="949577" cy="949577"/>
          </a:xfrm>
          <a:prstGeom prst="wedgeEllipseCallout">
            <a:avLst>
              <a:gd name="adj1" fmla="val -58431"/>
              <a:gd name="adj2" fmla="val -34640"/>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4</a:t>
            </a:r>
            <a:endParaRPr lang="zh-CN" altLang="en-US" sz="2000" b="1" dirty="0">
              <a:solidFill>
                <a:srgbClr val="262626"/>
              </a:solidFill>
              <a:latin typeface="+mn-lt"/>
            </a:endParaRPr>
          </a:p>
        </p:txBody>
      </p:sp>
      <p:sp>
        <p:nvSpPr>
          <p:cNvPr id="33" name="下弧形箭头 32"/>
          <p:cNvSpPr/>
          <p:nvPr/>
        </p:nvSpPr>
        <p:spPr>
          <a:xfrm rot="7364826">
            <a:off x="1124204" y="1785079"/>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4" name="下弧形箭头 33"/>
          <p:cNvSpPr/>
          <p:nvPr/>
        </p:nvSpPr>
        <p:spPr>
          <a:xfrm rot="11327040">
            <a:off x="2549359" y="2576240"/>
            <a:ext cx="633046" cy="181708"/>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5" name="下弧形箭头 34"/>
          <p:cNvSpPr/>
          <p:nvPr/>
        </p:nvSpPr>
        <p:spPr>
          <a:xfrm rot="13412369">
            <a:off x="3006969" y="4047392"/>
            <a:ext cx="633046" cy="224204"/>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6" name="下弧形箭头 35"/>
          <p:cNvSpPr/>
          <p:nvPr/>
        </p:nvSpPr>
        <p:spPr>
          <a:xfrm rot="13786726">
            <a:off x="2372358" y="5317881"/>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8" name="下弧形箭头 67"/>
          <p:cNvSpPr/>
          <p:nvPr/>
        </p:nvSpPr>
        <p:spPr>
          <a:xfrm rot="10295875">
            <a:off x="-565639" y="2759320"/>
            <a:ext cx="2655277" cy="1170842"/>
          </a:xfrm>
          <a:prstGeom prst="curvedUpArrow">
            <a:avLst>
              <a:gd name="adj1" fmla="val 12400"/>
              <a:gd name="adj2" fmla="val 10457"/>
              <a:gd name="adj3" fmla="val 23359"/>
            </a:avLst>
          </a:prstGeom>
          <a:solidFill>
            <a:srgbClr val="76C5DB"/>
          </a:solid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prstClr val="black"/>
              </a:solidFill>
            </a:endParaRPr>
          </a:p>
        </p:txBody>
      </p:sp>
      <p:sp>
        <p:nvSpPr>
          <p:cNvPr id="66" name="下弧形箭头 65"/>
          <p:cNvSpPr/>
          <p:nvPr/>
        </p:nvSpPr>
        <p:spPr>
          <a:xfrm rot="20958333">
            <a:off x="-265235" y="4284785"/>
            <a:ext cx="2694843" cy="1012581"/>
          </a:xfrm>
          <a:prstGeom prst="curvedUpArrow">
            <a:avLst>
              <a:gd name="adj1" fmla="val 12400"/>
              <a:gd name="adj2" fmla="val 30646"/>
              <a:gd name="adj3" fmla="val 21800"/>
            </a:avLst>
          </a:prstGeom>
          <a:solidFill>
            <a:srgbClr val="76C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72" name="椭圆 71"/>
          <p:cNvSpPr/>
          <p:nvPr/>
        </p:nvSpPr>
        <p:spPr>
          <a:xfrm>
            <a:off x="1043608" y="2617418"/>
            <a:ext cx="379535" cy="3795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3" name="椭圆 72"/>
          <p:cNvSpPr/>
          <p:nvPr/>
        </p:nvSpPr>
        <p:spPr>
          <a:xfrm>
            <a:off x="1691680" y="3068960"/>
            <a:ext cx="442546" cy="442546"/>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4" name="椭圆 73"/>
          <p:cNvSpPr/>
          <p:nvPr/>
        </p:nvSpPr>
        <p:spPr>
          <a:xfrm>
            <a:off x="1934308" y="3890597"/>
            <a:ext cx="507023" cy="507023"/>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5" name="椭圆 74"/>
          <p:cNvSpPr/>
          <p:nvPr/>
        </p:nvSpPr>
        <p:spPr>
          <a:xfrm>
            <a:off x="1259632" y="4731174"/>
            <a:ext cx="570034" cy="5700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TextBox 18"/>
          <p:cNvSpPr txBox="1"/>
          <p:nvPr/>
        </p:nvSpPr>
        <p:spPr>
          <a:xfrm>
            <a:off x="21981" y="3560885"/>
            <a:ext cx="1962150" cy="887935"/>
          </a:xfrm>
          <a:prstGeom prst="rect">
            <a:avLst/>
          </a:prstGeom>
          <a:noFill/>
        </p:spPr>
        <p:txBody>
          <a:bodyPr>
            <a:spAutoFit/>
          </a:bodyPr>
          <a:lstStyle/>
          <a:p>
            <a:pPr>
              <a:defRPr/>
            </a:pPr>
            <a:r>
              <a:rPr lang="en-US" altLang="zh-CN" sz="2585" b="1" dirty="0">
                <a:solidFill>
                  <a:prstClr val="black">
                    <a:lumMod val="65000"/>
                    <a:lumOff val="35000"/>
                  </a:prstClr>
                </a:solidFill>
                <a:latin typeface="Calibri" pitchFamily="34" charset="0"/>
                <a:ea typeface="宋体" charset="-122"/>
              </a:rPr>
              <a:t>        The </a:t>
            </a:r>
          </a:p>
          <a:p>
            <a:pPr>
              <a:defRPr/>
            </a:pPr>
            <a:r>
              <a:rPr lang="en-US" altLang="zh-CN" sz="2585" b="1" dirty="0">
                <a:solidFill>
                  <a:prstClr val="black">
                    <a:lumMod val="65000"/>
                    <a:lumOff val="35000"/>
                  </a:prstClr>
                </a:solidFill>
                <a:latin typeface="Calibri" pitchFamily="34" charset="0"/>
                <a:ea typeface="宋体" charset="-122"/>
              </a:rPr>
              <a:t>Creative Life</a:t>
            </a:r>
            <a:endParaRPr lang="zh-CN" altLang="en-US" sz="2585" b="1" dirty="0">
              <a:solidFill>
                <a:prstClr val="black">
                  <a:lumMod val="65000"/>
                  <a:lumOff val="35000"/>
                </a:prstClr>
              </a:solidFill>
              <a:latin typeface="Calibri" pitchFamily="34" charset="0"/>
              <a:ea typeface="宋体" charset="-122"/>
            </a:endParaRPr>
          </a:p>
        </p:txBody>
      </p:sp>
      <p:sp>
        <p:nvSpPr>
          <p:cNvPr id="42" name="TextBox 41"/>
          <p:cNvSpPr txBox="1"/>
          <p:nvPr/>
        </p:nvSpPr>
        <p:spPr>
          <a:xfrm>
            <a:off x="5724128" y="3557422"/>
            <a:ext cx="3366050" cy="584775"/>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404040"/>
                </a:solidFill>
                <a:latin typeface="+mn-lt"/>
              </a:rPr>
              <a:t>Recommendations</a:t>
            </a:r>
            <a:endParaRPr lang="zh-CN" altLang="en-US" sz="3200" b="1" dirty="0">
              <a:solidFill>
                <a:srgbClr val="404040"/>
              </a:solidFill>
              <a:latin typeface="+mn-lt"/>
            </a:endParaRPr>
          </a:p>
        </p:txBody>
      </p:sp>
      <p:sp>
        <p:nvSpPr>
          <p:cNvPr id="44" name="TextBox 46"/>
          <p:cNvSpPr txBox="1">
            <a:spLocks noChangeArrowheads="1"/>
          </p:cNvSpPr>
          <p:nvPr/>
        </p:nvSpPr>
        <p:spPr bwMode="auto">
          <a:xfrm>
            <a:off x="3203848" y="5661248"/>
            <a:ext cx="39396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rPr>
              <a:t>  Suggestions </a:t>
            </a:r>
            <a:r>
              <a:rPr lang="en-US" altLang="zh-CN" sz="1400" dirty="0">
                <a:solidFill>
                  <a:prstClr val="black"/>
                </a:solidFill>
              </a:rPr>
              <a:t>to mitigate the bias </a:t>
            </a:r>
            <a:r>
              <a:rPr lang="en-US" altLang="zh-CN" sz="1400" dirty="0" smtClean="0">
                <a:solidFill>
                  <a:prstClr val="black"/>
                </a:solidFill>
              </a:rPr>
              <a:t>influence</a:t>
            </a:r>
          </a:p>
          <a:p>
            <a:pPr eaLnBrk="1" hangingPunct="1"/>
            <a:r>
              <a:rPr lang="en-US" altLang="zh-CN" sz="1400" dirty="0">
                <a:solidFill>
                  <a:prstClr val="black"/>
                </a:solidFill>
              </a:rPr>
              <a:t>Suggestions to the </a:t>
            </a:r>
            <a:r>
              <a:rPr lang="en-US" altLang="zh-CN" sz="1400" dirty="0" smtClean="0">
                <a:solidFill>
                  <a:prstClr val="black"/>
                </a:solidFill>
              </a:rPr>
              <a:t>class</a:t>
            </a:r>
            <a:endParaRPr lang="en-US" altLang="zh-CN" sz="1400" dirty="0">
              <a:solidFill>
                <a:prstClr val="black"/>
              </a:solidFill>
            </a:endParaRPr>
          </a:p>
        </p:txBody>
      </p:sp>
      <p:sp>
        <p:nvSpPr>
          <p:cNvPr id="45" name="椭圆 44"/>
          <p:cNvSpPr/>
          <p:nvPr/>
        </p:nvSpPr>
        <p:spPr>
          <a:xfrm>
            <a:off x="3275856" y="5805264"/>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cxnSp>
        <p:nvCxnSpPr>
          <p:cNvPr id="37" name="直接连接符 2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pic>
        <p:nvPicPr>
          <p:cNvPr id="39" name="Picture 38"/>
          <p:cNvPicPr>
            <a:picLocks noChangeAspect="1"/>
          </p:cNvPicPr>
          <p:nvPr/>
        </p:nvPicPr>
        <p:blipFill rotWithShape="1">
          <a:blip r:embed="rId3"/>
          <a:srcRect t="5535"/>
          <a:stretch/>
        </p:blipFill>
        <p:spPr>
          <a:xfrm>
            <a:off x="7287493" y="239714"/>
            <a:ext cx="1821011" cy="295926"/>
          </a:xfrm>
          <a:prstGeom prst="rect">
            <a:avLst/>
          </a:prstGeom>
        </p:spPr>
      </p:pic>
      <p:sp>
        <p:nvSpPr>
          <p:cNvPr id="40" name="TextBox 39"/>
          <p:cNvSpPr txBox="1"/>
          <p:nvPr/>
        </p:nvSpPr>
        <p:spPr>
          <a:xfrm>
            <a:off x="3195284" y="2473074"/>
            <a:ext cx="1935868" cy="369332"/>
          </a:xfrm>
          <a:prstGeom prst="rect">
            <a:avLst/>
          </a:prstGeom>
          <a:noFill/>
        </p:spPr>
        <p:txBody>
          <a:bodyPr wrap="square" rtlCol="0">
            <a:spAutoFit/>
          </a:bodyPr>
          <a:lstStyle/>
          <a:p>
            <a:r>
              <a:rPr lang="en-US" b="1" dirty="0" smtClean="0"/>
              <a:t>Analysis</a:t>
            </a:r>
            <a:endParaRPr lang="en-US" b="1" dirty="0"/>
          </a:p>
        </p:txBody>
      </p:sp>
      <p:sp>
        <p:nvSpPr>
          <p:cNvPr id="41" name="TextBox 40"/>
          <p:cNvSpPr txBox="1"/>
          <p:nvPr/>
        </p:nvSpPr>
        <p:spPr>
          <a:xfrm>
            <a:off x="1772036" y="1187460"/>
            <a:ext cx="1935868" cy="369332"/>
          </a:xfrm>
          <a:prstGeom prst="rect">
            <a:avLst/>
          </a:prstGeom>
          <a:noFill/>
        </p:spPr>
        <p:txBody>
          <a:bodyPr wrap="square" rtlCol="0">
            <a:spAutoFit/>
          </a:bodyPr>
          <a:lstStyle/>
          <a:p>
            <a:r>
              <a:rPr lang="en-US" b="1" dirty="0" smtClean="0"/>
              <a:t>Background</a:t>
            </a:r>
            <a:endParaRPr lang="en-US" b="1" dirty="0"/>
          </a:p>
        </p:txBody>
      </p:sp>
      <p:sp>
        <p:nvSpPr>
          <p:cNvPr id="43" name="TextBox 42"/>
          <p:cNvSpPr txBox="1"/>
          <p:nvPr/>
        </p:nvSpPr>
        <p:spPr>
          <a:xfrm>
            <a:off x="3572236" y="4283804"/>
            <a:ext cx="1935868" cy="369332"/>
          </a:xfrm>
          <a:prstGeom prst="rect">
            <a:avLst/>
          </a:prstGeom>
          <a:noFill/>
        </p:spPr>
        <p:txBody>
          <a:bodyPr wrap="square" rtlCol="0">
            <a:spAutoFit/>
          </a:bodyPr>
          <a:lstStyle/>
          <a:p>
            <a:r>
              <a:rPr lang="en-US" b="1" dirty="0" smtClean="0"/>
              <a:t>Conclusion</a:t>
            </a:r>
            <a:endParaRPr lang="en-US" b="1" dirty="0"/>
          </a:p>
        </p:txBody>
      </p:sp>
      <p:sp>
        <p:nvSpPr>
          <p:cNvPr id="46" name="TextBox 45"/>
          <p:cNvSpPr txBox="1"/>
          <p:nvPr/>
        </p:nvSpPr>
        <p:spPr>
          <a:xfrm>
            <a:off x="2987824" y="5301208"/>
            <a:ext cx="2304256" cy="369332"/>
          </a:xfrm>
          <a:prstGeom prst="rect">
            <a:avLst/>
          </a:prstGeom>
          <a:noFill/>
        </p:spPr>
        <p:txBody>
          <a:bodyPr wrap="square" rtlCol="0">
            <a:spAutoFit/>
          </a:bodyPr>
          <a:lstStyle/>
          <a:p>
            <a:r>
              <a:rPr lang="en-US" b="1" dirty="0" smtClean="0"/>
              <a:t>Recommendations</a:t>
            </a:r>
            <a:endParaRPr lang="en-US" b="1" dirty="0"/>
          </a:p>
        </p:txBody>
      </p:sp>
      <p:sp>
        <p:nvSpPr>
          <p:cNvPr id="32" name="TextBox 4"/>
          <p:cNvSpPr txBox="1">
            <a:spLocks noChangeArrowheads="1"/>
          </p:cNvSpPr>
          <p:nvPr/>
        </p:nvSpPr>
        <p:spPr bwMode="auto">
          <a:xfrm>
            <a:off x="5444022"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Outline</a:t>
            </a:r>
            <a:endParaRPr lang="zh-CN" altLang="en-US" sz="1400" dirty="0">
              <a:solidFill>
                <a:prstClr val="black"/>
              </a:solidFill>
              <a:latin typeface="Calibri" panose="020F0502020204030204" pitchFamily="34" charset="0"/>
            </a:endParaRPr>
          </a:p>
        </p:txBody>
      </p:sp>
      <p:sp>
        <p:nvSpPr>
          <p:cNvPr id="38" name="椭圆 44"/>
          <p:cNvSpPr/>
          <p:nvPr/>
        </p:nvSpPr>
        <p:spPr>
          <a:xfrm>
            <a:off x="3182071" y="5984271"/>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Tree>
    <p:custDataLst>
      <p:tags r:id="rId1"/>
    </p:custDataLst>
    <p:extLst>
      <p:ext uri="{BB962C8B-B14F-4D97-AF65-F5344CB8AC3E}">
        <p14:creationId xmlns:p14="http://schemas.microsoft.com/office/powerpoint/2010/main" val="1650906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6996 0.05417 C -0.10052 0.06968 -0.07534 0.0588 -0.14548 0.05625 C -0.14861 0.05486 -0.15139 0.05347 -0.15434 0.05208 C -0.15573 0.05162 -0.1585 0.05 -0.1585 0.05023 C -0.16215 0.04375 -0.16875 0.03958 -0.1743 0.03681 C -0.18038 0.02639 -0.17257 0.03773 -0.18107 0.03009 C -0.18229 0.02917 -0.18246 0.02685 -0.1842 0.02593 C -0.1868 0.02407 -0.19253 0.02176 -0.19253 0.02199 C -0.1967 0.01505 -0.20173 0.00926 -0.20677 0.00417 C -0.21041 -0.01273 -0.20503 0.00787 -0.2125 -0.00671 C -0.21336 -0.0088 -0.21319 -0.01111 -0.21389 -0.01343 C -0.2177 -0.02407 -0.21805 -0.02407 -0.22239 -0.03056 C -0.22482 -0.04144 -0.22725 -0.05301 -0.23246 -0.06111 C -0.23489 -0.07245 -0.23645 -0.08449 -0.23819 -0.09583 C -0.23802 -0.11343 -0.25052 -0.20023 -0.22951 -0.23079 C -0.22621 -0.24653 -0.22691 -0.24282 -0.221 -0.25463 C -0.21545 -0.26597 -0.21319 -0.27292 -0.20503 -0.28079 C -0.20086 -0.2919 -0.20416 -0.28611 -0.19392 -0.29606 C -0.18767 -0.30231 -0.1842 -0.31157 -0.17673 -0.31551 C -0.16597 -0.33264 -0.13923 -0.32361 -0.12986 -0.32407 C -0.12465 -0.32963 -0.12152 -0.33634 -0.11579 -0.33912 C -0.10052 -0.33866 -0.08559 -0.33843 -0.06996 -0.33727 C -0.06406 -0.33681 -0.06701 -0.33472 -0.06284 -0.33056 C -0.05625 -0.32454 -0.046 -0.32338 -0.03854 -0.31991 C -0.03524 -0.31481 -0.02725 -0.30671 -0.02725 -0.30648 C -0.02639 -0.30463 -0.02569 -0.30231 -0.02448 -0.30023 C -0.0217 -0.29699 -0.01562 -0.2919 -0.01562 -0.29167 C -0.01145 -0.28171 -0.00399 -0.27685 0.00139 -0.26782 C 0.00313 -0.25972 0.00695 -0.25347 0.0099 -0.24606 C 0.01146 -0.24167 0.01372 -0.23704 0.01546 -0.2331 C 0.0165 -0.23079 0.01841 -0.22662 0.01841 -0.22639 C 0.02118 -0.21204 0.02379 -0.19722 0.02674 -0.18287 C 0.0257 -0.10463 0.03125 -0.10625 0.02118 -0.06111 C 0.01945 -0.05231 0.01754 -0.04375 0.01546 -0.03495 C 0.01459 -0.03056 0.01528 -0.02454 0.01285 -0.02199 C 0.01007 -0.01944 0.0073 -0.0169 0.00539 -0.01343 C 0.00348 -0.00903 -0.00017 -0.00023 -0.00017 0 " pathEditMode="relative" rAng="0" ptsTypes="AAAAAAAAAAAAAAAAAAAAAAAAAAAAAAAAAAAAA">
                                      <p:cBhvr>
                                        <p:cTn id="6" dur="500" fill="hold"/>
                                        <p:tgtEl>
                                          <p:spTgt spid="75"/>
                                        </p:tgtEl>
                                        <p:attrNameLst>
                                          <p:attrName>ppt_x</p:attrName>
                                          <p:attrName>ppt_y</p:attrName>
                                        </p:attrNameLst>
                                      </p:cBhvr>
                                      <p:rCtr x="-3733" y="-19259"/>
                                    </p:animMotion>
                                  </p:childTnLst>
                                </p:cTn>
                              </p:par>
                              <p:par>
                                <p:cTn id="7" presetID="0" presetClass="path" presetSubtype="0" accel="50000" decel="50000" fill="hold" grpId="0" nodeType="withEffect">
                                  <p:stCondLst>
                                    <p:cond delay="0"/>
                                  </p:stCondLst>
                                  <p:childTnLst>
                                    <p:animMotion origin="layout" path="M -1.02564E-6 -8.67362E-19 C 0.00112 0.05926 -0.02339 0.12431 -0.0532 0.15347 C -0.08301 0.18264 -0.14295 0.19514 -0.179 0.17569 C -0.21506 0.15625 -0.26218 0.09468 -0.26987 0.03634 C -0.27756 -0.02199 -0.26009 -0.13403 -0.22516 -0.17384 C -0.19022 -0.21366 -0.09807 -0.23009 -0.06009 -0.20208 C -0.02211 -0.17407 -0.00112 -0.05926 -1.02564E-6 -8.67362E-19 Z " pathEditMode="relative" ptsTypes="aaaaaaa">
                                      <p:cBhvr>
                                        <p:cTn id="8" dur="500" fill="hold"/>
                                        <p:tgtEl>
                                          <p:spTgt spid="7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87 3.7037E-7 C 0.01215 0.04051 0.01962 0.10579 0.01233 0.15162 C 0.00434 0.19745 -0.01736 0.25116 -0.0434 0.27477 C -0.07048 0.29838 -0.1184 0.30278 -0.14965 0.29306 C -0.18107 0.28333 -0.21285 0.24792 -0.23073 0.2162 C -0.24878 0.18449 -0.25538 0.14329 -0.25729 0.10301 C -0.25937 0.06273 -0.25173 0.0044 -0.24201 -0.02616 C -0.23212 -0.05671 -0.21476 -0.06667 -0.19965 -0.08079 C -0.18281 -0.09491 -0.16979 -0.10949 -0.14687 -0.11111 C -0.12413 -0.11273 -0.08663 -0.10995 -0.06163 -0.09097 C -0.03628 -0.07199 -0.01337 -0.04051 -0.00087 3.7037E-7 Z " pathEditMode="relative" rAng="0" ptsTypes="AAAAAAAAAAA">
                                      <p:cBhvr>
                                        <p:cTn id="10" dur="500" fill="hold"/>
                                        <p:tgtEl>
                                          <p:spTgt spid="73"/>
                                        </p:tgtEl>
                                        <p:attrNameLst>
                                          <p:attrName>ppt_x</p:attrName>
                                          <p:attrName>ppt_y</p:attrName>
                                        </p:attrNameLst>
                                      </p:cBhvr>
                                      <p:rCtr x="-12031" y="9306"/>
                                    </p:animMotion>
                                  </p:childTnLst>
                                </p:cTn>
                              </p:par>
                              <p:par>
                                <p:cTn id="11" presetID="0" presetClass="path" presetSubtype="0" accel="50000" decel="50000" fill="hold" grpId="0" nodeType="withEffect">
                                  <p:stCondLst>
                                    <p:cond delay="0"/>
                                  </p:stCondLst>
                                  <p:childTnLst>
                                    <p:animMotion origin="layout" path="M -2.22222E-6 7.40741E-7 C 0.01858 0.01736 0.03716 0.04653 0.04757 0.08889 C 0.05799 0.13125 0.07066 0.20671 0.06302 0.25463 C 0.05521 0.30255 0.03021 0.3544 0.00139 0.37593 C -0.02725 0.39745 -0.07587 0.39861 -0.1092 0.38403 C -0.14253 0.36944 -0.18038 0.32639 -0.19861 0.28889 C -0.21649 0.25139 -0.21736 0.1993 -0.21684 0.15972 C -0.21632 0.12014 -0.20885 0.0787 -0.19583 0.05069 C -0.18264 0.02268 -0.16041 0.00301 -0.13837 -0.0081 C -0.11649 -0.01921 -0.08698 -0.01806 -0.06423 -0.01597 C -0.04149 -0.01389 -0.01857 -0.01736 -2.22222E-6 7.40741E-7 Z " pathEditMode="relative" rAng="0" ptsTypes="AAAAAAAAAAA">
                                      <p:cBhvr>
                                        <p:cTn id="12" dur="500" fill="hold"/>
                                        <p:tgtEl>
                                          <p:spTgt spid="72"/>
                                        </p:tgtEl>
                                        <p:attrNameLst>
                                          <p:attrName>ppt_x</p:attrName>
                                          <p:attrName>ppt_y</p:attrName>
                                        </p:attrNameLst>
                                      </p:cBhvr>
                                      <p:rCtr x="-7587" y="18796"/>
                                    </p:animMotion>
                                  </p:childTnLst>
                                </p:cTn>
                              </p:par>
                              <p:par>
                                <p:cTn id="13" presetID="9" presetClass="emph" presetSubtype="0" grpId="0" nodeType="withEffect">
                                  <p:stCondLst>
                                    <p:cond delay="0"/>
                                  </p:stCondLst>
                                  <p:childTnLst>
                                    <p:set>
                                      <p:cBhvr rctx="PPT">
                                        <p:cTn id="14" dur="indefinite"/>
                                        <p:tgtEl>
                                          <p:spTgt spid="33"/>
                                        </p:tgtEl>
                                        <p:attrNameLst>
                                          <p:attrName>style.opacity</p:attrName>
                                        </p:attrNameLst>
                                      </p:cBhvr>
                                      <p:to>
                                        <p:strVal val="0.5"/>
                                      </p:to>
                                    </p:set>
                                    <p:animEffect filter="image" prLst="opacity: 0.5">
                                      <p:cBhvr rctx="IE">
                                        <p:cTn id="15" dur="indefinite"/>
                                        <p:tgtEl>
                                          <p:spTgt spid="33"/>
                                        </p:tgtEl>
                                      </p:cBhvr>
                                    </p:animEffect>
                                  </p:childTnLst>
                                </p:cTn>
                              </p:par>
                              <p:par>
                                <p:cTn id="16" presetID="9" presetClass="emph" presetSubtype="0" nodeType="withEffect">
                                  <p:stCondLst>
                                    <p:cond delay="0"/>
                                  </p:stCondLst>
                                  <p:childTnLst>
                                    <p:set>
                                      <p:cBhvr rctx="PPT">
                                        <p:cTn id="17" dur="indefinite"/>
                                        <p:tgtEl>
                                          <p:spTgt spid="8"/>
                                        </p:tgtEl>
                                        <p:attrNameLst>
                                          <p:attrName>style.opacity</p:attrName>
                                        </p:attrNameLst>
                                      </p:cBhvr>
                                      <p:to>
                                        <p:strVal val="0.5"/>
                                      </p:to>
                                    </p:set>
                                    <p:animEffect filter="image" prLst="opacity: 0.5">
                                      <p:cBhvr rctx="IE">
                                        <p:cTn id="18" dur="indefinite"/>
                                        <p:tgtEl>
                                          <p:spTgt spid="8"/>
                                        </p:tgtEl>
                                      </p:cBhvr>
                                    </p:animEffect>
                                  </p:childTnLst>
                                </p:cTn>
                              </p:par>
                              <p:par>
                                <p:cTn id="19" presetID="9" presetClass="emph" presetSubtype="0" grpId="0" nodeType="withEffect">
                                  <p:stCondLst>
                                    <p:cond delay="0"/>
                                  </p:stCondLst>
                                  <p:childTnLst>
                                    <p:set>
                                      <p:cBhvr rctx="PPT">
                                        <p:cTn id="20" dur="indefinite"/>
                                        <p:tgtEl>
                                          <p:spTgt spid="34"/>
                                        </p:tgtEl>
                                        <p:attrNameLst>
                                          <p:attrName>style.opacity</p:attrName>
                                        </p:attrNameLst>
                                      </p:cBhvr>
                                      <p:to>
                                        <p:strVal val="0.5"/>
                                      </p:to>
                                    </p:set>
                                    <p:animEffect filter="image" prLst="opacity: 0.5">
                                      <p:cBhvr rctx="IE">
                                        <p:cTn id="21" dur="indefinite"/>
                                        <p:tgtEl>
                                          <p:spTgt spid="34"/>
                                        </p:tgtEl>
                                      </p:cBhvr>
                                    </p:animEffect>
                                  </p:childTnLst>
                                </p:cTn>
                              </p:par>
                              <p:par>
                                <p:cTn id="22" presetID="9" presetClass="emph" presetSubtype="0" nodeType="withEffect">
                                  <p:stCondLst>
                                    <p:cond delay="0"/>
                                  </p:stCondLst>
                                  <p:childTnLst>
                                    <p:set>
                                      <p:cBhvr rctx="PPT">
                                        <p:cTn id="23" dur="indefinite"/>
                                        <p:tgtEl>
                                          <p:spTgt spid="9"/>
                                        </p:tgtEl>
                                        <p:attrNameLst>
                                          <p:attrName>style.opacity</p:attrName>
                                        </p:attrNameLst>
                                      </p:cBhvr>
                                      <p:to>
                                        <p:strVal val="0.5"/>
                                      </p:to>
                                    </p:set>
                                    <p:animEffect filter="image" prLst="opacity: 0.5">
                                      <p:cBhvr rctx="IE">
                                        <p:cTn id="24" dur="indefinite"/>
                                        <p:tgtEl>
                                          <p:spTgt spid="9"/>
                                        </p:tgtEl>
                                      </p:cBhvr>
                                    </p:animEffect>
                                  </p:childTnLst>
                                </p:cTn>
                              </p:par>
                              <p:par>
                                <p:cTn id="25" presetID="9" presetClass="emph" presetSubtype="0" grpId="0" nodeType="withEffect">
                                  <p:stCondLst>
                                    <p:cond delay="0"/>
                                  </p:stCondLst>
                                  <p:childTnLst>
                                    <p:set>
                                      <p:cBhvr rctx="PPT">
                                        <p:cTn id="26" dur="indefinite"/>
                                        <p:tgtEl>
                                          <p:spTgt spid="35"/>
                                        </p:tgtEl>
                                        <p:attrNameLst>
                                          <p:attrName>style.opacity</p:attrName>
                                        </p:attrNameLst>
                                      </p:cBhvr>
                                      <p:to>
                                        <p:strVal val="0.5"/>
                                      </p:to>
                                    </p:set>
                                    <p:animEffect filter="image" prLst="opacity: 0.5">
                                      <p:cBhvr rctx="IE">
                                        <p:cTn id="27" dur="indefinite"/>
                                        <p:tgtEl>
                                          <p:spTgt spid="35"/>
                                        </p:tgtEl>
                                      </p:cBhvr>
                                    </p:animEffect>
                                  </p:childTnLst>
                                </p:cTn>
                              </p:par>
                              <p:par>
                                <p:cTn id="28" presetID="9" presetClass="emph" presetSubtype="0" nodeType="withEffect">
                                  <p:stCondLst>
                                    <p:cond delay="0"/>
                                  </p:stCondLst>
                                  <p:childTnLst>
                                    <p:set>
                                      <p:cBhvr rctx="PPT">
                                        <p:cTn id="29" dur="indefinite"/>
                                        <p:tgtEl>
                                          <p:spTgt spid="10"/>
                                        </p:tgtEl>
                                        <p:attrNameLst>
                                          <p:attrName>style.opacity</p:attrName>
                                        </p:attrNameLst>
                                      </p:cBhvr>
                                      <p:to>
                                        <p:strVal val="0.5"/>
                                      </p:to>
                                    </p:set>
                                    <p:animEffect filter="image" prLst="opacity: 0.5">
                                      <p:cBhvr rctx="IE">
                                        <p:cTn id="30" dur="indefinite"/>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par>
                                <p:cTn id="37" presetID="22" presetClass="entr" presetSubtype="8"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par>
                                <p:cTn id="40" presetID="19" presetClass="emph" presetSubtype="0" fill="hold" grpId="1" nodeType="withEffect">
                                  <p:stCondLst>
                                    <p:cond delay="0"/>
                                  </p:stCondLst>
                                  <p:childTnLst>
                                    <p:animClr clrSpc="rgb" dir="cw">
                                      <p:cBhvr override="childStyle">
                                        <p:cTn id="41" dur="500" fill="hold"/>
                                        <p:tgtEl>
                                          <p:spTgt spid="75"/>
                                        </p:tgtEl>
                                        <p:attrNameLst>
                                          <p:attrName>style.color</p:attrName>
                                        </p:attrNameLst>
                                      </p:cBhvr>
                                      <p:to>
                                        <a:schemeClr val="accent2"/>
                                      </p:to>
                                    </p:animClr>
                                    <p:animClr clrSpc="rgb" dir="cw">
                                      <p:cBhvr>
                                        <p:cTn id="42" dur="500" fill="hold"/>
                                        <p:tgtEl>
                                          <p:spTgt spid="75"/>
                                        </p:tgtEl>
                                        <p:attrNameLst>
                                          <p:attrName>fillcolor</p:attrName>
                                        </p:attrNameLst>
                                      </p:cBhvr>
                                      <p:to>
                                        <a:schemeClr val="accent2"/>
                                      </p:to>
                                    </p:animClr>
                                    <p:set>
                                      <p:cBhvr>
                                        <p:cTn id="43" dur="500" fill="hold"/>
                                        <p:tgtEl>
                                          <p:spTgt spid="75"/>
                                        </p:tgtEl>
                                        <p:attrNameLst>
                                          <p:attrName>fill.type</p:attrName>
                                        </p:attrNameLst>
                                      </p:cBhvr>
                                      <p:to>
                                        <p:strVal val="solid"/>
                                      </p:to>
                                    </p:set>
                                    <p:set>
                                      <p:cBhvr>
                                        <p:cTn id="44" dur="500" fill="hold"/>
                                        <p:tgtEl>
                                          <p:spTgt spid="75"/>
                                        </p:tgtEl>
                                        <p:attrNameLst>
                                          <p:attrName>fill.on</p:attrName>
                                        </p:attrNameLst>
                                      </p:cBhvr>
                                      <p:to>
                                        <p:strVal val="true"/>
                                      </p:to>
                                    </p:set>
                                  </p:childTnLst>
                                </p:cTn>
                              </p:par>
                              <p:par>
                                <p:cTn id="45" presetID="9" presetClass="emph" presetSubtype="0" grpId="0" nodeType="withEffect">
                                  <p:stCondLst>
                                    <p:cond delay="0"/>
                                  </p:stCondLst>
                                  <p:childTnLst>
                                    <p:set>
                                      <p:cBhvr rctx="PPT">
                                        <p:cTn id="46" dur="indefinite"/>
                                        <p:tgtEl>
                                          <p:spTgt spid="41"/>
                                        </p:tgtEl>
                                        <p:attrNameLst>
                                          <p:attrName>style.opacity</p:attrName>
                                        </p:attrNameLst>
                                      </p:cBhvr>
                                      <p:to>
                                        <p:strVal val="0.5"/>
                                      </p:to>
                                    </p:set>
                                    <p:animEffect filter="image" prLst="opacity: 0.5">
                                      <p:cBhvr rctx="IE">
                                        <p:cTn id="47" dur="indefinite"/>
                                        <p:tgtEl>
                                          <p:spTgt spid="41"/>
                                        </p:tgtEl>
                                      </p:cBhvr>
                                    </p:animEffect>
                                  </p:childTnLst>
                                </p:cTn>
                              </p:par>
                              <p:par>
                                <p:cTn id="48" presetID="9" presetClass="emph" presetSubtype="0" grpId="0" nodeType="withEffect">
                                  <p:stCondLst>
                                    <p:cond delay="0"/>
                                  </p:stCondLst>
                                  <p:childTnLst>
                                    <p:set>
                                      <p:cBhvr rctx="PPT">
                                        <p:cTn id="49" dur="indefinite"/>
                                        <p:tgtEl>
                                          <p:spTgt spid="40"/>
                                        </p:tgtEl>
                                        <p:attrNameLst>
                                          <p:attrName>style.opacity</p:attrName>
                                        </p:attrNameLst>
                                      </p:cBhvr>
                                      <p:to>
                                        <p:strVal val="0.5"/>
                                      </p:to>
                                    </p:set>
                                    <p:animEffect filter="image" prLst="opacity: 0.5">
                                      <p:cBhvr rctx="IE">
                                        <p:cTn id="50" dur="indefinite"/>
                                        <p:tgtEl>
                                          <p:spTgt spid="40"/>
                                        </p:tgtEl>
                                      </p:cBhvr>
                                    </p:animEffect>
                                  </p:childTnLst>
                                </p:cTn>
                              </p:par>
                              <p:par>
                                <p:cTn id="51" presetID="9" presetClass="emph" presetSubtype="0" grpId="0" nodeType="withEffect">
                                  <p:stCondLst>
                                    <p:cond delay="0"/>
                                  </p:stCondLst>
                                  <p:childTnLst>
                                    <p:set>
                                      <p:cBhvr rctx="PPT">
                                        <p:cTn id="52" dur="indefinite"/>
                                        <p:tgtEl>
                                          <p:spTgt spid="43"/>
                                        </p:tgtEl>
                                        <p:attrNameLst>
                                          <p:attrName>style.opacity</p:attrName>
                                        </p:attrNameLst>
                                      </p:cBhvr>
                                      <p:to>
                                        <p:strVal val="0.5"/>
                                      </p:to>
                                    </p:set>
                                    <p:animEffect filter="image" prLst="opacity: 0.5">
                                      <p:cBhvr rctx="IE">
                                        <p:cTn id="53" dur="indefinite"/>
                                        <p:tgtEl>
                                          <p:spTgt spid="43"/>
                                        </p:tgtEl>
                                      </p:cBhvr>
                                    </p:animEffect>
                                  </p:childTnLst>
                                </p:cTn>
                              </p:par>
                              <p:par>
                                <p:cTn id="54" presetID="22" presetClass="entr" presetSubtype="8" fill="hold"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2" grpId="0" animBg="1"/>
      <p:bldP spid="73" grpId="0" animBg="1"/>
      <p:bldP spid="74" grpId="0" animBg="1"/>
      <p:bldP spid="75" grpId="0" animBg="1"/>
      <p:bldP spid="75" grpId="1" animBg="1"/>
      <p:bldP spid="42" grpId="0"/>
      <p:bldP spid="44" grpId="0"/>
      <p:bldP spid="40" grpId="0"/>
      <p:bldP spid="41"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4" y="593482"/>
            <a:ext cx="4280966" cy="388987"/>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4</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4643527" y="301592"/>
            <a:ext cx="2808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Recommendations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3888432" cy="369332"/>
          </a:xfrm>
          <a:prstGeom prst="rect">
            <a:avLst/>
          </a:prstGeom>
          <a:noFill/>
        </p:spPr>
        <p:txBody>
          <a:bodyPr wrap="square" rtlCol="0">
            <a:spAutoFit/>
          </a:bodyPr>
          <a:lstStyle/>
          <a:p>
            <a:r>
              <a:rPr lang="en-US" b="1" dirty="0" smtClean="0">
                <a:solidFill>
                  <a:schemeClr val="bg1"/>
                </a:solidFill>
              </a:rPr>
              <a:t> Suggestions to Concorde Team </a:t>
            </a:r>
            <a:endParaRPr lang="en-US" b="1" dirty="0">
              <a:solidFill>
                <a:schemeClr val="bg1"/>
              </a:solidFill>
            </a:endParaRPr>
          </a:p>
        </p:txBody>
      </p:sp>
      <p:sp>
        <p:nvSpPr>
          <p:cNvPr id="4" name="TextBox 3"/>
          <p:cNvSpPr txBox="1"/>
          <p:nvPr/>
        </p:nvSpPr>
        <p:spPr>
          <a:xfrm>
            <a:off x="1153022" y="1467434"/>
            <a:ext cx="6321135" cy="400110"/>
          </a:xfrm>
          <a:prstGeom prst="rect">
            <a:avLst/>
          </a:prstGeom>
          <a:noFill/>
        </p:spPr>
        <p:txBody>
          <a:bodyPr wrap="square" rtlCol="0">
            <a:spAutoFit/>
          </a:bodyPr>
          <a:lstStyle/>
          <a:p>
            <a:r>
              <a:rPr lang="en-US" sz="2000" dirty="0" smtClean="0"/>
              <a:t>Launch </a:t>
            </a:r>
            <a:r>
              <a:rPr lang="en-US" sz="2000" dirty="0"/>
              <a:t>the pre-emptive conversation. </a:t>
            </a:r>
          </a:p>
        </p:txBody>
      </p:sp>
      <p:sp>
        <p:nvSpPr>
          <p:cNvPr id="12" name="TextBox 11"/>
          <p:cNvSpPr txBox="1"/>
          <p:nvPr/>
        </p:nvSpPr>
        <p:spPr>
          <a:xfrm>
            <a:off x="3439170" y="6597352"/>
            <a:ext cx="5741342" cy="246221"/>
          </a:xfrm>
          <a:prstGeom prst="rect">
            <a:avLst/>
          </a:prstGeom>
          <a:noFill/>
        </p:spPr>
        <p:txBody>
          <a:bodyPr wrap="square" rtlCol="0">
            <a:spAutoFit/>
          </a:bodyPr>
          <a:lstStyle/>
          <a:p>
            <a:r>
              <a:rPr lang="en-US" sz="1000" dirty="0" smtClean="0"/>
              <a:t>Source: Michael Roberto, Cutting Your Loses: How to Avoid the Sunk Cost Trap</a:t>
            </a:r>
            <a:endParaRPr lang="en-US" sz="1000" dirty="0"/>
          </a:p>
        </p:txBody>
      </p:sp>
      <p:sp>
        <p:nvSpPr>
          <p:cNvPr id="34" name="Freeform 33"/>
          <p:cNvSpPr>
            <a:spLocks/>
          </p:cNvSpPr>
          <p:nvPr/>
        </p:nvSpPr>
        <p:spPr bwMode="auto">
          <a:xfrm>
            <a:off x="730895" y="6330776"/>
            <a:ext cx="1012825" cy="373062"/>
          </a:xfrm>
          <a:custGeom>
            <a:avLst/>
            <a:gdLst>
              <a:gd name="T0" fmla="*/ 0 w 356"/>
              <a:gd name="T1" fmla="*/ 2147483647 h 132"/>
              <a:gd name="T2" fmla="*/ 2147483647 w 356"/>
              <a:gd name="T3" fmla="*/ 2147483647 h 132"/>
              <a:gd name="T4" fmla="*/ 2147483647 w 356"/>
              <a:gd name="T5" fmla="*/ 2147483647 h 132"/>
              <a:gd name="T6" fmla="*/ 2147483647 w 356"/>
              <a:gd name="T7" fmla="*/ 2147483647 h 132"/>
              <a:gd name="T8" fmla="*/ 2147483647 w 356"/>
              <a:gd name="T9" fmla="*/ 2147483647 h 132"/>
              <a:gd name="T10" fmla="*/ 2147483647 w 356"/>
              <a:gd name="T11" fmla="*/ 2147483647 h 132"/>
              <a:gd name="T12" fmla="*/ 2147483647 w 356"/>
              <a:gd name="T13" fmla="*/ 0 h 132"/>
              <a:gd name="T14" fmla="*/ 0 60000 65536"/>
              <a:gd name="T15" fmla="*/ 0 60000 65536"/>
              <a:gd name="T16" fmla="*/ 0 60000 65536"/>
              <a:gd name="T17" fmla="*/ 0 60000 65536"/>
              <a:gd name="T18" fmla="*/ 0 60000 65536"/>
              <a:gd name="T19" fmla="*/ 0 60000 65536"/>
              <a:gd name="T20" fmla="*/ 0 60000 65536"/>
              <a:gd name="T21" fmla="*/ 0 w 356"/>
              <a:gd name="T22" fmla="*/ 0 h 132"/>
              <a:gd name="T23" fmla="*/ 356 w 356"/>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132">
                <a:moveTo>
                  <a:pt x="0" y="94"/>
                </a:moveTo>
                <a:cubicBezTo>
                  <a:pt x="6" y="101"/>
                  <a:pt x="26" y="132"/>
                  <a:pt x="85" y="106"/>
                </a:cubicBezTo>
                <a:cubicBezTo>
                  <a:pt x="106" y="97"/>
                  <a:pt x="176" y="80"/>
                  <a:pt x="187" y="77"/>
                </a:cubicBezTo>
                <a:cubicBezTo>
                  <a:pt x="198" y="75"/>
                  <a:pt x="223" y="61"/>
                  <a:pt x="249" y="58"/>
                </a:cubicBezTo>
                <a:cubicBezTo>
                  <a:pt x="276" y="54"/>
                  <a:pt x="293" y="22"/>
                  <a:pt x="315" y="14"/>
                </a:cubicBezTo>
                <a:cubicBezTo>
                  <a:pt x="337" y="5"/>
                  <a:pt x="333" y="1"/>
                  <a:pt x="348" y="2"/>
                </a:cubicBezTo>
                <a:cubicBezTo>
                  <a:pt x="351" y="2"/>
                  <a:pt x="354" y="0"/>
                  <a:pt x="356" y="0"/>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p:cNvSpPr>
            <a:spLocks/>
          </p:cNvSpPr>
          <p:nvPr/>
        </p:nvSpPr>
        <p:spPr bwMode="auto">
          <a:xfrm>
            <a:off x="2289820" y="5008388"/>
            <a:ext cx="57150" cy="90488"/>
          </a:xfrm>
          <a:custGeom>
            <a:avLst/>
            <a:gdLst>
              <a:gd name="T0" fmla="*/ 0 w 20"/>
              <a:gd name="T1" fmla="*/ 0 h 32"/>
              <a:gd name="T2" fmla="*/ 2147483647 w 20"/>
              <a:gd name="T3" fmla="*/ 2147483647 h 32"/>
              <a:gd name="T4" fmla="*/ 2147483647 w 20"/>
              <a:gd name="T5" fmla="*/ 2147483647 h 32"/>
              <a:gd name="T6" fmla="*/ 2147483647 w 20"/>
              <a:gd name="T7" fmla="*/ 2147483647 h 32"/>
              <a:gd name="T8" fmla="*/ 0 60000 65536"/>
              <a:gd name="T9" fmla="*/ 0 60000 65536"/>
              <a:gd name="T10" fmla="*/ 0 60000 65536"/>
              <a:gd name="T11" fmla="*/ 0 60000 65536"/>
              <a:gd name="T12" fmla="*/ 0 w 20"/>
              <a:gd name="T13" fmla="*/ 0 h 32"/>
              <a:gd name="T14" fmla="*/ 20 w 20"/>
              <a:gd name="T15" fmla="*/ 32 h 32"/>
            </a:gdLst>
            <a:ahLst/>
            <a:cxnLst>
              <a:cxn ang="T8">
                <a:pos x="T0" y="T1"/>
              </a:cxn>
              <a:cxn ang="T9">
                <a:pos x="T2" y="T3"/>
              </a:cxn>
              <a:cxn ang="T10">
                <a:pos x="T4" y="T5"/>
              </a:cxn>
              <a:cxn ang="T11">
                <a:pos x="T6" y="T7"/>
              </a:cxn>
            </a:cxnLst>
            <a:rect l="T12" t="T13" r="T14" b="T15"/>
            <a:pathLst>
              <a:path w="20" h="32">
                <a:moveTo>
                  <a:pt x="0" y="0"/>
                </a:moveTo>
                <a:cubicBezTo>
                  <a:pt x="2" y="2"/>
                  <a:pt x="7" y="8"/>
                  <a:pt x="7" y="8"/>
                </a:cubicBezTo>
                <a:cubicBezTo>
                  <a:pt x="14" y="24"/>
                  <a:pt x="14" y="24"/>
                  <a:pt x="14" y="24"/>
                </a:cubicBezTo>
                <a:cubicBezTo>
                  <a:pt x="20" y="32"/>
                  <a:pt x="20" y="32"/>
                  <a:pt x="20" y="32"/>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Freeform 35"/>
          <p:cNvSpPr>
            <a:spLocks/>
          </p:cNvSpPr>
          <p:nvPr/>
        </p:nvSpPr>
        <p:spPr bwMode="auto">
          <a:xfrm>
            <a:off x="2134245" y="5108401"/>
            <a:ext cx="201613" cy="69850"/>
          </a:xfrm>
          <a:custGeom>
            <a:avLst/>
            <a:gdLst>
              <a:gd name="T0" fmla="*/ 0 w 127"/>
              <a:gd name="T1" fmla="*/ 0 h 44"/>
              <a:gd name="T2" fmla="*/ 2147483647 w 127"/>
              <a:gd name="T3" fmla="*/ 2147483647 h 44"/>
              <a:gd name="T4" fmla="*/ 2147483647 w 127"/>
              <a:gd name="T5" fmla="*/ 2147483647 h 44"/>
              <a:gd name="T6" fmla="*/ 2147483647 w 127"/>
              <a:gd name="T7" fmla="*/ 2147483647 h 44"/>
              <a:gd name="T8" fmla="*/ 2147483647 w 127"/>
              <a:gd name="T9" fmla="*/ 2147483647 h 44"/>
              <a:gd name="T10" fmla="*/ 2147483647 w 127"/>
              <a:gd name="T11" fmla="*/ 2147483647 h 44"/>
              <a:gd name="T12" fmla="*/ 2147483647 w 127"/>
              <a:gd name="T13" fmla="*/ 2147483647 h 44"/>
              <a:gd name="T14" fmla="*/ 0 60000 65536"/>
              <a:gd name="T15" fmla="*/ 0 60000 65536"/>
              <a:gd name="T16" fmla="*/ 0 60000 65536"/>
              <a:gd name="T17" fmla="*/ 0 60000 65536"/>
              <a:gd name="T18" fmla="*/ 0 60000 65536"/>
              <a:gd name="T19" fmla="*/ 0 60000 65536"/>
              <a:gd name="T20" fmla="*/ 0 60000 65536"/>
              <a:gd name="T21" fmla="*/ 0 w 127"/>
              <a:gd name="T22" fmla="*/ 0 h 44"/>
              <a:gd name="T23" fmla="*/ 127 w 127"/>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44">
                <a:moveTo>
                  <a:pt x="0" y="0"/>
                </a:moveTo>
                <a:cubicBezTo>
                  <a:pt x="0" y="0"/>
                  <a:pt x="10" y="24"/>
                  <a:pt x="17" y="24"/>
                </a:cubicBezTo>
                <a:cubicBezTo>
                  <a:pt x="22" y="24"/>
                  <a:pt x="33" y="19"/>
                  <a:pt x="33" y="26"/>
                </a:cubicBezTo>
                <a:cubicBezTo>
                  <a:pt x="33" y="33"/>
                  <a:pt x="46" y="44"/>
                  <a:pt x="57" y="40"/>
                </a:cubicBezTo>
                <a:cubicBezTo>
                  <a:pt x="68" y="39"/>
                  <a:pt x="84" y="17"/>
                  <a:pt x="87" y="17"/>
                </a:cubicBezTo>
                <a:cubicBezTo>
                  <a:pt x="93" y="17"/>
                  <a:pt x="105" y="21"/>
                  <a:pt x="109" y="21"/>
                </a:cubicBezTo>
                <a:cubicBezTo>
                  <a:pt x="113" y="21"/>
                  <a:pt x="127" y="15"/>
                  <a:pt x="127" y="15"/>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Freeform 36"/>
          <p:cNvSpPr>
            <a:spLocks/>
          </p:cNvSpPr>
          <p:nvPr/>
        </p:nvSpPr>
        <p:spPr bwMode="auto">
          <a:xfrm>
            <a:off x="2132658" y="5027438"/>
            <a:ext cx="60325" cy="96838"/>
          </a:xfrm>
          <a:custGeom>
            <a:avLst/>
            <a:gdLst>
              <a:gd name="T0" fmla="*/ 2147483647 w 21"/>
              <a:gd name="T1" fmla="*/ 0 h 34"/>
              <a:gd name="T2" fmla="*/ 2147483647 w 21"/>
              <a:gd name="T3" fmla="*/ 2147483647 h 34"/>
              <a:gd name="T4" fmla="*/ 2147483647 w 21"/>
              <a:gd name="T5" fmla="*/ 2147483647 h 34"/>
              <a:gd name="T6" fmla="*/ 2147483647 w 21"/>
              <a:gd name="T7" fmla="*/ 2147483647 h 34"/>
              <a:gd name="T8" fmla="*/ 0 60000 65536"/>
              <a:gd name="T9" fmla="*/ 0 60000 65536"/>
              <a:gd name="T10" fmla="*/ 0 60000 65536"/>
              <a:gd name="T11" fmla="*/ 0 60000 65536"/>
              <a:gd name="T12" fmla="*/ 0 w 21"/>
              <a:gd name="T13" fmla="*/ 0 h 34"/>
              <a:gd name="T14" fmla="*/ 21 w 21"/>
              <a:gd name="T15" fmla="*/ 34 h 34"/>
            </a:gdLst>
            <a:ahLst/>
            <a:cxnLst>
              <a:cxn ang="T8">
                <a:pos x="T0" y="T1"/>
              </a:cxn>
              <a:cxn ang="T9">
                <a:pos x="T2" y="T3"/>
              </a:cxn>
              <a:cxn ang="T10">
                <a:pos x="T4" y="T5"/>
              </a:cxn>
              <a:cxn ang="T11">
                <a:pos x="T6" y="T7"/>
              </a:cxn>
            </a:cxnLst>
            <a:rect l="T12" t="T13" r="T14" b="T15"/>
            <a:pathLst>
              <a:path w="21" h="34">
                <a:moveTo>
                  <a:pt x="21" y="0"/>
                </a:moveTo>
                <a:cubicBezTo>
                  <a:pt x="17" y="4"/>
                  <a:pt x="3" y="16"/>
                  <a:pt x="3" y="16"/>
                </a:cubicBezTo>
                <a:cubicBezTo>
                  <a:pt x="3" y="16"/>
                  <a:pt x="0" y="26"/>
                  <a:pt x="1" y="28"/>
                </a:cubicBezTo>
                <a:cubicBezTo>
                  <a:pt x="2" y="30"/>
                  <a:pt x="2" y="32"/>
                  <a:pt x="1" y="34"/>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p:cNvSpPr>
            <a:spLocks/>
          </p:cNvSpPr>
          <p:nvPr/>
        </p:nvSpPr>
        <p:spPr bwMode="auto">
          <a:xfrm>
            <a:off x="1683395" y="5611638"/>
            <a:ext cx="171450" cy="661988"/>
          </a:xfrm>
          <a:custGeom>
            <a:avLst/>
            <a:gdLst>
              <a:gd name="T0" fmla="*/ 2147483647 w 60"/>
              <a:gd name="T1" fmla="*/ 0 h 232"/>
              <a:gd name="T2" fmla="*/ 2147483647 w 60"/>
              <a:gd name="T3" fmla="*/ 2147483647 h 232"/>
              <a:gd name="T4" fmla="*/ 2147483647 w 60"/>
              <a:gd name="T5" fmla="*/ 2147483647 h 232"/>
              <a:gd name="T6" fmla="*/ 2147483647 w 60"/>
              <a:gd name="T7" fmla="*/ 2147483647 h 232"/>
              <a:gd name="T8" fmla="*/ 2147483647 w 60"/>
              <a:gd name="T9" fmla="*/ 2147483647 h 232"/>
              <a:gd name="T10" fmla="*/ 2147483647 w 60"/>
              <a:gd name="T11" fmla="*/ 2147483647 h 232"/>
              <a:gd name="T12" fmla="*/ 2147483647 w 60"/>
              <a:gd name="T13" fmla="*/ 2147483647 h 232"/>
              <a:gd name="T14" fmla="*/ 2147483647 w 60"/>
              <a:gd name="T15" fmla="*/ 2147483647 h 232"/>
              <a:gd name="T16" fmla="*/ 2147483647 w 60"/>
              <a:gd name="T17" fmla="*/ 2147483647 h 232"/>
              <a:gd name="T18" fmla="*/ 2147483647 w 60"/>
              <a:gd name="T19" fmla="*/ 2147483647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32"/>
              <a:gd name="T32" fmla="*/ 60 w 60"/>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32">
                <a:moveTo>
                  <a:pt x="2" y="0"/>
                </a:moveTo>
                <a:cubicBezTo>
                  <a:pt x="2" y="0"/>
                  <a:pt x="8" y="32"/>
                  <a:pt x="10" y="36"/>
                </a:cubicBezTo>
                <a:cubicBezTo>
                  <a:pt x="11" y="39"/>
                  <a:pt x="15" y="48"/>
                  <a:pt x="14" y="54"/>
                </a:cubicBezTo>
                <a:cubicBezTo>
                  <a:pt x="13" y="59"/>
                  <a:pt x="13" y="82"/>
                  <a:pt x="12" y="85"/>
                </a:cubicBezTo>
                <a:cubicBezTo>
                  <a:pt x="11" y="89"/>
                  <a:pt x="6" y="106"/>
                  <a:pt x="5" y="109"/>
                </a:cubicBezTo>
                <a:cubicBezTo>
                  <a:pt x="4" y="113"/>
                  <a:pt x="0" y="127"/>
                  <a:pt x="2" y="128"/>
                </a:cubicBezTo>
                <a:cubicBezTo>
                  <a:pt x="3" y="129"/>
                  <a:pt x="20" y="142"/>
                  <a:pt x="21" y="146"/>
                </a:cubicBezTo>
                <a:cubicBezTo>
                  <a:pt x="22" y="150"/>
                  <a:pt x="34" y="160"/>
                  <a:pt x="36" y="171"/>
                </a:cubicBezTo>
                <a:cubicBezTo>
                  <a:pt x="37" y="183"/>
                  <a:pt x="41" y="208"/>
                  <a:pt x="44" y="212"/>
                </a:cubicBezTo>
                <a:cubicBezTo>
                  <a:pt x="48" y="218"/>
                  <a:pt x="60" y="232"/>
                  <a:pt x="60" y="232"/>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38"/>
          <p:cNvSpPr>
            <a:spLocks/>
          </p:cNvSpPr>
          <p:nvPr/>
        </p:nvSpPr>
        <p:spPr bwMode="auto">
          <a:xfrm>
            <a:off x="965845" y="5741813"/>
            <a:ext cx="79375" cy="477838"/>
          </a:xfrm>
          <a:custGeom>
            <a:avLst/>
            <a:gdLst>
              <a:gd name="T0" fmla="*/ 2147483647 w 50"/>
              <a:gd name="T1" fmla="*/ 2147483647 h 301"/>
              <a:gd name="T2" fmla="*/ 2147483647 w 50"/>
              <a:gd name="T3" fmla="*/ 2147483647 h 301"/>
              <a:gd name="T4" fmla="*/ 2147483647 w 50"/>
              <a:gd name="T5" fmla="*/ 2147483647 h 301"/>
              <a:gd name="T6" fmla="*/ 2147483647 w 50"/>
              <a:gd name="T7" fmla="*/ 2147483647 h 301"/>
              <a:gd name="T8" fmla="*/ 2147483647 w 50"/>
              <a:gd name="T9" fmla="*/ 0 h 301"/>
              <a:gd name="T10" fmla="*/ 0 60000 65536"/>
              <a:gd name="T11" fmla="*/ 0 60000 65536"/>
              <a:gd name="T12" fmla="*/ 0 60000 65536"/>
              <a:gd name="T13" fmla="*/ 0 60000 65536"/>
              <a:gd name="T14" fmla="*/ 0 60000 65536"/>
              <a:gd name="T15" fmla="*/ 0 w 50"/>
              <a:gd name="T16" fmla="*/ 0 h 301"/>
              <a:gd name="T17" fmla="*/ 50 w 50"/>
              <a:gd name="T18" fmla="*/ 301 h 301"/>
            </a:gdLst>
            <a:ahLst/>
            <a:cxnLst>
              <a:cxn ang="T10">
                <a:pos x="T0" y="T1"/>
              </a:cxn>
              <a:cxn ang="T11">
                <a:pos x="T2" y="T3"/>
              </a:cxn>
              <a:cxn ang="T12">
                <a:pos x="T4" y="T5"/>
              </a:cxn>
              <a:cxn ang="T13">
                <a:pos x="T6" y="T7"/>
              </a:cxn>
              <a:cxn ang="T14">
                <a:pos x="T8" y="T9"/>
              </a:cxn>
            </a:cxnLst>
            <a:rect l="T15" t="T16" r="T17" b="T18"/>
            <a:pathLst>
              <a:path w="50" h="301">
                <a:moveTo>
                  <a:pt x="50" y="301"/>
                </a:moveTo>
                <a:cubicBezTo>
                  <a:pt x="50" y="299"/>
                  <a:pt x="41" y="291"/>
                  <a:pt x="41" y="282"/>
                </a:cubicBezTo>
                <a:cubicBezTo>
                  <a:pt x="40" y="251"/>
                  <a:pt x="45" y="251"/>
                  <a:pt x="43" y="221"/>
                </a:cubicBezTo>
                <a:cubicBezTo>
                  <a:pt x="41" y="163"/>
                  <a:pt x="27" y="84"/>
                  <a:pt x="20" y="70"/>
                </a:cubicBezTo>
                <a:cubicBezTo>
                  <a:pt x="14" y="56"/>
                  <a:pt x="0" y="23"/>
                  <a:pt x="2" y="0"/>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39"/>
          <p:cNvSpPr>
            <a:spLocks/>
          </p:cNvSpPr>
          <p:nvPr/>
        </p:nvSpPr>
        <p:spPr bwMode="auto">
          <a:xfrm>
            <a:off x="1038870" y="6045026"/>
            <a:ext cx="741363" cy="174625"/>
          </a:xfrm>
          <a:custGeom>
            <a:avLst/>
            <a:gdLst>
              <a:gd name="T0" fmla="*/ 2147483647 w 467"/>
              <a:gd name="T1" fmla="*/ 2147483647 h 111"/>
              <a:gd name="T2" fmla="*/ 2147483647 w 467"/>
              <a:gd name="T3" fmla="*/ 2147483647 h 111"/>
              <a:gd name="T4" fmla="*/ 2147483647 w 467"/>
              <a:gd name="T5" fmla="*/ 2147483647 h 111"/>
              <a:gd name="T6" fmla="*/ 2147483647 w 467"/>
              <a:gd name="T7" fmla="*/ 2147483647 h 111"/>
              <a:gd name="T8" fmla="*/ 2147483647 w 467"/>
              <a:gd name="T9" fmla="*/ 0 h 111"/>
              <a:gd name="T10" fmla="*/ 2147483647 w 467"/>
              <a:gd name="T11" fmla="*/ 2147483647 h 111"/>
              <a:gd name="T12" fmla="*/ 2147483647 w 467"/>
              <a:gd name="T13" fmla="*/ 2147483647 h 111"/>
              <a:gd name="T14" fmla="*/ 2147483647 w 467"/>
              <a:gd name="T15" fmla="*/ 2147483647 h 111"/>
              <a:gd name="T16" fmla="*/ 0 w 467"/>
              <a:gd name="T17" fmla="*/ 2147483647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7"/>
              <a:gd name="T28" fmla="*/ 0 h 111"/>
              <a:gd name="T29" fmla="*/ 467 w 467"/>
              <a:gd name="T30" fmla="*/ 111 h 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7" h="111">
                <a:moveTo>
                  <a:pt x="467" y="22"/>
                </a:moveTo>
                <a:cubicBezTo>
                  <a:pt x="467" y="22"/>
                  <a:pt x="451" y="11"/>
                  <a:pt x="445" y="7"/>
                </a:cubicBezTo>
                <a:cubicBezTo>
                  <a:pt x="438" y="4"/>
                  <a:pt x="402" y="4"/>
                  <a:pt x="402" y="4"/>
                </a:cubicBezTo>
                <a:cubicBezTo>
                  <a:pt x="372" y="5"/>
                  <a:pt x="372" y="5"/>
                  <a:pt x="372" y="5"/>
                </a:cubicBezTo>
                <a:cubicBezTo>
                  <a:pt x="372" y="5"/>
                  <a:pt x="367" y="0"/>
                  <a:pt x="365" y="0"/>
                </a:cubicBezTo>
                <a:cubicBezTo>
                  <a:pt x="361" y="2"/>
                  <a:pt x="306" y="27"/>
                  <a:pt x="286" y="36"/>
                </a:cubicBezTo>
                <a:cubicBezTo>
                  <a:pt x="266" y="45"/>
                  <a:pt x="248" y="45"/>
                  <a:pt x="216" y="54"/>
                </a:cubicBezTo>
                <a:cubicBezTo>
                  <a:pt x="184" y="63"/>
                  <a:pt x="56" y="111"/>
                  <a:pt x="29" y="104"/>
                </a:cubicBezTo>
                <a:cubicBezTo>
                  <a:pt x="10" y="99"/>
                  <a:pt x="4" y="108"/>
                  <a:pt x="0" y="101"/>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2"/>
          <p:cNvSpPr>
            <a:spLocks/>
          </p:cNvSpPr>
          <p:nvPr/>
        </p:nvSpPr>
        <p:spPr bwMode="auto">
          <a:xfrm>
            <a:off x="0" y="6767657"/>
            <a:ext cx="743595" cy="45719"/>
          </a:xfrm>
          <a:custGeom>
            <a:avLst/>
            <a:gdLst>
              <a:gd name="T0" fmla="*/ 2147483647 w 945"/>
              <a:gd name="T1" fmla="*/ 2147483647 h 1"/>
              <a:gd name="T2" fmla="*/ 0 w 945"/>
              <a:gd name="T3" fmla="*/ 0 h 1"/>
              <a:gd name="T4" fmla="*/ 0 60000 65536"/>
              <a:gd name="T5" fmla="*/ 0 60000 65536"/>
              <a:gd name="T6" fmla="*/ 0 w 945"/>
              <a:gd name="T7" fmla="*/ 0 h 1"/>
              <a:gd name="T8" fmla="*/ 945 w 945"/>
              <a:gd name="T9" fmla="*/ 1 h 1"/>
            </a:gdLst>
            <a:ahLst/>
            <a:cxnLst>
              <a:cxn ang="T4">
                <a:pos x="T0" y="T1"/>
              </a:cxn>
              <a:cxn ang="T5">
                <a:pos x="T2" y="T3"/>
              </a:cxn>
            </a:cxnLst>
            <a:rect l="T6" t="T7" r="T8" b="T9"/>
            <a:pathLst>
              <a:path w="945" h="1">
                <a:moveTo>
                  <a:pt x="945" y="1"/>
                </a:moveTo>
                <a:lnTo>
                  <a:pt x="0" y="0"/>
                </a:lnTo>
              </a:path>
            </a:pathLst>
          </a:custGeom>
          <a:solidFill>
            <a:srgbClr val="FFFFFF"/>
          </a:solidFill>
          <a:ln w="33338">
            <a:solidFill>
              <a:srgbClr val="4A7399"/>
            </a:solidFill>
            <a:miter lim="800000"/>
            <a:headEnd/>
            <a:tailEnd/>
          </a:ln>
        </p:spPr>
        <p:txBody>
          <a:bodyPr/>
          <a:lstStyle/>
          <a:p>
            <a:endParaRPr lang="en-US"/>
          </a:p>
        </p:txBody>
      </p:sp>
      <p:sp>
        <p:nvSpPr>
          <p:cNvPr id="42" name="Freeform 43"/>
          <p:cNvSpPr>
            <a:spLocks/>
          </p:cNvSpPr>
          <p:nvPr/>
        </p:nvSpPr>
        <p:spPr bwMode="auto">
          <a:xfrm>
            <a:off x="534045" y="4359101"/>
            <a:ext cx="444500" cy="2447925"/>
          </a:xfrm>
          <a:custGeom>
            <a:avLst/>
            <a:gdLst>
              <a:gd name="T0" fmla="*/ 2147483647 w 280"/>
              <a:gd name="T1" fmla="*/ 0 h 1542"/>
              <a:gd name="T2" fmla="*/ 2147483647 w 280"/>
              <a:gd name="T3" fmla="*/ 2147483647 h 1542"/>
              <a:gd name="T4" fmla="*/ 2147483647 w 280"/>
              <a:gd name="T5" fmla="*/ 2147483647 h 1542"/>
              <a:gd name="T6" fmla="*/ 2147483647 w 280"/>
              <a:gd name="T7" fmla="*/ 2147483647 h 1542"/>
              <a:gd name="T8" fmla="*/ 2147483647 w 280"/>
              <a:gd name="T9" fmla="*/ 2147483647 h 1542"/>
              <a:gd name="T10" fmla="*/ 2147483647 w 280"/>
              <a:gd name="T11" fmla="*/ 2147483647 h 1542"/>
              <a:gd name="T12" fmla="*/ 2147483647 w 280"/>
              <a:gd name="T13" fmla="*/ 2147483647 h 1542"/>
              <a:gd name="T14" fmla="*/ 2147483647 w 280"/>
              <a:gd name="T15" fmla="*/ 2147483647 h 1542"/>
              <a:gd name="T16" fmla="*/ 2147483647 w 280"/>
              <a:gd name="T17" fmla="*/ 2147483647 h 1542"/>
              <a:gd name="T18" fmla="*/ 0 w 280"/>
              <a:gd name="T19" fmla="*/ 2147483647 h 1542"/>
              <a:gd name="T20" fmla="*/ 2147483647 w 280"/>
              <a:gd name="T21" fmla="*/ 2147483647 h 1542"/>
              <a:gd name="T22" fmla="*/ 2147483647 w 280"/>
              <a:gd name="T23" fmla="*/ 2147483647 h 1542"/>
              <a:gd name="T24" fmla="*/ 2147483647 w 280"/>
              <a:gd name="T25" fmla="*/ 2147483647 h 1542"/>
              <a:gd name="T26" fmla="*/ 2147483647 w 280"/>
              <a:gd name="T27" fmla="*/ 2147483647 h 15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0"/>
              <a:gd name="T43" fmla="*/ 0 h 1542"/>
              <a:gd name="T44" fmla="*/ 280 w 280"/>
              <a:gd name="T45" fmla="*/ 1542 h 15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0" h="1542">
                <a:moveTo>
                  <a:pt x="111" y="0"/>
                </a:moveTo>
                <a:cubicBezTo>
                  <a:pt x="97" y="23"/>
                  <a:pt x="92" y="59"/>
                  <a:pt x="108" y="143"/>
                </a:cubicBezTo>
                <a:cubicBezTo>
                  <a:pt x="122" y="230"/>
                  <a:pt x="185" y="258"/>
                  <a:pt x="197" y="271"/>
                </a:cubicBezTo>
                <a:cubicBezTo>
                  <a:pt x="210" y="282"/>
                  <a:pt x="257" y="348"/>
                  <a:pt x="266" y="351"/>
                </a:cubicBezTo>
                <a:cubicBezTo>
                  <a:pt x="275" y="353"/>
                  <a:pt x="280" y="364"/>
                  <a:pt x="280" y="364"/>
                </a:cubicBezTo>
                <a:cubicBezTo>
                  <a:pt x="280" y="382"/>
                  <a:pt x="280" y="382"/>
                  <a:pt x="280" y="382"/>
                </a:cubicBezTo>
                <a:cubicBezTo>
                  <a:pt x="280" y="395"/>
                  <a:pt x="271" y="418"/>
                  <a:pt x="258" y="423"/>
                </a:cubicBezTo>
                <a:cubicBezTo>
                  <a:pt x="237" y="432"/>
                  <a:pt x="151" y="481"/>
                  <a:pt x="135" y="491"/>
                </a:cubicBezTo>
                <a:cubicBezTo>
                  <a:pt x="79" y="525"/>
                  <a:pt x="22" y="543"/>
                  <a:pt x="16" y="622"/>
                </a:cubicBezTo>
                <a:cubicBezTo>
                  <a:pt x="5" y="685"/>
                  <a:pt x="0" y="748"/>
                  <a:pt x="0" y="811"/>
                </a:cubicBezTo>
                <a:cubicBezTo>
                  <a:pt x="5" y="938"/>
                  <a:pt x="16" y="1058"/>
                  <a:pt x="52" y="1178"/>
                </a:cubicBezTo>
                <a:cubicBezTo>
                  <a:pt x="68" y="1232"/>
                  <a:pt x="83" y="1331"/>
                  <a:pt x="111" y="1384"/>
                </a:cubicBezTo>
                <a:cubicBezTo>
                  <a:pt x="131" y="1420"/>
                  <a:pt x="136" y="1431"/>
                  <a:pt x="126" y="1453"/>
                </a:cubicBezTo>
                <a:cubicBezTo>
                  <a:pt x="117" y="1515"/>
                  <a:pt x="124" y="1542"/>
                  <a:pt x="120" y="1542"/>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44"/>
          <p:cNvSpPr>
            <a:spLocks/>
          </p:cNvSpPr>
          <p:nvPr/>
        </p:nvSpPr>
        <p:spPr bwMode="auto">
          <a:xfrm>
            <a:off x="710258" y="4125738"/>
            <a:ext cx="617537" cy="233363"/>
          </a:xfrm>
          <a:custGeom>
            <a:avLst/>
            <a:gdLst>
              <a:gd name="T0" fmla="*/ 2147483647 w 217"/>
              <a:gd name="T1" fmla="*/ 2147483647 h 82"/>
              <a:gd name="T2" fmla="*/ 2147483647 w 217"/>
              <a:gd name="T3" fmla="*/ 2147483647 h 82"/>
              <a:gd name="T4" fmla="*/ 2147483647 w 217"/>
              <a:gd name="T5" fmla="*/ 2147483647 h 82"/>
              <a:gd name="T6" fmla="*/ 2147483647 w 217"/>
              <a:gd name="T7" fmla="*/ 2147483647 h 82"/>
              <a:gd name="T8" fmla="*/ 2147483647 w 217"/>
              <a:gd name="T9" fmla="*/ 2147483647 h 82"/>
              <a:gd name="T10" fmla="*/ 2147483647 w 217"/>
              <a:gd name="T11" fmla="*/ 2147483647 h 82"/>
              <a:gd name="T12" fmla="*/ 2147483647 w 217"/>
              <a:gd name="T13" fmla="*/ 2147483647 h 82"/>
              <a:gd name="T14" fmla="*/ 0 w 217"/>
              <a:gd name="T15" fmla="*/ 2147483647 h 82"/>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82"/>
              <a:gd name="T26" fmla="*/ 217 w 21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82">
                <a:moveTo>
                  <a:pt x="211" y="29"/>
                </a:moveTo>
                <a:cubicBezTo>
                  <a:pt x="210" y="27"/>
                  <a:pt x="208" y="26"/>
                  <a:pt x="209" y="26"/>
                </a:cubicBezTo>
                <a:cubicBezTo>
                  <a:pt x="210" y="27"/>
                  <a:pt x="217" y="28"/>
                  <a:pt x="216" y="25"/>
                </a:cubicBezTo>
                <a:cubicBezTo>
                  <a:pt x="214" y="22"/>
                  <a:pt x="194" y="9"/>
                  <a:pt x="188" y="6"/>
                </a:cubicBezTo>
                <a:cubicBezTo>
                  <a:pt x="183" y="4"/>
                  <a:pt x="146" y="0"/>
                  <a:pt x="138" y="2"/>
                </a:cubicBezTo>
                <a:cubicBezTo>
                  <a:pt x="129" y="3"/>
                  <a:pt x="90" y="16"/>
                  <a:pt x="64" y="23"/>
                </a:cubicBezTo>
                <a:cubicBezTo>
                  <a:pt x="45" y="28"/>
                  <a:pt x="22" y="52"/>
                  <a:pt x="9" y="69"/>
                </a:cubicBezTo>
                <a:cubicBezTo>
                  <a:pt x="5" y="74"/>
                  <a:pt x="1" y="79"/>
                  <a:pt x="0" y="82"/>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5"/>
          <p:cNvSpPr>
            <a:spLocks/>
          </p:cNvSpPr>
          <p:nvPr/>
        </p:nvSpPr>
        <p:spPr bwMode="auto">
          <a:xfrm>
            <a:off x="1299220" y="4194001"/>
            <a:ext cx="657225" cy="1443037"/>
          </a:xfrm>
          <a:custGeom>
            <a:avLst/>
            <a:gdLst>
              <a:gd name="T0" fmla="*/ 2147483647 w 414"/>
              <a:gd name="T1" fmla="*/ 2147483647 h 909"/>
              <a:gd name="T2" fmla="*/ 2147483647 w 414"/>
              <a:gd name="T3" fmla="*/ 2147483647 h 909"/>
              <a:gd name="T4" fmla="*/ 2147483647 w 414"/>
              <a:gd name="T5" fmla="*/ 2147483647 h 909"/>
              <a:gd name="T6" fmla="*/ 2147483647 w 414"/>
              <a:gd name="T7" fmla="*/ 2147483647 h 909"/>
              <a:gd name="T8" fmla="*/ 2147483647 w 414"/>
              <a:gd name="T9" fmla="*/ 2147483647 h 909"/>
              <a:gd name="T10" fmla="*/ 2147483647 w 414"/>
              <a:gd name="T11" fmla="*/ 2147483647 h 909"/>
              <a:gd name="T12" fmla="*/ 2147483647 w 414"/>
              <a:gd name="T13" fmla="*/ 2147483647 h 909"/>
              <a:gd name="T14" fmla="*/ 2147483647 w 414"/>
              <a:gd name="T15" fmla="*/ 2147483647 h 909"/>
              <a:gd name="T16" fmla="*/ 2147483647 w 414"/>
              <a:gd name="T17" fmla="*/ 2147483647 h 909"/>
              <a:gd name="T18" fmla="*/ 2147483647 w 414"/>
              <a:gd name="T19" fmla="*/ 2147483647 h 909"/>
              <a:gd name="T20" fmla="*/ 2147483647 w 414"/>
              <a:gd name="T21" fmla="*/ 2147483647 h 909"/>
              <a:gd name="T22" fmla="*/ 2147483647 w 414"/>
              <a:gd name="T23" fmla="*/ 2147483647 h 909"/>
              <a:gd name="T24" fmla="*/ 2147483647 w 414"/>
              <a:gd name="T25" fmla="*/ 2147483647 h 909"/>
              <a:gd name="T26" fmla="*/ 2147483647 w 414"/>
              <a:gd name="T27" fmla="*/ 2147483647 h 909"/>
              <a:gd name="T28" fmla="*/ 2147483647 w 414"/>
              <a:gd name="T29" fmla="*/ 2147483647 h 909"/>
              <a:gd name="T30" fmla="*/ 2147483647 w 414"/>
              <a:gd name="T31" fmla="*/ 2147483647 h 909"/>
              <a:gd name="T32" fmla="*/ 2147483647 w 414"/>
              <a:gd name="T33" fmla="*/ 2147483647 h 909"/>
              <a:gd name="T34" fmla="*/ 2147483647 w 414"/>
              <a:gd name="T35" fmla="*/ 2147483647 h 909"/>
              <a:gd name="T36" fmla="*/ 2147483647 w 414"/>
              <a:gd name="T37" fmla="*/ 2147483647 h 909"/>
              <a:gd name="T38" fmla="*/ 2147483647 w 414"/>
              <a:gd name="T39" fmla="*/ 2147483647 h 909"/>
              <a:gd name="T40" fmla="*/ 2147483647 w 414"/>
              <a:gd name="T41" fmla="*/ 2147483647 h 909"/>
              <a:gd name="T42" fmla="*/ 2147483647 w 414"/>
              <a:gd name="T43" fmla="*/ 2147483647 h 909"/>
              <a:gd name="T44" fmla="*/ 2147483647 w 414"/>
              <a:gd name="T45" fmla="*/ 2147483647 h 909"/>
              <a:gd name="T46" fmla="*/ 2147483647 w 414"/>
              <a:gd name="T47" fmla="*/ 2147483647 h 909"/>
              <a:gd name="T48" fmla="*/ 0 w 414"/>
              <a:gd name="T49" fmla="*/ 0 h 9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4"/>
              <a:gd name="T76" fmla="*/ 0 h 909"/>
              <a:gd name="T77" fmla="*/ 414 w 414"/>
              <a:gd name="T78" fmla="*/ 909 h 9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4" h="909">
                <a:moveTo>
                  <a:pt x="414" y="905"/>
                </a:moveTo>
                <a:cubicBezTo>
                  <a:pt x="414" y="907"/>
                  <a:pt x="414" y="909"/>
                  <a:pt x="414" y="909"/>
                </a:cubicBezTo>
                <a:cubicBezTo>
                  <a:pt x="410" y="902"/>
                  <a:pt x="398" y="879"/>
                  <a:pt x="396" y="871"/>
                </a:cubicBezTo>
                <a:cubicBezTo>
                  <a:pt x="394" y="864"/>
                  <a:pt x="376" y="785"/>
                  <a:pt x="371" y="776"/>
                </a:cubicBezTo>
                <a:cubicBezTo>
                  <a:pt x="366" y="767"/>
                  <a:pt x="297" y="680"/>
                  <a:pt x="292" y="671"/>
                </a:cubicBezTo>
                <a:cubicBezTo>
                  <a:pt x="287" y="662"/>
                  <a:pt x="208" y="626"/>
                  <a:pt x="197" y="622"/>
                </a:cubicBezTo>
                <a:cubicBezTo>
                  <a:pt x="188" y="619"/>
                  <a:pt x="84" y="577"/>
                  <a:pt x="82" y="574"/>
                </a:cubicBezTo>
                <a:cubicBezTo>
                  <a:pt x="79" y="568"/>
                  <a:pt x="68" y="506"/>
                  <a:pt x="64" y="500"/>
                </a:cubicBezTo>
                <a:cubicBezTo>
                  <a:pt x="63" y="497"/>
                  <a:pt x="64" y="484"/>
                  <a:pt x="72" y="454"/>
                </a:cubicBezTo>
                <a:cubicBezTo>
                  <a:pt x="79" y="423"/>
                  <a:pt x="91" y="425"/>
                  <a:pt x="100" y="421"/>
                </a:cubicBezTo>
                <a:cubicBezTo>
                  <a:pt x="127" y="409"/>
                  <a:pt x="168" y="394"/>
                  <a:pt x="177" y="389"/>
                </a:cubicBezTo>
                <a:cubicBezTo>
                  <a:pt x="193" y="378"/>
                  <a:pt x="199" y="364"/>
                  <a:pt x="202" y="355"/>
                </a:cubicBezTo>
                <a:cubicBezTo>
                  <a:pt x="204" y="346"/>
                  <a:pt x="190" y="326"/>
                  <a:pt x="188" y="323"/>
                </a:cubicBezTo>
                <a:cubicBezTo>
                  <a:pt x="188" y="319"/>
                  <a:pt x="190" y="308"/>
                  <a:pt x="190" y="303"/>
                </a:cubicBezTo>
                <a:cubicBezTo>
                  <a:pt x="190" y="299"/>
                  <a:pt x="186" y="278"/>
                  <a:pt x="186" y="278"/>
                </a:cubicBezTo>
                <a:cubicBezTo>
                  <a:pt x="174" y="283"/>
                  <a:pt x="174" y="283"/>
                  <a:pt x="174" y="283"/>
                </a:cubicBezTo>
                <a:cubicBezTo>
                  <a:pt x="174" y="283"/>
                  <a:pt x="183" y="267"/>
                  <a:pt x="183" y="262"/>
                </a:cubicBezTo>
                <a:cubicBezTo>
                  <a:pt x="183" y="256"/>
                  <a:pt x="163" y="224"/>
                  <a:pt x="159" y="221"/>
                </a:cubicBezTo>
                <a:cubicBezTo>
                  <a:pt x="156" y="217"/>
                  <a:pt x="161" y="206"/>
                  <a:pt x="170" y="188"/>
                </a:cubicBezTo>
                <a:cubicBezTo>
                  <a:pt x="179" y="170"/>
                  <a:pt x="161" y="165"/>
                  <a:pt x="156" y="163"/>
                </a:cubicBezTo>
                <a:cubicBezTo>
                  <a:pt x="152" y="161"/>
                  <a:pt x="88" y="129"/>
                  <a:pt x="88" y="129"/>
                </a:cubicBezTo>
                <a:cubicBezTo>
                  <a:pt x="88" y="129"/>
                  <a:pt x="89" y="118"/>
                  <a:pt x="82" y="113"/>
                </a:cubicBezTo>
                <a:cubicBezTo>
                  <a:pt x="77" y="109"/>
                  <a:pt x="82" y="90"/>
                  <a:pt x="82" y="84"/>
                </a:cubicBezTo>
                <a:cubicBezTo>
                  <a:pt x="82" y="79"/>
                  <a:pt x="23" y="23"/>
                  <a:pt x="23" y="23"/>
                </a:cubicBezTo>
                <a:cubicBezTo>
                  <a:pt x="23" y="23"/>
                  <a:pt x="7" y="5"/>
                  <a:pt x="0" y="0"/>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46"/>
          <p:cNvSpPr>
            <a:spLocks/>
          </p:cNvSpPr>
          <p:nvPr/>
        </p:nvSpPr>
        <p:spPr bwMode="auto">
          <a:xfrm>
            <a:off x="1956445" y="4944888"/>
            <a:ext cx="250825" cy="685800"/>
          </a:xfrm>
          <a:custGeom>
            <a:avLst/>
            <a:gdLst>
              <a:gd name="T0" fmla="*/ 2147483647 w 158"/>
              <a:gd name="T1" fmla="*/ 2147483647 h 432"/>
              <a:gd name="T2" fmla="*/ 2147483647 w 158"/>
              <a:gd name="T3" fmla="*/ 2147483647 h 432"/>
              <a:gd name="T4" fmla="*/ 2147483647 w 158"/>
              <a:gd name="T5" fmla="*/ 2147483647 h 432"/>
              <a:gd name="T6" fmla="*/ 2147483647 w 158"/>
              <a:gd name="T7" fmla="*/ 2147483647 h 432"/>
              <a:gd name="T8" fmla="*/ 2147483647 w 158"/>
              <a:gd name="T9" fmla="*/ 0 h 432"/>
              <a:gd name="T10" fmla="*/ 2147483647 w 158"/>
              <a:gd name="T11" fmla="*/ 2147483647 h 432"/>
              <a:gd name="T12" fmla="*/ 2147483647 w 158"/>
              <a:gd name="T13" fmla="*/ 2147483647 h 432"/>
              <a:gd name="T14" fmla="*/ 2147483647 w 158"/>
              <a:gd name="T15" fmla="*/ 2147483647 h 432"/>
              <a:gd name="T16" fmla="*/ 2147483647 w 158"/>
              <a:gd name="T17" fmla="*/ 2147483647 h 432"/>
              <a:gd name="T18" fmla="*/ 2147483647 w 158"/>
              <a:gd name="T19" fmla="*/ 2147483647 h 432"/>
              <a:gd name="T20" fmla="*/ 2147483647 w 158"/>
              <a:gd name="T21" fmla="*/ 2147483647 h 432"/>
              <a:gd name="T22" fmla="*/ 2147483647 w 158"/>
              <a:gd name="T23" fmla="*/ 2147483647 h 432"/>
              <a:gd name="T24" fmla="*/ 2147483647 w 158"/>
              <a:gd name="T25" fmla="*/ 2147483647 h 432"/>
              <a:gd name="T26" fmla="*/ 0 w 158"/>
              <a:gd name="T27" fmla="*/ 2147483647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8"/>
              <a:gd name="T43" fmla="*/ 0 h 432"/>
              <a:gd name="T44" fmla="*/ 158 w 158"/>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8" h="432">
                <a:moveTo>
                  <a:pt x="151" y="48"/>
                </a:moveTo>
                <a:cubicBezTo>
                  <a:pt x="150" y="50"/>
                  <a:pt x="142" y="60"/>
                  <a:pt x="142" y="59"/>
                </a:cubicBezTo>
                <a:cubicBezTo>
                  <a:pt x="142" y="58"/>
                  <a:pt x="152" y="46"/>
                  <a:pt x="154" y="39"/>
                </a:cubicBezTo>
                <a:cubicBezTo>
                  <a:pt x="158" y="32"/>
                  <a:pt x="153" y="16"/>
                  <a:pt x="153" y="16"/>
                </a:cubicBezTo>
                <a:cubicBezTo>
                  <a:pt x="153" y="16"/>
                  <a:pt x="144" y="2"/>
                  <a:pt x="135" y="0"/>
                </a:cubicBezTo>
                <a:cubicBezTo>
                  <a:pt x="127" y="0"/>
                  <a:pt x="92" y="61"/>
                  <a:pt x="88" y="65"/>
                </a:cubicBezTo>
                <a:cubicBezTo>
                  <a:pt x="84" y="70"/>
                  <a:pt x="61" y="88"/>
                  <a:pt x="56" y="95"/>
                </a:cubicBezTo>
                <a:cubicBezTo>
                  <a:pt x="48" y="102"/>
                  <a:pt x="48" y="142"/>
                  <a:pt x="45" y="156"/>
                </a:cubicBezTo>
                <a:cubicBezTo>
                  <a:pt x="41" y="168"/>
                  <a:pt x="47" y="185"/>
                  <a:pt x="48" y="192"/>
                </a:cubicBezTo>
                <a:cubicBezTo>
                  <a:pt x="50" y="197"/>
                  <a:pt x="47" y="215"/>
                  <a:pt x="47" y="222"/>
                </a:cubicBezTo>
                <a:cubicBezTo>
                  <a:pt x="47" y="229"/>
                  <a:pt x="48" y="281"/>
                  <a:pt x="48" y="281"/>
                </a:cubicBezTo>
                <a:cubicBezTo>
                  <a:pt x="48" y="281"/>
                  <a:pt x="38" y="281"/>
                  <a:pt x="38" y="285"/>
                </a:cubicBezTo>
                <a:cubicBezTo>
                  <a:pt x="36" y="289"/>
                  <a:pt x="20" y="355"/>
                  <a:pt x="18" y="369"/>
                </a:cubicBezTo>
                <a:cubicBezTo>
                  <a:pt x="16" y="380"/>
                  <a:pt x="4" y="416"/>
                  <a:pt x="0" y="432"/>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47"/>
          <p:cNvSpPr>
            <a:spLocks/>
          </p:cNvSpPr>
          <p:nvPr/>
        </p:nvSpPr>
        <p:spPr bwMode="auto">
          <a:xfrm>
            <a:off x="2196158" y="4875038"/>
            <a:ext cx="255587" cy="147638"/>
          </a:xfrm>
          <a:custGeom>
            <a:avLst/>
            <a:gdLst>
              <a:gd name="T0" fmla="*/ 2147483647 w 90"/>
              <a:gd name="T1" fmla="*/ 2147483647 h 52"/>
              <a:gd name="T2" fmla="*/ 2147483647 w 90"/>
              <a:gd name="T3" fmla="*/ 2147483647 h 52"/>
              <a:gd name="T4" fmla="*/ 2147483647 w 90"/>
              <a:gd name="T5" fmla="*/ 2147483647 h 52"/>
              <a:gd name="T6" fmla="*/ 2147483647 w 90"/>
              <a:gd name="T7" fmla="*/ 2147483647 h 52"/>
              <a:gd name="T8" fmla="*/ 2147483647 w 90"/>
              <a:gd name="T9" fmla="*/ 2147483647 h 52"/>
              <a:gd name="T10" fmla="*/ 2147483647 w 90"/>
              <a:gd name="T11" fmla="*/ 2147483647 h 52"/>
              <a:gd name="T12" fmla="*/ 2147483647 w 90"/>
              <a:gd name="T13" fmla="*/ 2147483647 h 52"/>
              <a:gd name="T14" fmla="*/ 0 w 90"/>
              <a:gd name="T15" fmla="*/ 2147483647 h 5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52"/>
              <a:gd name="T26" fmla="*/ 90 w 90"/>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52">
                <a:moveTo>
                  <a:pt x="90" y="4"/>
                </a:moveTo>
                <a:cubicBezTo>
                  <a:pt x="89" y="2"/>
                  <a:pt x="86" y="2"/>
                  <a:pt x="84" y="1"/>
                </a:cubicBezTo>
                <a:cubicBezTo>
                  <a:pt x="80" y="0"/>
                  <a:pt x="68" y="9"/>
                  <a:pt x="64" y="12"/>
                </a:cubicBezTo>
                <a:cubicBezTo>
                  <a:pt x="60" y="15"/>
                  <a:pt x="53" y="26"/>
                  <a:pt x="48" y="32"/>
                </a:cubicBezTo>
                <a:cubicBezTo>
                  <a:pt x="42" y="38"/>
                  <a:pt x="36" y="44"/>
                  <a:pt x="36" y="44"/>
                </a:cubicBezTo>
                <a:cubicBezTo>
                  <a:pt x="36" y="44"/>
                  <a:pt x="33" y="47"/>
                  <a:pt x="29" y="45"/>
                </a:cubicBezTo>
                <a:cubicBezTo>
                  <a:pt x="24" y="43"/>
                  <a:pt x="13" y="45"/>
                  <a:pt x="7" y="47"/>
                </a:cubicBezTo>
                <a:cubicBezTo>
                  <a:pt x="5" y="47"/>
                  <a:pt x="2" y="49"/>
                  <a:pt x="0" y="52"/>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8"/>
          <p:cNvSpPr>
            <a:spLocks/>
          </p:cNvSpPr>
          <p:nvPr/>
        </p:nvSpPr>
        <p:spPr bwMode="auto">
          <a:xfrm>
            <a:off x="2339033" y="4876626"/>
            <a:ext cx="115887" cy="207962"/>
          </a:xfrm>
          <a:custGeom>
            <a:avLst/>
            <a:gdLst>
              <a:gd name="T0" fmla="*/ 0 w 73"/>
              <a:gd name="T1" fmla="*/ 2147483647 h 131"/>
              <a:gd name="T2" fmla="*/ 0 w 73"/>
              <a:gd name="T3" fmla="*/ 2147483647 h 131"/>
              <a:gd name="T4" fmla="*/ 2147483647 w 73"/>
              <a:gd name="T5" fmla="*/ 2147483647 h 131"/>
              <a:gd name="T6" fmla="*/ 2147483647 w 73"/>
              <a:gd name="T7" fmla="*/ 2147483647 h 131"/>
              <a:gd name="T8" fmla="*/ 2147483647 w 73"/>
              <a:gd name="T9" fmla="*/ 2147483647 h 131"/>
              <a:gd name="T10" fmla="*/ 2147483647 w 73"/>
              <a:gd name="T11" fmla="*/ 0 h 131"/>
              <a:gd name="T12" fmla="*/ 0 60000 65536"/>
              <a:gd name="T13" fmla="*/ 0 60000 65536"/>
              <a:gd name="T14" fmla="*/ 0 60000 65536"/>
              <a:gd name="T15" fmla="*/ 0 60000 65536"/>
              <a:gd name="T16" fmla="*/ 0 60000 65536"/>
              <a:gd name="T17" fmla="*/ 0 60000 65536"/>
              <a:gd name="T18" fmla="*/ 0 w 73"/>
              <a:gd name="T19" fmla="*/ 0 h 131"/>
              <a:gd name="T20" fmla="*/ 73 w 73"/>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73" h="131">
                <a:moveTo>
                  <a:pt x="0" y="131"/>
                </a:moveTo>
                <a:cubicBezTo>
                  <a:pt x="0" y="127"/>
                  <a:pt x="0" y="124"/>
                  <a:pt x="0" y="122"/>
                </a:cubicBezTo>
                <a:cubicBezTo>
                  <a:pt x="0" y="120"/>
                  <a:pt x="9" y="99"/>
                  <a:pt x="11" y="97"/>
                </a:cubicBezTo>
                <a:cubicBezTo>
                  <a:pt x="12" y="94"/>
                  <a:pt x="30" y="67"/>
                  <a:pt x="32" y="61"/>
                </a:cubicBezTo>
                <a:cubicBezTo>
                  <a:pt x="34" y="56"/>
                  <a:pt x="61" y="29"/>
                  <a:pt x="69" y="17"/>
                </a:cubicBezTo>
                <a:cubicBezTo>
                  <a:pt x="73" y="11"/>
                  <a:pt x="69" y="2"/>
                  <a:pt x="67" y="0"/>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49"/>
          <p:cNvSpPr>
            <a:spLocks/>
          </p:cNvSpPr>
          <p:nvPr/>
        </p:nvSpPr>
        <p:spPr bwMode="auto">
          <a:xfrm>
            <a:off x="2048520" y="5084588"/>
            <a:ext cx="355600" cy="1217613"/>
          </a:xfrm>
          <a:custGeom>
            <a:avLst/>
            <a:gdLst>
              <a:gd name="T0" fmla="*/ 0 w 125"/>
              <a:gd name="T1" fmla="*/ 2147483647 h 427"/>
              <a:gd name="T2" fmla="*/ 2147483647 w 125"/>
              <a:gd name="T3" fmla="*/ 2147483647 h 427"/>
              <a:gd name="T4" fmla="*/ 2147483647 w 125"/>
              <a:gd name="T5" fmla="*/ 2147483647 h 427"/>
              <a:gd name="T6" fmla="*/ 2147483647 w 125"/>
              <a:gd name="T7" fmla="*/ 2147483647 h 427"/>
              <a:gd name="T8" fmla="*/ 2147483647 w 125"/>
              <a:gd name="T9" fmla="*/ 2147483647 h 427"/>
              <a:gd name="T10" fmla="*/ 2147483647 w 125"/>
              <a:gd name="T11" fmla="*/ 2147483647 h 427"/>
              <a:gd name="T12" fmla="*/ 2147483647 w 125"/>
              <a:gd name="T13" fmla="*/ 2147483647 h 427"/>
              <a:gd name="T14" fmla="*/ 2147483647 w 125"/>
              <a:gd name="T15" fmla="*/ 2147483647 h 427"/>
              <a:gd name="T16" fmla="*/ 2147483647 w 125"/>
              <a:gd name="T17" fmla="*/ 2147483647 h 427"/>
              <a:gd name="T18" fmla="*/ 2147483647 w 125"/>
              <a:gd name="T19" fmla="*/ 2147483647 h 427"/>
              <a:gd name="T20" fmla="*/ 2147483647 w 125"/>
              <a:gd name="T21" fmla="*/ 2147483647 h 427"/>
              <a:gd name="T22" fmla="*/ 2147483647 w 125"/>
              <a:gd name="T23" fmla="*/ 2147483647 h 427"/>
              <a:gd name="T24" fmla="*/ 2147483647 w 125"/>
              <a:gd name="T25" fmla="*/ 2147483647 h 427"/>
              <a:gd name="T26" fmla="*/ 2147483647 w 125"/>
              <a:gd name="T27" fmla="*/ 2147483647 h 427"/>
              <a:gd name="T28" fmla="*/ 2147483647 w 125"/>
              <a:gd name="T29" fmla="*/ 2147483647 h 427"/>
              <a:gd name="T30" fmla="*/ 2147483647 w 125"/>
              <a:gd name="T31" fmla="*/ 0 h 4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5"/>
              <a:gd name="T49" fmla="*/ 0 h 427"/>
              <a:gd name="T50" fmla="*/ 125 w 125"/>
              <a:gd name="T51" fmla="*/ 427 h 4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5" h="427">
                <a:moveTo>
                  <a:pt x="0" y="427"/>
                </a:moveTo>
                <a:cubicBezTo>
                  <a:pt x="15" y="421"/>
                  <a:pt x="26" y="396"/>
                  <a:pt x="28" y="392"/>
                </a:cubicBezTo>
                <a:cubicBezTo>
                  <a:pt x="33" y="379"/>
                  <a:pt x="47" y="332"/>
                  <a:pt x="50" y="319"/>
                </a:cubicBezTo>
                <a:cubicBezTo>
                  <a:pt x="52" y="312"/>
                  <a:pt x="55" y="267"/>
                  <a:pt x="56" y="263"/>
                </a:cubicBezTo>
                <a:cubicBezTo>
                  <a:pt x="56" y="258"/>
                  <a:pt x="57" y="232"/>
                  <a:pt x="57" y="232"/>
                </a:cubicBezTo>
                <a:cubicBezTo>
                  <a:pt x="59" y="226"/>
                  <a:pt x="59" y="226"/>
                  <a:pt x="59" y="226"/>
                </a:cubicBezTo>
                <a:cubicBezTo>
                  <a:pt x="59" y="226"/>
                  <a:pt x="55" y="215"/>
                  <a:pt x="55" y="213"/>
                </a:cubicBezTo>
                <a:cubicBezTo>
                  <a:pt x="55" y="211"/>
                  <a:pt x="69" y="166"/>
                  <a:pt x="71" y="161"/>
                </a:cubicBezTo>
                <a:cubicBezTo>
                  <a:pt x="72" y="155"/>
                  <a:pt x="78" y="133"/>
                  <a:pt x="77" y="131"/>
                </a:cubicBezTo>
                <a:cubicBezTo>
                  <a:pt x="76" y="129"/>
                  <a:pt x="64" y="123"/>
                  <a:pt x="64" y="123"/>
                </a:cubicBezTo>
                <a:cubicBezTo>
                  <a:pt x="64" y="123"/>
                  <a:pt x="67" y="115"/>
                  <a:pt x="69" y="111"/>
                </a:cubicBezTo>
                <a:cubicBezTo>
                  <a:pt x="70" y="107"/>
                  <a:pt x="70" y="90"/>
                  <a:pt x="73" y="87"/>
                </a:cubicBezTo>
                <a:cubicBezTo>
                  <a:pt x="77" y="84"/>
                  <a:pt x="95" y="71"/>
                  <a:pt x="104" y="65"/>
                </a:cubicBezTo>
                <a:cubicBezTo>
                  <a:pt x="113" y="58"/>
                  <a:pt x="122" y="42"/>
                  <a:pt x="123" y="36"/>
                </a:cubicBezTo>
                <a:cubicBezTo>
                  <a:pt x="125" y="30"/>
                  <a:pt x="107" y="7"/>
                  <a:pt x="105" y="5"/>
                </a:cubicBezTo>
                <a:cubicBezTo>
                  <a:pt x="103" y="4"/>
                  <a:pt x="103" y="2"/>
                  <a:pt x="102" y="0"/>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50"/>
          <p:cNvSpPr>
            <a:spLocks/>
          </p:cNvSpPr>
          <p:nvPr/>
        </p:nvSpPr>
        <p:spPr bwMode="auto">
          <a:xfrm>
            <a:off x="1737370" y="6273626"/>
            <a:ext cx="325438" cy="71437"/>
          </a:xfrm>
          <a:custGeom>
            <a:avLst/>
            <a:gdLst>
              <a:gd name="T0" fmla="*/ 0 w 205"/>
              <a:gd name="T1" fmla="*/ 2147483647 h 46"/>
              <a:gd name="T2" fmla="*/ 2147483647 w 205"/>
              <a:gd name="T3" fmla="*/ 2147483647 h 46"/>
              <a:gd name="T4" fmla="*/ 2147483647 w 205"/>
              <a:gd name="T5" fmla="*/ 2147483647 h 46"/>
              <a:gd name="T6" fmla="*/ 2147483647 w 205"/>
              <a:gd name="T7" fmla="*/ 2147483647 h 46"/>
              <a:gd name="T8" fmla="*/ 2147483647 w 205"/>
              <a:gd name="T9" fmla="*/ 0 h 46"/>
              <a:gd name="T10" fmla="*/ 2147483647 w 205"/>
              <a:gd name="T11" fmla="*/ 2147483647 h 46"/>
              <a:gd name="T12" fmla="*/ 2147483647 w 205"/>
              <a:gd name="T13" fmla="*/ 2147483647 h 46"/>
              <a:gd name="T14" fmla="*/ 2147483647 w 205"/>
              <a:gd name="T15" fmla="*/ 2147483647 h 46"/>
              <a:gd name="T16" fmla="*/ 0 60000 65536"/>
              <a:gd name="T17" fmla="*/ 0 60000 65536"/>
              <a:gd name="T18" fmla="*/ 0 60000 65536"/>
              <a:gd name="T19" fmla="*/ 0 60000 65536"/>
              <a:gd name="T20" fmla="*/ 0 60000 65536"/>
              <a:gd name="T21" fmla="*/ 0 60000 65536"/>
              <a:gd name="T22" fmla="*/ 0 60000 65536"/>
              <a:gd name="T23" fmla="*/ 0 60000 65536"/>
              <a:gd name="T24" fmla="*/ 0 w 205"/>
              <a:gd name="T25" fmla="*/ 0 h 46"/>
              <a:gd name="T26" fmla="*/ 205 w 20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5" h="46">
                <a:moveTo>
                  <a:pt x="0" y="43"/>
                </a:moveTo>
                <a:cubicBezTo>
                  <a:pt x="0" y="41"/>
                  <a:pt x="6" y="37"/>
                  <a:pt x="6" y="37"/>
                </a:cubicBezTo>
                <a:cubicBezTo>
                  <a:pt x="6" y="37"/>
                  <a:pt x="26" y="46"/>
                  <a:pt x="29" y="46"/>
                </a:cubicBezTo>
                <a:cubicBezTo>
                  <a:pt x="33" y="46"/>
                  <a:pt x="69" y="30"/>
                  <a:pt x="74" y="23"/>
                </a:cubicBezTo>
                <a:cubicBezTo>
                  <a:pt x="79" y="16"/>
                  <a:pt x="74" y="0"/>
                  <a:pt x="74" y="0"/>
                </a:cubicBezTo>
                <a:cubicBezTo>
                  <a:pt x="74" y="0"/>
                  <a:pt x="85" y="0"/>
                  <a:pt x="106" y="12"/>
                </a:cubicBezTo>
                <a:cubicBezTo>
                  <a:pt x="126" y="25"/>
                  <a:pt x="175" y="19"/>
                  <a:pt x="204" y="15"/>
                </a:cubicBezTo>
                <a:cubicBezTo>
                  <a:pt x="205" y="15"/>
                  <a:pt x="194" y="18"/>
                  <a:pt x="196" y="18"/>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51"/>
          <p:cNvSpPr>
            <a:spLocks/>
          </p:cNvSpPr>
          <p:nvPr/>
        </p:nvSpPr>
        <p:spPr bwMode="auto">
          <a:xfrm>
            <a:off x="1746895" y="6337126"/>
            <a:ext cx="50800" cy="466725"/>
          </a:xfrm>
          <a:custGeom>
            <a:avLst/>
            <a:gdLst>
              <a:gd name="T0" fmla="*/ 2147483647 w 18"/>
              <a:gd name="T1" fmla="*/ 2147483647 h 164"/>
              <a:gd name="T2" fmla="*/ 2147483647 w 18"/>
              <a:gd name="T3" fmla="*/ 2147483647 h 164"/>
              <a:gd name="T4" fmla="*/ 2147483647 w 18"/>
              <a:gd name="T5" fmla="*/ 2147483647 h 164"/>
              <a:gd name="T6" fmla="*/ 0 w 18"/>
              <a:gd name="T7" fmla="*/ 0 h 164"/>
              <a:gd name="T8" fmla="*/ 0 60000 65536"/>
              <a:gd name="T9" fmla="*/ 0 60000 65536"/>
              <a:gd name="T10" fmla="*/ 0 60000 65536"/>
              <a:gd name="T11" fmla="*/ 0 60000 65536"/>
              <a:gd name="T12" fmla="*/ 0 w 18"/>
              <a:gd name="T13" fmla="*/ 0 h 164"/>
              <a:gd name="T14" fmla="*/ 18 w 18"/>
              <a:gd name="T15" fmla="*/ 164 h 164"/>
            </a:gdLst>
            <a:ahLst/>
            <a:cxnLst>
              <a:cxn ang="T8">
                <a:pos x="T0" y="T1"/>
              </a:cxn>
              <a:cxn ang="T9">
                <a:pos x="T2" y="T3"/>
              </a:cxn>
              <a:cxn ang="T10">
                <a:pos x="T4" y="T5"/>
              </a:cxn>
              <a:cxn ang="T11">
                <a:pos x="T6" y="T7"/>
              </a:cxn>
            </a:cxnLst>
            <a:rect l="T12" t="T13" r="T14" b="T15"/>
            <a:pathLst>
              <a:path w="18" h="164">
                <a:moveTo>
                  <a:pt x="18" y="164"/>
                </a:moveTo>
                <a:cubicBezTo>
                  <a:pt x="18" y="161"/>
                  <a:pt x="13" y="141"/>
                  <a:pt x="13" y="138"/>
                </a:cubicBezTo>
                <a:cubicBezTo>
                  <a:pt x="13" y="136"/>
                  <a:pt x="9" y="71"/>
                  <a:pt x="9" y="69"/>
                </a:cubicBezTo>
                <a:cubicBezTo>
                  <a:pt x="10" y="67"/>
                  <a:pt x="2" y="11"/>
                  <a:pt x="0" y="0"/>
                </a:cubicBezTo>
              </a:path>
            </a:pathLst>
          </a:custGeom>
          <a:noFill/>
          <a:ln w="33338">
            <a:solidFill>
              <a:srgbClr val="4A73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Line 52"/>
          <p:cNvSpPr>
            <a:spLocks noChangeShapeType="1"/>
          </p:cNvSpPr>
          <p:nvPr/>
        </p:nvSpPr>
        <p:spPr bwMode="auto">
          <a:xfrm flipH="1">
            <a:off x="1780233" y="6810201"/>
            <a:ext cx="1622425" cy="1587"/>
          </a:xfrm>
          <a:prstGeom prst="line">
            <a:avLst/>
          </a:prstGeom>
          <a:noFill/>
          <a:ln w="33338">
            <a:solidFill>
              <a:srgbClr val="4A7399"/>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52" name="Picture 51"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1516915"/>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121048" y="2021245"/>
            <a:ext cx="7630446" cy="707886"/>
          </a:xfrm>
          <a:prstGeom prst="rect">
            <a:avLst/>
          </a:prstGeom>
          <a:noFill/>
        </p:spPr>
        <p:txBody>
          <a:bodyPr wrap="square" rtlCol="0">
            <a:spAutoFit/>
          </a:bodyPr>
          <a:lstStyle/>
          <a:p>
            <a:r>
              <a:rPr lang="en-US" sz="2000" dirty="0" smtClean="0"/>
              <a:t>Teams </a:t>
            </a:r>
            <a:r>
              <a:rPr lang="en-US" sz="2000" dirty="0"/>
              <a:t>should think through the scenario when they can still think clearly, without sunk costs clouding their </a:t>
            </a:r>
            <a:r>
              <a:rPr lang="en-US" sz="2000" dirty="0" smtClean="0"/>
              <a:t>judgment.</a:t>
            </a:r>
          </a:p>
        </p:txBody>
      </p:sp>
      <p:sp>
        <p:nvSpPr>
          <p:cNvPr id="54" name="TextBox 53"/>
          <p:cNvSpPr txBox="1"/>
          <p:nvPr/>
        </p:nvSpPr>
        <p:spPr>
          <a:xfrm>
            <a:off x="1115616" y="2884874"/>
            <a:ext cx="7416824" cy="400110"/>
          </a:xfrm>
          <a:prstGeom prst="rect">
            <a:avLst/>
          </a:prstGeom>
          <a:noFill/>
        </p:spPr>
        <p:txBody>
          <a:bodyPr wrap="square" rtlCol="0">
            <a:spAutoFit/>
          </a:bodyPr>
          <a:lstStyle/>
          <a:p>
            <a:r>
              <a:rPr lang="en-US" sz="2000" dirty="0" smtClean="0"/>
              <a:t>Create </a:t>
            </a:r>
            <a:r>
              <a:rPr lang="en-US" sz="2000" dirty="0"/>
              <a:t>constructive </a:t>
            </a:r>
            <a:r>
              <a:rPr lang="en-US" sz="2000" dirty="0" smtClean="0"/>
              <a:t>tension. </a:t>
            </a:r>
            <a:endParaRPr lang="en-US" sz="2000" dirty="0"/>
          </a:p>
        </p:txBody>
      </p:sp>
      <p:sp>
        <p:nvSpPr>
          <p:cNvPr id="55" name="TextBox 54"/>
          <p:cNvSpPr txBox="1"/>
          <p:nvPr/>
        </p:nvSpPr>
        <p:spPr>
          <a:xfrm>
            <a:off x="3146072" y="3460938"/>
            <a:ext cx="5981195" cy="400110"/>
          </a:xfrm>
          <a:prstGeom prst="rect">
            <a:avLst/>
          </a:prstGeom>
          <a:noFill/>
        </p:spPr>
        <p:txBody>
          <a:bodyPr wrap="square" rtlCol="0">
            <a:spAutoFit/>
          </a:bodyPr>
          <a:lstStyle/>
          <a:p>
            <a:r>
              <a:rPr lang="en-US" sz="2000" dirty="0" smtClean="0"/>
              <a:t>Actualize </a:t>
            </a:r>
            <a:r>
              <a:rPr lang="en-US" sz="2000" dirty="0"/>
              <a:t>assumptions, generate </a:t>
            </a:r>
            <a:r>
              <a:rPr lang="en-US" sz="2000" dirty="0" smtClean="0"/>
              <a:t>alternatives</a:t>
            </a:r>
          </a:p>
        </p:txBody>
      </p:sp>
      <p:sp>
        <p:nvSpPr>
          <p:cNvPr id="56" name="TextBox 55"/>
          <p:cNvSpPr txBox="1"/>
          <p:nvPr/>
        </p:nvSpPr>
        <p:spPr>
          <a:xfrm>
            <a:off x="3167044" y="4037002"/>
            <a:ext cx="5799137" cy="400110"/>
          </a:xfrm>
          <a:prstGeom prst="rect">
            <a:avLst/>
          </a:prstGeom>
          <a:noFill/>
        </p:spPr>
        <p:txBody>
          <a:bodyPr wrap="square" rtlCol="0">
            <a:spAutoFit/>
          </a:bodyPr>
          <a:lstStyle/>
          <a:p>
            <a:r>
              <a:rPr lang="en-US" sz="2000" dirty="0" smtClean="0"/>
              <a:t>Actively monitor and control the project progress</a:t>
            </a:r>
            <a:endParaRPr lang="en-US" sz="2000" dirty="0"/>
          </a:p>
        </p:txBody>
      </p:sp>
      <p:sp>
        <p:nvSpPr>
          <p:cNvPr id="58" name="TextBox 57"/>
          <p:cNvSpPr txBox="1"/>
          <p:nvPr/>
        </p:nvSpPr>
        <p:spPr>
          <a:xfrm>
            <a:off x="3189826" y="4622853"/>
            <a:ext cx="5776356" cy="707886"/>
          </a:xfrm>
          <a:prstGeom prst="rect">
            <a:avLst/>
          </a:prstGeom>
          <a:noFill/>
        </p:spPr>
        <p:txBody>
          <a:bodyPr wrap="square" rtlCol="0">
            <a:spAutoFit/>
          </a:bodyPr>
          <a:lstStyle/>
          <a:p>
            <a:r>
              <a:rPr lang="en-US" sz="2000" dirty="0" smtClean="0"/>
              <a:t>Be </a:t>
            </a:r>
            <a:r>
              <a:rPr lang="en-US" sz="2000" dirty="0"/>
              <a:t>aware of bias, evaluate status timely and avoid emotional </a:t>
            </a:r>
            <a:r>
              <a:rPr lang="en-US" sz="2000" dirty="0" smtClean="0"/>
              <a:t>decision</a:t>
            </a:r>
          </a:p>
        </p:txBody>
      </p:sp>
      <p:sp>
        <p:nvSpPr>
          <p:cNvPr id="59" name="TextBox 58"/>
          <p:cNvSpPr txBox="1"/>
          <p:nvPr/>
        </p:nvSpPr>
        <p:spPr>
          <a:xfrm>
            <a:off x="3219417" y="5477162"/>
            <a:ext cx="6321135" cy="400110"/>
          </a:xfrm>
          <a:prstGeom prst="rect">
            <a:avLst/>
          </a:prstGeom>
          <a:noFill/>
        </p:spPr>
        <p:txBody>
          <a:bodyPr wrap="square" rtlCol="0">
            <a:spAutoFit/>
          </a:bodyPr>
          <a:lstStyle/>
          <a:p>
            <a:r>
              <a:rPr lang="en-US" altLang="zh-CN" sz="2000" dirty="0" smtClean="0"/>
              <a:t>Include </a:t>
            </a:r>
            <a:r>
              <a:rPr lang="en-US" altLang="zh-CN" sz="2000" dirty="0"/>
              <a:t>a </a:t>
            </a:r>
            <a:r>
              <a:rPr lang="en-US" altLang="zh-CN" sz="2000" dirty="0" smtClean="0"/>
              <a:t>stopping point in the contract</a:t>
            </a:r>
            <a:endParaRPr lang="en-US" sz="2000" dirty="0"/>
          </a:p>
        </p:txBody>
      </p:sp>
      <p:pic>
        <p:nvPicPr>
          <p:cNvPr id="60" name="Picture 59"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2107213"/>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2970747"/>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3616" y="3524787"/>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3616" y="4130808"/>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6272" y="4710712"/>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http://files.softicons.com/download/web-icons/awt-travel-blue-icons-by-awt-media/png/200x200/AWT-Pla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8357" y="5513665"/>
            <a:ext cx="296887" cy="2968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426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22" presetClass="entr" presetSubtype="1" fill="hold" grpId="0" nodeType="withEffect">
                                  <p:stCondLst>
                                    <p:cond delay="1500"/>
                                  </p:stCondLst>
                                  <p:childTnLst>
                                    <p:set>
                                      <p:cBhvr>
                                        <p:cTn id="15" dur="1" fill="hold">
                                          <p:stCondLst>
                                            <p:cond delay="0"/>
                                          </p:stCondLst>
                                        </p:cTn>
                                        <p:tgtEl>
                                          <p:spTgt spid="44"/>
                                        </p:tgtEl>
                                        <p:attrNameLst>
                                          <p:attrName>style.visibility</p:attrName>
                                        </p:attrNameLst>
                                      </p:cBhvr>
                                      <p:to>
                                        <p:strVal val="visible"/>
                                      </p:to>
                                    </p:set>
                                    <p:animEffect transition="in" filter="wipe(up)">
                                      <p:cBhvr>
                                        <p:cTn id="16" dur="500"/>
                                        <p:tgtEl>
                                          <p:spTgt spid="44"/>
                                        </p:tgtEl>
                                      </p:cBhvr>
                                    </p:animEffect>
                                  </p:childTnLst>
                                </p:cTn>
                              </p:par>
                              <p:par>
                                <p:cTn id="17" presetID="22" presetClass="entr" presetSubtype="4"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par>
                                <p:cTn id="20" presetID="22" presetClass="entr" presetSubtype="8" fill="hold" grpId="0" nodeType="withEffect">
                                  <p:stCondLst>
                                    <p:cond delay="250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200"/>
                                        <p:tgtEl>
                                          <p:spTgt spid="46"/>
                                        </p:tgtEl>
                                      </p:cBhvr>
                                    </p:animEffect>
                                  </p:childTnLst>
                                </p:cTn>
                              </p:par>
                              <p:par>
                                <p:cTn id="23" presetID="22" presetClass="entr" presetSubtype="1" fill="hold" grpId="0" nodeType="withEffect">
                                  <p:stCondLst>
                                    <p:cond delay="250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200"/>
                                        <p:tgtEl>
                                          <p:spTgt spid="37"/>
                                        </p:tgtEl>
                                      </p:cBhvr>
                                    </p:animEffect>
                                  </p:childTnLst>
                                </p:cTn>
                              </p:par>
                              <p:par>
                                <p:cTn id="26" presetID="22" presetClass="entr" presetSubtype="1" fill="hold" grpId="0" nodeType="withEffect">
                                  <p:stCondLst>
                                    <p:cond delay="2700"/>
                                  </p:stCondLst>
                                  <p:childTnLst>
                                    <p:set>
                                      <p:cBhvr>
                                        <p:cTn id="27" dur="1" fill="hold">
                                          <p:stCondLst>
                                            <p:cond delay="0"/>
                                          </p:stCondLst>
                                        </p:cTn>
                                        <p:tgtEl>
                                          <p:spTgt spid="47"/>
                                        </p:tgtEl>
                                        <p:attrNameLst>
                                          <p:attrName>style.visibility</p:attrName>
                                        </p:attrNameLst>
                                      </p:cBhvr>
                                      <p:to>
                                        <p:strVal val="visible"/>
                                      </p:to>
                                    </p:set>
                                    <p:animEffect transition="in" filter="wipe(up)">
                                      <p:cBhvr>
                                        <p:cTn id="28" dur="200"/>
                                        <p:tgtEl>
                                          <p:spTgt spid="47"/>
                                        </p:tgtEl>
                                      </p:cBhvr>
                                    </p:animEffect>
                                  </p:childTnLst>
                                </p:cTn>
                              </p:par>
                              <p:par>
                                <p:cTn id="29" presetID="22" presetClass="entr" presetSubtype="1" fill="hold" grpId="0" nodeType="withEffect">
                                  <p:stCondLst>
                                    <p:cond delay="29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par>
                                <p:cTn id="32" presetID="22" presetClass="entr" presetSubtype="8" fill="hold" grpId="0" nodeType="withEffect">
                                  <p:stCondLst>
                                    <p:cond delay="300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300"/>
                                        <p:tgtEl>
                                          <p:spTgt spid="36"/>
                                        </p:tgtEl>
                                      </p:cBhvr>
                                    </p:animEffect>
                                  </p:childTnLst>
                                </p:cTn>
                              </p:par>
                              <p:par>
                                <p:cTn id="35" presetID="22" presetClass="entr" presetSubtype="1" fill="hold" grpId="0" nodeType="withEffect">
                                  <p:stCondLst>
                                    <p:cond delay="300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300"/>
                                        <p:tgtEl>
                                          <p:spTgt spid="35"/>
                                        </p:tgtEl>
                                      </p:cBhvr>
                                    </p:animEffect>
                                  </p:childTnLst>
                                </p:cTn>
                              </p:par>
                              <p:par>
                                <p:cTn id="38" presetID="22" presetClass="entr" presetSubtype="2" fill="hold" grpId="0" nodeType="withEffect">
                                  <p:stCondLst>
                                    <p:cond delay="3300"/>
                                  </p:stCondLst>
                                  <p:childTnLst>
                                    <p:set>
                                      <p:cBhvr>
                                        <p:cTn id="39" dur="1" fill="hold">
                                          <p:stCondLst>
                                            <p:cond delay="0"/>
                                          </p:stCondLst>
                                        </p:cTn>
                                        <p:tgtEl>
                                          <p:spTgt spid="49"/>
                                        </p:tgtEl>
                                        <p:attrNameLst>
                                          <p:attrName>style.visibility</p:attrName>
                                        </p:attrNameLst>
                                      </p:cBhvr>
                                      <p:to>
                                        <p:strVal val="visible"/>
                                      </p:to>
                                    </p:set>
                                    <p:animEffect transition="in" filter="wipe(right)">
                                      <p:cBhvr>
                                        <p:cTn id="40" dur="200"/>
                                        <p:tgtEl>
                                          <p:spTgt spid="49"/>
                                        </p:tgtEl>
                                      </p:cBhvr>
                                    </p:animEffect>
                                  </p:childTnLst>
                                </p:cTn>
                              </p:par>
                              <p:par>
                                <p:cTn id="41" presetID="22" presetClass="entr" presetSubtype="1" fill="hold" grpId="0" nodeType="withEffect">
                                  <p:stCondLst>
                                    <p:cond delay="3500"/>
                                  </p:stCondLst>
                                  <p:childTnLst>
                                    <p:set>
                                      <p:cBhvr>
                                        <p:cTn id="42" dur="1" fill="hold">
                                          <p:stCondLst>
                                            <p:cond delay="0"/>
                                          </p:stCondLst>
                                        </p:cTn>
                                        <p:tgtEl>
                                          <p:spTgt spid="50"/>
                                        </p:tgtEl>
                                        <p:attrNameLst>
                                          <p:attrName>style.visibility</p:attrName>
                                        </p:attrNameLst>
                                      </p:cBhvr>
                                      <p:to>
                                        <p:strVal val="visible"/>
                                      </p:to>
                                    </p:set>
                                    <p:animEffect transition="in" filter="wipe(up)">
                                      <p:cBhvr>
                                        <p:cTn id="43" dur="500"/>
                                        <p:tgtEl>
                                          <p:spTgt spid="50"/>
                                        </p:tgtEl>
                                      </p:cBhvr>
                                    </p:animEffect>
                                  </p:childTnLst>
                                </p:cTn>
                              </p:par>
                              <p:par>
                                <p:cTn id="44" presetID="22" presetClass="entr" presetSubtype="2" fill="hold" grpId="0" nodeType="withEffect">
                                  <p:stCondLst>
                                    <p:cond delay="350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par>
                                <p:cTn id="47" presetID="22" presetClass="entr" presetSubtype="2" fill="hold" grpId="0" nodeType="withEffect">
                                  <p:stCondLst>
                                    <p:cond delay="350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500"/>
                                        <p:tgtEl>
                                          <p:spTgt spid="40"/>
                                        </p:tgtEl>
                                      </p:cBhvr>
                                    </p:animEffect>
                                  </p:childTnLst>
                                </p:cTn>
                              </p:par>
                              <p:par>
                                <p:cTn id="50" presetID="22" presetClass="entr" presetSubtype="4" fill="hold" grpId="0" nodeType="withEffect">
                                  <p:stCondLst>
                                    <p:cond delay="400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par>
                                <p:cTn id="53" presetID="22" presetClass="entr" presetSubtype="4" fill="hold" grpId="0" nodeType="withEffect">
                                  <p:stCondLst>
                                    <p:cond delay="400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00"/>
                                        <p:tgtEl>
                                          <p:spTgt spid="38"/>
                                        </p:tgtEl>
                                      </p:cBhvr>
                                    </p:animEffect>
                                  </p:childTnLst>
                                </p:cTn>
                              </p:par>
                              <p:par>
                                <p:cTn id="56" presetID="22" presetClass="entr" presetSubtype="8" fill="hold" grpId="0" nodeType="withEffect">
                                  <p:stCondLst>
                                    <p:cond delay="4000"/>
                                  </p:stCondLst>
                                  <p:childTnLst>
                                    <p:set>
                                      <p:cBhvr>
                                        <p:cTn id="57" dur="1" fill="hold">
                                          <p:stCondLst>
                                            <p:cond delay="0"/>
                                          </p:stCondLst>
                                        </p:cTn>
                                        <p:tgtEl>
                                          <p:spTgt spid="51"/>
                                        </p:tgtEl>
                                        <p:attrNameLst>
                                          <p:attrName>style.visibility</p:attrName>
                                        </p:attrNameLst>
                                      </p:cBhvr>
                                      <p:to>
                                        <p:strVal val="visible"/>
                                      </p:to>
                                    </p:set>
                                    <p:animEffect transition="in" filter="wipe(left)">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500"/>
                                        <p:tgtEl>
                                          <p:spTgt spid="6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500"/>
                                        <p:tgtEl>
                                          <p:spTgt spid="6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fade">
                                      <p:cBhvr>
                                        <p:cTn id="98" dur="5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fade">
                                      <p:cBhvr>
                                        <p:cTn id="106" dur="500"/>
                                        <p:tgtEl>
                                          <p:spTgt spid="5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500"/>
                                        <p:tgtEl>
                                          <p:spTgt spid="6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3" grpId="0"/>
      <p:bldP spid="54" grpId="0"/>
      <p:bldP spid="55" grpId="0"/>
      <p:bldP spid="56" grpId="0"/>
      <p:bldP spid="58"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ular Callout 57"/>
          <p:cNvSpPr/>
          <p:nvPr/>
        </p:nvSpPr>
        <p:spPr>
          <a:xfrm flipV="1">
            <a:off x="502963" y="5302917"/>
            <a:ext cx="7885462" cy="1488283"/>
          </a:xfrm>
          <a:prstGeom prst="wedgeRoundRectCallout">
            <a:avLst>
              <a:gd name="adj1" fmla="val 13185"/>
              <a:gd name="adj2" fmla="val 113859"/>
              <a:gd name="adj3" fmla="val 16667"/>
            </a:avLst>
          </a:prstGeom>
          <a:solidFill>
            <a:srgbClr val="FFFDE7"/>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ular Callout 56"/>
          <p:cNvSpPr/>
          <p:nvPr/>
        </p:nvSpPr>
        <p:spPr>
          <a:xfrm rot="16200000" flipH="1">
            <a:off x="4130944" y="336527"/>
            <a:ext cx="2247563" cy="3081811"/>
          </a:xfrm>
          <a:prstGeom prst="wedgeRoundRectCallout">
            <a:avLst>
              <a:gd name="adj1" fmla="val -9642"/>
              <a:gd name="adj2" fmla="val 74394"/>
              <a:gd name="adj3" fmla="val 16667"/>
            </a:avLst>
          </a:prstGeom>
          <a:solidFill>
            <a:srgbClr val="FFFDE7"/>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ular Callout 3"/>
          <p:cNvSpPr/>
          <p:nvPr/>
        </p:nvSpPr>
        <p:spPr>
          <a:xfrm>
            <a:off x="0" y="1007305"/>
            <a:ext cx="3168352" cy="1411995"/>
          </a:xfrm>
          <a:prstGeom prst="wedgeRoundRectCallout">
            <a:avLst>
              <a:gd name="adj1" fmla="val -9642"/>
              <a:gd name="adj2" fmla="val 74394"/>
              <a:gd name="adj3" fmla="val 16667"/>
            </a:avLst>
          </a:prstGeom>
          <a:solidFill>
            <a:srgbClr val="FFFDE7"/>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90" name="Line 26"/>
          <p:cNvSpPr>
            <a:spLocks noChangeShapeType="1"/>
          </p:cNvSpPr>
          <p:nvPr/>
        </p:nvSpPr>
        <p:spPr bwMode="auto">
          <a:xfrm>
            <a:off x="7310438" y="4571653"/>
            <a:ext cx="1587" cy="1587"/>
          </a:xfrm>
          <a:prstGeom prst="line">
            <a:avLst/>
          </a:prstGeom>
          <a:noFill/>
          <a:ln w="9525">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892" name="Line 28"/>
          <p:cNvSpPr>
            <a:spLocks noChangeShapeType="1"/>
          </p:cNvSpPr>
          <p:nvPr/>
        </p:nvSpPr>
        <p:spPr bwMode="auto">
          <a:xfrm>
            <a:off x="7300913" y="4571653"/>
            <a:ext cx="1587" cy="1587"/>
          </a:xfrm>
          <a:prstGeom prst="line">
            <a:avLst/>
          </a:prstGeom>
          <a:noFill/>
          <a:ln w="9525">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913" name="Rectangle 49"/>
          <p:cNvSpPr>
            <a:spLocks noChangeArrowheads="1"/>
          </p:cNvSpPr>
          <p:nvPr/>
        </p:nvSpPr>
        <p:spPr bwMode="auto">
          <a:xfrm>
            <a:off x="35496" y="1056344"/>
            <a:ext cx="3204864" cy="130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bg1"/>
                </a:solidFill>
                <a:latin typeface="Arial" panose="020B0604020202020204" pitchFamily="34" charset="0"/>
              </a:defRPr>
            </a:lvl1pPr>
            <a:lvl2pPr algn="ctr">
              <a:defRPr sz="4400">
                <a:solidFill>
                  <a:schemeClr val="bg1"/>
                </a:solidFill>
                <a:latin typeface="Arial" panose="020B0604020202020204" pitchFamily="34" charset="0"/>
              </a:defRPr>
            </a:lvl2pPr>
            <a:lvl3pPr algn="ctr">
              <a:defRPr sz="4400">
                <a:solidFill>
                  <a:schemeClr val="bg1"/>
                </a:solidFill>
                <a:latin typeface="Arial" panose="020B0604020202020204" pitchFamily="34" charset="0"/>
              </a:defRPr>
            </a:lvl3pPr>
            <a:lvl4pPr algn="ctr">
              <a:defRPr sz="4400">
                <a:solidFill>
                  <a:schemeClr val="bg1"/>
                </a:solidFill>
                <a:latin typeface="Arial" panose="020B0604020202020204" pitchFamily="34" charset="0"/>
              </a:defRPr>
            </a:lvl4pPr>
            <a:lvl5pPr algn="ctr">
              <a:defRPr sz="4400">
                <a:solidFill>
                  <a:schemeClr val="bg1"/>
                </a:solidFill>
                <a:latin typeface="Arial" panose="020B0604020202020204" pitchFamily="34" charset="0"/>
              </a:defRPr>
            </a:lvl5pPr>
            <a:lvl6pPr marL="457200" algn="ctr" fontAlgn="base">
              <a:spcBef>
                <a:spcPct val="0"/>
              </a:spcBef>
              <a:spcAft>
                <a:spcPct val="0"/>
              </a:spcAft>
              <a:defRPr sz="4400">
                <a:solidFill>
                  <a:schemeClr val="bg1"/>
                </a:solidFill>
                <a:latin typeface="Arial" panose="020B0604020202020204" pitchFamily="34" charset="0"/>
              </a:defRPr>
            </a:lvl6pPr>
            <a:lvl7pPr marL="914400" algn="ctr" fontAlgn="base">
              <a:spcBef>
                <a:spcPct val="0"/>
              </a:spcBef>
              <a:spcAft>
                <a:spcPct val="0"/>
              </a:spcAft>
              <a:defRPr sz="4400">
                <a:solidFill>
                  <a:schemeClr val="bg1"/>
                </a:solidFill>
                <a:latin typeface="Arial" panose="020B0604020202020204" pitchFamily="34" charset="0"/>
              </a:defRPr>
            </a:lvl7pPr>
            <a:lvl8pPr marL="1371600" algn="ctr" fontAlgn="base">
              <a:spcBef>
                <a:spcPct val="0"/>
              </a:spcBef>
              <a:spcAft>
                <a:spcPct val="0"/>
              </a:spcAft>
              <a:defRPr sz="4400">
                <a:solidFill>
                  <a:schemeClr val="bg1"/>
                </a:solidFill>
                <a:latin typeface="Arial" panose="020B0604020202020204" pitchFamily="34" charset="0"/>
              </a:defRPr>
            </a:lvl8pPr>
            <a:lvl9pPr marL="1828800" algn="ctr" fontAlgn="base">
              <a:spcBef>
                <a:spcPct val="0"/>
              </a:spcBef>
              <a:spcAft>
                <a:spcPct val="0"/>
              </a:spcAft>
              <a:defRPr sz="4400">
                <a:solidFill>
                  <a:schemeClr val="bg1"/>
                </a:solidFill>
                <a:latin typeface="Arial" panose="020B0604020202020204" pitchFamily="34" charset="0"/>
              </a:defRPr>
            </a:lvl9pPr>
          </a:lstStyle>
          <a:p>
            <a:pPr algn="l">
              <a:lnSpc>
                <a:spcPct val="90000"/>
              </a:lnSpc>
            </a:pPr>
            <a:r>
              <a:rPr lang="en-US" sz="1800" dirty="0">
                <a:solidFill>
                  <a:schemeClr val="tx1"/>
                </a:solidFill>
                <a:latin typeface="+mn-lt"/>
              </a:rPr>
              <a:t>I like to practice what I call “zero-based thinking”. Forget about the past and consider this very moment as your “point-zero” in time</a:t>
            </a:r>
            <a:endParaRPr lang="en-GB" altLang="en-US" sz="1400" dirty="0" smtClean="0">
              <a:solidFill>
                <a:srgbClr val="0079C5"/>
              </a:solidFill>
              <a:latin typeface="+mn-lt"/>
              <a:ea typeface="+mn-ea"/>
            </a:endParaRPr>
          </a:p>
        </p:txBody>
      </p:sp>
      <p:sp>
        <p:nvSpPr>
          <p:cNvPr id="36914" name="Rectangle 50"/>
          <p:cNvSpPr>
            <a:spLocks noChangeArrowheads="1"/>
          </p:cNvSpPr>
          <p:nvPr/>
        </p:nvSpPr>
        <p:spPr bwMode="auto">
          <a:xfrm>
            <a:off x="3785828" y="1255043"/>
            <a:ext cx="3162436" cy="1380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bg1"/>
                </a:solidFill>
                <a:latin typeface="Arial" panose="020B0604020202020204" pitchFamily="34" charset="0"/>
              </a:defRPr>
            </a:lvl1pPr>
            <a:lvl2pPr algn="ctr">
              <a:defRPr sz="4400">
                <a:solidFill>
                  <a:schemeClr val="bg1"/>
                </a:solidFill>
                <a:latin typeface="Arial" panose="020B0604020202020204" pitchFamily="34" charset="0"/>
              </a:defRPr>
            </a:lvl2pPr>
            <a:lvl3pPr algn="ctr">
              <a:defRPr sz="4400">
                <a:solidFill>
                  <a:schemeClr val="bg1"/>
                </a:solidFill>
                <a:latin typeface="Arial" panose="020B0604020202020204" pitchFamily="34" charset="0"/>
              </a:defRPr>
            </a:lvl3pPr>
            <a:lvl4pPr algn="ctr">
              <a:defRPr sz="4400">
                <a:solidFill>
                  <a:schemeClr val="bg1"/>
                </a:solidFill>
                <a:latin typeface="Arial" panose="020B0604020202020204" pitchFamily="34" charset="0"/>
              </a:defRPr>
            </a:lvl4pPr>
            <a:lvl5pPr algn="ctr">
              <a:defRPr sz="4400">
                <a:solidFill>
                  <a:schemeClr val="bg1"/>
                </a:solidFill>
                <a:latin typeface="Arial" panose="020B0604020202020204" pitchFamily="34" charset="0"/>
              </a:defRPr>
            </a:lvl5pPr>
            <a:lvl6pPr marL="457200" algn="ctr" fontAlgn="base">
              <a:spcBef>
                <a:spcPct val="0"/>
              </a:spcBef>
              <a:spcAft>
                <a:spcPct val="0"/>
              </a:spcAft>
              <a:defRPr sz="4400">
                <a:solidFill>
                  <a:schemeClr val="bg1"/>
                </a:solidFill>
                <a:latin typeface="Arial" panose="020B0604020202020204" pitchFamily="34" charset="0"/>
              </a:defRPr>
            </a:lvl6pPr>
            <a:lvl7pPr marL="914400" algn="ctr" fontAlgn="base">
              <a:spcBef>
                <a:spcPct val="0"/>
              </a:spcBef>
              <a:spcAft>
                <a:spcPct val="0"/>
              </a:spcAft>
              <a:defRPr sz="4400">
                <a:solidFill>
                  <a:schemeClr val="bg1"/>
                </a:solidFill>
                <a:latin typeface="Arial" panose="020B0604020202020204" pitchFamily="34" charset="0"/>
              </a:defRPr>
            </a:lvl7pPr>
            <a:lvl8pPr marL="1371600" algn="ctr" fontAlgn="base">
              <a:spcBef>
                <a:spcPct val="0"/>
              </a:spcBef>
              <a:spcAft>
                <a:spcPct val="0"/>
              </a:spcAft>
              <a:defRPr sz="4400">
                <a:solidFill>
                  <a:schemeClr val="bg1"/>
                </a:solidFill>
                <a:latin typeface="Arial" panose="020B0604020202020204" pitchFamily="34" charset="0"/>
              </a:defRPr>
            </a:lvl8pPr>
            <a:lvl9pPr marL="1828800" algn="ctr" fontAlgn="base">
              <a:spcBef>
                <a:spcPct val="0"/>
              </a:spcBef>
              <a:spcAft>
                <a:spcPct val="0"/>
              </a:spcAft>
              <a:defRPr sz="4400">
                <a:solidFill>
                  <a:schemeClr val="bg1"/>
                </a:solidFill>
                <a:latin typeface="Arial" panose="020B0604020202020204" pitchFamily="34" charset="0"/>
              </a:defRPr>
            </a:lvl9pPr>
          </a:lstStyle>
          <a:p>
            <a:pPr algn="l">
              <a:lnSpc>
                <a:spcPct val="90000"/>
              </a:lnSpc>
            </a:pPr>
            <a:r>
              <a:rPr lang="en-US" altLang="en-US" sz="1800" dirty="0" smtClean="0">
                <a:solidFill>
                  <a:schemeClr val="tx1"/>
                </a:solidFill>
                <a:latin typeface="+mn-lt"/>
              </a:rPr>
              <a:t>I like to play </a:t>
            </a:r>
            <a:r>
              <a:rPr lang="en-US" altLang="en-US" sz="1800" dirty="0">
                <a:solidFill>
                  <a:schemeClr val="tx1"/>
                </a:solidFill>
                <a:latin typeface="+mn-lt"/>
              </a:rPr>
              <a:t>the game Farmville</a:t>
            </a:r>
            <a:r>
              <a:rPr lang="en-US" altLang="en-US" sz="1800" dirty="0" smtClean="0">
                <a:solidFill>
                  <a:schemeClr val="tx1"/>
                </a:solidFill>
                <a:latin typeface="+mn-lt"/>
              </a:rPr>
              <a:t>: </a:t>
            </a:r>
            <a:r>
              <a:rPr lang="en-US" altLang="en-US" sz="1800" dirty="0">
                <a:solidFill>
                  <a:schemeClr val="tx1"/>
                </a:solidFill>
                <a:latin typeface="+mn-lt"/>
              </a:rPr>
              <a:t>a commitment to a virtual life form. Your neglect has consequences. If you don’t return, your investments die and you will feel like you wasted your time, money and effort.</a:t>
            </a:r>
            <a:endParaRPr lang="en-GB" altLang="en-US" sz="1800" dirty="0">
              <a:solidFill>
                <a:schemeClr val="tx1"/>
              </a:solidFill>
              <a:latin typeface="+mn-lt"/>
            </a:endParaRPr>
          </a:p>
        </p:txBody>
      </p:sp>
      <p:sp>
        <p:nvSpPr>
          <p:cNvPr id="36915" name="Rectangle 51"/>
          <p:cNvSpPr>
            <a:spLocks noChangeArrowheads="1"/>
          </p:cNvSpPr>
          <p:nvPr/>
        </p:nvSpPr>
        <p:spPr bwMode="auto">
          <a:xfrm>
            <a:off x="539750" y="5445224"/>
            <a:ext cx="8323263" cy="12731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bg1"/>
                </a:solidFill>
                <a:latin typeface="Arial" panose="020B0604020202020204" pitchFamily="34" charset="0"/>
              </a:defRPr>
            </a:lvl1pPr>
            <a:lvl2pPr algn="ctr">
              <a:defRPr sz="4400">
                <a:solidFill>
                  <a:schemeClr val="bg1"/>
                </a:solidFill>
                <a:latin typeface="Arial" panose="020B0604020202020204" pitchFamily="34" charset="0"/>
              </a:defRPr>
            </a:lvl2pPr>
            <a:lvl3pPr algn="ctr">
              <a:defRPr sz="4400">
                <a:solidFill>
                  <a:schemeClr val="bg1"/>
                </a:solidFill>
                <a:latin typeface="Arial" panose="020B0604020202020204" pitchFamily="34" charset="0"/>
              </a:defRPr>
            </a:lvl3pPr>
            <a:lvl4pPr algn="ctr">
              <a:defRPr sz="4400">
                <a:solidFill>
                  <a:schemeClr val="bg1"/>
                </a:solidFill>
                <a:latin typeface="Arial" panose="020B0604020202020204" pitchFamily="34" charset="0"/>
              </a:defRPr>
            </a:lvl4pPr>
            <a:lvl5pPr algn="ctr">
              <a:defRPr sz="4400">
                <a:solidFill>
                  <a:schemeClr val="bg1"/>
                </a:solidFill>
                <a:latin typeface="Arial" panose="020B0604020202020204" pitchFamily="34" charset="0"/>
              </a:defRPr>
            </a:lvl5pPr>
            <a:lvl6pPr marL="457200" algn="ctr" fontAlgn="base">
              <a:spcBef>
                <a:spcPct val="0"/>
              </a:spcBef>
              <a:spcAft>
                <a:spcPct val="0"/>
              </a:spcAft>
              <a:defRPr sz="4400">
                <a:solidFill>
                  <a:schemeClr val="bg1"/>
                </a:solidFill>
                <a:latin typeface="Arial" panose="020B0604020202020204" pitchFamily="34" charset="0"/>
              </a:defRPr>
            </a:lvl6pPr>
            <a:lvl7pPr marL="914400" algn="ctr" fontAlgn="base">
              <a:spcBef>
                <a:spcPct val="0"/>
              </a:spcBef>
              <a:spcAft>
                <a:spcPct val="0"/>
              </a:spcAft>
              <a:defRPr sz="4400">
                <a:solidFill>
                  <a:schemeClr val="bg1"/>
                </a:solidFill>
                <a:latin typeface="Arial" panose="020B0604020202020204" pitchFamily="34" charset="0"/>
              </a:defRPr>
            </a:lvl7pPr>
            <a:lvl8pPr marL="1371600" algn="ctr" fontAlgn="base">
              <a:spcBef>
                <a:spcPct val="0"/>
              </a:spcBef>
              <a:spcAft>
                <a:spcPct val="0"/>
              </a:spcAft>
              <a:defRPr sz="4400">
                <a:solidFill>
                  <a:schemeClr val="bg1"/>
                </a:solidFill>
                <a:latin typeface="Arial" panose="020B0604020202020204" pitchFamily="34" charset="0"/>
              </a:defRPr>
            </a:lvl8pPr>
            <a:lvl9pPr marL="1828800" algn="ctr" fontAlgn="base">
              <a:spcBef>
                <a:spcPct val="0"/>
              </a:spcBef>
              <a:spcAft>
                <a:spcPct val="0"/>
              </a:spcAft>
              <a:defRPr sz="4400">
                <a:solidFill>
                  <a:schemeClr val="bg1"/>
                </a:solidFill>
                <a:latin typeface="Arial" panose="020B0604020202020204" pitchFamily="34" charset="0"/>
              </a:defRPr>
            </a:lvl9pPr>
          </a:lstStyle>
          <a:p>
            <a:pPr algn="l">
              <a:lnSpc>
                <a:spcPct val="90000"/>
              </a:lnSpc>
            </a:pPr>
            <a:r>
              <a:rPr lang="en-GB" altLang="en-US" sz="1800" dirty="0">
                <a:solidFill>
                  <a:schemeClr val="tx1"/>
                </a:solidFill>
                <a:latin typeface="+mn-lt"/>
              </a:rPr>
              <a:t>I found these articles very helpful and interesting. Certainly made me think why humans care about sunk costs while animals don’t</a:t>
            </a:r>
            <a:r>
              <a:rPr lang="en-GB" altLang="en-US" sz="1800" dirty="0" smtClean="0">
                <a:solidFill>
                  <a:schemeClr val="tx1"/>
                </a:solidFill>
                <a:latin typeface="+mn-lt"/>
              </a:rPr>
              <a:t>.</a:t>
            </a:r>
          </a:p>
          <a:p>
            <a:pPr marL="285750" indent="-285750" algn="l">
              <a:lnSpc>
                <a:spcPct val="90000"/>
              </a:lnSpc>
              <a:buFont typeface="Arial" panose="020B0604020202020204" pitchFamily="34" charset="0"/>
              <a:buChar char="•"/>
            </a:pPr>
            <a:r>
              <a:rPr lang="en-US" altLang="en-US" sz="1800" dirty="0" smtClean="0">
                <a:solidFill>
                  <a:schemeClr val="tx1"/>
                </a:solidFill>
                <a:latin typeface="+mn-lt"/>
              </a:rPr>
              <a:t>“</a:t>
            </a:r>
            <a:r>
              <a:rPr lang="en-US" altLang="en-US" sz="1800" dirty="0">
                <a:solidFill>
                  <a:schemeClr val="tx1"/>
                </a:solidFill>
                <a:latin typeface="+mn-lt"/>
              </a:rPr>
              <a:t>The Sunk Cost and Concorde Effects: Are Humans Less Rational than Lower </a:t>
            </a:r>
            <a:r>
              <a:rPr lang="en-US" altLang="en-US" sz="1800" dirty="0" smtClean="0">
                <a:solidFill>
                  <a:schemeClr val="tx1"/>
                </a:solidFill>
                <a:latin typeface="+mn-lt"/>
              </a:rPr>
              <a:t>Animals?” by </a:t>
            </a:r>
            <a:r>
              <a:rPr lang="en-US" altLang="en-US" sz="1800" dirty="0" err="1">
                <a:solidFill>
                  <a:schemeClr val="tx1"/>
                </a:solidFill>
                <a:latin typeface="+mn-lt"/>
              </a:rPr>
              <a:t>Arkes</a:t>
            </a:r>
            <a:r>
              <a:rPr lang="en-US" altLang="en-US" sz="1800" dirty="0">
                <a:solidFill>
                  <a:schemeClr val="tx1"/>
                </a:solidFill>
                <a:latin typeface="+mn-lt"/>
              </a:rPr>
              <a:t>, Hal R., and Peter Ayton. </a:t>
            </a:r>
            <a:endParaRPr lang="en-US" altLang="en-US" sz="1800" dirty="0" smtClean="0">
              <a:solidFill>
                <a:schemeClr val="tx1"/>
              </a:solidFill>
              <a:latin typeface="+mn-lt"/>
            </a:endParaRPr>
          </a:p>
          <a:p>
            <a:pPr marL="285750" indent="-285750" algn="l">
              <a:lnSpc>
                <a:spcPct val="90000"/>
              </a:lnSpc>
              <a:buFont typeface="Arial" panose="020B0604020202020204" pitchFamily="34" charset="0"/>
              <a:buChar char="•"/>
            </a:pPr>
            <a:r>
              <a:rPr lang="en-US" altLang="en-US" sz="1800" dirty="0" smtClean="0">
                <a:solidFill>
                  <a:schemeClr val="tx1"/>
                </a:solidFill>
                <a:latin typeface="+mn-lt"/>
              </a:rPr>
              <a:t>“</a:t>
            </a:r>
            <a:r>
              <a:rPr lang="en-US" altLang="en-US" sz="1800" dirty="0">
                <a:solidFill>
                  <a:schemeClr val="tx1"/>
                </a:solidFill>
                <a:latin typeface="+mn-lt"/>
              </a:rPr>
              <a:t>Why Humans Care About Sunk Costs While </a:t>
            </a:r>
            <a:r>
              <a:rPr lang="en-US" altLang="en-US" sz="1800" dirty="0" smtClean="0">
                <a:solidFill>
                  <a:schemeClr val="tx1"/>
                </a:solidFill>
                <a:latin typeface="+mn-lt"/>
              </a:rPr>
              <a:t>Animals </a:t>
            </a:r>
            <a:r>
              <a:rPr lang="en-US" altLang="en-US" sz="1800" dirty="0">
                <a:solidFill>
                  <a:schemeClr val="tx1"/>
                </a:solidFill>
                <a:latin typeface="+mn-lt"/>
              </a:rPr>
              <a:t>Don’t</a:t>
            </a:r>
            <a:r>
              <a:rPr lang="en-US" altLang="en-US" sz="1800" dirty="0" smtClean="0">
                <a:solidFill>
                  <a:schemeClr val="tx1"/>
                </a:solidFill>
                <a:latin typeface="+mn-lt"/>
              </a:rPr>
              <a:t>.” by </a:t>
            </a:r>
            <a:r>
              <a:rPr lang="en-US" altLang="en-US" sz="1800" dirty="0" err="1">
                <a:solidFill>
                  <a:schemeClr val="tx1"/>
                </a:solidFill>
                <a:latin typeface="+mn-lt"/>
              </a:rPr>
              <a:t>Höffler</a:t>
            </a:r>
            <a:r>
              <a:rPr lang="en-US" altLang="en-US" sz="1800" dirty="0">
                <a:solidFill>
                  <a:schemeClr val="tx1"/>
                </a:solidFill>
                <a:latin typeface="+mn-lt"/>
              </a:rPr>
              <a:t>, Felix</a:t>
            </a:r>
            <a:r>
              <a:rPr lang="en-US" altLang="en-US" sz="1800" dirty="0" smtClean="0">
                <a:solidFill>
                  <a:schemeClr val="tx1"/>
                </a:solidFill>
                <a:latin typeface="+mn-lt"/>
              </a:rPr>
              <a:t>.</a:t>
            </a:r>
            <a:endParaRPr lang="en-GB" altLang="en-US" sz="1800" dirty="0">
              <a:solidFill>
                <a:schemeClr val="tx1"/>
              </a:solidFill>
              <a:latin typeface="+mn-lt"/>
            </a:endParaRPr>
          </a:p>
        </p:txBody>
      </p:sp>
      <p:sp>
        <p:nvSpPr>
          <p:cNvPr id="36921" name="Freeform 57"/>
          <p:cNvSpPr>
            <a:spLocks/>
          </p:cNvSpPr>
          <p:nvPr/>
        </p:nvSpPr>
        <p:spPr bwMode="auto">
          <a:xfrm>
            <a:off x="5380038" y="2944465"/>
            <a:ext cx="785812" cy="1625600"/>
          </a:xfrm>
          <a:custGeom>
            <a:avLst/>
            <a:gdLst>
              <a:gd name="T0" fmla="*/ 0 w 352"/>
              <a:gd name="T1" fmla="*/ 4 h 729"/>
              <a:gd name="T2" fmla="*/ 111 w 352"/>
              <a:gd name="T3" fmla="*/ 7 h 729"/>
              <a:gd name="T4" fmla="*/ 193 w 352"/>
              <a:gd name="T5" fmla="*/ 57 h 729"/>
              <a:gd name="T6" fmla="*/ 225 w 352"/>
              <a:gd name="T7" fmla="*/ 117 h 729"/>
              <a:gd name="T8" fmla="*/ 231 w 352"/>
              <a:gd name="T9" fmla="*/ 185 h 729"/>
              <a:gd name="T10" fmla="*/ 213 w 352"/>
              <a:gd name="T11" fmla="*/ 279 h 729"/>
              <a:gd name="T12" fmla="*/ 213 w 352"/>
              <a:gd name="T13" fmla="*/ 313 h 729"/>
              <a:gd name="T14" fmla="*/ 203 w 352"/>
              <a:gd name="T15" fmla="*/ 323 h 729"/>
              <a:gd name="T16" fmla="*/ 220 w 352"/>
              <a:gd name="T17" fmla="*/ 365 h 729"/>
              <a:gd name="T18" fmla="*/ 234 w 352"/>
              <a:gd name="T19" fmla="*/ 367 h 729"/>
              <a:gd name="T20" fmla="*/ 286 w 352"/>
              <a:gd name="T21" fmla="*/ 401 h 729"/>
              <a:gd name="T22" fmla="*/ 332 w 352"/>
              <a:gd name="T23" fmla="*/ 479 h 729"/>
              <a:gd name="T24" fmla="*/ 347 w 352"/>
              <a:gd name="T25" fmla="*/ 601 h 729"/>
              <a:gd name="T26" fmla="*/ 336 w 352"/>
              <a:gd name="T2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729">
                <a:moveTo>
                  <a:pt x="0" y="4"/>
                </a:moveTo>
                <a:cubicBezTo>
                  <a:pt x="31" y="0"/>
                  <a:pt x="82" y="4"/>
                  <a:pt x="111" y="7"/>
                </a:cubicBezTo>
                <a:cubicBezTo>
                  <a:pt x="148" y="12"/>
                  <a:pt x="186" y="49"/>
                  <a:pt x="193" y="57"/>
                </a:cubicBezTo>
                <a:cubicBezTo>
                  <a:pt x="200" y="64"/>
                  <a:pt x="218" y="110"/>
                  <a:pt x="225" y="117"/>
                </a:cubicBezTo>
                <a:cubicBezTo>
                  <a:pt x="232" y="124"/>
                  <a:pt x="227" y="142"/>
                  <a:pt x="231" y="185"/>
                </a:cubicBezTo>
                <a:cubicBezTo>
                  <a:pt x="235" y="228"/>
                  <a:pt x="216" y="268"/>
                  <a:pt x="213" y="279"/>
                </a:cubicBezTo>
                <a:cubicBezTo>
                  <a:pt x="210" y="290"/>
                  <a:pt x="213" y="303"/>
                  <a:pt x="213" y="313"/>
                </a:cubicBezTo>
                <a:cubicBezTo>
                  <a:pt x="213" y="322"/>
                  <a:pt x="203" y="323"/>
                  <a:pt x="203" y="323"/>
                </a:cubicBezTo>
                <a:cubicBezTo>
                  <a:pt x="220" y="365"/>
                  <a:pt x="220" y="365"/>
                  <a:pt x="220" y="365"/>
                </a:cubicBezTo>
                <a:cubicBezTo>
                  <a:pt x="234" y="367"/>
                  <a:pt x="234" y="367"/>
                  <a:pt x="234" y="367"/>
                </a:cubicBezTo>
                <a:cubicBezTo>
                  <a:pt x="234" y="367"/>
                  <a:pt x="278" y="394"/>
                  <a:pt x="286" y="401"/>
                </a:cubicBezTo>
                <a:cubicBezTo>
                  <a:pt x="295" y="408"/>
                  <a:pt x="327" y="469"/>
                  <a:pt x="332" y="479"/>
                </a:cubicBezTo>
                <a:cubicBezTo>
                  <a:pt x="352" y="520"/>
                  <a:pt x="352" y="562"/>
                  <a:pt x="347" y="601"/>
                </a:cubicBezTo>
                <a:cubicBezTo>
                  <a:pt x="346" y="614"/>
                  <a:pt x="341" y="673"/>
                  <a:pt x="336" y="729"/>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22" name="Freeform 58"/>
          <p:cNvSpPr>
            <a:spLocks/>
          </p:cNvSpPr>
          <p:nvPr/>
        </p:nvSpPr>
        <p:spPr bwMode="auto">
          <a:xfrm>
            <a:off x="5080000" y="2953990"/>
            <a:ext cx="319088" cy="1612900"/>
          </a:xfrm>
          <a:custGeom>
            <a:avLst/>
            <a:gdLst>
              <a:gd name="T0" fmla="*/ 4 w 143"/>
              <a:gd name="T1" fmla="*/ 723 h 723"/>
              <a:gd name="T2" fmla="*/ 7 w 143"/>
              <a:gd name="T3" fmla="*/ 710 h 723"/>
              <a:gd name="T4" fmla="*/ 26 w 143"/>
              <a:gd name="T5" fmla="*/ 677 h 723"/>
              <a:gd name="T6" fmla="*/ 48 w 143"/>
              <a:gd name="T7" fmla="*/ 654 h 723"/>
              <a:gd name="T8" fmla="*/ 53 w 143"/>
              <a:gd name="T9" fmla="*/ 637 h 723"/>
              <a:gd name="T10" fmla="*/ 78 w 143"/>
              <a:gd name="T11" fmla="*/ 595 h 723"/>
              <a:gd name="T12" fmla="*/ 80 w 143"/>
              <a:gd name="T13" fmla="*/ 555 h 723"/>
              <a:gd name="T14" fmla="*/ 98 w 143"/>
              <a:gd name="T15" fmla="*/ 495 h 723"/>
              <a:gd name="T16" fmla="*/ 133 w 143"/>
              <a:gd name="T17" fmla="*/ 451 h 723"/>
              <a:gd name="T18" fmla="*/ 143 w 143"/>
              <a:gd name="T19" fmla="*/ 433 h 723"/>
              <a:gd name="T20" fmla="*/ 132 w 143"/>
              <a:gd name="T21" fmla="*/ 412 h 723"/>
              <a:gd name="T22" fmla="*/ 118 w 143"/>
              <a:gd name="T23" fmla="*/ 400 h 723"/>
              <a:gd name="T24" fmla="*/ 101 w 143"/>
              <a:gd name="T25" fmla="*/ 373 h 723"/>
              <a:gd name="T26" fmla="*/ 62 w 143"/>
              <a:gd name="T27" fmla="*/ 353 h 723"/>
              <a:gd name="T28" fmla="*/ 38 w 143"/>
              <a:gd name="T29" fmla="*/ 350 h 723"/>
              <a:gd name="T30" fmla="*/ 27 w 143"/>
              <a:gd name="T31" fmla="*/ 326 h 723"/>
              <a:gd name="T32" fmla="*/ 35 w 143"/>
              <a:gd name="T33" fmla="*/ 302 h 723"/>
              <a:gd name="T34" fmla="*/ 22 w 143"/>
              <a:gd name="T35" fmla="*/ 294 h 723"/>
              <a:gd name="T36" fmla="*/ 23 w 143"/>
              <a:gd name="T37" fmla="*/ 281 h 723"/>
              <a:gd name="T38" fmla="*/ 19 w 143"/>
              <a:gd name="T39" fmla="*/ 272 h 723"/>
              <a:gd name="T40" fmla="*/ 16 w 143"/>
              <a:gd name="T41" fmla="*/ 259 h 723"/>
              <a:gd name="T42" fmla="*/ 28 w 143"/>
              <a:gd name="T43" fmla="*/ 234 h 723"/>
              <a:gd name="T44" fmla="*/ 11 w 143"/>
              <a:gd name="T45" fmla="*/ 232 h 723"/>
              <a:gd name="T46" fmla="*/ 1 w 143"/>
              <a:gd name="T47" fmla="*/ 213 h 723"/>
              <a:gd name="T48" fmla="*/ 24 w 143"/>
              <a:gd name="T49" fmla="*/ 175 h 723"/>
              <a:gd name="T50" fmla="*/ 43 w 143"/>
              <a:gd name="T51" fmla="*/ 149 h 723"/>
              <a:gd name="T52" fmla="*/ 38 w 143"/>
              <a:gd name="T53" fmla="*/ 127 h 723"/>
              <a:gd name="T54" fmla="*/ 44 w 143"/>
              <a:gd name="T55" fmla="*/ 114 h 723"/>
              <a:gd name="T56" fmla="*/ 57 w 143"/>
              <a:gd name="T57" fmla="*/ 78 h 723"/>
              <a:gd name="T58" fmla="*/ 70 w 143"/>
              <a:gd name="T59" fmla="*/ 57 h 723"/>
              <a:gd name="T60" fmla="*/ 55 w 143"/>
              <a:gd name="T61" fmla="*/ 64 h 723"/>
              <a:gd name="T62" fmla="*/ 114 w 143"/>
              <a:gd name="T63" fmla="*/ 5 h 723"/>
              <a:gd name="T64" fmla="*/ 134 w 143"/>
              <a:gd name="T65"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3" h="723">
                <a:moveTo>
                  <a:pt x="4" y="723"/>
                </a:moveTo>
                <a:cubicBezTo>
                  <a:pt x="4" y="723"/>
                  <a:pt x="5" y="718"/>
                  <a:pt x="7" y="710"/>
                </a:cubicBezTo>
                <a:cubicBezTo>
                  <a:pt x="9" y="702"/>
                  <a:pt x="22" y="683"/>
                  <a:pt x="26" y="677"/>
                </a:cubicBezTo>
                <a:cubicBezTo>
                  <a:pt x="29" y="671"/>
                  <a:pt x="48" y="654"/>
                  <a:pt x="48" y="654"/>
                </a:cubicBezTo>
                <a:cubicBezTo>
                  <a:pt x="48" y="654"/>
                  <a:pt x="49" y="649"/>
                  <a:pt x="53" y="637"/>
                </a:cubicBezTo>
                <a:cubicBezTo>
                  <a:pt x="58" y="626"/>
                  <a:pt x="78" y="595"/>
                  <a:pt x="78" y="595"/>
                </a:cubicBezTo>
                <a:cubicBezTo>
                  <a:pt x="78" y="595"/>
                  <a:pt x="80" y="560"/>
                  <a:pt x="80" y="555"/>
                </a:cubicBezTo>
                <a:cubicBezTo>
                  <a:pt x="80" y="550"/>
                  <a:pt x="90" y="519"/>
                  <a:pt x="98" y="495"/>
                </a:cubicBezTo>
                <a:cubicBezTo>
                  <a:pt x="105" y="471"/>
                  <a:pt x="133" y="451"/>
                  <a:pt x="133" y="451"/>
                </a:cubicBezTo>
                <a:cubicBezTo>
                  <a:pt x="143" y="433"/>
                  <a:pt x="143" y="433"/>
                  <a:pt x="143" y="433"/>
                </a:cubicBezTo>
                <a:cubicBezTo>
                  <a:pt x="143" y="433"/>
                  <a:pt x="134" y="415"/>
                  <a:pt x="132" y="412"/>
                </a:cubicBezTo>
                <a:cubicBezTo>
                  <a:pt x="130" y="409"/>
                  <a:pt x="120" y="405"/>
                  <a:pt x="118" y="400"/>
                </a:cubicBezTo>
                <a:cubicBezTo>
                  <a:pt x="117" y="396"/>
                  <a:pt x="105" y="378"/>
                  <a:pt x="101" y="373"/>
                </a:cubicBezTo>
                <a:cubicBezTo>
                  <a:pt x="97" y="368"/>
                  <a:pt x="67" y="356"/>
                  <a:pt x="62" y="353"/>
                </a:cubicBezTo>
                <a:cubicBezTo>
                  <a:pt x="56" y="350"/>
                  <a:pt x="50" y="352"/>
                  <a:pt x="38" y="350"/>
                </a:cubicBezTo>
                <a:cubicBezTo>
                  <a:pt x="26" y="347"/>
                  <a:pt x="26" y="329"/>
                  <a:pt x="27" y="326"/>
                </a:cubicBezTo>
                <a:cubicBezTo>
                  <a:pt x="27" y="323"/>
                  <a:pt x="34" y="304"/>
                  <a:pt x="35" y="302"/>
                </a:cubicBezTo>
                <a:cubicBezTo>
                  <a:pt x="35" y="299"/>
                  <a:pt x="26" y="296"/>
                  <a:pt x="22" y="294"/>
                </a:cubicBezTo>
                <a:cubicBezTo>
                  <a:pt x="19" y="291"/>
                  <a:pt x="22" y="283"/>
                  <a:pt x="23" y="281"/>
                </a:cubicBezTo>
                <a:cubicBezTo>
                  <a:pt x="24" y="280"/>
                  <a:pt x="22" y="275"/>
                  <a:pt x="19" y="272"/>
                </a:cubicBezTo>
                <a:cubicBezTo>
                  <a:pt x="16" y="270"/>
                  <a:pt x="16" y="262"/>
                  <a:pt x="16" y="259"/>
                </a:cubicBezTo>
                <a:cubicBezTo>
                  <a:pt x="16" y="256"/>
                  <a:pt x="28" y="234"/>
                  <a:pt x="28" y="234"/>
                </a:cubicBezTo>
                <a:cubicBezTo>
                  <a:pt x="28" y="234"/>
                  <a:pt x="18" y="233"/>
                  <a:pt x="11" y="232"/>
                </a:cubicBezTo>
                <a:cubicBezTo>
                  <a:pt x="5" y="231"/>
                  <a:pt x="0" y="219"/>
                  <a:pt x="1" y="213"/>
                </a:cubicBezTo>
                <a:cubicBezTo>
                  <a:pt x="1" y="206"/>
                  <a:pt x="24" y="175"/>
                  <a:pt x="24" y="175"/>
                </a:cubicBezTo>
                <a:cubicBezTo>
                  <a:pt x="31" y="164"/>
                  <a:pt x="43" y="151"/>
                  <a:pt x="43" y="149"/>
                </a:cubicBezTo>
                <a:cubicBezTo>
                  <a:pt x="43" y="147"/>
                  <a:pt x="38" y="130"/>
                  <a:pt x="38" y="127"/>
                </a:cubicBezTo>
                <a:cubicBezTo>
                  <a:pt x="38" y="123"/>
                  <a:pt x="41" y="117"/>
                  <a:pt x="44" y="114"/>
                </a:cubicBezTo>
                <a:cubicBezTo>
                  <a:pt x="46" y="112"/>
                  <a:pt x="57" y="78"/>
                  <a:pt x="57" y="78"/>
                </a:cubicBezTo>
                <a:cubicBezTo>
                  <a:pt x="70" y="57"/>
                  <a:pt x="70" y="57"/>
                  <a:pt x="70" y="57"/>
                </a:cubicBezTo>
                <a:cubicBezTo>
                  <a:pt x="70" y="57"/>
                  <a:pt x="52" y="74"/>
                  <a:pt x="55" y="64"/>
                </a:cubicBezTo>
                <a:cubicBezTo>
                  <a:pt x="59" y="55"/>
                  <a:pt x="92" y="16"/>
                  <a:pt x="114" y="5"/>
                </a:cubicBezTo>
                <a:cubicBezTo>
                  <a:pt x="119" y="3"/>
                  <a:pt x="125" y="1"/>
                  <a:pt x="134" y="0"/>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23" name="Freeform 59"/>
          <p:cNvSpPr>
            <a:spLocks/>
          </p:cNvSpPr>
          <p:nvPr/>
        </p:nvSpPr>
        <p:spPr bwMode="auto">
          <a:xfrm>
            <a:off x="4467225" y="3874740"/>
            <a:ext cx="622300" cy="700088"/>
          </a:xfrm>
          <a:custGeom>
            <a:avLst/>
            <a:gdLst>
              <a:gd name="T0" fmla="*/ 0 w 279"/>
              <a:gd name="T1" fmla="*/ 0 h 314"/>
              <a:gd name="T2" fmla="*/ 18 w 279"/>
              <a:gd name="T3" fmla="*/ 25 h 314"/>
              <a:gd name="T4" fmla="*/ 22 w 279"/>
              <a:gd name="T5" fmla="*/ 45 h 314"/>
              <a:gd name="T6" fmla="*/ 42 w 279"/>
              <a:gd name="T7" fmla="*/ 75 h 314"/>
              <a:gd name="T8" fmla="*/ 76 w 279"/>
              <a:gd name="T9" fmla="*/ 121 h 314"/>
              <a:gd name="T10" fmla="*/ 76 w 279"/>
              <a:gd name="T11" fmla="*/ 158 h 314"/>
              <a:gd name="T12" fmla="*/ 92 w 279"/>
              <a:gd name="T13" fmla="*/ 163 h 314"/>
              <a:gd name="T14" fmla="*/ 149 w 279"/>
              <a:gd name="T15" fmla="*/ 225 h 314"/>
              <a:gd name="T16" fmla="*/ 166 w 279"/>
              <a:gd name="T17" fmla="*/ 240 h 314"/>
              <a:gd name="T18" fmla="*/ 183 w 279"/>
              <a:gd name="T19" fmla="*/ 258 h 314"/>
              <a:gd name="T20" fmla="*/ 195 w 279"/>
              <a:gd name="T21" fmla="*/ 261 h 314"/>
              <a:gd name="T22" fmla="*/ 256 w 279"/>
              <a:gd name="T23" fmla="*/ 314 h 314"/>
              <a:gd name="T24" fmla="*/ 279 w 279"/>
              <a:gd name="T25" fmla="*/ 31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4">
                <a:moveTo>
                  <a:pt x="0" y="0"/>
                </a:moveTo>
                <a:cubicBezTo>
                  <a:pt x="4" y="3"/>
                  <a:pt x="14" y="21"/>
                  <a:pt x="18" y="25"/>
                </a:cubicBezTo>
                <a:cubicBezTo>
                  <a:pt x="21" y="30"/>
                  <a:pt x="21" y="41"/>
                  <a:pt x="22" y="45"/>
                </a:cubicBezTo>
                <a:cubicBezTo>
                  <a:pt x="23" y="50"/>
                  <a:pt x="37" y="71"/>
                  <a:pt x="42" y="75"/>
                </a:cubicBezTo>
                <a:cubicBezTo>
                  <a:pt x="48" y="80"/>
                  <a:pt x="74" y="118"/>
                  <a:pt x="76" y="121"/>
                </a:cubicBezTo>
                <a:cubicBezTo>
                  <a:pt x="77" y="124"/>
                  <a:pt x="76" y="158"/>
                  <a:pt x="76" y="158"/>
                </a:cubicBezTo>
                <a:cubicBezTo>
                  <a:pt x="76" y="158"/>
                  <a:pt x="87" y="160"/>
                  <a:pt x="92" y="163"/>
                </a:cubicBezTo>
                <a:cubicBezTo>
                  <a:pt x="96" y="165"/>
                  <a:pt x="149" y="225"/>
                  <a:pt x="149" y="225"/>
                </a:cubicBezTo>
                <a:cubicBezTo>
                  <a:pt x="149" y="225"/>
                  <a:pt x="162" y="236"/>
                  <a:pt x="166" y="240"/>
                </a:cubicBezTo>
                <a:cubicBezTo>
                  <a:pt x="169" y="244"/>
                  <a:pt x="183" y="258"/>
                  <a:pt x="183" y="258"/>
                </a:cubicBezTo>
                <a:cubicBezTo>
                  <a:pt x="183" y="258"/>
                  <a:pt x="190" y="258"/>
                  <a:pt x="195" y="261"/>
                </a:cubicBezTo>
                <a:cubicBezTo>
                  <a:pt x="199" y="264"/>
                  <a:pt x="256" y="314"/>
                  <a:pt x="256" y="314"/>
                </a:cubicBezTo>
                <a:cubicBezTo>
                  <a:pt x="279" y="310"/>
                  <a:pt x="279" y="310"/>
                  <a:pt x="279" y="310"/>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24" name="Freeform 60"/>
          <p:cNvSpPr>
            <a:spLocks/>
          </p:cNvSpPr>
          <p:nvPr/>
        </p:nvSpPr>
        <p:spPr bwMode="auto">
          <a:xfrm>
            <a:off x="4408488" y="3868390"/>
            <a:ext cx="58737" cy="187325"/>
          </a:xfrm>
          <a:custGeom>
            <a:avLst/>
            <a:gdLst>
              <a:gd name="T0" fmla="*/ 13 w 26"/>
              <a:gd name="T1" fmla="*/ 84 h 84"/>
              <a:gd name="T2" fmla="*/ 21 w 26"/>
              <a:gd name="T3" fmla="*/ 83 h 84"/>
              <a:gd name="T4" fmla="*/ 18 w 26"/>
              <a:gd name="T5" fmla="*/ 69 h 84"/>
              <a:gd name="T6" fmla="*/ 5 w 26"/>
              <a:gd name="T7" fmla="*/ 48 h 84"/>
              <a:gd name="T8" fmla="*/ 2 w 26"/>
              <a:gd name="T9" fmla="*/ 12 h 84"/>
              <a:gd name="T10" fmla="*/ 26 w 26"/>
              <a:gd name="T11" fmla="*/ 3 h 84"/>
            </a:gdLst>
            <a:ahLst/>
            <a:cxnLst>
              <a:cxn ang="0">
                <a:pos x="T0" y="T1"/>
              </a:cxn>
              <a:cxn ang="0">
                <a:pos x="T2" y="T3"/>
              </a:cxn>
              <a:cxn ang="0">
                <a:pos x="T4" y="T5"/>
              </a:cxn>
              <a:cxn ang="0">
                <a:pos x="T6" y="T7"/>
              </a:cxn>
              <a:cxn ang="0">
                <a:pos x="T8" y="T9"/>
              </a:cxn>
              <a:cxn ang="0">
                <a:pos x="T10" y="T11"/>
              </a:cxn>
            </a:cxnLst>
            <a:rect l="0" t="0" r="r" b="b"/>
            <a:pathLst>
              <a:path w="26" h="84">
                <a:moveTo>
                  <a:pt x="13" y="84"/>
                </a:moveTo>
                <a:cubicBezTo>
                  <a:pt x="17" y="83"/>
                  <a:pt x="21" y="83"/>
                  <a:pt x="21" y="83"/>
                </a:cubicBezTo>
                <a:cubicBezTo>
                  <a:pt x="21" y="83"/>
                  <a:pt x="19" y="72"/>
                  <a:pt x="18" y="69"/>
                </a:cubicBezTo>
                <a:cubicBezTo>
                  <a:pt x="17" y="66"/>
                  <a:pt x="10" y="55"/>
                  <a:pt x="5" y="48"/>
                </a:cubicBezTo>
                <a:cubicBezTo>
                  <a:pt x="0" y="40"/>
                  <a:pt x="0" y="24"/>
                  <a:pt x="2" y="12"/>
                </a:cubicBezTo>
                <a:cubicBezTo>
                  <a:pt x="5" y="0"/>
                  <a:pt x="22" y="1"/>
                  <a:pt x="26" y="3"/>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25" name="Freeform 61"/>
          <p:cNvSpPr>
            <a:spLocks/>
          </p:cNvSpPr>
          <p:nvPr/>
        </p:nvSpPr>
        <p:spPr bwMode="auto">
          <a:xfrm>
            <a:off x="4213225" y="3962053"/>
            <a:ext cx="225425" cy="93662"/>
          </a:xfrm>
          <a:custGeom>
            <a:avLst/>
            <a:gdLst>
              <a:gd name="T0" fmla="*/ 0 w 101"/>
              <a:gd name="T1" fmla="*/ 0 h 42"/>
              <a:gd name="T2" fmla="*/ 37 w 101"/>
              <a:gd name="T3" fmla="*/ 20 h 42"/>
              <a:gd name="T4" fmla="*/ 87 w 101"/>
              <a:gd name="T5" fmla="*/ 42 h 42"/>
              <a:gd name="T6" fmla="*/ 101 w 101"/>
              <a:gd name="T7" fmla="*/ 42 h 42"/>
            </a:gdLst>
            <a:ahLst/>
            <a:cxnLst>
              <a:cxn ang="0">
                <a:pos x="T0" y="T1"/>
              </a:cxn>
              <a:cxn ang="0">
                <a:pos x="T2" y="T3"/>
              </a:cxn>
              <a:cxn ang="0">
                <a:pos x="T4" y="T5"/>
              </a:cxn>
              <a:cxn ang="0">
                <a:pos x="T6" y="T7"/>
              </a:cxn>
            </a:cxnLst>
            <a:rect l="0" t="0" r="r" b="b"/>
            <a:pathLst>
              <a:path w="101" h="42">
                <a:moveTo>
                  <a:pt x="0" y="0"/>
                </a:moveTo>
                <a:cubicBezTo>
                  <a:pt x="0" y="0"/>
                  <a:pt x="31" y="15"/>
                  <a:pt x="37" y="20"/>
                </a:cubicBezTo>
                <a:cubicBezTo>
                  <a:pt x="54" y="34"/>
                  <a:pt x="65" y="36"/>
                  <a:pt x="87" y="42"/>
                </a:cubicBezTo>
                <a:cubicBezTo>
                  <a:pt x="90" y="42"/>
                  <a:pt x="96" y="42"/>
                  <a:pt x="101" y="42"/>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26" name="Freeform 62"/>
          <p:cNvSpPr>
            <a:spLocks/>
          </p:cNvSpPr>
          <p:nvPr/>
        </p:nvSpPr>
        <p:spPr bwMode="auto">
          <a:xfrm>
            <a:off x="4160838" y="3957290"/>
            <a:ext cx="930275" cy="1333500"/>
          </a:xfrm>
          <a:custGeom>
            <a:avLst/>
            <a:gdLst>
              <a:gd name="T0" fmla="*/ 385 w 417"/>
              <a:gd name="T1" fmla="*/ 598 h 598"/>
              <a:gd name="T2" fmla="*/ 399 w 417"/>
              <a:gd name="T3" fmla="*/ 556 h 598"/>
              <a:gd name="T4" fmla="*/ 414 w 417"/>
              <a:gd name="T5" fmla="*/ 503 h 598"/>
              <a:gd name="T6" fmla="*/ 417 w 417"/>
              <a:gd name="T7" fmla="*/ 473 h 598"/>
              <a:gd name="T8" fmla="*/ 389 w 417"/>
              <a:gd name="T9" fmla="*/ 470 h 598"/>
              <a:gd name="T10" fmla="*/ 361 w 417"/>
              <a:gd name="T11" fmla="*/ 449 h 598"/>
              <a:gd name="T12" fmla="*/ 332 w 417"/>
              <a:gd name="T13" fmla="*/ 434 h 598"/>
              <a:gd name="T14" fmla="*/ 306 w 417"/>
              <a:gd name="T15" fmla="*/ 418 h 598"/>
              <a:gd name="T16" fmla="*/ 263 w 417"/>
              <a:gd name="T17" fmla="*/ 390 h 598"/>
              <a:gd name="T18" fmla="*/ 229 w 417"/>
              <a:gd name="T19" fmla="*/ 347 h 598"/>
              <a:gd name="T20" fmla="*/ 194 w 417"/>
              <a:gd name="T21" fmla="*/ 292 h 598"/>
              <a:gd name="T22" fmla="*/ 164 w 417"/>
              <a:gd name="T23" fmla="*/ 248 h 598"/>
              <a:gd name="T24" fmla="*/ 141 w 417"/>
              <a:gd name="T25" fmla="*/ 218 h 598"/>
              <a:gd name="T26" fmla="*/ 148 w 417"/>
              <a:gd name="T27" fmla="*/ 180 h 598"/>
              <a:gd name="T28" fmla="*/ 151 w 417"/>
              <a:gd name="T29" fmla="*/ 174 h 598"/>
              <a:gd name="T30" fmla="*/ 141 w 417"/>
              <a:gd name="T31" fmla="*/ 172 h 598"/>
              <a:gd name="T32" fmla="*/ 119 w 417"/>
              <a:gd name="T33" fmla="*/ 156 h 598"/>
              <a:gd name="T34" fmla="*/ 94 w 417"/>
              <a:gd name="T35" fmla="*/ 143 h 598"/>
              <a:gd name="T36" fmla="*/ 49 w 417"/>
              <a:gd name="T37" fmla="*/ 107 h 598"/>
              <a:gd name="T38" fmla="*/ 17 w 417"/>
              <a:gd name="T39" fmla="*/ 69 h 598"/>
              <a:gd name="T40" fmla="*/ 14 w 417"/>
              <a:gd name="T41" fmla="*/ 5 h 598"/>
              <a:gd name="T42" fmla="*/ 23 w 417"/>
              <a:gd name="T43" fmla="*/ 2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7" h="598">
                <a:moveTo>
                  <a:pt x="385" y="598"/>
                </a:moveTo>
                <a:cubicBezTo>
                  <a:pt x="385" y="598"/>
                  <a:pt x="397" y="562"/>
                  <a:pt x="399" y="556"/>
                </a:cubicBezTo>
                <a:cubicBezTo>
                  <a:pt x="401" y="551"/>
                  <a:pt x="414" y="503"/>
                  <a:pt x="414" y="503"/>
                </a:cubicBezTo>
                <a:cubicBezTo>
                  <a:pt x="417" y="473"/>
                  <a:pt x="417" y="473"/>
                  <a:pt x="417" y="473"/>
                </a:cubicBezTo>
                <a:cubicBezTo>
                  <a:pt x="417" y="473"/>
                  <a:pt x="397" y="472"/>
                  <a:pt x="389" y="470"/>
                </a:cubicBezTo>
                <a:cubicBezTo>
                  <a:pt x="382" y="469"/>
                  <a:pt x="365" y="451"/>
                  <a:pt x="361" y="449"/>
                </a:cubicBezTo>
                <a:cubicBezTo>
                  <a:pt x="357" y="447"/>
                  <a:pt x="338" y="435"/>
                  <a:pt x="332" y="434"/>
                </a:cubicBezTo>
                <a:cubicBezTo>
                  <a:pt x="326" y="433"/>
                  <a:pt x="310" y="422"/>
                  <a:pt x="306" y="418"/>
                </a:cubicBezTo>
                <a:cubicBezTo>
                  <a:pt x="303" y="413"/>
                  <a:pt x="273" y="398"/>
                  <a:pt x="263" y="390"/>
                </a:cubicBezTo>
                <a:cubicBezTo>
                  <a:pt x="253" y="381"/>
                  <a:pt x="235" y="357"/>
                  <a:pt x="229" y="347"/>
                </a:cubicBezTo>
                <a:cubicBezTo>
                  <a:pt x="224" y="338"/>
                  <a:pt x="198" y="297"/>
                  <a:pt x="194" y="292"/>
                </a:cubicBezTo>
                <a:cubicBezTo>
                  <a:pt x="190" y="287"/>
                  <a:pt x="167" y="252"/>
                  <a:pt x="164" y="248"/>
                </a:cubicBezTo>
                <a:cubicBezTo>
                  <a:pt x="161" y="243"/>
                  <a:pt x="147" y="225"/>
                  <a:pt x="141" y="218"/>
                </a:cubicBezTo>
                <a:cubicBezTo>
                  <a:pt x="134" y="210"/>
                  <a:pt x="148" y="180"/>
                  <a:pt x="148" y="180"/>
                </a:cubicBezTo>
                <a:cubicBezTo>
                  <a:pt x="148" y="180"/>
                  <a:pt x="152" y="176"/>
                  <a:pt x="151" y="174"/>
                </a:cubicBezTo>
                <a:cubicBezTo>
                  <a:pt x="150" y="172"/>
                  <a:pt x="144" y="173"/>
                  <a:pt x="141" y="172"/>
                </a:cubicBezTo>
                <a:cubicBezTo>
                  <a:pt x="139" y="171"/>
                  <a:pt x="121" y="158"/>
                  <a:pt x="119" y="156"/>
                </a:cubicBezTo>
                <a:cubicBezTo>
                  <a:pt x="115" y="151"/>
                  <a:pt x="100" y="147"/>
                  <a:pt x="94" y="143"/>
                </a:cubicBezTo>
                <a:cubicBezTo>
                  <a:pt x="77" y="132"/>
                  <a:pt x="60" y="123"/>
                  <a:pt x="49" y="107"/>
                </a:cubicBezTo>
                <a:cubicBezTo>
                  <a:pt x="44" y="99"/>
                  <a:pt x="17" y="74"/>
                  <a:pt x="17" y="69"/>
                </a:cubicBezTo>
                <a:cubicBezTo>
                  <a:pt x="16" y="55"/>
                  <a:pt x="0" y="16"/>
                  <a:pt x="14" y="5"/>
                </a:cubicBezTo>
                <a:cubicBezTo>
                  <a:pt x="17" y="2"/>
                  <a:pt x="18" y="0"/>
                  <a:pt x="23" y="2"/>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27" name="Line 63"/>
          <p:cNvSpPr>
            <a:spLocks noChangeShapeType="1"/>
          </p:cNvSpPr>
          <p:nvPr/>
        </p:nvSpPr>
        <p:spPr bwMode="auto">
          <a:xfrm>
            <a:off x="7310438" y="4570065"/>
            <a:ext cx="1587" cy="1588"/>
          </a:xfrm>
          <a:prstGeom prst="line">
            <a:avLst/>
          </a:prstGeom>
          <a:noFill/>
          <a:ln w="9525">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929" name="Line 65"/>
          <p:cNvSpPr>
            <a:spLocks noChangeShapeType="1"/>
          </p:cNvSpPr>
          <p:nvPr/>
        </p:nvSpPr>
        <p:spPr bwMode="auto">
          <a:xfrm>
            <a:off x="7300913" y="4570065"/>
            <a:ext cx="1587" cy="1588"/>
          </a:xfrm>
          <a:prstGeom prst="line">
            <a:avLst/>
          </a:prstGeom>
          <a:noFill/>
          <a:ln w="9525">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931" name="Freeform 67"/>
          <p:cNvSpPr>
            <a:spLocks/>
          </p:cNvSpPr>
          <p:nvPr/>
        </p:nvSpPr>
        <p:spPr bwMode="auto">
          <a:xfrm>
            <a:off x="8559800" y="2977803"/>
            <a:ext cx="303213" cy="1592262"/>
          </a:xfrm>
          <a:custGeom>
            <a:avLst/>
            <a:gdLst>
              <a:gd name="T0" fmla="*/ 136 w 136"/>
              <a:gd name="T1" fmla="*/ 0 h 714"/>
              <a:gd name="T2" fmla="*/ 128 w 136"/>
              <a:gd name="T3" fmla="*/ 104 h 714"/>
              <a:gd name="T4" fmla="*/ 125 w 136"/>
              <a:gd name="T5" fmla="*/ 182 h 714"/>
              <a:gd name="T6" fmla="*/ 111 w 136"/>
              <a:gd name="T7" fmla="*/ 256 h 714"/>
              <a:gd name="T8" fmla="*/ 119 w 136"/>
              <a:gd name="T9" fmla="*/ 330 h 714"/>
              <a:gd name="T10" fmla="*/ 74 w 136"/>
              <a:gd name="T11" fmla="*/ 429 h 714"/>
              <a:gd name="T12" fmla="*/ 37 w 136"/>
              <a:gd name="T13" fmla="*/ 488 h 714"/>
              <a:gd name="T14" fmla="*/ 23 w 136"/>
              <a:gd name="T15" fmla="*/ 518 h 714"/>
              <a:gd name="T16" fmla="*/ 8 w 136"/>
              <a:gd name="T17" fmla="*/ 525 h 714"/>
              <a:gd name="T18" fmla="*/ 8 w 136"/>
              <a:gd name="T19" fmla="*/ 549 h 714"/>
              <a:gd name="T20" fmla="*/ 0 w 136"/>
              <a:gd name="T21" fmla="*/ 569 h 714"/>
              <a:gd name="T22" fmla="*/ 3 w 136"/>
              <a:gd name="T23" fmla="*/ 672 h 714"/>
              <a:gd name="T24" fmla="*/ 9 w 136"/>
              <a:gd name="T25"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714">
                <a:moveTo>
                  <a:pt x="136" y="0"/>
                </a:moveTo>
                <a:cubicBezTo>
                  <a:pt x="134" y="24"/>
                  <a:pt x="131" y="71"/>
                  <a:pt x="128" y="104"/>
                </a:cubicBezTo>
                <a:cubicBezTo>
                  <a:pt x="124" y="148"/>
                  <a:pt x="128" y="170"/>
                  <a:pt x="125" y="182"/>
                </a:cubicBezTo>
                <a:cubicBezTo>
                  <a:pt x="123" y="193"/>
                  <a:pt x="110" y="235"/>
                  <a:pt x="111" y="256"/>
                </a:cubicBezTo>
                <a:cubicBezTo>
                  <a:pt x="113" y="277"/>
                  <a:pt x="122" y="312"/>
                  <a:pt x="119" y="330"/>
                </a:cubicBezTo>
                <a:cubicBezTo>
                  <a:pt x="116" y="348"/>
                  <a:pt x="89" y="403"/>
                  <a:pt x="74" y="429"/>
                </a:cubicBezTo>
                <a:cubicBezTo>
                  <a:pt x="60" y="454"/>
                  <a:pt x="40" y="486"/>
                  <a:pt x="37" y="488"/>
                </a:cubicBezTo>
                <a:cubicBezTo>
                  <a:pt x="34" y="491"/>
                  <a:pt x="28" y="513"/>
                  <a:pt x="23" y="518"/>
                </a:cubicBezTo>
                <a:cubicBezTo>
                  <a:pt x="19" y="522"/>
                  <a:pt x="8" y="525"/>
                  <a:pt x="8" y="525"/>
                </a:cubicBezTo>
                <a:cubicBezTo>
                  <a:pt x="8" y="525"/>
                  <a:pt x="11" y="540"/>
                  <a:pt x="8" y="549"/>
                </a:cubicBezTo>
                <a:cubicBezTo>
                  <a:pt x="5" y="559"/>
                  <a:pt x="0" y="569"/>
                  <a:pt x="0" y="569"/>
                </a:cubicBezTo>
                <a:cubicBezTo>
                  <a:pt x="0" y="569"/>
                  <a:pt x="1" y="650"/>
                  <a:pt x="3" y="672"/>
                </a:cubicBezTo>
                <a:cubicBezTo>
                  <a:pt x="6" y="694"/>
                  <a:pt x="9" y="714"/>
                  <a:pt x="9" y="714"/>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32" name="Freeform 68"/>
          <p:cNvSpPr>
            <a:spLocks/>
          </p:cNvSpPr>
          <p:nvPr/>
        </p:nvSpPr>
        <p:spPr bwMode="auto">
          <a:xfrm>
            <a:off x="7377113" y="979140"/>
            <a:ext cx="1487487" cy="1998663"/>
          </a:xfrm>
          <a:custGeom>
            <a:avLst/>
            <a:gdLst>
              <a:gd name="T0" fmla="*/ 0 w 667"/>
              <a:gd name="T1" fmla="*/ 11 h 896"/>
              <a:gd name="T2" fmla="*/ 53 w 667"/>
              <a:gd name="T3" fmla="*/ 8 h 896"/>
              <a:gd name="T4" fmla="*/ 76 w 667"/>
              <a:gd name="T5" fmla="*/ 19 h 896"/>
              <a:gd name="T6" fmla="*/ 109 w 667"/>
              <a:gd name="T7" fmla="*/ 2 h 896"/>
              <a:gd name="T8" fmla="*/ 184 w 667"/>
              <a:gd name="T9" fmla="*/ 21 h 896"/>
              <a:gd name="T10" fmla="*/ 231 w 667"/>
              <a:gd name="T11" fmla="*/ 104 h 896"/>
              <a:gd name="T12" fmla="*/ 228 w 667"/>
              <a:gd name="T13" fmla="*/ 171 h 896"/>
              <a:gd name="T14" fmla="*/ 243 w 667"/>
              <a:gd name="T15" fmla="*/ 193 h 896"/>
              <a:gd name="T16" fmla="*/ 247 w 667"/>
              <a:gd name="T17" fmla="*/ 239 h 896"/>
              <a:gd name="T18" fmla="*/ 247 w 667"/>
              <a:gd name="T19" fmla="*/ 257 h 896"/>
              <a:gd name="T20" fmla="*/ 237 w 667"/>
              <a:gd name="T21" fmla="*/ 267 h 896"/>
              <a:gd name="T22" fmla="*/ 243 w 667"/>
              <a:gd name="T23" fmla="*/ 297 h 896"/>
              <a:gd name="T24" fmla="*/ 246 w 667"/>
              <a:gd name="T25" fmla="*/ 316 h 896"/>
              <a:gd name="T26" fmla="*/ 257 w 667"/>
              <a:gd name="T27" fmla="*/ 320 h 896"/>
              <a:gd name="T28" fmla="*/ 271 w 667"/>
              <a:gd name="T29" fmla="*/ 324 h 896"/>
              <a:gd name="T30" fmla="*/ 314 w 667"/>
              <a:gd name="T31" fmla="*/ 380 h 896"/>
              <a:gd name="T32" fmla="*/ 350 w 667"/>
              <a:gd name="T33" fmla="*/ 383 h 896"/>
              <a:gd name="T34" fmla="*/ 391 w 667"/>
              <a:gd name="T35" fmla="*/ 400 h 896"/>
              <a:gd name="T36" fmla="*/ 539 w 667"/>
              <a:gd name="T37" fmla="*/ 438 h 896"/>
              <a:gd name="T38" fmla="*/ 589 w 667"/>
              <a:gd name="T39" fmla="*/ 517 h 896"/>
              <a:gd name="T40" fmla="*/ 620 w 667"/>
              <a:gd name="T41" fmla="*/ 632 h 896"/>
              <a:gd name="T42" fmla="*/ 637 w 667"/>
              <a:gd name="T43" fmla="*/ 717 h 896"/>
              <a:gd name="T44" fmla="*/ 655 w 667"/>
              <a:gd name="T45" fmla="*/ 817 h 896"/>
              <a:gd name="T46" fmla="*/ 667 w 667"/>
              <a:gd name="T47" fmla="*/ 880 h 896"/>
              <a:gd name="T48" fmla="*/ 666 w 667"/>
              <a:gd name="T49"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7" h="896">
                <a:moveTo>
                  <a:pt x="0" y="11"/>
                </a:moveTo>
                <a:cubicBezTo>
                  <a:pt x="17" y="5"/>
                  <a:pt x="40" y="4"/>
                  <a:pt x="53" y="8"/>
                </a:cubicBezTo>
                <a:cubicBezTo>
                  <a:pt x="69" y="13"/>
                  <a:pt x="76" y="19"/>
                  <a:pt x="76" y="19"/>
                </a:cubicBezTo>
                <a:cubicBezTo>
                  <a:pt x="76" y="19"/>
                  <a:pt x="87" y="3"/>
                  <a:pt x="109" y="2"/>
                </a:cubicBezTo>
                <a:cubicBezTo>
                  <a:pt x="130" y="0"/>
                  <a:pt x="173" y="10"/>
                  <a:pt x="184" y="21"/>
                </a:cubicBezTo>
                <a:cubicBezTo>
                  <a:pt x="195" y="32"/>
                  <a:pt x="231" y="89"/>
                  <a:pt x="231" y="104"/>
                </a:cubicBezTo>
                <a:cubicBezTo>
                  <a:pt x="231" y="120"/>
                  <a:pt x="228" y="171"/>
                  <a:pt x="228" y="171"/>
                </a:cubicBezTo>
                <a:cubicBezTo>
                  <a:pt x="228" y="171"/>
                  <a:pt x="241" y="184"/>
                  <a:pt x="243" y="193"/>
                </a:cubicBezTo>
                <a:cubicBezTo>
                  <a:pt x="246" y="201"/>
                  <a:pt x="247" y="231"/>
                  <a:pt x="247" y="239"/>
                </a:cubicBezTo>
                <a:cubicBezTo>
                  <a:pt x="247" y="246"/>
                  <a:pt x="251" y="253"/>
                  <a:pt x="247" y="257"/>
                </a:cubicBezTo>
                <a:cubicBezTo>
                  <a:pt x="243" y="261"/>
                  <a:pt x="237" y="267"/>
                  <a:pt x="237" y="267"/>
                </a:cubicBezTo>
                <a:cubicBezTo>
                  <a:pt x="237" y="267"/>
                  <a:pt x="241" y="290"/>
                  <a:pt x="243" y="297"/>
                </a:cubicBezTo>
                <a:cubicBezTo>
                  <a:pt x="246" y="304"/>
                  <a:pt x="246" y="316"/>
                  <a:pt x="246" y="316"/>
                </a:cubicBezTo>
                <a:cubicBezTo>
                  <a:pt x="246" y="316"/>
                  <a:pt x="256" y="319"/>
                  <a:pt x="257" y="320"/>
                </a:cubicBezTo>
                <a:cubicBezTo>
                  <a:pt x="258" y="322"/>
                  <a:pt x="265" y="319"/>
                  <a:pt x="271" y="324"/>
                </a:cubicBezTo>
                <a:cubicBezTo>
                  <a:pt x="276" y="329"/>
                  <a:pt x="314" y="380"/>
                  <a:pt x="314" y="380"/>
                </a:cubicBezTo>
                <a:cubicBezTo>
                  <a:pt x="314" y="380"/>
                  <a:pt x="337" y="376"/>
                  <a:pt x="350" y="383"/>
                </a:cubicBezTo>
                <a:cubicBezTo>
                  <a:pt x="363" y="389"/>
                  <a:pt x="379" y="400"/>
                  <a:pt x="391" y="400"/>
                </a:cubicBezTo>
                <a:cubicBezTo>
                  <a:pt x="403" y="400"/>
                  <a:pt x="513" y="412"/>
                  <a:pt x="539" y="438"/>
                </a:cubicBezTo>
                <a:cubicBezTo>
                  <a:pt x="565" y="464"/>
                  <a:pt x="580" y="478"/>
                  <a:pt x="589" y="517"/>
                </a:cubicBezTo>
                <a:cubicBezTo>
                  <a:pt x="597" y="556"/>
                  <a:pt x="618" y="624"/>
                  <a:pt x="620" y="632"/>
                </a:cubicBezTo>
                <a:cubicBezTo>
                  <a:pt x="622" y="640"/>
                  <a:pt x="633" y="697"/>
                  <a:pt x="637" y="717"/>
                </a:cubicBezTo>
                <a:cubicBezTo>
                  <a:pt x="642" y="736"/>
                  <a:pt x="651" y="803"/>
                  <a:pt x="655" y="817"/>
                </a:cubicBezTo>
                <a:cubicBezTo>
                  <a:pt x="659" y="830"/>
                  <a:pt x="667" y="877"/>
                  <a:pt x="667" y="880"/>
                </a:cubicBezTo>
                <a:cubicBezTo>
                  <a:pt x="667" y="881"/>
                  <a:pt x="667" y="887"/>
                  <a:pt x="666" y="896"/>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33" name="Freeform 69"/>
          <p:cNvSpPr>
            <a:spLocks/>
          </p:cNvSpPr>
          <p:nvPr/>
        </p:nvSpPr>
        <p:spPr bwMode="auto">
          <a:xfrm>
            <a:off x="6777038" y="1002953"/>
            <a:ext cx="711200" cy="3567112"/>
          </a:xfrm>
          <a:custGeom>
            <a:avLst/>
            <a:gdLst>
              <a:gd name="T0" fmla="*/ 237 w 319"/>
              <a:gd name="T1" fmla="*/ 1599 h 1599"/>
              <a:gd name="T2" fmla="*/ 231 w 319"/>
              <a:gd name="T3" fmla="*/ 1544 h 1599"/>
              <a:gd name="T4" fmla="*/ 214 w 319"/>
              <a:gd name="T5" fmla="*/ 1523 h 1599"/>
              <a:gd name="T6" fmla="*/ 209 w 319"/>
              <a:gd name="T7" fmla="*/ 1247 h 1599"/>
              <a:gd name="T8" fmla="*/ 215 w 319"/>
              <a:gd name="T9" fmla="*/ 1207 h 1599"/>
              <a:gd name="T10" fmla="*/ 70 w 319"/>
              <a:gd name="T11" fmla="*/ 1075 h 1599"/>
              <a:gd name="T12" fmla="*/ 28 w 319"/>
              <a:gd name="T13" fmla="*/ 1012 h 1599"/>
              <a:gd name="T14" fmla="*/ 5 w 319"/>
              <a:gd name="T15" fmla="*/ 973 h 1599"/>
              <a:gd name="T16" fmla="*/ 5 w 319"/>
              <a:gd name="T17" fmla="*/ 910 h 1599"/>
              <a:gd name="T18" fmla="*/ 17 w 319"/>
              <a:gd name="T19" fmla="*/ 859 h 1599"/>
              <a:gd name="T20" fmla="*/ 37 w 319"/>
              <a:gd name="T21" fmla="*/ 824 h 1599"/>
              <a:gd name="T22" fmla="*/ 43 w 319"/>
              <a:gd name="T23" fmla="*/ 777 h 1599"/>
              <a:gd name="T24" fmla="*/ 60 w 319"/>
              <a:gd name="T25" fmla="*/ 732 h 1599"/>
              <a:gd name="T26" fmla="*/ 86 w 319"/>
              <a:gd name="T27" fmla="*/ 677 h 1599"/>
              <a:gd name="T28" fmla="*/ 103 w 319"/>
              <a:gd name="T29" fmla="*/ 607 h 1599"/>
              <a:gd name="T30" fmla="*/ 109 w 319"/>
              <a:gd name="T31" fmla="*/ 584 h 1599"/>
              <a:gd name="T32" fmla="*/ 123 w 319"/>
              <a:gd name="T33" fmla="*/ 534 h 1599"/>
              <a:gd name="T34" fmla="*/ 144 w 319"/>
              <a:gd name="T35" fmla="*/ 510 h 1599"/>
              <a:gd name="T36" fmla="*/ 230 w 319"/>
              <a:gd name="T37" fmla="*/ 459 h 1599"/>
              <a:gd name="T38" fmla="*/ 294 w 319"/>
              <a:gd name="T39" fmla="*/ 428 h 1599"/>
              <a:gd name="T40" fmla="*/ 316 w 319"/>
              <a:gd name="T41" fmla="*/ 422 h 1599"/>
              <a:gd name="T42" fmla="*/ 319 w 319"/>
              <a:gd name="T43" fmla="*/ 403 h 1599"/>
              <a:gd name="T44" fmla="*/ 272 w 319"/>
              <a:gd name="T45" fmla="*/ 348 h 1599"/>
              <a:gd name="T46" fmla="*/ 254 w 319"/>
              <a:gd name="T47" fmla="*/ 296 h 1599"/>
              <a:gd name="T48" fmla="*/ 233 w 319"/>
              <a:gd name="T49" fmla="*/ 225 h 1599"/>
              <a:gd name="T50" fmla="*/ 195 w 319"/>
              <a:gd name="T51" fmla="*/ 162 h 1599"/>
              <a:gd name="T52" fmla="*/ 189 w 319"/>
              <a:gd name="T53" fmla="*/ 105 h 1599"/>
              <a:gd name="T54" fmla="*/ 260 w 319"/>
              <a:gd name="T55" fmla="*/ 4 h 1599"/>
              <a:gd name="T56" fmla="*/ 269 w 319"/>
              <a:gd name="T57" fmla="*/ 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9" h="1599">
                <a:moveTo>
                  <a:pt x="237" y="1599"/>
                </a:moveTo>
                <a:cubicBezTo>
                  <a:pt x="231" y="1544"/>
                  <a:pt x="231" y="1544"/>
                  <a:pt x="231" y="1544"/>
                </a:cubicBezTo>
                <a:cubicBezTo>
                  <a:pt x="231" y="1544"/>
                  <a:pt x="214" y="1533"/>
                  <a:pt x="214" y="1523"/>
                </a:cubicBezTo>
                <a:cubicBezTo>
                  <a:pt x="214" y="1513"/>
                  <a:pt x="209" y="1269"/>
                  <a:pt x="209" y="1247"/>
                </a:cubicBezTo>
                <a:cubicBezTo>
                  <a:pt x="209" y="1225"/>
                  <a:pt x="215" y="1207"/>
                  <a:pt x="215" y="1207"/>
                </a:cubicBezTo>
                <a:cubicBezTo>
                  <a:pt x="215" y="1207"/>
                  <a:pt x="102" y="1119"/>
                  <a:pt x="70" y="1075"/>
                </a:cubicBezTo>
                <a:cubicBezTo>
                  <a:pt x="39" y="1032"/>
                  <a:pt x="32" y="1016"/>
                  <a:pt x="28" y="1012"/>
                </a:cubicBezTo>
                <a:cubicBezTo>
                  <a:pt x="25" y="1009"/>
                  <a:pt x="0" y="1005"/>
                  <a:pt x="5" y="973"/>
                </a:cubicBezTo>
                <a:cubicBezTo>
                  <a:pt x="10" y="941"/>
                  <a:pt x="9" y="919"/>
                  <a:pt x="5" y="910"/>
                </a:cubicBezTo>
                <a:cubicBezTo>
                  <a:pt x="1" y="902"/>
                  <a:pt x="2" y="880"/>
                  <a:pt x="17" y="859"/>
                </a:cubicBezTo>
                <a:cubicBezTo>
                  <a:pt x="32" y="837"/>
                  <a:pt x="39" y="835"/>
                  <a:pt x="37" y="824"/>
                </a:cubicBezTo>
                <a:cubicBezTo>
                  <a:pt x="34" y="814"/>
                  <a:pt x="28" y="785"/>
                  <a:pt x="43" y="777"/>
                </a:cubicBezTo>
                <a:cubicBezTo>
                  <a:pt x="57" y="770"/>
                  <a:pt x="57" y="742"/>
                  <a:pt x="60" y="732"/>
                </a:cubicBezTo>
                <a:cubicBezTo>
                  <a:pt x="64" y="722"/>
                  <a:pt x="86" y="689"/>
                  <a:pt x="86" y="677"/>
                </a:cubicBezTo>
                <a:cubicBezTo>
                  <a:pt x="86" y="664"/>
                  <a:pt x="100" y="610"/>
                  <a:pt x="103" y="607"/>
                </a:cubicBezTo>
                <a:cubicBezTo>
                  <a:pt x="105" y="605"/>
                  <a:pt x="109" y="587"/>
                  <a:pt x="109" y="584"/>
                </a:cubicBezTo>
                <a:cubicBezTo>
                  <a:pt x="109" y="580"/>
                  <a:pt x="117" y="544"/>
                  <a:pt x="123" y="534"/>
                </a:cubicBezTo>
                <a:cubicBezTo>
                  <a:pt x="129" y="524"/>
                  <a:pt x="134" y="514"/>
                  <a:pt x="144" y="510"/>
                </a:cubicBezTo>
                <a:cubicBezTo>
                  <a:pt x="153" y="506"/>
                  <a:pt x="176" y="481"/>
                  <a:pt x="230" y="459"/>
                </a:cubicBezTo>
                <a:cubicBezTo>
                  <a:pt x="285" y="437"/>
                  <a:pt x="281" y="431"/>
                  <a:pt x="294" y="428"/>
                </a:cubicBezTo>
                <a:cubicBezTo>
                  <a:pt x="307" y="425"/>
                  <a:pt x="316" y="422"/>
                  <a:pt x="316" y="422"/>
                </a:cubicBezTo>
                <a:cubicBezTo>
                  <a:pt x="319" y="403"/>
                  <a:pt x="319" y="403"/>
                  <a:pt x="319" y="403"/>
                </a:cubicBezTo>
                <a:cubicBezTo>
                  <a:pt x="319" y="403"/>
                  <a:pt x="283" y="372"/>
                  <a:pt x="272" y="348"/>
                </a:cubicBezTo>
                <a:cubicBezTo>
                  <a:pt x="262" y="325"/>
                  <a:pt x="259" y="314"/>
                  <a:pt x="254" y="296"/>
                </a:cubicBezTo>
                <a:cubicBezTo>
                  <a:pt x="248" y="277"/>
                  <a:pt x="241" y="244"/>
                  <a:pt x="233" y="225"/>
                </a:cubicBezTo>
                <a:cubicBezTo>
                  <a:pt x="226" y="206"/>
                  <a:pt x="200" y="167"/>
                  <a:pt x="195" y="162"/>
                </a:cubicBezTo>
                <a:cubicBezTo>
                  <a:pt x="189" y="156"/>
                  <a:pt x="182" y="125"/>
                  <a:pt x="189" y="105"/>
                </a:cubicBezTo>
                <a:cubicBezTo>
                  <a:pt x="197" y="85"/>
                  <a:pt x="243" y="13"/>
                  <a:pt x="260" y="4"/>
                </a:cubicBezTo>
                <a:cubicBezTo>
                  <a:pt x="263" y="2"/>
                  <a:pt x="266" y="1"/>
                  <a:pt x="269" y="0"/>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grpSp>
        <p:nvGrpSpPr>
          <p:cNvPr id="36947" name="Group 83"/>
          <p:cNvGrpSpPr>
            <a:grpSpLocks/>
          </p:cNvGrpSpPr>
          <p:nvPr/>
        </p:nvGrpSpPr>
        <p:grpSpPr bwMode="auto">
          <a:xfrm>
            <a:off x="7189788" y="2542828"/>
            <a:ext cx="876300" cy="1198562"/>
            <a:chOff x="4529" y="1973"/>
            <a:chExt cx="552" cy="755"/>
          </a:xfrm>
        </p:grpSpPr>
        <p:sp>
          <p:nvSpPr>
            <p:cNvPr id="36934" name="Freeform 70"/>
            <p:cNvSpPr>
              <a:spLocks/>
            </p:cNvSpPr>
            <p:nvPr/>
          </p:nvSpPr>
          <p:spPr bwMode="auto">
            <a:xfrm>
              <a:off x="4529" y="1973"/>
              <a:ext cx="552" cy="568"/>
            </a:xfrm>
            <a:custGeom>
              <a:avLst/>
              <a:gdLst>
                <a:gd name="T0" fmla="*/ 269 w 393"/>
                <a:gd name="T1" fmla="*/ 0 h 404"/>
                <a:gd name="T2" fmla="*/ 75 w 393"/>
                <a:gd name="T3" fmla="*/ 124 h 404"/>
                <a:gd name="T4" fmla="*/ 15 w 393"/>
                <a:gd name="T5" fmla="*/ 190 h 404"/>
                <a:gd name="T6" fmla="*/ 0 w 393"/>
                <a:gd name="T7" fmla="*/ 225 h 404"/>
                <a:gd name="T8" fmla="*/ 14 w 393"/>
                <a:gd name="T9" fmla="*/ 250 h 404"/>
                <a:gd name="T10" fmla="*/ 25 w 393"/>
                <a:gd name="T11" fmla="*/ 284 h 404"/>
                <a:gd name="T12" fmla="*/ 81 w 393"/>
                <a:gd name="T13" fmla="*/ 331 h 404"/>
                <a:gd name="T14" fmla="*/ 81 w 393"/>
                <a:gd name="T15" fmla="*/ 338 h 404"/>
                <a:gd name="T16" fmla="*/ 127 w 393"/>
                <a:gd name="T17" fmla="*/ 338 h 404"/>
                <a:gd name="T18" fmla="*/ 187 w 393"/>
                <a:gd name="T19" fmla="*/ 354 h 404"/>
                <a:gd name="T20" fmla="*/ 237 w 393"/>
                <a:gd name="T21" fmla="*/ 381 h 404"/>
                <a:gd name="T22" fmla="*/ 263 w 393"/>
                <a:gd name="T23" fmla="*/ 391 h 404"/>
                <a:gd name="T24" fmla="*/ 268 w 393"/>
                <a:gd name="T25" fmla="*/ 404 h 404"/>
                <a:gd name="T26" fmla="*/ 393 w 393"/>
                <a:gd name="T27" fmla="*/ 331 h 404"/>
                <a:gd name="T28" fmla="*/ 374 w 393"/>
                <a:gd name="T29" fmla="*/ 280 h 404"/>
                <a:gd name="T30" fmla="*/ 269 w 393"/>
                <a:gd name="T3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3" h="404">
                  <a:moveTo>
                    <a:pt x="269" y="0"/>
                  </a:moveTo>
                  <a:cubicBezTo>
                    <a:pt x="269" y="0"/>
                    <a:pt x="83" y="115"/>
                    <a:pt x="75" y="124"/>
                  </a:cubicBezTo>
                  <a:cubicBezTo>
                    <a:pt x="66" y="132"/>
                    <a:pt x="31" y="162"/>
                    <a:pt x="15" y="190"/>
                  </a:cubicBezTo>
                  <a:cubicBezTo>
                    <a:pt x="0" y="219"/>
                    <a:pt x="0" y="225"/>
                    <a:pt x="0" y="225"/>
                  </a:cubicBezTo>
                  <a:cubicBezTo>
                    <a:pt x="0" y="225"/>
                    <a:pt x="14" y="242"/>
                    <a:pt x="14" y="250"/>
                  </a:cubicBezTo>
                  <a:cubicBezTo>
                    <a:pt x="14" y="257"/>
                    <a:pt x="21" y="279"/>
                    <a:pt x="25" y="284"/>
                  </a:cubicBezTo>
                  <a:cubicBezTo>
                    <a:pt x="30" y="289"/>
                    <a:pt x="81" y="331"/>
                    <a:pt x="81" y="331"/>
                  </a:cubicBezTo>
                  <a:cubicBezTo>
                    <a:pt x="81" y="338"/>
                    <a:pt x="81" y="338"/>
                    <a:pt x="81" y="338"/>
                  </a:cubicBezTo>
                  <a:cubicBezTo>
                    <a:pt x="81" y="338"/>
                    <a:pt x="122" y="338"/>
                    <a:pt x="127" y="338"/>
                  </a:cubicBezTo>
                  <a:cubicBezTo>
                    <a:pt x="133" y="338"/>
                    <a:pt x="177" y="345"/>
                    <a:pt x="187" y="354"/>
                  </a:cubicBezTo>
                  <a:cubicBezTo>
                    <a:pt x="196" y="364"/>
                    <a:pt x="229" y="378"/>
                    <a:pt x="237" y="381"/>
                  </a:cubicBezTo>
                  <a:cubicBezTo>
                    <a:pt x="246" y="384"/>
                    <a:pt x="258" y="386"/>
                    <a:pt x="263" y="391"/>
                  </a:cubicBezTo>
                  <a:cubicBezTo>
                    <a:pt x="268" y="396"/>
                    <a:pt x="268" y="404"/>
                    <a:pt x="268" y="404"/>
                  </a:cubicBezTo>
                  <a:cubicBezTo>
                    <a:pt x="393" y="331"/>
                    <a:pt x="393" y="331"/>
                    <a:pt x="393" y="331"/>
                  </a:cubicBezTo>
                  <a:cubicBezTo>
                    <a:pt x="393" y="331"/>
                    <a:pt x="378" y="294"/>
                    <a:pt x="374" y="280"/>
                  </a:cubicBezTo>
                  <a:cubicBezTo>
                    <a:pt x="369" y="266"/>
                    <a:pt x="269" y="0"/>
                    <a:pt x="269" y="0"/>
                  </a:cubicBezTo>
                  <a:close/>
                </a:path>
              </a:pathLst>
            </a:custGeom>
            <a:solidFill>
              <a:srgbClr val="FFFFFF"/>
            </a:solidFill>
            <a:ln w="17463" cap="rnd">
              <a:solidFill>
                <a:srgbClr val="4A7399"/>
              </a:solidFill>
              <a:prstDash val="solid"/>
              <a:round/>
              <a:headEnd/>
              <a:tailEnd/>
            </a:ln>
          </p:spPr>
          <p:txBody>
            <a:bodyPr/>
            <a:lstStyle/>
            <a:p>
              <a:endParaRPr lang="en-US" smtClean="0">
                <a:solidFill>
                  <a:srgbClr val="000000"/>
                </a:solidFill>
                <a:ea typeface="+mn-ea"/>
              </a:endParaRPr>
            </a:p>
          </p:txBody>
        </p:sp>
        <p:sp>
          <p:nvSpPr>
            <p:cNvPr id="36935" name="Freeform 71"/>
            <p:cNvSpPr>
              <a:spLocks/>
            </p:cNvSpPr>
            <p:nvPr/>
          </p:nvSpPr>
          <p:spPr bwMode="auto">
            <a:xfrm>
              <a:off x="4616" y="2626"/>
              <a:ext cx="74" cy="102"/>
            </a:xfrm>
            <a:custGeom>
              <a:avLst/>
              <a:gdLst>
                <a:gd name="T0" fmla="*/ 53 w 53"/>
                <a:gd name="T1" fmla="*/ 38 h 72"/>
                <a:gd name="T2" fmla="*/ 19 w 53"/>
                <a:gd name="T3" fmla="*/ 72 h 72"/>
                <a:gd name="T4" fmla="*/ 0 w 53"/>
                <a:gd name="T5" fmla="*/ 26 h 72"/>
                <a:gd name="T6" fmla="*/ 15 w 53"/>
                <a:gd name="T7" fmla="*/ 0 h 72"/>
                <a:gd name="T8" fmla="*/ 35 w 53"/>
                <a:gd name="T9" fmla="*/ 26 h 72"/>
                <a:gd name="T10" fmla="*/ 53 w 53"/>
                <a:gd name="T11" fmla="*/ 38 h 72"/>
              </a:gdLst>
              <a:ahLst/>
              <a:cxnLst>
                <a:cxn ang="0">
                  <a:pos x="T0" y="T1"/>
                </a:cxn>
                <a:cxn ang="0">
                  <a:pos x="T2" y="T3"/>
                </a:cxn>
                <a:cxn ang="0">
                  <a:pos x="T4" y="T5"/>
                </a:cxn>
                <a:cxn ang="0">
                  <a:pos x="T6" y="T7"/>
                </a:cxn>
                <a:cxn ang="0">
                  <a:pos x="T8" y="T9"/>
                </a:cxn>
                <a:cxn ang="0">
                  <a:pos x="T10" y="T11"/>
                </a:cxn>
              </a:cxnLst>
              <a:rect l="0" t="0" r="r" b="b"/>
              <a:pathLst>
                <a:path w="53" h="72">
                  <a:moveTo>
                    <a:pt x="53" y="38"/>
                  </a:moveTo>
                  <a:cubicBezTo>
                    <a:pt x="19" y="72"/>
                    <a:pt x="19" y="72"/>
                    <a:pt x="19" y="72"/>
                  </a:cubicBezTo>
                  <a:cubicBezTo>
                    <a:pt x="0" y="26"/>
                    <a:pt x="0" y="26"/>
                    <a:pt x="0" y="26"/>
                  </a:cubicBezTo>
                  <a:cubicBezTo>
                    <a:pt x="15" y="0"/>
                    <a:pt x="15" y="0"/>
                    <a:pt x="15" y="0"/>
                  </a:cubicBezTo>
                  <a:cubicBezTo>
                    <a:pt x="15" y="0"/>
                    <a:pt x="28" y="18"/>
                    <a:pt x="35" y="26"/>
                  </a:cubicBezTo>
                  <a:cubicBezTo>
                    <a:pt x="43" y="33"/>
                    <a:pt x="53" y="38"/>
                    <a:pt x="53" y="38"/>
                  </a:cubicBezTo>
                  <a:close/>
                </a:path>
              </a:pathLst>
            </a:custGeom>
            <a:solidFill>
              <a:srgbClr val="FFFFFF"/>
            </a:solidFill>
            <a:ln w="17463" cap="rnd">
              <a:solidFill>
                <a:srgbClr val="4A7399"/>
              </a:solidFill>
              <a:prstDash val="solid"/>
              <a:round/>
              <a:headEnd/>
              <a:tailEnd/>
            </a:ln>
          </p:spPr>
          <p:txBody>
            <a:bodyPr/>
            <a:lstStyle/>
            <a:p>
              <a:endParaRPr lang="en-US" smtClean="0">
                <a:solidFill>
                  <a:srgbClr val="000000"/>
                </a:solidFill>
                <a:ea typeface="+mn-ea"/>
              </a:endParaRPr>
            </a:p>
          </p:txBody>
        </p:sp>
        <p:sp>
          <p:nvSpPr>
            <p:cNvPr id="36936" name="Freeform 72"/>
            <p:cNvSpPr>
              <a:spLocks/>
            </p:cNvSpPr>
            <p:nvPr/>
          </p:nvSpPr>
          <p:spPr bwMode="auto">
            <a:xfrm>
              <a:off x="4692" y="2541"/>
              <a:ext cx="213" cy="163"/>
            </a:xfrm>
            <a:custGeom>
              <a:avLst/>
              <a:gdLst>
                <a:gd name="T0" fmla="*/ 0 w 152"/>
                <a:gd name="T1" fmla="*/ 100 h 116"/>
                <a:gd name="T2" fmla="*/ 59 w 152"/>
                <a:gd name="T3" fmla="*/ 103 h 116"/>
                <a:gd name="T4" fmla="*/ 83 w 152"/>
                <a:gd name="T5" fmla="*/ 87 h 116"/>
                <a:gd name="T6" fmla="*/ 102 w 152"/>
                <a:gd name="T7" fmla="*/ 80 h 116"/>
                <a:gd name="T8" fmla="*/ 106 w 152"/>
                <a:gd name="T9" fmla="*/ 69 h 116"/>
                <a:gd name="T10" fmla="*/ 119 w 152"/>
                <a:gd name="T11" fmla="*/ 64 h 116"/>
                <a:gd name="T12" fmla="*/ 125 w 152"/>
                <a:gd name="T13" fmla="*/ 54 h 116"/>
                <a:gd name="T14" fmla="*/ 135 w 152"/>
                <a:gd name="T15" fmla="*/ 44 h 116"/>
                <a:gd name="T16" fmla="*/ 131 w 152"/>
                <a:gd name="T17" fmla="*/ 19 h 116"/>
                <a:gd name="T18" fmla="*/ 143 w 152"/>
                <a:gd name="T19" fmla="*/ 15 h 116"/>
                <a:gd name="T20" fmla="*/ 152 w 152"/>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116">
                  <a:moveTo>
                    <a:pt x="0" y="100"/>
                  </a:moveTo>
                  <a:cubicBezTo>
                    <a:pt x="0" y="100"/>
                    <a:pt x="33" y="116"/>
                    <a:pt x="59" y="103"/>
                  </a:cubicBezTo>
                  <a:cubicBezTo>
                    <a:pt x="85" y="90"/>
                    <a:pt x="83" y="87"/>
                    <a:pt x="83" y="87"/>
                  </a:cubicBezTo>
                  <a:cubicBezTo>
                    <a:pt x="83" y="87"/>
                    <a:pt x="96" y="87"/>
                    <a:pt x="102" y="80"/>
                  </a:cubicBezTo>
                  <a:cubicBezTo>
                    <a:pt x="103" y="79"/>
                    <a:pt x="106" y="69"/>
                    <a:pt x="106" y="69"/>
                  </a:cubicBezTo>
                  <a:cubicBezTo>
                    <a:pt x="106" y="69"/>
                    <a:pt x="118" y="65"/>
                    <a:pt x="119" y="64"/>
                  </a:cubicBezTo>
                  <a:cubicBezTo>
                    <a:pt x="121" y="62"/>
                    <a:pt x="125" y="54"/>
                    <a:pt x="125" y="54"/>
                  </a:cubicBezTo>
                  <a:cubicBezTo>
                    <a:pt x="125" y="54"/>
                    <a:pt x="135" y="49"/>
                    <a:pt x="135" y="44"/>
                  </a:cubicBezTo>
                  <a:cubicBezTo>
                    <a:pt x="135" y="39"/>
                    <a:pt x="131" y="19"/>
                    <a:pt x="131" y="19"/>
                  </a:cubicBezTo>
                  <a:cubicBezTo>
                    <a:pt x="131" y="19"/>
                    <a:pt x="140" y="18"/>
                    <a:pt x="143" y="15"/>
                  </a:cubicBezTo>
                  <a:cubicBezTo>
                    <a:pt x="146" y="12"/>
                    <a:pt x="152" y="0"/>
                    <a:pt x="152" y="0"/>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grpSp>
      <p:sp>
        <p:nvSpPr>
          <p:cNvPr id="36938" name="Freeform 74"/>
          <p:cNvSpPr>
            <a:spLocks/>
          </p:cNvSpPr>
          <p:nvPr/>
        </p:nvSpPr>
        <p:spPr bwMode="auto">
          <a:xfrm>
            <a:off x="414338" y="2461170"/>
            <a:ext cx="1055687" cy="2398712"/>
          </a:xfrm>
          <a:custGeom>
            <a:avLst/>
            <a:gdLst>
              <a:gd name="T0" fmla="*/ 473 w 473"/>
              <a:gd name="T1" fmla="*/ 0 h 1075"/>
              <a:gd name="T2" fmla="*/ 445 w 473"/>
              <a:gd name="T3" fmla="*/ 7 h 1075"/>
              <a:gd name="T4" fmla="*/ 401 w 473"/>
              <a:gd name="T5" fmla="*/ 11 h 1075"/>
              <a:gd name="T6" fmla="*/ 349 w 473"/>
              <a:gd name="T7" fmla="*/ 66 h 1075"/>
              <a:gd name="T8" fmla="*/ 297 w 473"/>
              <a:gd name="T9" fmla="*/ 194 h 1075"/>
              <a:gd name="T10" fmla="*/ 265 w 473"/>
              <a:gd name="T11" fmla="*/ 296 h 1075"/>
              <a:gd name="T12" fmla="*/ 230 w 473"/>
              <a:gd name="T13" fmla="*/ 392 h 1075"/>
              <a:gd name="T14" fmla="*/ 137 w 473"/>
              <a:gd name="T15" fmla="*/ 424 h 1075"/>
              <a:gd name="T16" fmla="*/ 102 w 473"/>
              <a:gd name="T17" fmla="*/ 445 h 1075"/>
              <a:gd name="T18" fmla="*/ 82 w 473"/>
              <a:gd name="T19" fmla="*/ 501 h 1075"/>
              <a:gd name="T20" fmla="*/ 71 w 473"/>
              <a:gd name="T21" fmla="*/ 548 h 1075"/>
              <a:gd name="T22" fmla="*/ 53 w 473"/>
              <a:gd name="T23" fmla="*/ 604 h 1075"/>
              <a:gd name="T24" fmla="*/ 20 w 473"/>
              <a:gd name="T25" fmla="*/ 754 h 1075"/>
              <a:gd name="T26" fmla="*/ 19 w 473"/>
              <a:gd name="T27" fmla="*/ 838 h 1075"/>
              <a:gd name="T28" fmla="*/ 30 w 473"/>
              <a:gd name="T29" fmla="*/ 858 h 1075"/>
              <a:gd name="T30" fmla="*/ 36 w 473"/>
              <a:gd name="T31" fmla="*/ 884 h 1075"/>
              <a:gd name="T32" fmla="*/ 57 w 473"/>
              <a:gd name="T33" fmla="*/ 892 h 1075"/>
              <a:gd name="T34" fmla="*/ 91 w 473"/>
              <a:gd name="T35" fmla="*/ 949 h 1075"/>
              <a:gd name="T36" fmla="*/ 116 w 473"/>
              <a:gd name="T37" fmla="*/ 990 h 1075"/>
              <a:gd name="T38" fmla="*/ 136 w 473"/>
              <a:gd name="T39" fmla="*/ 1027 h 1075"/>
              <a:gd name="T40" fmla="*/ 121 w 473"/>
              <a:gd name="T41" fmla="*/ 1075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3" h="1075">
                <a:moveTo>
                  <a:pt x="473" y="0"/>
                </a:moveTo>
                <a:cubicBezTo>
                  <a:pt x="464" y="1"/>
                  <a:pt x="454" y="3"/>
                  <a:pt x="445" y="7"/>
                </a:cubicBezTo>
                <a:cubicBezTo>
                  <a:pt x="432" y="12"/>
                  <a:pt x="415" y="5"/>
                  <a:pt x="401" y="11"/>
                </a:cubicBezTo>
                <a:cubicBezTo>
                  <a:pt x="377" y="21"/>
                  <a:pt x="363" y="46"/>
                  <a:pt x="349" y="66"/>
                </a:cubicBezTo>
                <a:cubicBezTo>
                  <a:pt x="320" y="108"/>
                  <a:pt x="305" y="145"/>
                  <a:pt x="297" y="194"/>
                </a:cubicBezTo>
                <a:cubicBezTo>
                  <a:pt x="290" y="231"/>
                  <a:pt x="278" y="261"/>
                  <a:pt x="265" y="296"/>
                </a:cubicBezTo>
                <a:cubicBezTo>
                  <a:pt x="256" y="321"/>
                  <a:pt x="216" y="365"/>
                  <a:pt x="230" y="392"/>
                </a:cubicBezTo>
                <a:cubicBezTo>
                  <a:pt x="196" y="398"/>
                  <a:pt x="169" y="411"/>
                  <a:pt x="137" y="424"/>
                </a:cubicBezTo>
                <a:cubicBezTo>
                  <a:pt x="124" y="429"/>
                  <a:pt x="105" y="429"/>
                  <a:pt x="102" y="445"/>
                </a:cubicBezTo>
                <a:cubicBezTo>
                  <a:pt x="97" y="466"/>
                  <a:pt x="90" y="482"/>
                  <a:pt x="82" y="501"/>
                </a:cubicBezTo>
                <a:cubicBezTo>
                  <a:pt x="75" y="516"/>
                  <a:pt x="76" y="532"/>
                  <a:pt x="71" y="548"/>
                </a:cubicBezTo>
                <a:cubicBezTo>
                  <a:pt x="65" y="567"/>
                  <a:pt x="57" y="585"/>
                  <a:pt x="53" y="604"/>
                </a:cubicBezTo>
                <a:cubicBezTo>
                  <a:pt x="40" y="653"/>
                  <a:pt x="29" y="704"/>
                  <a:pt x="20" y="754"/>
                </a:cubicBezTo>
                <a:cubicBezTo>
                  <a:pt x="14" y="793"/>
                  <a:pt x="0" y="802"/>
                  <a:pt x="19" y="838"/>
                </a:cubicBezTo>
                <a:cubicBezTo>
                  <a:pt x="24" y="846"/>
                  <a:pt x="24" y="851"/>
                  <a:pt x="30" y="858"/>
                </a:cubicBezTo>
                <a:cubicBezTo>
                  <a:pt x="38" y="866"/>
                  <a:pt x="31" y="878"/>
                  <a:pt x="36" y="884"/>
                </a:cubicBezTo>
                <a:cubicBezTo>
                  <a:pt x="42" y="891"/>
                  <a:pt x="51" y="881"/>
                  <a:pt x="57" y="892"/>
                </a:cubicBezTo>
                <a:cubicBezTo>
                  <a:pt x="67" y="910"/>
                  <a:pt x="76" y="934"/>
                  <a:pt x="91" y="949"/>
                </a:cubicBezTo>
                <a:cubicBezTo>
                  <a:pt x="103" y="959"/>
                  <a:pt x="109" y="976"/>
                  <a:pt x="116" y="990"/>
                </a:cubicBezTo>
                <a:cubicBezTo>
                  <a:pt x="121" y="1000"/>
                  <a:pt x="135" y="1016"/>
                  <a:pt x="136" y="1027"/>
                </a:cubicBezTo>
                <a:cubicBezTo>
                  <a:pt x="137" y="1040"/>
                  <a:pt x="124" y="1062"/>
                  <a:pt x="121" y="1075"/>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39" name="Freeform 75"/>
          <p:cNvSpPr>
            <a:spLocks/>
          </p:cNvSpPr>
          <p:nvPr/>
        </p:nvSpPr>
        <p:spPr bwMode="auto">
          <a:xfrm>
            <a:off x="1470025" y="2450057"/>
            <a:ext cx="714375" cy="2849563"/>
          </a:xfrm>
          <a:custGeom>
            <a:avLst/>
            <a:gdLst>
              <a:gd name="T0" fmla="*/ 178 w 320"/>
              <a:gd name="T1" fmla="*/ 1277 h 1277"/>
              <a:gd name="T2" fmla="*/ 151 w 320"/>
              <a:gd name="T3" fmla="*/ 1070 h 1277"/>
              <a:gd name="T4" fmla="*/ 236 w 320"/>
              <a:gd name="T5" fmla="*/ 1006 h 1277"/>
              <a:gd name="T6" fmla="*/ 311 w 320"/>
              <a:gd name="T7" fmla="*/ 856 h 1277"/>
              <a:gd name="T8" fmla="*/ 317 w 320"/>
              <a:gd name="T9" fmla="*/ 735 h 1277"/>
              <a:gd name="T10" fmla="*/ 310 w 320"/>
              <a:gd name="T11" fmla="*/ 639 h 1277"/>
              <a:gd name="T12" fmla="*/ 298 w 320"/>
              <a:gd name="T13" fmla="*/ 561 h 1277"/>
              <a:gd name="T14" fmla="*/ 262 w 320"/>
              <a:gd name="T15" fmla="*/ 471 h 1277"/>
              <a:gd name="T16" fmla="*/ 161 w 320"/>
              <a:gd name="T17" fmla="*/ 425 h 1277"/>
              <a:gd name="T18" fmla="*/ 160 w 320"/>
              <a:gd name="T19" fmla="*/ 404 h 1277"/>
              <a:gd name="T20" fmla="*/ 166 w 320"/>
              <a:gd name="T21" fmla="*/ 353 h 1277"/>
              <a:gd name="T22" fmla="*/ 154 w 320"/>
              <a:gd name="T23" fmla="*/ 241 h 1277"/>
              <a:gd name="T24" fmla="*/ 136 w 320"/>
              <a:gd name="T25" fmla="*/ 120 h 1277"/>
              <a:gd name="T26" fmla="*/ 0 w 320"/>
              <a:gd name="T27" fmla="*/ 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1277">
                <a:moveTo>
                  <a:pt x="178" y="1277"/>
                </a:moveTo>
                <a:cubicBezTo>
                  <a:pt x="184" y="1206"/>
                  <a:pt x="178" y="1136"/>
                  <a:pt x="151" y="1070"/>
                </a:cubicBezTo>
                <a:cubicBezTo>
                  <a:pt x="145" y="1055"/>
                  <a:pt x="217" y="1006"/>
                  <a:pt x="236" y="1006"/>
                </a:cubicBezTo>
                <a:cubicBezTo>
                  <a:pt x="295" y="1006"/>
                  <a:pt x="313" y="899"/>
                  <a:pt x="311" y="856"/>
                </a:cubicBezTo>
                <a:cubicBezTo>
                  <a:pt x="308" y="815"/>
                  <a:pt x="320" y="775"/>
                  <a:pt x="317" y="735"/>
                </a:cubicBezTo>
                <a:cubicBezTo>
                  <a:pt x="315" y="703"/>
                  <a:pt x="313" y="671"/>
                  <a:pt x="310" y="639"/>
                </a:cubicBezTo>
                <a:cubicBezTo>
                  <a:pt x="308" y="612"/>
                  <a:pt x="305" y="587"/>
                  <a:pt x="298" y="561"/>
                </a:cubicBezTo>
                <a:cubicBezTo>
                  <a:pt x="291" y="534"/>
                  <a:pt x="285" y="490"/>
                  <a:pt x="262" y="471"/>
                </a:cubicBezTo>
                <a:cubicBezTo>
                  <a:pt x="235" y="449"/>
                  <a:pt x="194" y="438"/>
                  <a:pt x="161" y="425"/>
                </a:cubicBezTo>
                <a:cubicBezTo>
                  <a:pt x="152" y="421"/>
                  <a:pt x="146" y="413"/>
                  <a:pt x="160" y="404"/>
                </a:cubicBezTo>
                <a:cubicBezTo>
                  <a:pt x="170" y="397"/>
                  <a:pt x="166" y="364"/>
                  <a:pt x="166" y="353"/>
                </a:cubicBezTo>
                <a:cubicBezTo>
                  <a:pt x="165" y="315"/>
                  <a:pt x="157" y="278"/>
                  <a:pt x="154" y="241"/>
                </a:cubicBezTo>
                <a:cubicBezTo>
                  <a:pt x="151" y="200"/>
                  <a:pt x="154" y="158"/>
                  <a:pt x="136" y="120"/>
                </a:cubicBezTo>
                <a:cubicBezTo>
                  <a:pt x="111" y="65"/>
                  <a:pt x="62" y="0"/>
                  <a:pt x="0" y="5"/>
                </a:cubicBezTo>
              </a:path>
            </a:pathLst>
          </a:custGeom>
          <a:noFill/>
          <a:ln w="28575" cap="rnd" cmpd="sng">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40" name="Freeform 76"/>
          <p:cNvSpPr>
            <a:spLocks/>
          </p:cNvSpPr>
          <p:nvPr/>
        </p:nvSpPr>
        <p:spPr bwMode="auto">
          <a:xfrm>
            <a:off x="696913" y="4101057"/>
            <a:ext cx="134937" cy="341313"/>
          </a:xfrm>
          <a:custGeom>
            <a:avLst/>
            <a:gdLst>
              <a:gd name="T0" fmla="*/ 52 w 61"/>
              <a:gd name="T1" fmla="*/ 153 h 153"/>
              <a:gd name="T2" fmla="*/ 10 w 61"/>
              <a:gd name="T3" fmla="*/ 84 h 153"/>
              <a:gd name="T4" fmla="*/ 4 w 61"/>
              <a:gd name="T5" fmla="*/ 37 h 153"/>
              <a:gd name="T6" fmla="*/ 24 w 61"/>
              <a:gd name="T7" fmla="*/ 22 h 153"/>
              <a:gd name="T8" fmla="*/ 33 w 61"/>
              <a:gd name="T9" fmla="*/ 0 h 153"/>
              <a:gd name="T10" fmla="*/ 52 w 61"/>
              <a:gd name="T11" fmla="*/ 153 h 153"/>
            </a:gdLst>
            <a:ahLst/>
            <a:cxnLst>
              <a:cxn ang="0">
                <a:pos x="T0" y="T1"/>
              </a:cxn>
              <a:cxn ang="0">
                <a:pos x="T2" y="T3"/>
              </a:cxn>
              <a:cxn ang="0">
                <a:pos x="T4" y="T5"/>
              </a:cxn>
              <a:cxn ang="0">
                <a:pos x="T6" y="T7"/>
              </a:cxn>
              <a:cxn ang="0">
                <a:pos x="T8" y="T9"/>
              </a:cxn>
              <a:cxn ang="0">
                <a:pos x="T10" y="T11"/>
              </a:cxn>
            </a:cxnLst>
            <a:rect l="0" t="0" r="r" b="b"/>
            <a:pathLst>
              <a:path w="61" h="153">
                <a:moveTo>
                  <a:pt x="52" y="153"/>
                </a:moveTo>
                <a:cubicBezTo>
                  <a:pt x="33" y="146"/>
                  <a:pt x="17" y="102"/>
                  <a:pt x="10" y="84"/>
                </a:cubicBezTo>
                <a:cubicBezTo>
                  <a:pt x="7" y="75"/>
                  <a:pt x="0" y="46"/>
                  <a:pt x="4" y="37"/>
                </a:cubicBezTo>
                <a:cubicBezTo>
                  <a:pt x="8" y="31"/>
                  <a:pt x="21" y="30"/>
                  <a:pt x="24" y="22"/>
                </a:cubicBezTo>
                <a:cubicBezTo>
                  <a:pt x="28" y="15"/>
                  <a:pt x="30" y="8"/>
                  <a:pt x="33" y="0"/>
                </a:cubicBezTo>
                <a:cubicBezTo>
                  <a:pt x="48" y="45"/>
                  <a:pt x="61" y="106"/>
                  <a:pt x="52" y="153"/>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41" name="Freeform 77"/>
          <p:cNvSpPr>
            <a:spLocks/>
          </p:cNvSpPr>
          <p:nvPr/>
        </p:nvSpPr>
        <p:spPr bwMode="auto">
          <a:xfrm>
            <a:off x="1736725" y="4243932"/>
            <a:ext cx="90488" cy="280988"/>
          </a:xfrm>
          <a:custGeom>
            <a:avLst/>
            <a:gdLst>
              <a:gd name="T0" fmla="*/ 23 w 41"/>
              <a:gd name="T1" fmla="*/ 98 h 126"/>
              <a:gd name="T2" fmla="*/ 8 w 41"/>
              <a:gd name="T3" fmla="*/ 126 h 126"/>
              <a:gd name="T4" fmla="*/ 28 w 41"/>
              <a:gd name="T5" fmla="*/ 0 h 126"/>
              <a:gd name="T6" fmla="*/ 37 w 41"/>
              <a:gd name="T7" fmla="*/ 44 h 126"/>
              <a:gd name="T8" fmla="*/ 36 w 41"/>
              <a:gd name="T9" fmla="*/ 83 h 126"/>
              <a:gd name="T10" fmla="*/ 23 w 41"/>
              <a:gd name="T11" fmla="*/ 98 h 126"/>
            </a:gdLst>
            <a:ahLst/>
            <a:cxnLst>
              <a:cxn ang="0">
                <a:pos x="T0" y="T1"/>
              </a:cxn>
              <a:cxn ang="0">
                <a:pos x="T2" y="T3"/>
              </a:cxn>
              <a:cxn ang="0">
                <a:pos x="T4" y="T5"/>
              </a:cxn>
              <a:cxn ang="0">
                <a:pos x="T6" y="T7"/>
              </a:cxn>
              <a:cxn ang="0">
                <a:pos x="T8" y="T9"/>
              </a:cxn>
              <a:cxn ang="0">
                <a:pos x="T10" y="T11"/>
              </a:cxn>
            </a:cxnLst>
            <a:rect l="0" t="0" r="r" b="b"/>
            <a:pathLst>
              <a:path w="41" h="126">
                <a:moveTo>
                  <a:pt x="23" y="98"/>
                </a:moveTo>
                <a:cubicBezTo>
                  <a:pt x="16" y="111"/>
                  <a:pt x="26" y="120"/>
                  <a:pt x="8" y="126"/>
                </a:cubicBezTo>
                <a:cubicBezTo>
                  <a:pt x="1" y="90"/>
                  <a:pt x="0" y="30"/>
                  <a:pt x="28" y="0"/>
                </a:cubicBezTo>
                <a:cubicBezTo>
                  <a:pt x="35" y="17"/>
                  <a:pt x="41" y="26"/>
                  <a:pt x="37" y="44"/>
                </a:cubicBezTo>
                <a:cubicBezTo>
                  <a:pt x="34" y="57"/>
                  <a:pt x="34" y="70"/>
                  <a:pt x="36" y="83"/>
                </a:cubicBezTo>
                <a:cubicBezTo>
                  <a:pt x="37" y="95"/>
                  <a:pt x="29" y="87"/>
                  <a:pt x="23" y="98"/>
                </a:cubicBezTo>
              </a:path>
            </a:pathLst>
          </a:custGeom>
          <a:noFill/>
          <a:ln w="17463" cap="rnd">
            <a:solidFill>
              <a:srgbClr val="4A7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a typeface="+mn-ea"/>
            </a:endParaRPr>
          </a:p>
        </p:txBody>
      </p:sp>
      <p:sp>
        <p:nvSpPr>
          <p:cNvPr id="36943" name="Line 79"/>
          <p:cNvSpPr>
            <a:spLocks noChangeShapeType="1"/>
          </p:cNvSpPr>
          <p:nvPr/>
        </p:nvSpPr>
        <p:spPr bwMode="auto">
          <a:xfrm>
            <a:off x="6350" y="4861470"/>
            <a:ext cx="679450" cy="1587"/>
          </a:xfrm>
          <a:prstGeom prst="line">
            <a:avLst/>
          </a:prstGeom>
          <a:noFill/>
          <a:ln w="28575" cap="rnd">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944" name="Line 80"/>
          <p:cNvSpPr>
            <a:spLocks noChangeShapeType="1"/>
          </p:cNvSpPr>
          <p:nvPr/>
        </p:nvSpPr>
        <p:spPr bwMode="auto">
          <a:xfrm>
            <a:off x="1827213" y="5290790"/>
            <a:ext cx="3194050" cy="10418"/>
          </a:xfrm>
          <a:prstGeom prst="line">
            <a:avLst/>
          </a:prstGeom>
          <a:noFill/>
          <a:ln w="28575" cap="rnd">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945" name="Line 81"/>
          <p:cNvSpPr>
            <a:spLocks noChangeShapeType="1"/>
          </p:cNvSpPr>
          <p:nvPr/>
        </p:nvSpPr>
        <p:spPr bwMode="auto">
          <a:xfrm>
            <a:off x="6129338" y="4570065"/>
            <a:ext cx="1176337" cy="1588"/>
          </a:xfrm>
          <a:prstGeom prst="line">
            <a:avLst/>
          </a:prstGeom>
          <a:noFill/>
          <a:ln w="28575" cap="rnd">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36946" name="Line 82"/>
          <p:cNvSpPr>
            <a:spLocks noChangeShapeType="1"/>
          </p:cNvSpPr>
          <p:nvPr/>
        </p:nvSpPr>
        <p:spPr bwMode="auto">
          <a:xfrm>
            <a:off x="8578850" y="4570065"/>
            <a:ext cx="555625" cy="1588"/>
          </a:xfrm>
          <a:prstGeom prst="line">
            <a:avLst/>
          </a:prstGeom>
          <a:noFill/>
          <a:ln w="28575" cap="rnd">
            <a:solidFill>
              <a:srgbClr val="4A7399"/>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mn-ea"/>
            </a:endParaRPr>
          </a:p>
        </p:txBody>
      </p:sp>
      <p:sp>
        <p:nvSpPr>
          <p:cNvPr id="59" name="五边形 14"/>
          <p:cNvSpPr/>
          <p:nvPr/>
        </p:nvSpPr>
        <p:spPr>
          <a:xfrm>
            <a:off x="1011114" y="254376"/>
            <a:ext cx="3416870" cy="385219"/>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60" name="直接连接符 1"/>
          <p:cNvCxnSpPr/>
          <p:nvPr/>
        </p:nvCxnSpPr>
        <p:spPr>
          <a:xfrm>
            <a:off x="0" y="254376"/>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61" name="椭圆形标注 4"/>
          <p:cNvSpPr/>
          <p:nvPr/>
        </p:nvSpPr>
        <p:spPr>
          <a:xfrm>
            <a:off x="219777" y="-35794"/>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4</a:t>
            </a:r>
            <a:endParaRPr lang="zh-CN" altLang="en-US" sz="2000" b="1" dirty="0">
              <a:solidFill>
                <a:srgbClr val="262626"/>
              </a:solidFill>
              <a:latin typeface="+mn-lt"/>
            </a:endParaRPr>
          </a:p>
        </p:txBody>
      </p:sp>
      <p:sp>
        <p:nvSpPr>
          <p:cNvPr id="62" name="下弧形箭头 5"/>
          <p:cNvSpPr/>
          <p:nvPr/>
        </p:nvSpPr>
        <p:spPr>
          <a:xfrm rot="5019799">
            <a:off x="105509" y="384794"/>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5" name="TextBox 64"/>
          <p:cNvSpPr txBox="1"/>
          <p:nvPr/>
        </p:nvSpPr>
        <p:spPr>
          <a:xfrm>
            <a:off x="1187624" y="270263"/>
            <a:ext cx="3888432" cy="369332"/>
          </a:xfrm>
          <a:prstGeom prst="rect">
            <a:avLst/>
          </a:prstGeom>
          <a:noFill/>
        </p:spPr>
        <p:txBody>
          <a:bodyPr wrap="square" rtlCol="0">
            <a:spAutoFit/>
          </a:bodyPr>
          <a:lstStyle/>
          <a:p>
            <a:r>
              <a:rPr lang="en-US" b="1" dirty="0" smtClean="0">
                <a:solidFill>
                  <a:schemeClr val="bg1"/>
                </a:solidFill>
              </a:rPr>
              <a:t>Suggestions to the Class </a:t>
            </a:r>
            <a:endParaRPr lang="en-US" b="1" dirty="0">
              <a:solidFill>
                <a:schemeClr val="bg1"/>
              </a:solidFill>
            </a:endParaRPr>
          </a:p>
        </p:txBody>
      </p:sp>
    </p:spTree>
    <p:custDataLst>
      <p:tags r:id="rId1"/>
    </p:custDataLst>
    <p:extLst>
      <p:ext uri="{BB962C8B-B14F-4D97-AF65-F5344CB8AC3E}">
        <p14:creationId xmlns:p14="http://schemas.microsoft.com/office/powerpoint/2010/main" val="3909383191"/>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943"/>
                                        </p:tgtEl>
                                        <p:attrNameLst>
                                          <p:attrName>style.visibility</p:attrName>
                                        </p:attrNameLst>
                                      </p:cBhvr>
                                      <p:to>
                                        <p:strVal val="visible"/>
                                      </p:to>
                                    </p:set>
                                    <p:animEffect transition="in" filter="wipe(left)">
                                      <p:cBhvr>
                                        <p:cTn id="7" dur="200"/>
                                        <p:tgtEl>
                                          <p:spTgt spid="36943"/>
                                        </p:tgtEl>
                                      </p:cBhvr>
                                    </p:animEffect>
                                  </p:childTnLst>
                                </p:cTn>
                              </p:par>
                              <p:par>
                                <p:cTn id="8" presetID="22" presetClass="entr" presetSubtype="4" fill="hold" grpId="0" nodeType="withEffect">
                                  <p:stCondLst>
                                    <p:cond delay="200"/>
                                  </p:stCondLst>
                                  <p:childTnLst>
                                    <p:set>
                                      <p:cBhvr>
                                        <p:cTn id="9" dur="1" fill="hold">
                                          <p:stCondLst>
                                            <p:cond delay="0"/>
                                          </p:stCondLst>
                                        </p:cTn>
                                        <p:tgtEl>
                                          <p:spTgt spid="36938"/>
                                        </p:tgtEl>
                                        <p:attrNameLst>
                                          <p:attrName>style.visibility</p:attrName>
                                        </p:attrNameLst>
                                      </p:cBhvr>
                                      <p:to>
                                        <p:strVal val="visible"/>
                                      </p:to>
                                    </p:set>
                                    <p:animEffect transition="in" filter="wipe(down)">
                                      <p:cBhvr>
                                        <p:cTn id="10" dur="500"/>
                                        <p:tgtEl>
                                          <p:spTgt spid="36938"/>
                                        </p:tgtEl>
                                      </p:cBhvr>
                                    </p:animEffect>
                                  </p:childTnLst>
                                </p:cTn>
                              </p:par>
                              <p:par>
                                <p:cTn id="11" presetID="22" presetClass="entr" presetSubtype="1" fill="hold" grpId="0" nodeType="withEffect">
                                  <p:stCondLst>
                                    <p:cond delay="700"/>
                                  </p:stCondLst>
                                  <p:childTnLst>
                                    <p:set>
                                      <p:cBhvr>
                                        <p:cTn id="12" dur="1" fill="hold">
                                          <p:stCondLst>
                                            <p:cond delay="0"/>
                                          </p:stCondLst>
                                        </p:cTn>
                                        <p:tgtEl>
                                          <p:spTgt spid="36939"/>
                                        </p:tgtEl>
                                        <p:attrNameLst>
                                          <p:attrName>style.visibility</p:attrName>
                                        </p:attrNameLst>
                                      </p:cBhvr>
                                      <p:to>
                                        <p:strVal val="visible"/>
                                      </p:to>
                                    </p:set>
                                    <p:animEffect transition="in" filter="wipe(up)">
                                      <p:cBhvr>
                                        <p:cTn id="13" dur="300"/>
                                        <p:tgtEl>
                                          <p:spTgt spid="36939"/>
                                        </p:tgtEl>
                                      </p:cBhvr>
                                    </p:animEffect>
                                  </p:childTnLst>
                                </p:cTn>
                              </p:par>
                              <p:par>
                                <p:cTn id="14" presetID="42" presetClass="entr" presetSubtype="0" fill="hold" grpId="0" nodeType="withEffect">
                                  <p:stCondLst>
                                    <p:cond delay="700"/>
                                  </p:stCondLst>
                                  <p:childTnLst>
                                    <p:set>
                                      <p:cBhvr>
                                        <p:cTn id="15" dur="1" fill="hold">
                                          <p:stCondLst>
                                            <p:cond delay="0"/>
                                          </p:stCondLst>
                                        </p:cTn>
                                        <p:tgtEl>
                                          <p:spTgt spid="36913"/>
                                        </p:tgtEl>
                                        <p:attrNameLst>
                                          <p:attrName>style.visibility</p:attrName>
                                        </p:attrNameLst>
                                      </p:cBhvr>
                                      <p:to>
                                        <p:strVal val="visible"/>
                                      </p:to>
                                    </p:set>
                                    <p:animEffect transition="in" filter="fade">
                                      <p:cBhvr>
                                        <p:cTn id="16" dur="1000"/>
                                        <p:tgtEl>
                                          <p:spTgt spid="36913"/>
                                        </p:tgtEl>
                                      </p:cBhvr>
                                    </p:animEffect>
                                    <p:anim calcmode="lin" valueType="num">
                                      <p:cBhvr>
                                        <p:cTn id="17" dur="1000" fill="hold"/>
                                        <p:tgtEl>
                                          <p:spTgt spid="36913"/>
                                        </p:tgtEl>
                                        <p:attrNameLst>
                                          <p:attrName>ppt_x</p:attrName>
                                        </p:attrNameLst>
                                      </p:cBhvr>
                                      <p:tavLst>
                                        <p:tav tm="0">
                                          <p:val>
                                            <p:strVal val="#ppt_x"/>
                                          </p:val>
                                        </p:tav>
                                        <p:tav tm="100000">
                                          <p:val>
                                            <p:strVal val="#ppt_x"/>
                                          </p:val>
                                        </p:tav>
                                      </p:tavLst>
                                    </p:anim>
                                    <p:anim calcmode="lin" valueType="num">
                                      <p:cBhvr>
                                        <p:cTn id="18" dur="1000" fill="hold"/>
                                        <p:tgtEl>
                                          <p:spTgt spid="36913"/>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36941"/>
                                        </p:tgtEl>
                                        <p:attrNameLst>
                                          <p:attrName>style.visibility</p:attrName>
                                        </p:attrNameLst>
                                      </p:cBhvr>
                                      <p:to>
                                        <p:strVal val="visible"/>
                                      </p:to>
                                    </p:set>
                                    <p:animEffect transition="in" filter="fade">
                                      <p:cBhvr>
                                        <p:cTn id="24" dur="500"/>
                                        <p:tgtEl>
                                          <p:spTgt spid="36941"/>
                                        </p:tgtEl>
                                      </p:cBhvr>
                                    </p:animEffect>
                                  </p:childTnLst>
                                </p:cTn>
                              </p:par>
                              <p:par>
                                <p:cTn id="25" presetID="10" presetClass="entr" presetSubtype="0" fill="hold" grpId="0" nodeType="withEffect">
                                  <p:stCondLst>
                                    <p:cond delay="800"/>
                                  </p:stCondLst>
                                  <p:childTnLst>
                                    <p:set>
                                      <p:cBhvr>
                                        <p:cTn id="26" dur="1" fill="hold">
                                          <p:stCondLst>
                                            <p:cond delay="0"/>
                                          </p:stCondLst>
                                        </p:cTn>
                                        <p:tgtEl>
                                          <p:spTgt spid="36940"/>
                                        </p:tgtEl>
                                        <p:attrNameLst>
                                          <p:attrName>style.visibility</p:attrName>
                                        </p:attrNameLst>
                                      </p:cBhvr>
                                      <p:to>
                                        <p:strVal val="visible"/>
                                      </p:to>
                                    </p:set>
                                    <p:animEffect transition="in" filter="fade">
                                      <p:cBhvr>
                                        <p:cTn id="27" dur="500"/>
                                        <p:tgtEl>
                                          <p:spTgt spid="369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1100"/>
                                  </p:stCondLst>
                                  <p:childTnLst>
                                    <p:set>
                                      <p:cBhvr>
                                        <p:cTn id="31" dur="1" fill="hold">
                                          <p:stCondLst>
                                            <p:cond delay="0"/>
                                          </p:stCondLst>
                                        </p:cTn>
                                        <p:tgtEl>
                                          <p:spTgt spid="36944"/>
                                        </p:tgtEl>
                                        <p:attrNameLst>
                                          <p:attrName>style.visibility</p:attrName>
                                        </p:attrNameLst>
                                      </p:cBhvr>
                                      <p:to>
                                        <p:strVal val="visible"/>
                                      </p:to>
                                    </p:set>
                                    <p:animEffect transition="in" filter="wipe(left)">
                                      <p:cBhvr>
                                        <p:cTn id="32" dur="500"/>
                                        <p:tgtEl>
                                          <p:spTgt spid="36944"/>
                                        </p:tgtEl>
                                      </p:cBhvr>
                                    </p:animEffect>
                                  </p:childTnLst>
                                </p:cTn>
                              </p:par>
                              <p:par>
                                <p:cTn id="33" presetID="22" presetClass="entr" presetSubtype="4" fill="hold" grpId="0" nodeType="withEffect">
                                  <p:stCondLst>
                                    <p:cond delay="1600"/>
                                  </p:stCondLst>
                                  <p:childTnLst>
                                    <p:set>
                                      <p:cBhvr>
                                        <p:cTn id="34" dur="1" fill="hold">
                                          <p:stCondLst>
                                            <p:cond delay="0"/>
                                          </p:stCondLst>
                                        </p:cTn>
                                        <p:tgtEl>
                                          <p:spTgt spid="36926"/>
                                        </p:tgtEl>
                                        <p:attrNameLst>
                                          <p:attrName>style.visibility</p:attrName>
                                        </p:attrNameLst>
                                      </p:cBhvr>
                                      <p:to>
                                        <p:strVal val="visible"/>
                                      </p:to>
                                    </p:set>
                                    <p:animEffect transition="in" filter="wipe(down)">
                                      <p:cBhvr>
                                        <p:cTn id="35" dur="300"/>
                                        <p:tgtEl>
                                          <p:spTgt spid="36926"/>
                                        </p:tgtEl>
                                      </p:cBhvr>
                                    </p:animEffect>
                                  </p:childTnLst>
                                </p:cTn>
                              </p:par>
                              <p:par>
                                <p:cTn id="36" presetID="22" presetClass="entr" presetSubtype="8" fill="hold" grpId="0" nodeType="withEffect">
                                  <p:stCondLst>
                                    <p:cond delay="1900"/>
                                  </p:stCondLst>
                                  <p:childTnLst>
                                    <p:set>
                                      <p:cBhvr>
                                        <p:cTn id="37" dur="1" fill="hold">
                                          <p:stCondLst>
                                            <p:cond delay="0"/>
                                          </p:stCondLst>
                                        </p:cTn>
                                        <p:tgtEl>
                                          <p:spTgt spid="36925"/>
                                        </p:tgtEl>
                                        <p:attrNameLst>
                                          <p:attrName>style.visibility</p:attrName>
                                        </p:attrNameLst>
                                      </p:cBhvr>
                                      <p:to>
                                        <p:strVal val="visible"/>
                                      </p:to>
                                    </p:set>
                                    <p:animEffect transition="in" filter="wipe(left)">
                                      <p:cBhvr>
                                        <p:cTn id="38" dur="100"/>
                                        <p:tgtEl>
                                          <p:spTgt spid="36925"/>
                                        </p:tgtEl>
                                      </p:cBhvr>
                                    </p:animEffect>
                                  </p:childTnLst>
                                </p:cTn>
                              </p:par>
                              <p:par>
                                <p:cTn id="39" presetID="22" presetClass="entr" presetSubtype="4" fill="hold" grpId="0" nodeType="withEffect">
                                  <p:stCondLst>
                                    <p:cond delay="2000"/>
                                  </p:stCondLst>
                                  <p:childTnLst>
                                    <p:set>
                                      <p:cBhvr>
                                        <p:cTn id="40" dur="1" fill="hold">
                                          <p:stCondLst>
                                            <p:cond delay="0"/>
                                          </p:stCondLst>
                                        </p:cTn>
                                        <p:tgtEl>
                                          <p:spTgt spid="36924"/>
                                        </p:tgtEl>
                                        <p:attrNameLst>
                                          <p:attrName>style.visibility</p:attrName>
                                        </p:attrNameLst>
                                      </p:cBhvr>
                                      <p:to>
                                        <p:strVal val="visible"/>
                                      </p:to>
                                    </p:set>
                                    <p:animEffect transition="in" filter="wipe(down)">
                                      <p:cBhvr>
                                        <p:cTn id="41" dur="100"/>
                                        <p:tgtEl>
                                          <p:spTgt spid="36924"/>
                                        </p:tgtEl>
                                      </p:cBhvr>
                                    </p:animEffect>
                                  </p:childTnLst>
                                </p:cTn>
                              </p:par>
                              <p:par>
                                <p:cTn id="42" presetID="22" presetClass="entr" presetSubtype="1" fill="hold" grpId="0" nodeType="withEffect">
                                  <p:stCondLst>
                                    <p:cond delay="2100"/>
                                  </p:stCondLst>
                                  <p:childTnLst>
                                    <p:set>
                                      <p:cBhvr>
                                        <p:cTn id="43" dur="1" fill="hold">
                                          <p:stCondLst>
                                            <p:cond delay="0"/>
                                          </p:stCondLst>
                                        </p:cTn>
                                        <p:tgtEl>
                                          <p:spTgt spid="36923"/>
                                        </p:tgtEl>
                                        <p:attrNameLst>
                                          <p:attrName>style.visibility</p:attrName>
                                        </p:attrNameLst>
                                      </p:cBhvr>
                                      <p:to>
                                        <p:strVal val="visible"/>
                                      </p:to>
                                    </p:set>
                                    <p:animEffect transition="in" filter="wipe(up)">
                                      <p:cBhvr>
                                        <p:cTn id="44" dur="200"/>
                                        <p:tgtEl>
                                          <p:spTgt spid="36923"/>
                                        </p:tgtEl>
                                      </p:cBhvr>
                                    </p:animEffect>
                                  </p:childTnLst>
                                </p:cTn>
                              </p:par>
                              <p:par>
                                <p:cTn id="45" presetID="22" presetClass="entr" presetSubtype="4" fill="hold" grpId="0" nodeType="withEffect">
                                  <p:stCondLst>
                                    <p:cond delay="2300"/>
                                  </p:stCondLst>
                                  <p:childTnLst>
                                    <p:set>
                                      <p:cBhvr>
                                        <p:cTn id="46" dur="1" fill="hold">
                                          <p:stCondLst>
                                            <p:cond delay="0"/>
                                          </p:stCondLst>
                                        </p:cTn>
                                        <p:tgtEl>
                                          <p:spTgt spid="36922"/>
                                        </p:tgtEl>
                                        <p:attrNameLst>
                                          <p:attrName>style.visibility</p:attrName>
                                        </p:attrNameLst>
                                      </p:cBhvr>
                                      <p:to>
                                        <p:strVal val="visible"/>
                                      </p:to>
                                    </p:set>
                                    <p:animEffect transition="in" filter="wipe(down)">
                                      <p:cBhvr>
                                        <p:cTn id="47" dur="300"/>
                                        <p:tgtEl>
                                          <p:spTgt spid="36922"/>
                                        </p:tgtEl>
                                      </p:cBhvr>
                                    </p:animEffect>
                                  </p:childTnLst>
                                </p:cTn>
                              </p:par>
                              <p:par>
                                <p:cTn id="48" presetID="18" presetClass="entr" presetSubtype="6" fill="hold" grpId="0" nodeType="withEffect">
                                  <p:stCondLst>
                                    <p:cond delay="2600"/>
                                  </p:stCondLst>
                                  <p:childTnLst>
                                    <p:set>
                                      <p:cBhvr>
                                        <p:cTn id="49" dur="1" fill="hold">
                                          <p:stCondLst>
                                            <p:cond delay="0"/>
                                          </p:stCondLst>
                                        </p:cTn>
                                        <p:tgtEl>
                                          <p:spTgt spid="36921"/>
                                        </p:tgtEl>
                                        <p:attrNameLst>
                                          <p:attrName>style.visibility</p:attrName>
                                        </p:attrNameLst>
                                      </p:cBhvr>
                                      <p:to>
                                        <p:strVal val="visible"/>
                                      </p:to>
                                    </p:set>
                                    <p:animEffect transition="in" filter="strips(downRight)">
                                      <p:cBhvr>
                                        <p:cTn id="50" dur="400"/>
                                        <p:tgtEl>
                                          <p:spTgt spid="36921"/>
                                        </p:tgtEl>
                                      </p:cBhvr>
                                    </p:animEffect>
                                  </p:childTnLst>
                                </p:cTn>
                              </p:par>
                              <p:par>
                                <p:cTn id="51" presetID="42" presetClass="entr" presetSubtype="0" fill="hold" grpId="0" nodeType="withEffect">
                                  <p:stCondLst>
                                    <p:cond delay="2600"/>
                                  </p:stCondLst>
                                  <p:childTnLst>
                                    <p:set>
                                      <p:cBhvr>
                                        <p:cTn id="52" dur="1" fill="hold">
                                          <p:stCondLst>
                                            <p:cond delay="0"/>
                                          </p:stCondLst>
                                        </p:cTn>
                                        <p:tgtEl>
                                          <p:spTgt spid="36915"/>
                                        </p:tgtEl>
                                        <p:attrNameLst>
                                          <p:attrName>style.visibility</p:attrName>
                                        </p:attrNameLst>
                                      </p:cBhvr>
                                      <p:to>
                                        <p:strVal val="visible"/>
                                      </p:to>
                                    </p:set>
                                    <p:animEffect transition="in" filter="fade">
                                      <p:cBhvr>
                                        <p:cTn id="53" dur="1000"/>
                                        <p:tgtEl>
                                          <p:spTgt spid="36915"/>
                                        </p:tgtEl>
                                      </p:cBhvr>
                                    </p:animEffect>
                                    <p:anim calcmode="lin" valueType="num">
                                      <p:cBhvr>
                                        <p:cTn id="54" dur="1000" fill="hold"/>
                                        <p:tgtEl>
                                          <p:spTgt spid="36915"/>
                                        </p:tgtEl>
                                        <p:attrNameLst>
                                          <p:attrName>ppt_x</p:attrName>
                                        </p:attrNameLst>
                                      </p:cBhvr>
                                      <p:tavLst>
                                        <p:tav tm="0">
                                          <p:val>
                                            <p:strVal val="#ppt_x"/>
                                          </p:val>
                                        </p:tav>
                                        <p:tav tm="100000">
                                          <p:val>
                                            <p:strVal val="#ppt_x"/>
                                          </p:val>
                                        </p:tav>
                                      </p:tavLst>
                                    </p:anim>
                                    <p:anim calcmode="lin" valueType="num">
                                      <p:cBhvr>
                                        <p:cTn id="55" dur="1000" fill="hold"/>
                                        <p:tgtEl>
                                          <p:spTgt spid="36915"/>
                                        </p:tgtEl>
                                        <p:attrNameLst>
                                          <p:attrName>ppt_y</p:attrName>
                                        </p:attrNameLst>
                                      </p:cBhvr>
                                      <p:tavLst>
                                        <p:tav tm="0">
                                          <p:val>
                                            <p:strVal val="#ppt_y+.1"/>
                                          </p:val>
                                        </p:tav>
                                        <p:tav tm="100000">
                                          <p:val>
                                            <p:strVal val="#ppt_y"/>
                                          </p:val>
                                        </p:tav>
                                      </p:tavLst>
                                    </p:anim>
                                  </p:childTnLst>
                                </p:cTn>
                              </p:par>
                              <p:par>
                                <p:cTn id="56" presetID="10" presetClass="entr" presetSubtype="0" fill="hold" grpId="0" nodeType="withEffect">
                                  <p:stCondLst>
                                    <p:cond delay="260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2900"/>
                                  </p:stCondLst>
                                  <p:childTnLst>
                                    <p:set>
                                      <p:cBhvr>
                                        <p:cTn id="62" dur="1" fill="hold">
                                          <p:stCondLst>
                                            <p:cond delay="0"/>
                                          </p:stCondLst>
                                        </p:cTn>
                                        <p:tgtEl>
                                          <p:spTgt spid="36945"/>
                                        </p:tgtEl>
                                        <p:attrNameLst>
                                          <p:attrName>style.visibility</p:attrName>
                                        </p:attrNameLst>
                                      </p:cBhvr>
                                      <p:to>
                                        <p:strVal val="visible"/>
                                      </p:to>
                                    </p:set>
                                    <p:animEffect transition="in" filter="wipe(left)">
                                      <p:cBhvr>
                                        <p:cTn id="63" dur="400"/>
                                        <p:tgtEl>
                                          <p:spTgt spid="36945"/>
                                        </p:tgtEl>
                                      </p:cBhvr>
                                    </p:animEffect>
                                  </p:childTnLst>
                                </p:cTn>
                              </p:par>
                              <p:par>
                                <p:cTn id="64" presetID="22" presetClass="entr" presetSubtype="4" fill="hold" grpId="0" nodeType="withEffect">
                                  <p:stCondLst>
                                    <p:cond delay="3200"/>
                                  </p:stCondLst>
                                  <p:childTnLst>
                                    <p:set>
                                      <p:cBhvr>
                                        <p:cTn id="65" dur="1" fill="hold">
                                          <p:stCondLst>
                                            <p:cond delay="0"/>
                                          </p:stCondLst>
                                        </p:cTn>
                                        <p:tgtEl>
                                          <p:spTgt spid="36933"/>
                                        </p:tgtEl>
                                        <p:attrNameLst>
                                          <p:attrName>style.visibility</p:attrName>
                                        </p:attrNameLst>
                                      </p:cBhvr>
                                      <p:to>
                                        <p:strVal val="visible"/>
                                      </p:to>
                                    </p:set>
                                    <p:animEffect transition="in" filter="wipe(down)">
                                      <p:cBhvr>
                                        <p:cTn id="66" dur="500"/>
                                        <p:tgtEl>
                                          <p:spTgt spid="36933"/>
                                        </p:tgtEl>
                                      </p:cBhvr>
                                    </p:animEffect>
                                  </p:childTnLst>
                                </p:cTn>
                              </p:par>
                              <p:par>
                                <p:cTn id="67" presetID="18" presetClass="entr" presetSubtype="6" fill="hold" grpId="0" nodeType="withEffect">
                                  <p:stCondLst>
                                    <p:cond delay="3700"/>
                                  </p:stCondLst>
                                  <p:childTnLst>
                                    <p:set>
                                      <p:cBhvr>
                                        <p:cTn id="68" dur="1" fill="hold">
                                          <p:stCondLst>
                                            <p:cond delay="0"/>
                                          </p:stCondLst>
                                        </p:cTn>
                                        <p:tgtEl>
                                          <p:spTgt spid="36932"/>
                                        </p:tgtEl>
                                        <p:attrNameLst>
                                          <p:attrName>style.visibility</p:attrName>
                                        </p:attrNameLst>
                                      </p:cBhvr>
                                      <p:to>
                                        <p:strVal val="visible"/>
                                      </p:to>
                                    </p:set>
                                    <p:animEffect transition="in" filter="strips(downRight)">
                                      <p:cBhvr>
                                        <p:cTn id="69" dur="400"/>
                                        <p:tgtEl>
                                          <p:spTgt spid="36932"/>
                                        </p:tgtEl>
                                      </p:cBhvr>
                                    </p:animEffect>
                                  </p:childTnLst>
                                </p:cTn>
                              </p:par>
                              <p:par>
                                <p:cTn id="70" presetID="10" presetClass="entr" presetSubtype="0" fill="hold" nodeType="withEffect">
                                  <p:stCondLst>
                                    <p:cond delay="3700"/>
                                  </p:stCondLst>
                                  <p:childTnLst>
                                    <p:set>
                                      <p:cBhvr>
                                        <p:cTn id="71" dur="1" fill="hold">
                                          <p:stCondLst>
                                            <p:cond delay="0"/>
                                          </p:stCondLst>
                                        </p:cTn>
                                        <p:tgtEl>
                                          <p:spTgt spid="36947"/>
                                        </p:tgtEl>
                                        <p:attrNameLst>
                                          <p:attrName>style.visibility</p:attrName>
                                        </p:attrNameLst>
                                      </p:cBhvr>
                                      <p:to>
                                        <p:strVal val="visible"/>
                                      </p:to>
                                    </p:set>
                                    <p:animEffect transition="in" filter="fade">
                                      <p:cBhvr>
                                        <p:cTn id="72" dur="1000"/>
                                        <p:tgtEl>
                                          <p:spTgt spid="36947"/>
                                        </p:tgtEl>
                                      </p:cBhvr>
                                    </p:animEffect>
                                  </p:childTnLst>
                                </p:cTn>
                              </p:par>
                              <p:par>
                                <p:cTn id="73" presetID="22" presetClass="entr" presetSubtype="1" fill="hold" grpId="0" nodeType="withEffect">
                                  <p:stCondLst>
                                    <p:cond delay="4100"/>
                                  </p:stCondLst>
                                  <p:childTnLst>
                                    <p:set>
                                      <p:cBhvr>
                                        <p:cTn id="74" dur="1" fill="hold">
                                          <p:stCondLst>
                                            <p:cond delay="0"/>
                                          </p:stCondLst>
                                        </p:cTn>
                                        <p:tgtEl>
                                          <p:spTgt spid="36931"/>
                                        </p:tgtEl>
                                        <p:attrNameLst>
                                          <p:attrName>style.visibility</p:attrName>
                                        </p:attrNameLst>
                                      </p:cBhvr>
                                      <p:to>
                                        <p:strVal val="visible"/>
                                      </p:to>
                                    </p:set>
                                    <p:animEffect transition="in" filter="wipe(up)">
                                      <p:cBhvr>
                                        <p:cTn id="75" dur="300"/>
                                        <p:tgtEl>
                                          <p:spTgt spid="36931"/>
                                        </p:tgtEl>
                                      </p:cBhvr>
                                    </p:animEffect>
                                  </p:childTnLst>
                                </p:cTn>
                              </p:par>
                              <p:par>
                                <p:cTn id="76" presetID="42" presetClass="entr" presetSubtype="0" fill="hold" grpId="0" nodeType="withEffect">
                                  <p:stCondLst>
                                    <p:cond delay="4100"/>
                                  </p:stCondLst>
                                  <p:childTnLst>
                                    <p:set>
                                      <p:cBhvr>
                                        <p:cTn id="77" dur="1" fill="hold">
                                          <p:stCondLst>
                                            <p:cond delay="0"/>
                                          </p:stCondLst>
                                        </p:cTn>
                                        <p:tgtEl>
                                          <p:spTgt spid="36914"/>
                                        </p:tgtEl>
                                        <p:attrNameLst>
                                          <p:attrName>style.visibility</p:attrName>
                                        </p:attrNameLst>
                                      </p:cBhvr>
                                      <p:to>
                                        <p:strVal val="visible"/>
                                      </p:to>
                                    </p:set>
                                    <p:animEffect transition="in" filter="fade">
                                      <p:cBhvr>
                                        <p:cTn id="78" dur="1000"/>
                                        <p:tgtEl>
                                          <p:spTgt spid="36914"/>
                                        </p:tgtEl>
                                      </p:cBhvr>
                                    </p:animEffect>
                                    <p:anim calcmode="lin" valueType="num">
                                      <p:cBhvr>
                                        <p:cTn id="79" dur="1000" fill="hold"/>
                                        <p:tgtEl>
                                          <p:spTgt spid="36914"/>
                                        </p:tgtEl>
                                        <p:attrNameLst>
                                          <p:attrName>ppt_x</p:attrName>
                                        </p:attrNameLst>
                                      </p:cBhvr>
                                      <p:tavLst>
                                        <p:tav tm="0">
                                          <p:val>
                                            <p:strVal val="#ppt_x"/>
                                          </p:val>
                                        </p:tav>
                                        <p:tav tm="100000">
                                          <p:val>
                                            <p:strVal val="#ppt_x"/>
                                          </p:val>
                                        </p:tav>
                                      </p:tavLst>
                                    </p:anim>
                                    <p:anim calcmode="lin" valueType="num">
                                      <p:cBhvr>
                                        <p:cTn id="80" dur="1000" fill="hold"/>
                                        <p:tgtEl>
                                          <p:spTgt spid="36914"/>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410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par>
                          <p:cTn id="84" fill="hold">
                            <p:stCondLst>
                              <p:cond delay="5100"/>
                            </p:stCondLst>
                            <p:childTnLst>
                              <p:par>
                                <p:cTn id="85" presetID="22" presetClass="entr" presetSubtype="8" fill="hold" grpId="0" nodeType="afterEffect">
                                  <p:stCondLst>
                                    <p:cond delay="0"/>
                                  </p:stCondLst>
                                  <p:childTnLst>
                                    <p:set>
                                      <p:cBhvr>
                                        <p:cTn id="86" dur="1" fill="hold">
                                          <p:stCondLst>
                                            <p:cond delay="0"/>
                                          </p:stCondLst>
                                        </p:cTn>
                                        <p:tgtEl>
                                          <p:spTgt spid="36946"/>
                                        </p:tgtEl>
                                        <p:attrNameLst>
                                          <p:attrName>style.visibility</p:attrName>
                                        </p:attrNameLst>
                                      </p:cBhvr>
                                      <p:to>
                                        <p:strVal val="visible"/>
                                      </p:to>
                                    </p:set>
                                    <p:animEffect transition="in" filter="wipe(left)">
                                      <p:cBhvr>
                                        <p:cTn id="87" dur="500"/>
                                        <p:tgtEl>
                                          <p:spTgt spid="36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7" grpId="0" animBg="1"/>
      <p:bldP spid="4" grpId="0" animBg="1"/>
      <p:bldP spid="36913" grpId="0"/>
      <p:bldP spid="36914" grpId="0"/>
      <p:bldP spid="36915" grpId="0"/>
      <p:bldP spid="36921" grpId="0" animBg="1"/>
      <p:bldP spid="36922" grpId="0" animBg="1"/>
      <p:bldP spid="36923" grpId="0" animBg="1"/>
      <p:bldP spid="36924" grpId="0" animBg="1"/>
      <p:bldP spid="36925" grpId="0" animBg="1"/>
      <p:bldP spid="36926" grpId="0" animBg="1"/>
      <p:bldP spid="36931" grpId="0" animBg="1"/>
      <p:bldP spid="36932" grpId="0" animBg="1"/>
      <p:bldP spid="36933" grpId="0" animBg="1"/>
      <p:bldP spid="36938" grpId="0" animBg="1"/>
      <p:bldP spid="36939" grpId="0" animBg="1"/>
      <p:bldP spid="36940" grpId="0" animBg="1"/>
      <p:bldP spid="36941" grpId="0" animBg="1"/>
      <p:bldP spid="36943" grpId="0" animBg="1"/>
      <p:bldP spid="36944" grpId="0" animBg="1"/>
      <p:bldP spid="36945" grpId="0" animBg="1"/>
      <p:bldP spid="369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图片 5" descr="1933371041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5328" y="3681418"/>
            <a:ext cx="2998177" cy="39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14" name="TextBox 4"/>
          <p:cNvSpPr txBox="1">
            <a:spLocks noChangeArrowheads="1"/>
          </p:cNvSpPr>
          <p:nvPr/>
        </p:nvSpPr>
        <p:spPr bwMode="auto">
          <a:xfrm>
            <a:off x="6100324"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a:t>
            </a:r>
            <a:endParaRPr lang="zh-CN" altLang="en-US" sz="1400" dirty="0">
              <a:solidFill>
                <a:prstClr val="black"/>
              </a:solidFill>
              <a:latin typeface="Calibri" panose="020F0502020204030204" pitchFamily="34" charset="0"/>
            </a:endParaRPr>
          </a:p>
        </p:txBody>
      </p:sp>
      <p:pic>
        <p:nvPicPr>
          <p:cNvPr id="15" name="Picture 14"/>
          <p:cNvPicPr>
            <a:picLocks noChangeAspect="1"/>
          </p:cNvPicPr>
          <p:nvPr/>
        </p:nvPicPr>
        <p:blipFill rotWithShape="1">
          <a:blip r:embed="rId3"/>
          <a:srcRect t="5535"/>
          <a:stretch/>
        </p:blipFill>
        <p:spPr>
          <a:xfrm>
            <a:off x="7287493" y="239714"/>
            <a:ext cx="1821011" cy="295926"/>
          </a:xfrm>
          <a:prstGeom prst="rect">
            <a:avLst/>
          </a:prstGeom>
        </p:spPr>
      </p:pic>
      <p:pic>
        <p:nvPicPr>
          <p:cNvPr id="22530" name="Picture 2" descr="http://www.opencloudconnect.org/wp-content/uploads/2013/06/shutterstock_13853205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0228" y="1196752"/>
            <a:ext cx="3308375" cy="22066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19872" y="4221088"/>
            <a:ext cx="2232248" cy="523220"/>
          </a:xfrm>
          <a:prstGeom prst="rect">
            <a:avLst/>
          </a:prstGeom>
          <a:noFill/>
        </p:spPr>
        <p:txBody>
          <a:bodyPr wrap="square" rtlCol="0">
            <a:spAutoFit/>
          </a:bodyPr>
          <a:lstStyle/>
          <a:p>
            <a:r>
              <a:rPr lang="en-US" sz="2800" b="1" dirty="0" smtClean="0">
                <a:solidFill>
                  <a:srgbClr val="002060"/>
                </a:solidFill>
                <a:latin typeface="+mn-lt"/>
              </a:rPr>
              <a:t>THANK YOU!</a:t>
            </a:r>
            <a:endParaRPr lang="en-US" sz="2800" b="1" dirty="0">
              <a:solidFill>
                <a:srgbClr val="002060"/>
              </a:solidFill>
              <a:latin typeface="+mn-lt"/>
            </a:endParaRPr>
          </a:p>
        </p:txBody>
      </p:sp>
      <p:sp>
        <p:nvSpPr>
          <p:cNvPr id="9" name="文本框 4"/>
          <p:cNvSpPr txBox="1"/>
          <p:nvPr/>
        </p:nvSpPr>
        <p:spPr>
          <a:xfrm>
            <a:off x="467544" y="5153124"/>
            <a:ext cx="8496944" cy="2410916"/>
          </a:xfrm>
          <a:prstGeom prst="rect">
            <a:avLst/>
          </a:prstGeom>
          <a:noFill/>
        </p:spPr>
        <p:txBody>
          <a:bodyPr wrap="square" rtlCol="0">
            <a:spAutoFit/>
          </a:bodyPr>
          <a:lstStyle/>
          <a:p>
            <a:r>
              <a:rPr lang="en-US" altLang="zh-CN" sz="3600" b="1" dirty="0">
                <a:solidFill>
                  <a:schemeClr val="tx1">
                    <a:lumMod val="75000"/>
                    <a:lumOff val="25000"/>
                  </a:schemeClr>
                </a:solidFill>
                <a:latin typeface="Calibri" panose="020F0502020204030204" pitchFamily="34" charset="0"/>
              </a:rPr>
              <a:t>Team </a:t>
            </a:r>
            <a:r>
              <a:rPr lang="en-US" altLang="zh-CN" sz="3600" b="1" dirty="0" smtClean="0">
                <a:solidFill>
                  <a:schemeClr val="tx1">
                    <a:lumMod val="75000"/>
                    <a:lumOff val="25000"/>
                  </a:schemeClr>
                </a:solidFill>
                <a:latin typeface="Calibri" panose="020F0502020204030204" pitchFamily="34" charset="0"/>
              </a:rPr>
              <a:t>2 </a:t>
            </a:r>
            <a:endParaRPr lang="en-US" altLang="zh-CN" sz="3600" b="1" dirty="0">
              <a:solidFill>
                <a:schemeClr val="tx1">
                  <a:lumMod val="75000"/>
                  <a:lumOff val="25000"/>
                </a:schemeClr>
              </a:solidFill>
              <a:latin typeface="Calibri" panose="020F0502020204030204" pitchFamily="34" charset="0"/>
            </a:endParaRPr>
          </a:p>
          <a:p>
            <a:r>
              <a:rPr lang="en-US" altLang="zh-CN" sz="2400" dirty="0">
                <a:solidFill>
                  <a:schemeClr val="tx1">
                    <a:lumMod val="75000"/>
                    <a:lumOff val="25000"/>
                  </a:schemeClr>
                </a:solidFill>
                <a:latin typeface="Calibri" panose="020F0502020204030204" pitchFamily="34" charset="0"/>
              </a:rPr>
              <a:t>Alex </a:t>
            </a:r>
            <a:r>
              <a:rPr lang="en-US" altLang="zh-CN" sz="2400" dirty="0" smtClean="0">
                <a:solidFill>
                  <a:schemeClr val="tx1">
                    <a:lumMod val="75000"/>
                    <a:lumOff val="25000"/>
                  </a:schemeClr>
                </a:solidFill>
                <a:latin typeface="Calibri" panose="020F0502020204030204" pitchFamily="34" charset="0"/>
              </a:rPr>
              <a:t>Xia | Arching </a:t>
            </a:r>
            <a:r>
              <a:rPr lang="en-US" altLang="zh-CN" sz="2400" dirty="0">
                <a:solidFill>
                  <a:schemeClr val="tx1">
                    <a:lumMod val="75000"/>
                    <a:lumOff val="25000"/>
                  </a:schemeClr>
                </a:solidFill>
                <a:latin typeface="Calibri" panose="020F0502020204030204" pitchFamily="34" charset="0"/>
              </a:rPr>
              <a:t>Zhang </a:t>
            </a:r>
            <a:r>
              <a:rPr lang="en-US" altLang="zh-CN" sz="2400" dirty="0" smtClean="0">
                <a:solidFill>
                  <a:schemeClr val="tx1">
                    <a:lumMod val="75000"/>
                    <a:lumOff val="25000"/>
                  </a:schemeClr>
                </a:solidFill>
                <a:latin typeface="Calibri" panose="020F0502020204030204" pitchFamily="34" charset="0"/>
              </a:rPr>
              <a:t>| Santosh Srivatsa | </a:t>
            </a:r>
            <a:r>
              <a:rPr lang="en-US" altLang="zh-CN" sz="2400" dirty="0" err="1" smtClean="0">
                <a:solidFill>
                  <a:schemeClr val="tx1">
                    <a:lumMod val="75000"/>
                    <a:lumOff val="25000"/>
                  </a:schemeClr>
                </a:solidFill>
                <a:latin typeface="Calibri" panose="020F0502020204030204" pitchFamily="34" charset="0"/>
              </a:rPr>
              <a:t>Seshi</a:t>
            </a:r>
            <a:r>
              <a:rPr lang="en-US" altLang="zh-CN" sz="2400" dirty="0" smtClean="0">
                <a:solidFill>
                  <a:schemeClr val="tx1">
                    <a:lumMod val="75000"/>
                    <a:lumOff val="25000"/>
                  </a:schemeClr>
                </a:solidFill>
                <a:latin typeface="Calibri" panose="020F0502020204030204" pitchFamily="34" charset="0"/>
              </a:rPr>
              <a:t> </a:t>
            </a:r>
            <a:r>
              <a:rPr lang="en-US" altLang="zh-CN" sz="2400" dirty="0" err="1" smtClean="0">
                <a:solidFill>
                  <a:schemeClr val="tx1">
                    <a:lumMod val="75000"/>
                    <a:lumOff val="25000"/>
                  </a:schemeClr>
                </a:solidFill>
                <a:latin typeface="Calibri" panose="020F0502020204030204" pitchFamily="34" charset="0"/>
              </a:rPr>
              <a:t>Harianathan</a:t>
            </a:r>
            <a:endParaRPr lang="en-US" altLang="zh-CN" sz="2400" dirty="0" smtClean="0">
              <a:solidFill>
                <a:schemeClr val="tx1">
                  <a:lumMod val="75000"/>
                  <a:lumOff val="25000"/>
                </a:schemeClr>
              </a:solidFill>
              <a:latin typeface="Calibri" panose="020F0502020204030204" pitchFamily="34" charset="0"/>
            </a:endParaRPr>
          </a:p>
          <a:p>
            <a:pPr>
              <a:spcBef>
                <a:spcPts val="800"/>
              </a:spcBef>
            </a:pPr>
            <a:r>
              <a:rPr lang="en-US" altLang="zh-CN" sz="2400" dirty="0" smtClean="0">
                <a:solidFill>
                  <a:schemeClr val="tx1">
                    <a:lumMod val="75000"/>
                    <a:lumOff val="25000"/>
                  </a:schemeClr>
                </a:solidFill>
                <a:latin typeface="Calibri" panose="020F0502020204030204" pitchFamily="34" charset="0"/>
              </a:rPr>
              <a:t>                         OPIM </a:t>
            </a:r>
            <a:r>
              <a:rPr lang="en-US" altLang="zh-CN" sz="2400" dirty="0">
                <a:solidFill>
                  <a:schemeClr val="tx1">
                    <a:lumMod val="75000"/>
                    <a:lumOff val="25000"/>
                  </a:schemeClr>
                </a:solidFill>
                <a:latin typeface="Calibri" panose="020F0502020204030204" pitchFamily="34" charset="0"/>
              </a:rPr>
              <a:t>5270︱Hartford︱04/28/2016 </a:t>
            </a:r>
          </a:p>
          <a:p>
            <a:endParaRPr lang="en-US" altLang="zh-CN" sz="2400" dirty="0">
              <a:solidFill>
                <a:srgbClr val="2072BE"/>
              </a:solidFill>
              <a:latin typeface="Calibri" panose="020F0502020204030204" pitchFamily="34" charset="0"/>
            </a:endParaRPr>
          </a:p>
          <a:p>
            <a:endParaRPr lang="en-US" altLang="zh-CN" dirty="0"/>
          </a:p>
          <a:p>
            <a:endParaRPr lang="zh-CN" altLang="en-US" dirty="0"/>
          </a:p>
        </p:txBody>
      </p:sp>
      <p:pic>
        <p:nvPicPr>
          <p:cNvPr id="10" name="Picture 2" descr="https://upload.wikimedia.org/wikipedia/commons/e/e6/UCONN_academic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755"/>
          <a:stretch/>
        </p:blipFill>
        <p:spPr bwMode="auto">
          <a:xfrm>
            <a:off x="585273" y="6234106"/>
            <a:ext cx="1538456" cy="35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041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69"/>
          <p:cNvSpPr/>
          <p:nvPr/>
        </p:nvSpPr>
        <p:spPr>
          <a:xfrm>
            <a:off x="2989385" y="3494943"/>
            <a:ext cx="6154615" cy="7913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38" name="直接连接符 24"/>
          <p:cNvCxnSpPr/>
          <p:nvPr/>
        </p:nvCxnSpPr>
        <p:spPr>
          <a:xfrm>
            <a:off x="0" y="4218843"/>
            <a:ext cx="9144000" cy="1465"/>
          </a:xfrm>
          <a:prstGeom prst="line">
            <a:avLst/>
          </a:prstGeom>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1956289" y="1186961"/>
            <a:ext cx="5605097" cy="5605097"/>
          </a:xfrm>
          <a:prstGeom prst="ellipse">
            <a:avLst/>
          </a:prstGeom>
          <a:solidFill>
            <a:schemeClr val="accent5">
              <a:lumMod val="40000"/>
              <a:lumOff val="60000"/>
            </a:schemeClr>
          </a:solidFill>
          <a:ln w="3175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同心圆 14"/>
          <p:cNvSpPr/>
          <p:nvPr/>
        </p:nvSpPr>
        <p:spPr>
          <a:xfrm>
            <a:off x="-1230923" y="1940169"/>
            <a:ext cx="4192466" cy="4192466"/>
          </a:xfrm>
          <a:prstGeom prst="donut">
            <a:avLst>
              <a:gd name="adj" fmla="val 7965"/>
            </a:avLst>
          </a:prstGeom>
          <a:solidFill>
            <a:schemeClr val="bg1">
              <a:lumMod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3" name="椭圆 12"/>
          <p:cNvSpPr/>
          <p:nvPr/>
        </p:nvSpPr>
        <p:spPr>
          <a:xfrm>
            <a:off x="-637520" y="2505785"/>
            <a:ext cx="3010946" cy="3010946"/>
          </a:xfrm>
          <a:prstGeom prst="ellipse">
            <a:avLst/>
          </a:prstGeom>
          <a:solidFill>
            <a:srgbClr val="BFEAFD"/>
          </a:solidFill>
          <a:ln w="19050">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形标注 7"/>
          <p:cNvSpPr/>
          <p:nvPr/>
        </p:nvSpPr>
        <p:spPr>
          <a:xfrm>
            <a:off x="1175447" y="1484784"/>
            <a:ext cx="949569" cy="949569"/>
          </a:xfrm>
          <a:prstGeom prst="wedgeEllipseCallout">
            <a:avLst>
              <a:gd name="adj1" fmla="val -30377"/>
              <a:gd name="adj2" fmla="val 55182"/>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rgbClr val="262626"/>
                </a:solidFill>
                <a:latin typeface="+mn-lt"/>
              </a:rPr>
              <a:t>1</a:t>
            </a:r>
            <a:endParaRPr lang="zh-CN" altLang="en-US" sz="2000" b="1" dirty="0">
              <a:solidFill>
                <a:srgbClr val="262626"/>
              </a:solidFill>
              <a:latin typeface="+mn-lt"/>
            </a:endParaRPr>
          </a:p>
        </p:txBody>
      </p:sp>
      <p:sp>
        <p:nvSpPr>
          <p:cNvPr id="9" name="椭圆形标注 8"/>
          <p:cNvSpPr/>
          <p:nvPr/>
        </p:nvSpPr>
        <p:spPr>
          <a:xfrm>
            <a:off x="2395847" y="2680983"/>
            <a:ext cx="949577" cy="949577"/>
          </a:xfrm>
          <a:prstGeom prst="wedgeEllipseCallout">
            <a:avLst>
              <a:gd name="adj1" fmla="val -56758"/>
              <a:gd name="adj2" fmla="val 22774"/>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10" name="椭圆形标注 9"/>
          <p:cNvSpPr/>
          <p:nvPr/>
        </p:nvSpPr>
        <p:spPr>
          <a:xfrm>
            <a:off x="2659618" y="4035462"/>
            <a:ext cx="905706" cy="905706"/>
          </a:xfrm>
          <a:prstGeom prst="wedgeEllipseCallout">
            <a:avLst>
              <a:gd name="adj1" fmla="val -66488"/>
              <a:gd name="adj2" fmla="val -2523"/>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3</a:t>
            </a:r>
            <a:endParaRPr lang="zh-CN" altLang="en-US" sz="2000" b="1" dirty="0">
              <a:solidFill>
                <a:srgbClr val="262626"/>
              </a:solidFill>
              <a:latin typeface="+mn-lt"/>
            </a:endParaRPr>
          </a:p>
        </p:txBody>
      </p:sp>
      <p:sp>
        <p:nvSpPr>
          <p:cNvPr id="11" name="椭圆形标注 10"/>
          <p:cNvSpPr/>
          <p:nvPr/>
        </p:nvSpPr>
        <p:spPr>
          <a:xfrm>
            <a:off x="1931127" y="5287735"/>
            <a:ext cx="949577" cy="949577"/>
          </a:xfrm>
          <a:prstGeom prst="wedgeEllipseCallout">
            <a:avLst>
              <a:gd name="adj1" fmla="val -58431"/>
              <a:gd name="adj2" fmla="val -34640"/>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4</a:t>
            </a:r>
            <a:endParaRPr lang="zh-CN" altLang="en-US" sz="2000" b="1" dirty="0">
              <a:solidFill>
                <a:srgbClr val="262626"/>
              </a:solidFill>
              <a:latin typeface="+mn-lt"/>
            </a:endParaRPr>
          </a:p>
        </p:txBody>
      </p:sp>
      <p:sp>
        <p:nvSpPr>
          <p:cNvPr id="33" name="下弧形箭头 32"/>
          <p:cNvSpPr/>
          <p:nvPr/>
        </p:nvSpPr>
        <p:spPr>
          <a:xfrm rot="7364826">
            <a:off x="1124204" y="1707537"/>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4" name="下弧形箭头 33"/>
          <p:cNvSpPr/>
          <p:nvPr/>
        </p:nvSpPr>
        <p:spPr>
          <a:xfrm rot="11327040">
            <a:off x="2605454" y="2836335"/>
            <a:ext cx="633046" cy="181708"/>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5" name="下弧形箭头 34"/>
          <p:cNvSpPr/>
          <p:nvPr/>
        </p:nvSpPr>
        <p:spPr>
          <a:xfrm rot="13412369">
            <a:off x="3006969" y="4192270"/>
            <a:ext cx="633046" cy="224204"/>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6" name="下弧形箭头 35"/>
          <p:cNvSpPr/>
          <p:nvPr/>
        </p:nvSpPr>
        <p:spPr>
          <a:xfrm rot="13786726">
            <a:off x="2287275" y="5528063"/>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8" name="下弧形箭头 67"/>
          <p:cNvSpPr/>
          <p:nvPr/>
        </p:nvSpPr>
        <p:spPr>
          <a:xfrm rot="10295875">
            <a:off x="-565639" y="2759320"/>
            <a:ext cx="2655277" cy="1170842"/>
          </a:xfrm>
          <a:prstGeom prst="curvedUpArrow">
            <a:avLst>
              <a:gd name="adj1" fmla="val 12400"/>
              <a:gd name="adj2" fmla="val 10457"/>
              <a:gd name="adj3" fmla="val 23359"/>
            </a:avLst>
          </a:prstGeom>
          <a:solidFill>
            <a:srgbClr val="76C5DB"/>
          </a:solid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prstClr val="black"/>
              </a:solidFill>
            </a:endParaRPr>
          </a:p>
        </p:txBody>
      </p:sp>
      <p:sp>
        <p:nvSpPr>
          <p:cNvPr id="66" name="下弧形箭头 65"/>
          <p:cNvSpPr/>
          <p:nvPr/>
        </p:nvSpPr>
        <p:spPr>
          <a:xfrm rot="20958333">
            <a:off x="-265235" y="4284785"/>
            <a:ext cx="2694843" cy="1012581"/>
          </a:xfrm>
          <a:prstGeom prst="curvedUpArrow">
            <a:avLst>
              <a:gd name="adj1" fmla="val 12400"/>
              <a:gd name="adj2" fmla="val 30646"/>
              <a:gd name="adj3" fmla="val 21800"/>
            </a:avLst>
          </a:prstGeom>
          <a:solidFill>
            <a:srgbClr val="76C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72" name="椭圆 71"/>
          <p:cNvSpPr/>
          <p:nvPr/>
        </p:nvSpPr>
        <p:spPr>
          <a:xfrm>
            <a:off x="1043608" y="2539876"/>
            <a:ext cx="379535" cy="3795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3" name="椭圆 72"/>
          <p:cNvSpPr/>
          <p:nvPr/>
        </p:nvSpPr>
        <p:spPr>
          <a:xfrm>
            <a:off x="1763688" y="3140968"/>
            <a:ext cx="442546" cy="442546"/>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4" name="椭圆 73"/>
          <p:cNvSpPr/>
          <p:nvPr/>
        </p:nvSpPr>
        <p:spPr>
          <a:xfrm>
            <a:off x="1934308" y="4035475"/>
            <a:ext cx="507023" cy="507023"/>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5" name="椭圆 74"/>
          <p:cNvSpPr/>
          <p:nvPr/>
        </p:nvSpPr>
        <p:spPr>
          <a:xfrm>
            <a:off x="1403648" y="4760202"/>
            <a:ext cx="570034" cy="5700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TextBox 18"/>
          <p:cNvSpPr txBox="1"/>
          <p:nvPr/>
        </p:nvSpPr>
        <p:spPr>
          <a:xfrm>
            <a:off x="-108520" y="3560885"/>
            <a:ext cx="1962150" cy="887935"/>
          </a:xfrm>
          <a:prstGeom prst="rect">
            <a:avLst/>
          </a:prstGeom>
          <a:noFill/>
        </p:spPr>
        <p:txBody>
          <a:bodyPr>
            <a:spAutoFit/>
          </a:bodyPr>
          <a:lstStyle/>
          <a:p>
            <a:pPr algn="ctr">
              <a:defRPr/>
            </a:pPr>
            <a:r>
              <a:rPr lang="en-US" altLang="zh-CN" sz="2585" b="1" dirty="0" smtClean="0">
                <a:solidFill>
                  <a:prstClr val="black">
                    <a:lumMod val="65000"/>
                    <a:lumOff val="35000"/>
                  </a:prstClr>
                </a:solidFill>
                <a:latin typeface="Calibri" pitchFamily="34" charset="0"/>
                <a:ea typeface="宋体" charset="-122"/>
              </a:rPr>
              <a:t>The </a:t>
            </a:r>
            <a:endParaRPr lang="en-US" altLang="zh-CN" sz="2585" b="1" dirty="0">
              <a:solidFill>
                <a:prstClr val="black">
                  <a:lumMod val="65000"/>
                  <a:lumOff val="35000"/>
                </a:prstClr>
              </a:solidFill>
              <a:latin typeface="Calibri" pitchFamily="34" charset="0"/>
              <a:ea typeface="宋体" charset="-122"/>
            </a:endParaRPr>
          </a:p>
          <a:p>
            <a:pPr algn="ctr">
              <a:defRPr/>
            </a:pPr>
            <a:r>
              <a:rPr lang="en-US" altLang="zh-CN" sz="2585" b="1" dirty="0" smtClean="0">
                <a:solidFill>
                  <a:prstClr val="black">
                    <a:lumMod val="65000"/>
                    <a:lumOff val="35000"/>
                  </a:prstClr>
                </a:solidFill>
                <a:latin typeface="Calibri" pitchFamily="34" charset="0"/>
                <a:ea typeface="宋体" charset="-122"/>
              </a:rPr>
              <a:t>Concorde</a:t>
            </a:r>
            <a:endParaRPr lang="zh-CN" altLang="en-US" sz="2585" b="1" dirty="0">
              <a:solidFill>
                <a:prstClr val="black">
                  <a:lumMod val="65000"/>
                  <a:lumOff val="35000"/>
                </a:prstClr>
              </a:solidFill>
              <a:latin typeface="Calibri" pitchFamily="34" charset="0"/>
              <a:ea typeface="宋体" charset="-122"/>
            </a:endParaRPr>
          </a:p>
        </p:txBody>
      </p:sp>
      <p:sp>
        <p:nvSpPr>
          <p:cNvPr id="58" name="TextBox 58"/>
          <p:cNvSpPr txBox="1">
            <a:spLocks noChangeArrowheads="1"/>
          </p:cNvSpPr>
          <p:nvPr/>
        </p:nvSpPr>
        <p:spPr bwMode="auto">
          <a:xfrm>
            <a:off x="2563402" y="1322765"/>
            <a:ext cx="25126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solidFill>
                  <a:prstClr val="black"/>
                </a:solidFill>
              </a:rPr>
              <a:t>What is Concorde</a:t>
            </a:r>
          </a:p>
          <a:p>
            <a:pPr eaLnBrk="1" hangingPunct="1"/>
            <a:r>
              <a:rPr lang="en-US" altLang="zh-CN" sz="1400" dirty="0">
                <a:solidFill>
                  <a:prstClr val="black"/>
                </a:solidFill>
              </a:rPr>
              <a:t>     Scope and timing</a:t>
            </a:r>
          </a:p>
          <a:p>
            <a:pPr eaLnBrk="1" hangingPunct="1"/>
            <a:r>
              <a:rPr lang="en-US" altLang="zh-CN" sz="1400" dirty="0">
                <a:solidFill>
                  <a:prstClr val="black"/>
                </a:solidFill>
              </a:rPr>
              <a:t>         Stakeholders</a:t>
            </a:r>
          </a:p>
          <a:p>
            <a:pPr eaLnBrk="1" hangingPunct="1"/>
            <a:r>
              <a:rPr lang="en-US" altLang="zh-CN" sz="1400" dirty="0">
                <a:solidFill>
                  <a:prstClr val="black"/>
                </a:solidFill>
              </a:rPr>
              <a:t>            Description of failure</a:t>
            </a:r>
          </a:p>
        </p:txBody>
      </p:sp>
      <p:sp>
        <p:nvSpPr>
          <p:cNvPr id="59" name="椭圆 58"/>
          <p:cNvSpPr/>
          <p:nvPr/>
        </p:nvSpPr>
        <p:spPr>
          <a:xfrm>
            <a:off x="2821447" y="1853527"/>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64" name="椭圆 63"/>
          <p:cNvSpPr/>
          <p:nvPr/>
        </p:nvSpPr>
        <p:spPr>
          <a:xfrm>
            <a:off x="2636487" y="1656096"/>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65" name="椭圆 64"/>
          <p:cNvSpPr/>
          <p:nvPr/>
        </p:nvSpPr>
        <p:spPr>
          <a:xfrm>
            <a:off x="2398112" y="1453720"/>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2" name="TextBox 41"/>
          <p:cNvSpPr txBox="1"/>
          <p:nvPr/>
        </p:nvSpPr>
        <p:spPr>
          <a:xfrm>
            <a:off x="6692341" y="3560249"/>
            <a:ext cx="2201052" cy="584775"/>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smtClean="0">
                <a:solidFill>
                  <a:srgbClr val="404040"/>
                </a:solidFill>
                <a:latin typeface="+mn-lt"/>
              </a:rPr>
              <a:t>Background</a:t>
            </a:r>
            <a:endParaRPr lang="zh-CN" altLang="en-US" sz="3200" b="1" dirty="0">
              <a:solidFill>
                <a:srgbClr val="404040"/>
              </a:solidFill>
              <a:latin typeface="+mn-lt"/>
            </a:endParaRPr>
          </a:p>
        </p:txBody>
      </p:sp>
      <p:cxnSp>
        <p:nvCxnSpPr>
          <p:cNvPr id="39" name="直接连接符 2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40" name="TextBox 4"/>
          <p:cNvSpPr txBox="1">
            <a:spLocks noChangeArrowheads="1"/>
          </p:cNvSpPr>
          <p:nvPr/>
        </p:nvSpPr>
        <p:spPr bwMode="auto">
          <a:xfrm>
            <a:off x="5444022"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Outline</a:t>
            </a:r>
            <a:endParaRPr lang="zh-CN" altLang="en-US" sz="1400" dirty="0">
              <a:solidFill>
                <a:prstClr val="black"/>
              </a:solidFill>
              <a:latin typeface="Calibri" panose="020F0502020204030204" pitchFamily="34" charset="0"/>
            </a:endParaRPr>
          </a:p>
        </p:txBody>
      </p:sp>
      <p:pic>
        <p:nvPicPr>
          <p:cNvPr id="41" name="Picture 40"/>
          <p:cNvPicPr>
            <a:picLocks noChangeAspect="1"/>
          </p:cNvPicPr>
          <p:nvPr/>
        </p:nvPicPr>
        <p:blipFill rotWithShape="1">
          <a:blip r:embed="rId3"/>
          <a:srcRect t="5535"/>
          <a:stretch/>
        </p:blipFill>
        <p:spPr>
          <a:xfrm>
            <a:off x="7287493" y="239714"/>
            <a:ext cx="1821011" cy="295926"/>
          </a:xfrm>
          <a:prstGeom prst="rect">
            <a:avLst/>
          </a:prstGeom>
        </p:spPr>
      </p:pic>
      <p:sp>
        <p:nvSpPr>
          <p:cNvPr id="2" name="TextBox 1"/>
          <p:cNvSpPr txBox="1"/>
          <p:nvPr/>
        </p:nvSpPr>
        <p:spPr>
          <a:xfrm>
            <a:off x="1772036" y="1043444"/>
            <a:ext cx="1935868" cy="369332"/>
          </a:xfrm>
          <a:prstGeom prst="rect">
            <a:avLst/>
          </a:prstGeom>
          <a:noFill/>
        </p:spPr>
        <p:txBody>
          <a:bodyPr wrap="square" rtlCol="0">
            <a:spAutoFit/>
          </a:bodyPr>
          <a:lstStyle/>
          <a:p>
            <a:r>
              <a:rPr lang="en-US" b="1" dirty="0" smtClean="0"/>
              <a:t>Background</a:t>
            </a:r>
            <a:endParaRPr lang="en-US" b="1" dirty="0"/>
          </a:p>
        </p:txBody>
      </p:sp>
      <p:sp>
        <p:nvSpPr>
          <p:cNvPr id="43" name="椭圆 58"/>
          <p:cNvSpPr/>
          <p:nvPr/>
        </p:nvSpPr>
        <p:spPr>
          <a:xfrm>
            <a:off x="2982879" y="2083199"/>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4" name="TextBox 58"/>
          <p:cNvSpPr txBox="1">
            <a:spLocks noChangeArrowheads="1"/>
          </p:cNvSpPr>
          <p:nvPr/>
        </p:nvSpPr>
        <p:spPr bwMode="auto">
          <a:xfrm>
            <a:off x="3643522" y="2833772"/>
            <a:ext cx="2512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solidFill>
                  <a:prstClr val="black"/>
                </a:solidFill>
              </a:rPr>
              <a:t>Systematic Bias</a:t>
            </a:r>
          </a:p>
          <a:p>
            <a:pPr eaLnBrk="1" hangingPunct="1"/>
            <a:r>
              <a:rPr lang="en-US" altLang="zh-CN" sz="1400" dirty="0">
                <a:solidFill>
                  <a:prstClr val="black"/>
                </a:solidFill>
              </a:rPr>
              <a:t>   Evidence</a:t>
            </a:r>
          </a:p>
        </p:txBody>
      </p:sp>
      <p:sp>
        <p:nvSpPr>
          <p:cNvPr id="46" name="椭圆 63"/>
          <p:cNvSpPr/>
          <p:nvPr/>
        </p:nvSpPr>
        <p:spPr>
          <a:xfrm>
            <a:off x="3652947" y="3179931"/>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7" name="椭圆 64"/>
          <p:cNvSpPr/>
          <p:nvPr/>
        </p:nvSpPr>
        <p:spPr>
          <a:xfrm>
            <a:off x="3558943" y="2964727"/>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8" name="TextBox 47"/>
          <p:cNvSpPr txBox="1"/>
          <p:nvPr/>
        </p:nvSpPr>
        <p:spPr>
          <a:xfrm>
            <a:off x="3292552" y="2554451"/>
            <a:ext cx="1935868" cy="369332"/>
          </a:xfrm>
          <a:prstGeom prst="rect">
            <a:avLst/>
          </a:prstGeom>
          <a:noFill/>
        </p:spPr>
        <p:txBody>
          <a:bodyPr wrap="square" rtlCol="0">
            <a:spAutoFit/>
          </a:bodyPr>
          <a:lstStyle/>
          <a:p>
            <a:r>
              <a:rPr lang="en-US" b="1" dirty="0" smtClean="0"/>
              <a:t>Analysis</a:t>
            </a:r>
            <a:endParaRPr lang="en-US" b="1" dirty="0"/>
          </a:p>
        </p:txBody>
      </p:sp>
      <p:sp>
        <p:nvSpPr>
          <p:cNvPr id="50" name="TextBox 49"/>
          <p:cNvSpPr txBox="1"/>
          <p:nvPr/>
        </p:nvSpPr>
        <p:spPr>
          <a:xfrm>
            <a:off x="3572236" y="4221088"/>
            <a:ext cx="1935868" cy="369332"/>
          </a:xfrm>
          <a:prstGeom prst="rect">
            <a:avLst/>
          </a:prstGeom>
          <a:noFill/>
        </p:spPr>
        <p:txBody>
          <a:bodyPr wrap="square" rtlCol="0">
            <a:spAutoFit/>
          </a:bodyPr>
          <a:lstStyle/>
          <a:p>
            <a:r>
              <a:rPr lang="en-US" b="1" dirty="0" smtClean="0"/>
              <a:t>Conclusion</a:t>
            </a:r>
            <a:endParaRPr lang="en-US" b="1" dirty="0"/>
          </a:p>
        </p:txBody>
      </p:sp>
      <p:sp>
        <p:nvSpPr>
          <p:cNvPr id="51" name="TextBox 50"/>
          <p:cNvSpPr txBox="1"/>
          <p:nvPr/>
        </p:nvSpPr>
        <p:spPr>
          <a:xfrm>
            <a:off x="2924164" y="5661248"/>
            <a:ext cx="2304256" cy="369332"/>
          </a:xfrm>
          <a:prstGeom prst="rect">
            <a:avLst/>
          </a:prstGeom>
          <a:noFill/>
        </p:spPr>
        <p:txBody>
          <a:bodyPr wrap="square" rtlCol="0">
            <a:spAutoFit/>
          </a:bodyPr>
          <a:lstStyle/>
          <a:p>
            <a:r>
              <a:rPr lang="en-US" b="1" dirty="0" smtClean="0"/>
              <a:t>Recommendations</a:t>
            </a:r>
            <a:endParaRPr lang="en-US" b="1" dirty="0"/>
          </a:p>
        </p:txBody>
      </p:sp>
      <p:sp>
        <p:nvSpPr>
          <p:cNvPr id="52" name="TextBox 58"/>
          <p:cNvSpPr txBox="1">
            <a:spLocks noChangeArrowheads="1"/>
          </p:cNvSpPr>
          <p:nvPr/>
        </p:nvSpPr>
        <p:spPr bwMode="auto">
          <a:xfrm>
            <a:off x="3740837" y="4532756"/>
            <a:ext cx="29515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solidFill>
                  <a:prstClr val="black"/>
                </a:solidFill>
              </a:rPr>
              <a:t>Influence of the Systematic Bias</a:t>
            </a:r>
          </a:p>
        </p:txBody>
      </p:sp>
      <p:sp>
        <p:nvSpPr>
          <p:cNvPr id="54" name="椭圆 64"/>
          <p:cNvSpPr/>
          <p:nvPr/>
        </p:nvSpPr>
        <p:spPr>
          <a:xfrm>
            <a:off x="3656259" y="4661839"/>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55" name="TextBox 58"/>
          <p:cNvSpPr txBox="1">
            <a:spLocks noChangeArrowheads="1"/>
          </p:cNvSpPr>
          <p:nvPr/>
        </p:nvSpPr>
        <p:spPr bwMode="auto">
          <a:xfrm>
            <a:off x="2843808" y="5950888"/>
            <a:ext cx="46510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rPr>
              <a:t>    Suggestions </a:t>
            </a:r>
            <a:r>
              <a:rPr lang="en-US" altLang="zh-CN" sz="1400" dirty="0">
                <a:solidFill>
                  <a:prstClr val="black"/>
                </a:solidFill>
              </a:rPr>
              <a:t>to mitigate the bias </a:t>
            </a:r>
            <a:r>
              <a:rPr lang="en-US" altLang="zh-CN" sz="1400" dirty="0" smtClean="0">
                <a:solidFill>
                  <a:prstClr val="black"/>
                </a:solidFill>
              </a:rPr>
              <a:t>influence</a:t>
            </a:r>
          </a:p>
          <a:p>
            <a:pPr eaLnBrk="1" hangingPunct="1"/>
            <a:r>
              <a:rPr lang="en-US" altLang="zh-CN" sz="1400" dirty="0" smtClean="0">
                <a:solidFill>
                  <a:prstClr val="black"/>
                </a:solidFill>
              </a:rPr>
              <a:t>Suggestions to the class</a:t>
            </a:r>
            <a:endParaRPr lang="en-US" altLang="zh-CN" sz="1400" dirty="0">
              <a:solidFill>
                <a:prstClr val="black"/>
              </a:solidFill>
            </a:endParaRPr>
          </a:p>
        </p:txBody>
      </p:sp>
      <p:sp>
        <p:nvSpPr>
          <p:cNvPr id="57" name="椭圆 64"/>
          <p:cNvSpPr/>
          <p:nvPr/>
        </p:nvSpPr>
        <p:spPr>
          <a:xfrm>
            <a:off x="2971575" y="6081843"/>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5" name="椭圆 64"/>
          <p:cNvSpPr/>
          <p:nvPr/>
        </p:nvSpPr>
        <p:spPr>
          <a:xfrm>
            <a:off x="2810109" y="6281447"/>
            <a:ext cx="57550"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Tree>
    <p:custDataLst>
      <p:tags r:id="rId1"/>
    </p:custDataLst>
    <p:extLst>
      <p:ext uri="{BB962C8B-B14F-4D97-AF65-F5344CB8AC3E}">
        <p14:creationId xmlns:p14="http://schemas.microsoft.com/office/powerpoint/2010/main" val="2063319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6998 0.0541 C -0.09992 0.06959 -0.07542 0.05872 -0.1454 0.05618 C -0.14844 0.05479 -0.15116 0.05341 -0.15404 0.05202 C -0.15532 0.05156 -0.15837 0.04994 -0.15837 0.05017 C -0.16221 0.0437 -0.16861 0.03953 -0.17406 0.03676 C -0.18046 0.02635 -0.17262 0.03768 -0.1811 0.03005 C -0.18223 0.02913 -0.18255 0.02682 -0.18399 0.02589 C -0.18655 0.02404 -0.19247 0.02173 -0.19247 0.02196 C -0.19664 0.01503 -0.20176 0.00925 -0.20673 0.00416 C -0.21041 -0.01272 -0.20496 0.00786 -0.21249 -0.00671 C -0.21329 -0.00879 -0.21313 -0.0111 -0.21393 -0.01341 C -0.21777 -0.02405 -0.21809 -0.02405 -0.22242 -0.03052 C -0.22482 -0.04139 -0.22722 -0.05295 -0.23251 -0.06104 C -0.23491 -0.07237 -0.23651 -0.0844 -0.23827 -0.09573 C -0.23795 -0.11353 -0.25044 -0.20023 -0.22946 -0.23075 C -0.22626 -0.24648 -0.2269 -0.24278 -0.22098 -0.25457 C -0.21537 -0.2659 -0.21313 -0.27284 -0.20512 -0.2807 C -0.20064 -0.2918 -0.204 -0.28602 -0.19391 -0.29596 C -0.18767 -0.30243 -0.18415 -0.31168 -0.17678 -0.31561 C -0.16589 -0.33272 -0.13899 -0.3237 -0.12986 -0.32417 C -0.12442 -0.32971 -0.12154 -0.33642 -0.11561 -0.33919 C -0.10024 -0.33873 -0.08503 -0.3385 -0.06998 -0.33734 C -0.06389 -0.33688 -0.06709 -0.3348 -0.06277 -0.33064 C -0.0562 -0.32463 -0.04596 -0.32347 -0.03843 -0.32 C -0.03523 -0.31492 -0.02706 -0.30682 -0.02706 -0.30659 C -0.02626 -0.30474 -0.02562 -0.3022 -0.0245 -0.30012 C -0.02178 -0.29688 -0.01569 -0.2918 -0.01569 -0.29156 C -0.01153 -0.28162 -0.004 -0.27677 0.00144 -0.26775 C 0.00304 -0.25966 0.00689 -0.25341 0.00993 -0.24602 C 0.01153 -0.24162 0.01377 -0.237 0.01553 -0.23307 C 0.01649 -0.23075 0.01858 -0.22659 0.01858 -0.22636 C 0.02162 -0.21203 0.02386 -0.19723 0.02674 -0.18289 C 0.02578 -0.10474 0.03123 -0.10636 0.0213 -0.06104 C 0.01954 -0.05226 0.01745 -0.0437 0.01553 -0.03492 C 0.01457 -0.03052 0.01521 -0.02451 0.01281 -0.02197 C 0.01041 -0.01943 0.00737 -0.01688 0.0056 -0.01341 C 0.00352 -0.00902 -3.52282E-7 -0.00023 -3.52282E-7 3.46821E-6 " pathEditMode="relative" rAng="0" ptsTypes="ffffffffffffffffffffffffffffffffffffA">
                                      <p:cBhvr>
                                        <p:cTn id="6" dur="500" fill="hold"/>
                                        <p:tgtEl>
                                          <p:spTgt spid="75"/>
                                        </p:tgtEl>
                                        <p:attrNameLst>
                                          <p:attrName>ppt_x</p:attrName>
                                          <p:attrName>ppt_y</p:attrName>
                                        </p:attrNameLst>
                                      </p:cBhvr>
                                      <p:rCtr x="-3971" y="-18890"/>
                                    </p:animMotion>
                                  </p:childTnLst>
                                </p:cTn>
                              </p:par>
                              <p:par>
                                <p:cTn id="7" presetID="0" presetClass="path" presetSubtype="0" accel="50000" decel="50000" fill="hold" grpId="0" nodeType="withEffect">
                                  <p:stCondLst>
                                    <p:cond delay="0"/>
                                  </p:stCondLst>
                                  <p:childTnLst>
                                    <p:animMotion origin="layout" path="M -1.02564E-6 -8.67362E-19 C 0.00112 0.05926 -0.02339 0.12431 -0.0532 0.15347 C -0.08301 0.18264 -0.14295 0.19514 -0.179 0.17569 C -0.21506 0.15625 -0.26218 0.09468 -0.26987 0.03634 C -0.27756 -0.02199 -0.26009 -0.13403 -0.22516 -0.17384 C -0.19022 -0.21366 -0.09807 -0.23009 -0.06009 -0.20208 C -0.02211 -0.17407 -0.00112 -0.05926 -1.02564E-6 -8.67362E-19 Z " pathEditMode="relative" ptsTypes="aaaaaaa">
                                      <p:cBhvr>
                                        <p:cTn id="8" dur="500" fill="hold"/>
                                        <p:tgtEl>
                                          <p:spTgt spid="7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6.15385E-6 3.33333E-6 C 0.01235 0.04051 0.01972 0.10578 0.01251 0.15162 C 0.0053 0.19745 -0.01634 0.25115 -0.04342 0.27477 C -0.0705 0.29838 -0.11842 0.30277 -0.14967 0.29305 C -0.18092 0.28333 -0.21281 0.24791 -0.23076 0.2162 C -0.24871 0.18449 -0.25544 0.14328 -0.25736 0.10301 C -0.25929 0.06273 -0.25175 0.0044 -0.24198 -0.02616 C -0.2322 -0.05672 -0.21457 -0.06667 -0.19871 -0.08079 C -0.18284 -0.09491 -0.16986 -0.10949 -0.14695 -0.11111 C -0.12403 -0.11273 -0.08669 -0.10996 -0.06153 -0.09098 C -0.03637 -0.07199 -0.01233 -0.04051 6.15385E-6 3.33333E-6 Z " pathEditMode="relative" ptsTypes="aaaaaaaaaaa">
                                      <p:cBhvr>
                                        <p:cTn id="10" dur="500" fill="hold"/>
                                        <p:tgtEl>
                                          <p:spTgt spid="73"/>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82051E-6 -3.7037E-7 C 0.01859 0.01737 0.03718 0.04653 0.0476 0.08889 C 0.05801 0.13125 0.07067 0.20672 0.06298 0.25463 C 0.05529 0.30255 0.03013 0.3544 0.00144 0.37593 C -0.02724 0.39746 -0.0758 0.39862 -0.10913 0.38403 C -0.14247 0.36945 -0.18061 0.32639 -0.19856 0.28889 C -0.21651 0.25139 -0.21731 0.19931 -0.21683 0.15973 C -0.21634 0.12014 -0.20881 0.07871 -0.19583 0.0507 C -0.18285 0.02269 -0.16042 0.00301 -0.13846 -0.0081 C -0.11651 -0.01921 -0.08702 -0.01805 -0.06426 -0.01597 C -0.04151 -0.01388 -0.01859 -0.01736 -2.82051E-6 -3.7037E-7 Z " pathEditMode="relative" ptsTypes="aaaaaaaaaaa">
                                      <p:cBhvr>
                                        <p:cTn id="12" dur="500" fill="hold"/>
                                        <p:tgtEl>
                                          <p:spTgt spid="72"/>
                                        </p:tgtEl>
                                        <p:attrNameLst>
                                          <p:attrName>ppt_x</p:attrName>
                                          <p:attrName>ppt_y</p:attrName>
                                        </p:attrNameLst>
                                      </p:cBhvr>
                                    </p:animMotion>
                                  </p:childTnLst>
                                </p:cTn>
                              </p:par>
                              <p:par>
                                <p:cTn id="13" presetID="9" presetClass="emph" presetSubtype="0" grpId="0" nodeType="withEffect">
                                  <p:stCondLst>
                                    <p:cond delay="0"/>
                                  </p:stCondLst>
                                  <p:childTnLst>
                                    <p:set>
                                      <p:cBhvr rctx="PPT">
                                        <p:cTn id="14" dur="indefinite"/>
                                        <p:tgtEl>
                                          <p:spTgt spid="34"/>
                                        </p:tgtEl>
                                        <p:attrNameLst>
                                          <p:attrName>style.opacity</p:attrName>
                                        </p:attrNameLst>
                                      </p:cBhvr>
                                      <p:to>
                                        <p:strVal val="0.5"/>
                                      </p:to>
                                    </p:set>
                                    <p:animEffect filter="image" prLst="opacity: 0.5">
                                      <p:cBhvr rctx="IE">
                                        <p:cTn id="15" dur="indefinite"/>
                                        <p:tgtEl>
                                          <p:spTgt spid="34"/>
                                        </p:tgtEl>
                                      </p:cBhvr>
                                    </p:animEffect>
                                  </p:childTnLst>
                                </p:cTn>
                              </p:par>
                              <p:par>
                                <p:cTn id="16" presetID="9" presetClass="emph" presetSubtype="0" nodeType="withEffect">
                                  <p:stCondLst>
                                    <p:cond delay="0"/>
                                  </p:stCondLst>
                                  <p:childTnLst>
                                    <p:set>
                                      <p:cBhvr rctx="PPT">
                                        <p:cTn id="17" dur="indefinite"/>
                                        <p:tgtEl>
                                          <p:spTgt spid="9"/>
                                        </p:tgtEl>
                                        <p:attrNameLst>
                                          <p:attrName>style.opacity</p:attrName>
                                        </p:attrNameLst>
                                      </p:cBhvr>
                                      <p:to>
                                        <p:strVal val="0.5"/>
                                      </p:to>
                                    </p:set>
                                    <p:animEffect filter="image" prLst="opacity: 0.5">
                                      <p:cBhvr rctx="IE">
                                        <p:cTn id="18" dur="indefinite"/>
                                        <p:tgtEl>
                                          <p:spTgt spid="9"/>
                                        </p:tgtEl>
                                      </p:cBhvr>
                                    </p:animEffect>
                                  </p:childTnLst>
                                </p:cTn>
                              </p:par>
                              <p:par>
                                <p:cTn id="19" presetID="9" presetClass="emph" presetSubtype="0" grpId="0" nodeType="withEffect">
                                  <p:stCondLst>
                                    <p:cond delay="0"/>
                                  </p:stCondLst>
                                  <p:childTnLst>
                                    <p:set>
                                      <p:cBhvr rctx="PPT">
                                        <p:cTn id="20" dur="indefinite"/>
                                        <p:tgtEl>
                                          <p:spTgt spid="35"/>
                                        </p:tgtEl>
                                        <p:attrNameLst>
                                          <p:attrName>style.opacity</p:attrName>
                                        </p:attrNameLst>
                                      </p:cBhvr>
                                      <p:to>
                                        <p:strVal val="0.5"/>
                                      </p:to>
                                    </p:set>
                                    <p:animEffect filter="image" prLst="opacity: 0.5">
                                      <p:cBhvr rctx="IE">
                                        <p:cTn id="21" dur="indefinite"/>
                                        <p:tgtEl>
                                          <p:spTgt spid="35"/>
                                        </p:tgtEl>
                                      </p:cBhvr>
                                    </p:animEffect>
                                  </p:childTnLst>
                                </p:cTn>
                              </p:par>
                              <p:par>
                                <p:cTn id="22" presetID="9" presetClass="emph" presetSubtype="0" nodeType="withEffect">
                                  <p:stCondLst>
                                    <p:cond delay="0"/>
                                  </p:stCondLst>
                                  <p:childTnLst>
                                    <p:set>
                                      <p:cBhvr rctx="PPT">
                                        <p:cTn id="23" dur="indefinite"/>
                                        <p:tgtEl>
                                          <p:spTgt spid="10"/>
                                        </p:tgtEl>
                                        <p:attrNameLst>
                                          <p:attrName>style.opacity</p:attrName>
                                        </p:attrNameLst>
                                      </p:cBhvr>
                                      <p:to>
                                        <p:strVal val="0.5"/>
                                      </p:to>
                                    </p:set>
                                    <p:animEffect filter="image" prLst="opacity: 0.5">
                                      <p:cBhvr rctx="IE">
                                        <p:cTn id="24" dur="indefinite"/>
                                        <p:tgtEl>
                                          <p:spTgt spid="10"/>
                                        </p:tgtEl>
                                      </p:cBhvr>
                                    </p:animEffect>
                                  </p:childTnLst>
                                </p:cTn>
                              </p:par>
                              <p:par>
                                <p:cTn id="25" presetID="9" presetClass="emph" presetSubtype="0" grpId="0" nodeType="withEffect">
                                  <p:stCondLst>
                                    <p:cond delay="0"/>
                                  </p:stCondLst>
                                  <p:childTnLst>
                                    <p:set>
                                      <p:cBhvr rctx="PPT">
                                        <p:cTn id="26" dur="indefinite"/>
                                        <p:tgtEl>
                                          <p:spTgt spid="36"/>
                                        </p:tgtEl>
                                        <p:attrNameLst>
                                          <p:attrName>style.opacity</p:attrName>
                                        </p:attrNameLst>
                                      </p:cBhvr>
                                      <p:to>
                                        <p:strVal val="0.5"/>
                                      </p:to>
                                    </p:set>
                                    <p:animEffect filter="image" prLst="opacity: 0.5">
                                      <p:cBhvr rctx="IE">
                                        <p:cTn id="27" dur="indefinite"/>
                                        <p:tgtEl>
                                          <p:spTgt spid="36"/>
                                        </p:tgtEl>
                                      </p:cBhvr>
                                    </p:animEffect>
                                  </p:childTnLst>
                                </p:cTn>
                              </p:par>
                              <p:par>
                                <p:cTn id="28" presetID="9" presetClass="emph" presetSubtype="0" nodeType="withEffect">
                                  <p:stCondLst>
                                    <p:cond delay="0"/>
                                  </p:stCondLst>
                                  <p:childTnLst>
                                    <p:set>
                                      <p:cBhvr rctx="PPT">
                                        <p:cTn id="29" dur="indefinite"/>
                                        <p:tgtEl>
                                          <p:spTgt spid="11"/>
                                        </p:tgtEl>
                                        <p:attrNameLst>
                                          <p:attrName>style.opacity</p:attrName>
                                        </p:attrNameLst>
                                      </p:cBhvr>
                                      <p:to>
                                        <p:strVal val="0.5"/>
                                      </p:to>
                                    </p:set>
                                    <p:animEffect filter="image" prLst="opacity: 0.5">
                                      <p:cBhvr rctx="IE">
                                        <p:cTn id="30" dur="indefinite"/>
                                        <p:tgtEl>
                                          <p:spTgt spid="11"/>
                                        </p:tgtEl>
                                      </p:cBhvr>
                                    </p:animEffect>
                                  </p:childTnLst>
                                </p:cTn>
                              </p:par>
                              <p:par>
                                <p:cTn id="31" presetID="19" presetClass="emph" presetSubtype="0" fill="hold" grpId="1" nodeType="withEffect">
                                  <p:stCondLst>
                                    <p:cond delay="0"/>
                                  </p:stCondLst>
                                  <p:childTnLst>
                                    <p:animClr clrSpc="rgb" dir="cw">
                                      <p:cBhvr override="childStyle">
                                        <p:cTn id="32" dur="500" fill="hold"/>
                                        <p:tgtEl>
                                          <p:spTgt spid="72"/>
                                        </p:tgtEl>
                                        <p:attrNameLst>
                                          <p:attrName>style.color</p:attrName>
                                        </p:attrNameLst>
                                      </p:cBhvr>
                                      <p:to>
                                        <a:schemeClr val="accent2"/>
                                      </p:to>
                                    </p:animClr>
                                    <p:animClr clrSpc="rgb" dir="cw">
                                      <p:cBhvr>
                                        <p:cTn id="33" dur="500" fill="hold"/>
                                        <p:tgtEl>
                                          <p:spTgt spid="72"/>
                                        </p:tgtEl>
                                        <p:attrNameLst>
                                          <p:attrName>fillcolor</p:attrName>
                                        </p:attrNameLst>
                                      </p:cBhvr>
                                      <p:to>
                                        <a:schemeClr val="accent2"/>
                                      </p:to>
                                    </p:animClr>
                                    <p:set>
                                      <p:cBhvr>
                                        <p:cTn id="34" dur="500" fill="hold"/>
                                        <p:tgtEl>
                                          <p:spTgt spid="72"/>
                                        </p:tgtEl>
                                        <p:attrNameLst>
                                          <p:attrName>fill.type</p:attrName>
                                        </p:attrNameLst>
                                      </p:cBhvr>
                                      <p:to>
                                        <p:strVal val="solid"/>
                                      </p:to>
                                    </p:set>
                                    <p:set>
                                      <p:cBhvr>
                                        <p:cTn id="35" dur="500" fill="hold"/>
                                        <p:tgtEl>
                                          <p:spTgt spid="72"/>
                                        </p:tgtEl>
                                        <p:attrNameLst>
                                          <p:attrName>fill.on</p:attrName>
                                        </p:attrNameLst>
                                      </p:cBhvr>
                                      <p:to>
                                        <p:strVal val="true"/>
                                      </p:to>
                                    </p:se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10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xit" presetSubtype="0" fill="hold" grpId="0"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7"/>
                                        </p:tgtEl>
                                      </p:cBhvr>
                                    </p:animEffect>
                                    <p:set>
                                      <p:cBhvr>
                                        <p:cTn id="50" dur="1" fill="hold">
                                          <p:stCondLst>
                                            <p:cond delay="499"/>
                                          </p:stCondLst>
                                        </p:cTn>
                                        <p:tgtEl>
                                          <p:spTgt spid="47"/>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46"/>
                                        </p:tgtEl>
                                      </p:cBhvr>
                                    </p:animEffect>
                                    <p:set>
                                      <p:cBhvr>
                                        <p:cTn id="53" dur="1" fill="hold">
                                          <p:stCondLst>
                                            <p:cond delay="499"/>
                                          </p:stCondLst>
                                        </p:cTn>
                                        <p:tgtEl>
                                          <p:spTgt spid="46"/>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44"/>
                                        </p:tgtEl>
                                      </p:cBhvr>
                                    </p:animEffect>
                                    <p:set>
                                      <p:cBhvr>
                                        <p:cTn id="56" dur="1" fill="hold">
                                          <p:stCondLst>
                                            <p:cond delay="499"/>
                                          </p:stCondLst>
                                        </p:cTn>
                                        <p:tgtEl>
                                          <p:spTgt spid="44"/>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50"/>
                                        </p:tgtEl>
                                      </p:cBhvr>
                                    </p:animEffect>
                                    <p:set>
                                      <p:cBhvr>
                                        <p:cTn id="59" dur="1" fill="hold">
                                          <p:stCondLst>
                                            <p:cond delay="499"/>
                                          </p:stCondLst>
                                        </p:cTn>
                                        <p:tgtEl>
                                          <p:spTgt spid="50"/>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52"/>
                                        </p:tgtEl>
                                      </p:cBhvr>
                                    </p:animEffect>
                                    <p:set>
                                      <p:cBhvr>
                                        <p:cTn id="62" dur="1" fill="hold">
                                          <p:stCondLst>
                                            <p:cond delay="499"/>
                                          </p:stCondLst>
                                        </p:cTn>
                                        <p:tgtEl>
                                          <p:spTgt spid="52"/>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54"/>
                                        </p:tgtEl>
                                      </p:cBhvr>
                                    </p:animEffect>
                                    <p:set>
                                      <p:cBhvr>
                                        <p:cTn id="65" dur="1" fill="hold">
                                          <p:stCondLst>
                                            <p:cond delay="499"/>
                                          </p:stCondLst>
                                        </p:cTn>
                                        <p:tgtEl>
                                          <p:spTgt spid="54"/>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51"/>
                                        </p:tgtEl>
                                      </p:cBhvr>
                                    </p:animEffect>
                                    <p:set>
                                      <p:cBhvr>
                                        <p:cTn id="68" dur="1" fill="hold">
                                          <p:stCondLst>
                                            <p:cond delay="499"/>
                                          </p:stCondLst>
                                        </p:cTn>
                                        <p:tgtEl>
                                          <p:spTgt spid="51"/>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57"/>
                                        </p:tgtEl>
                                      </p:cBhvr>
                                    </p:animEffect>
                                    <p:set>
                                      <p:cBhvr>
                                        <p:cTn id="71" dur="1" fill="hold">
                                          <p:stCondLst>
                                            <p:cond delay="499"/>
                                          </p:stCondLst>
                                        </p:cTn>
                                        <p:tgtEl>
                                          <p:spTgt spid="57"/>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55"/>
                                        </p:tgtEl>
                                      </p:cBhvr>
                                    </p:animEffect>
                                    <p:set>
                                      <p:cBhvr>
                                        <p:cTn id="74" dur="1" fill="hold">
                                          <p:stCondLst>
                                            <p:cond delay="499"/>
                                          </p:stCondLst>
                                        </p:cTn>
                                        <p:tgtEl>
                                          <p:spTgt spid="55"/>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45"/>
                                        </p:tgtEl>
                                      </p:cBhvr>
                                    </p:animEffect>
                                    <p:set>
                                      <p:cBhvr>
                                        <p:cTn id="77"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35" grpId="0" animBg="1"/>
      <p:bldP spid="36" grpId="0" animBg="1"/>
      <p:bldP spid="72" grpId="0" animBg="1"/>
      <p:bldP spid="72" grpId="1" animBg="1"/>
      <p:bldP spid="73" grpId="0" animBg="1"/>
      <p:bldP spid="74" grpId="0" animBg="1"/>
      <p:bldP spid="75" grpId="0" animBg="1"/>
      <p:bldP spid="42" grpId="0"/>
      <p:bldP spid="44" grpId="0"/>
      <p:bldP spid="46" grpId="0" animBg="1"/>
      <p:bldP spid="47" grpId="0" animBg="1"/>
      <p:bldP spid="48" grpId="0"/>
      <p:bldP spid="50" grpId="0"/>
      <p:bldP spid="51" grpId="0"/>
      <p:bldP spid="52" grpId="0"/>
      <p:bldP spid="54" grpId="0" animBg="1"/>
      <p:bldP spid="55" grpId="0"/>
      <p:bldP spid="57"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rgbClr val="262626"/>
                </a:solidFill>
                <a:latin typeface="+mn-lt"/>
              </a:rPr>
              <a:t>1</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156471"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Background</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What is Concorde</a:t>
            </a:r>
            <a:endParaRPr lang="en-US" b="1" dirty="0">
              <a:solidFill>
                <a:schemeClr val="bg1"/>
              </a:solidFill>
            </a:endParaRPr>
          </a:p>
        </p:txBody>
      </p:sp>
      <p:sp>
        <p:nvSpPr>
          <p:cNvPr id="4" name="TextBox 3"/>
          <p:cNvSpPr txBox="1"/>
          <p:nvPr/>
        </p:nvSpPr>
        <p:spPr>
          <a:xfrm>
            <a:off x="683568" y="1668905"/>
            <a:ext cx="7776864" cy="646331"/>
          </a:xfrm>
          <a:prstGeom prst="rect">
            <a:avLst/>
          </a:prstGeom>
          <a:noFill/>
        </p:spPr>
        <p:txBody>
          <a:bodyPr wrap="square" rtlCol="0">
            <a:spAutoFit/>
          </a:bodyPr>
          <a:lstStyle/>
          <a:p>
            <a:r>
              <a:rPr lang="en-US" dirty="0" smtClean="0"/>
              <a:t>Concorde is </a:t>
            </a:r>
            <a:r>
              <a:rPr lang="en-US" dirty="0"/>
              <a:t>a turbojet-powered supersonic passenger jet that was operated until 2003</a:t>
            </a:r>
            <a:r>
              <a:rPr lang="en-US" dirty="0" smtClean="0"/>
              <a:t>.</a:t>
            </a:r>
          </a:p>
        </p:txBody>
      </p:sp>
      <p:pic>
        <p:nvPicPr>
          <p:cNvPr id="16386" name="Picture 2" descr="http://www.concordesst.com/history/prbooklets/1976booklet/1976book_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3573016"/>
            <a:ext cx="2100241" cy="30735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6394" name="Picture 10"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639" y="1744579"/>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343" y="2575140"/>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36" y="3429000"/>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83568" y="2534742"/>
            <a:ext cx="7776864" cy="646331"/>
          </a:xfrm>
          <a:prstGeom prst="rect">
            <a:avLst/>
          </a:prstGeom>
          <a:noFill/>
        </p:spPr>
        <p:txBody>
          <a:bodyPr wrap="square" rtlCol="0">
            <a:spAutoFit/>
          </a:bodyPr>
          <a:lstStyle/>
          <a:p>
            <a:r>
              <a:rPr lang="en-US" dirty="0" smtClean="0"/>
              <a:t>Concorde’s name means harmony or union, reflects the cooperation on the project between the United Kingdom and France.</a:t>
            </a:r>
          </a:p>
        </p:txBody>
      </p:sp>
      <p:sp>
        <p:nvSpPr>
          <p:cNvPr id="22" name="TextBox 21"/>
          <p:cNvSpPr txBox="1"/>
          <p:nvPr/>
        </p:nvSpPr>
        <p:spPr>
          <a:xfrm>
            <a:off x="700230" y="3403050"/>
            <a:ext cx="7776864" cy="646331"/>
          </a:xfrm>
          <a:prstGeom prst="rect">
            <a:avLst/>
          </a:prstGeom>
          <a:noFill/>
        </p:spPr>
        <p:txBody>
          <a:bodyPr wrap="square" rtlCol="0">
            <a:spAutoFit/>
          </a:bodyPr>
          <a:lstStyle/>
          <a:p>
            <a:r>
              <a:rPr lang="en-US" b="1" dirty="0" smtClean="0"/>
              <a:t>Main Stakeholders</a:t>
            </a:r>
            <a:r>
              <a:rPr lang="en-US" dirty="0" smtClean="0"/>
              <a:t>: British and French governments</a:t>
            </a:r>
          </a:p>
          <a:p>
            <a:endParaRPr lang="en-US" dirty="0"/>
          </a:p>
        </p:txBody>
      </p:sp>
      <p:sp>
        <p:nvSpPr>
          <p:cNvPr id="23" name="TextBox 22"/>
          <p:cNvSpPr txBox="1"/>
          <p:nvPr/>
        </p:nvSpPr>
        <p:spPr>
          <a:xfrm>
            <a:off x="692423" y="3987962"/>
            <a:ext cx="5904656" cy="646331"/>
          </a:xfrm>
          <a:prstGeom prst="rect">
            <a:avLst/>
          </a:prstGeom>
          <a:noFill/>
        </p:spPr>
        <p:txBody>
          <a:bodyPr wrap="square" rtlCol="0">
            <a:spAutoFit/>
          </a:bodyPr>
          <a:lstStyle/>
          <a:p>
            <a:r>
              <a:rPr lang="en-US" b="1" dirty="0" smtClean="0"/>
              <a:t>Scope</a:t>
            </a:r>
            <a:r>
              <a:rPr lang="en-US" dirty="0" smtClean="0"/>
              <a:t>: develop a long-range supersonic commercial aircraft focused on long distance, international travel.</a:t>
            </a:r>
          </a:p>
        </p:txBody>
      </p:sp>
      <p:pic>
        <p:nvPicPr>
          <p:cNvPr id="24" name="Picture 10"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343" y="4077072"/>
            <a:ext cx="296887" cy="2968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files.softicons.com/download/web-icons/awt-travel-blue-icons-by-awt-media/png/200x200/AWT-Pla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70" y="4869160"/>
            <a:ext cx="296887" cy="29688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92423" y="4807112"/>
            <a:ext cx="5904656" cy="646331"/>
          </a:xfrm>
          <a:prstGeom prst="rect">
            <a:avLst/>
          </a:prstGeom>
          <a:noFill/>
        </p:spPr>
        <p:txBody>
          <a:bodyPr wrap="square" rtlCol="0">
            <a:spAutoFit/>
          </a:bodyPr>
          <a:lstStyle/>
          <a:p>
            <a:r>
              <a:rPr lang="en-US" b="1" dirty="0" smtClean="0"/>
              <a:t>Result</a:t>
            </a:r>
            <a:r>
              <a:rPr lang="en-US" dirty="0"/>
              <a:t>: the final product failed because it was commercially unviable to operate on all air routes.</a:t>
            </a:r>
            <a:endParaRPr lang="en-US" dirty="0" smtClean="0"/>
          </a:p>
        </p:txBody>
      </p:sp>
      <p:sp>
        <p:nvSpPr>
          <p:cNvPr id="27" name="TextBox 26"/>
          <p:cNvSpPr txBox="1"/>
          <p:nvPr/>
        </p:nvSpPr>
        <p:spPr>
          <a:xfrm>
            <a:off x="170121" y="6549656"/>
            <a:ext cx="8973879" cy="246221"/>
          </a:xfrm>
          <a:prstGeom prst="rect">
            <a:avLst/>
          </a:prstGeom>
          <a:noFill/>
        </p:spPr>
        <p:txBody>
          <a:bodyPr wrap="square" rtlCol="0">
            <a:spAutoFit/>
          </a:bodyPr>
          <a:lstStyle/>
          <a:p>
            <a:r>
              <a:rPr lang="en-US" sz="1000" dirty="0" smtClean="0"/>
              <a:t>Source: Wikipedia – The Concorde: https</a:t>
            </a:r>
            <a:r>
              <a:rPr lang="en-US" sz="1000" dirty="0"/>
              <a:t>://en.wikipedia.org/wiki/Concorde</a:t>
            </a:r>
          </a:p>
        </p:txBody>
      </p:sp>
    </p:spTree>
    <p:custDataLst>
      <p:tags r:id="rId1"/>
    </p:custDataLst>
    <p:extLst>
      <p:ext uri="{BB962C8B-B14F-4D97-AF65-F5344CB8AC3E}">
        <p14:creationId xmlns:p14="http://schemas.microsoft.com/office/powerpoint/2010/main" val="2121100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6394"/>
                                        </p:tgtEl>
                                        <p:attrNameLst>
                                          <p:attrName>style.visibility</p:attrName>
                                        </p:attrNameLst>
                                      </p:cBhvr>
                                      <p:to>
                                        <p:strVal val="visible"/>
                                      </p:to>
                                    </p:set>
                                    <p:animEffect transition="in" filter="fade">
                                      <p:cBhvr>
                                        <p:cTn id="10" dur="500"/>
                                        <p:tgtEl>
                                          <p:spTgt spid="163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16386"/>
                                        </p:tgtEl>
                                        <p:attrNameLst>
                                          <p:attrName>style.visibility</p:attrName>
                                        </p:attrNameLst>
                                      </p:cBhvr>
                                      <p:to>
                                        <p:strVal val="visible"/>
                                      </p:to>
                                    </p:set>
                                    <p:animEffect transition="in" filter="fade">
                                      <p:cBhvr>
                                        <p:cTn id="37" dur="500"/>
                                        <p:tgtEl>
                                          <p:spTgt spid="1638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2" grpId="0"/>
      <p:bldP spid="23"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rgbClr val="262626"/>
                </a:solidFill>
                <a:latin typeface="+mn-lt"/>
              </a:rPr>
              <a:t>1</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Project Timeline</a:t>
            </a:r>
            <a:endParaRPr lang="en-US" b="1" dirty="0">
              <a:solidFill>
                <a:schemeClr val="bg1"/>
              </a:solidFill>
            </a:endParaRPr>
          </a:p>
        </p:txBody>
      </p:sp>
      <p:sp>
        <p:nvSpPr>
          <p:cNvPr id="9" name="TextBox 4"/>
          <p:cNvSpPr txBox="1">
            <a:spLocks noChangeArrowheads="1"/>
          </p:cNvSpPr>
          <p:nvPr/>
        </p:nvSpPr>
        <p:spPr bwMode="auto">
          <a:xfrm>
            <a:off x="5147583"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Background</a:t>
            </a:r>
            <a:endParaRPr lang="zh-CN" altLang="en-US" sz="1400" dirty="0">
              <a:solidFill>
                <a:prstClr val="black"/>
              </a:solidFill>
              <a:latin typeface="Calibri" panose="020F0502020204030204" pitchFamily="34" charset="0"/>
            </a:endParaRPr>
          </a:p>
        </p:txBody>
      </p:sp>
      <p:cxnSp>
        <p:nvCxnSpPr>
          <p:cNvPr id="8" name="Straight Arrow Connector 7"/>
          <p:cNvCxnSpPr/>
          <p:nvPr/>
        </p:nvCxnSpPr>
        <p:spPr>
          <a:xfrm>
            <a:off x="1187624" y="3645024"/>
            <a:ext cx="71287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rotWithShape="1">
          <a:blip r:embed="rId4"/>
          <a:srcRect t="5535"/>
          <a:stretch/>
        </p:blipFill>
        <p:spPr>
          <a:xfrm rot="20093887" flipH="1">
            <a:off x="2821896" y="1866541"/>
            <a:ext cx="1674967" cy="306839"/>
          </a:xfrm>
          <a:prstGeom prst="rect">
            <a:avLst/>
          </a:prstGeom>
        </p:spPr>
      </p:pic>
      <p:sp>
        <p:nvSpPr>
          <p:cNvPr id="11" name="Oval 10"/>
          <p:cNvSpPr/>
          <p:nvPr/>
        </p:nvSpPr>
        <p:spPr>
          <a:xfrm>
            <a:off x="1162725" y="3573016"/>
            <a:ext cx="144016" cy="1440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3" name="Straight Connector 12"/>
          <p:cNvCxnSpPr>
            <a:stCxn id="11" idx="0"/>
            <a:endCxn id="21508" idx="2"/>
          </p:cNvCxnSpPr>
          <p:nvPr/>
        </p:nvCxnSpPr>
        <p:spPr>
          <a:xfrm flipV="1">
            <a:off x="1234733" y="2580833"/>
            <a:ext cx="0" cy="992183"/>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1011115" y="3789040"/>
            <a:ext cx="608557" cy="338554"/>
          </a:xfrm>
          <a:prstGeom prst="rect">
            <a:avLst/>
          </a:prstGeom>
          <a:noFill/>
        </p:spPr>
        <p:txBody>
          <a:bodyPr wrap="square" rtlCol="0">
            <a:spAutoFit/>
          </a:bodyPr>
          <a:lstStyle/>
          <a:p>
            <a:r>
              <a:rPr lang="en-US" sz="1600" dirty="0" smtClean="0">
                <a:latin typeface="+mn-lt"/>
              </a:rPr>
              <a:t>1956</a:t>
            </a:r>
            <a:endParaRPr lang="en-US" sz="1600" dirty="0">
              <a:latin typeface="+mn-lt"/>
            </a:endParaRPr>
          </a:p>
        </p:txBody>
      </p:sp>
      <p:pic>
        <p:nvPicPr>
          <p:cNvPr id="21508" name="Picture 4" descr="https://cdn4.iconfinder.com/data/icons/education-training/33/idea-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4693" y="1860753"/>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p:cNvSpPr/>
          <p:nvPr/>
        </p:nvSpPr>
        <p:spPr>
          <a:xfrm>
            <a:off x="2411760" y="3581642"/>
            <a:ext cx="144016" cy="1440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 name="Oval 28"/>
          <p:cNvSpPr/>
          <p:nvPr/>
        </p:nvSpPr>
        <p:spPr>
          <a:xfrm>
            <a:off x="3419872" y="3581642"/>
            <a:ext cx="144016" cy="1440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 name="Oval 29"/>
          <p:cNvSpPr/>
          <p:nvPr/>
        </p:nvSpPr>
        <p:spPr>
          <a:xfrm>
            <a:off x="7259239" y="3581642"/>
            <a:ext cx="144016" cy="1440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 name="Oval 30"/>
          <p:cNvSpPr/>
          <p:nvPr/>
        </p:nvSpPr>
        <p:spPr>
          <a:xfrm>
            <a:off x="4355976" y="3573016"/>
            <a:ext cx="144016" cy="1440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21510" name="Picture 6" descr="https://cdn3.iconfinder.com/data/icons/files-2/512/sign_contract_file-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4938" y="4263508"/>
            <a:ext cx="677660" cy="677660"/>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p:cNvCxnSpPr/>
          <p:nvPr/>
        </p:nvCxnSpPr>
        <p:spPr>
          <a:xfrm flipV="1">
            <a:off x="2483767" y="3732962"/>
            <a:ext cx="1" cy="560134"/>
          </a:xfrm>
          <a:prstGeom prst="line">
            <a:avLst/>
          </a:prstGeom>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a:xfrm>
            <a:off x="2179489" y="3148162"/>
            <a:ext cx="608557" cy="338554"/>
          </a:xfrm>
          <a:prstGeom prst="rect">
            <a:avLst/>
          </a:prstGeom>
          <a:noFill/>
        </p:spPr>
        <p:txBody>
          <a:bodyPr wrap="square" rtlCol="0">
            <a:spAutoFit/>
          </a:bodyPr>
          <a:lstStyle/>
          <a:p>
            <a:r>
              <a:rPr lang="en-US" sz="1600" dirty="0" smtClean="0">
                <a:latin typeface="+mn-lt"/>
              </a:rPr>
              <a:t>1962</a:t>
            </a:r>
            <a:endParaRPr lang="en-US" sz="1600" dirty="0">
              <a:latin typeface="+mn-lt"/>
            </a:endParaRPr>
          </a:p>
        </p:txBody>
      </p:sp>
      <p:cxnSp>
        <p:nvCxnSpPr>
          <p:cNvPr id="35" name="Straight Connector 34"/>
          <p:cNvCxnSpPr/>
          <p:nvPr/>
        </p:nvCxnSpPr>
        <p:spPr>
          <a:xfrm flipH="1" flipV="1">
            <a:off x="3491879" y="2348880"/>
            <a:ext cx="1" cy="1232763"/>
          </a:xfrm>
          <a:prstGeom prst="line">
            <a:avLst/>
          </a:prstGeom>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3171355" y="3789040"/>
            <a:ext cx="608557" cy="338554"/>
          </a:xfrm>
          <a:prstGeom prst="rect">
            <a:avLst/>
          </a:prstGeom>
          <a:noFill/>
        </p:spPr>
        <p:txBody>
          <a:bodyPr wrap="square" rtlCol="0">
            <a:spAutoFit/>
          </a:bodyPr>
          <a:lstStyle/>
          <a:p>
            <a:r>
              <a:rPr lang="en-US" sz="1600" dirty="0" smtClean="0">
                <a:latin typeface="+mn-lt"/>
              </a:rPr>
              <a:t>1969</a:t>
            </a:r>
            <a:endParaRPr lang="en-US" sz="1600" dirty="0">
              <a:latin typeface="+mn-lt"/>
            </a:endParaRPr>
          </a:p>
        </p:txBody>
      </p:sp>
      <p:sp>
        <p:nvSpPr>
          <p:cNvPr id="38" name="TextBox 37"/>
          <p:cNvSpPr txBox="1"/>
          <p:nvPr/>
        </p:nvSpPr>
        <p:spPr>
          <a:xfrm>
            <a:off x="4143463" y="3148162"/>
            <a:ext cx="608557" cy="338554"/>
          </a:xfrm>
          <a:prstGeom prst="rect">
            <a:avLst/>
          </a:prstGeom>
          <a:noFill/>
        </p:spPr>
        <p:txBody>
          <a:bodyPr wrap="square" rtlCol="0">
            <a:spAutoFit/>
          </a:bodyPr>
          <a:lstStyle/>
          <a:p>
            <a:r>
              <a:rPr lang="en-US" sz="1600" dirty="0" smtClean="0">
                <a:latin typeface="+mn-lt"/>
              </a:rPr>
              <a:t>1975</a:t>
            </a:r>
            <a:endParaRPr lang="en-US" sz="1600" dirty="0">
              <a:latin typeface="+mn-lt"/>
            </a:endParaRPr>
          </a:p>
        </p:txBody>
      </p:sp>
      <p:sp>
        <p:nvSpPr>
          <p:cNvPr id="39" name="TextBox 38"/>
          <p:cNvSpPr txBox="1"/>
          <p:nvPr/>
        </p:nvSpPr>
        <p:spPr>
          <a:xfrm>
            <a:off x="7043215" y="3789040"/>
            <a:ext cx="608557" cy="338554"/>
          </a:xfrm>
          <a:prstGeom prst="rect">
            <a:avLst/>
          </a:prstGeom>
          <a:noFill/>
        </p:spPr>
        <p:txBody>
          <a:bodyPr wrap="square" rtlCol="0">
            <a:spAutoFit/>
          </a:bodyPr>
          <a:lstStyle/>
          <a:p>
            <a:r>
              <a:rPr lang="en-US" sz="1600" dirty="0" smtClean="0">
                <a:latin typeface="+mn-lt"/>
              </a:rPr>
              <a:t>2003</a:t>
            </a:r>
            <a:endParaRPr lang="en-US" sz="1600" dirty="0">
              <a:latin typeface="+mn-lt"/>
            </a:endParaRPr>
          </a:p>
        </p:txBody>
      </p:sp>
      <p:cxnSp>
        <p:nvCxnSpPr>
          <p:cNvPr id="42" name="Straight Connector 41"/>
          <p:cNvCxnSpPr/>
          <p:nvPr/>
        </p:nvCxnSpPr>
        <p:spPr>
          <a:xfrm flipV="1">
            <a:off x="2483767" y="4885090"/>
            <a:ext cx="1" cy="632142"/>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flipH="1" flipV="1">
            <a:off x="4427984" y="3746207"/>
            <a:ext cx="19757" cy="1771025"/>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p:nvCxnSpPr>
        <p:spPr>
          <a:xfrm flipV="1">
            <a:off x="2483767" y="5517232"/>
            <a:ext cx="304279" cy="1"/>
          </a:xfrm>
          <a:prstGeom prst="line">
            <a:avLst/>
          </a:prstGeom>
        </p:spPr>
        <p:style>
          <a:lnRef idx="1">
            <a:schemeClr val="accent2"/>
          </a:lnRef>
          <a:fillRef idx="0">
            <a:schemeClr val="accent2"/>
          </a:fillRef>
          <a:effectRef idx="0">
            <a:schemeClr val="accent2"/>
          </a:effectRef>
          <a:fontRef idx="minor">
            <a:schemeClr val="tx1"/>
          </a:fontRef>
        </p:style>
      </p:cxnSp>
      <p:sp>
        <p:nvSpPr>
          <p:cNvPr id="21515" name="TextBox 21514"/>
          <p:cNvSpPr txBox="1"/>
          <p:nvPr/>
        </p:nvSpPr>
        <p:spPr>
          <a:xfrm>
            <a:off x="2843808" y="5322694"/>
            <a:ext cx="1440160" cy="338554"/>
          </a:xfrm>
          <a:prstGeom prst="rect">
            <a:avLst/>
          </a:prstGeom>
          <a:noFill/>
        </p:spPr>
        <p:txBody>
          <a:bodyPr wrap="square" rtlCol="0">
            <a:spAutoFit/>
          </a:bodyPr>
          <a:lstStyle/>
          <a:p>
            <a:r>
              <a:rPr lang="en-US" sz="1600" dirty="0">
                <a:latin typeface="+mn-lt"/>
              </a:rPr>
              <a:t>Development</a:t>
            </a:r>
          </a:p>
        </p:txBody>
      </p:sp>
      <p:cxnSp>
        <p:nvCxnSpPr>
          <p:cNvPr id="55" name="Straight Connector 54"/>
          <p:cNvCxnSpPr/>
          <p:nvPr/>
        </p:nvCxnSpPr>
        <p:spPr>
          <a:xfrm flipV="1">
            <a:off x="4140957" y="5517232"/>
            <a:ext cx="304279"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p:cNvCxnSpPr/>
          <p:nvPr/>
        </p:nvCxnSpPr>
        <p:spPr>
          <a:xfrm flipH="1" flipV="1">
            <a:off x="7331247" y="2326403"/>
            <a:ext cx="1" cy="1232763"/>
          </a:xfrm>
          <a:prstGeom prst="line">
            <a:avLst/>
          </a:prstGeom>
        </p:spPr>
        <p:style>
          <a:lnRef idx="1">
            <a:schemeClr val="accent2"/>
          </a:lnRef>
          <a:fillRef idx="0">
            <a:schemeClr val="accent2"/>
          </a:fillRef>
          <a:effectRef idx="0">
            <a:schemeClr val="accent2"/>
          </a:effectRef>
          <a:fontRef idx="minor">
            <a:schemeClr val="tx1"/>
          </a:fontRef>
        </p:style>
      </p:cxnSp>
      <p:pic>
        <p:nvPicPr>
          <p:cNvPr id="57" name="Picture 56"/>
          <p:cNvPicPr>
            <a:picLocks noChangeAspect="1"/>
          </p:cNvPicPr>
          <p:nvPr/>
        </p:nvPicPr>
        <p:blipFill rotWithShape="1">
          <a:blip r:embed="rId4"/>
          <a:srcRect t="5535"/>
          <a:stretch/>
        </p:blipFill>
        <p:spPr>
          <a:xfrm rot="1372132" flipH="1">
            <a:off x="6510010" y="1980988"/>
            <a:ext cx="1674967" cy="306839"/>
          </a:xfrm>
          <a:prstGeom prst="rect">
            <a:avLst/>
          </a:prstGeom>
        </p:spPr>
      </p:pic>
      <p:sp>
        <p:nvSpPr>
          <p:cNvPr id="36" name="TextBox 35"/>
          <p:cNvSpPr txBox="1"/>
          <p:nvPr/>
        </p:nvSpPr>
        <p:spPr>
          <a:xfrm>
            <a:off x="170121" y="6549656"/>
            <a:ext cx="8973879" cy="246221"/>
          </a:xfrm>
          <a:prstGeom prst="rect">
            <a:avLst/>
          </a:prstGeom>
          <a:noFill/>
        </p:spPr>
        <p:txBody>
          <a:bodyPr wrap="square" rtlCol="0">
            <a:spAutoFit/>
          </a:bodyPr>
          <a:lstStyle/>
          <a:p>
            <a:r>
              <a:rPr lang="en-US" sz="1000" dirty="0" smtClean="0"/>
              <a:t>Source: The </a:t>
            </a:r>
            <a:r>
              <a:rPr lang="en-US" sz="1000" dirty="0"/>
              <a:t>Atlantic Monthly; January 1977; Supersonic Bust: The Story of the Concorde - 77.01; Volume 239, No. 1; page 72-81. </a:t>
            </a:r>
          </a:p>
        </p:txBody>
      </p:sp>
    </p:spTree>
    <p:custDataLst>
      <p:tags r:id="rId1"/>
    </p:custDataLst>
    <p:extLst>
      <p:ext uri="{BB962C8B-B14F-4D97-AF65-F5344CB8AC3E}">
        <p14:creationId xmlns:p14="http://schemas.microsoft.com/office/powerpoint/2010/main" val="2813543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fade">
                                      <p:cBhvr>
                                        <p:cTn id="22" dur="5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nodeType="withEffect">
                                  <p:stCondLst>
                                    <p:cond delay="0"/>
                                  </p:stCondLst>
                                  <p:childTnLst>
                                    <p:set>
                                      <p:cBhvr>
                                        <p:cTn id="35" dur="1" fill="hold">
                                          <p:stCondLst>
                                            <p:cond delay="0"/>
                                          </p:stCondLst>
                                        </p:cTn>
                                        <p:tgtEl>
                                          <p:spTgt spid="21510"/>
                                        </p:tgtEl>
                                        <p:attrNameLst>
                                          <p:attrName>style.visibility</p:attrName>
                                        </p:attrNameLst>
                                      </p:cBhvr>
                                      <p:to>
                                        <p:strVal val="visible"/>
                                      </p:to>
                                    </p:set>
                                    <p:animEffect transition="in" filter="fade">
                                      <p:cBhvr>
                                        <p:cTn id="36" dur="500"/>
                                        <p:tgtEl>
                                          <p:spTgt spid="215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515"/>
                                        </p:tgtEl>
                                        <p:attrNameLst>
                                          <p:attrName>style.visibility</p:attrName>
                                        </p:attrNameLst>
                                      </p:cBhvr>
                                      <p:to>
                                        <p:strVal val="visible"/>
                                      </p:to>
                                    </p:set>
                                    <p:animEffect transition="in" filter="fade">
                                      <p:cBhvr>
                                        <p:cTn id="47" dur="500"/>
                                        <p:tgtEl>
                                          <p:spTgt spid="21515"/>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8" grpId="0" animBg="1"/>
      <p:bldP spid="29" grpId="0" animBg="1"/>
      <p:bldP spid="30" grpId="0" animBg="1"/>
      <p:bldP spid="31" grpId="0" animBg="1"/>
      <p:bldP spid="34" grpId="0"/>
      <p:bldP spid="37" grpId="0"/>
      <p:bldP spid="38" grpId="0"/>
      <p:bldP spid="39" grpId="0"/>
      <p:bldP spid="215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69"/>
          <p:cNvSpPr/>
          <p:nvPr/>
        </p:nvSpPr>
        <p:spPr>
          <a:xfrm>
            <a:off x="2989385" y="3494943"/>
            <a:ext cx="6154615" cy="7913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45" name="直接连接符 24"/>
          <p:cNvCxnSpPr/>
          <p:nvPr/>
        </p:nvCxnSpPr>
        <p:spPr>
          <a:xfrm>
            <a:off x="0" y="4218843"/>
            <a:ext cx="9144000" cy="1465"/>
          </a:xfrm>
          <a:prstGeom prst="line">
            <a:avLst/>
          </a:prstGeom>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1956289" y="1186961"/>
            <a:ext cx="5605097" cy="5605097"/>
          </a:xfrm>
          <a:prstGeom prst="ellipse">
            <a:avLst/>
          </a:prstGeom>
          <a:solidFill>
            <a:schemeClr val="accent5">
              <a:lumMod val="40000"/>
              <a:lumOff val="60000"/>
            </a:schemeClr>
          </a:solidFill>
          <a:ln w="3175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同心圆 14"/>
          <p:cNvSpPr/>
          <p:nvPr/>
        </p:nvSpPr>
        <p:spPr>
          <a:xfrm>
            <a:off x="-1230923" y="1940169"/>
            <a:ext cx="4192466" cy="4192466"/>
          </a:xfrm>
          <a:prstGeom prst="donut">
            <a:avLst>
              <a:gd name="adj" fmla="val 7965"/>
            </a:avLst>
          </a:prstGeom>
          <a:solidFill>
            <a:schemeClr val="bg1">
              <a:lumMod val="50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3" name="椭圆 12"/>
          <p:cNvSpPr/>
          <p:nvPr/>
        </p:nvSpPr>
        <p:spPr>
          <a:xfrm>
            <a:off x="-637520" y="2505785"/>
            <a:ext cx="3010946" cy="3010946"/>
          </a:xfrm>
          <a:prstGeom prst="ellipse">
            <a:avLst/>
          </a:prstGeom>
          <a:solidFill>
            <a:srgbClr val="BFEAFD"/>
          </a:solidFill>
          <a:ln w="19050">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形标注 7"/>
          <p:cNvSpPr/>
          <p:nvPr/>
        </p:nvSpPr>
        <p:spPr>
          <a:xfrm>
            <a:off x="1175447" y="1484784"/>
            <a:ext cx="949569" cy="949569"/>
          </a:xfrm>
          <a:prstGeom prst="wedgeEllipseCallout">
            <a:avLst>
              <a:gd name="adj1" fmla="val -30377"/>
              <a:gd name="adj2" fmla="val 55182"/>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1</a:t>
            </a:r>
            <a:endParaRPr lang="zh-CN" altLang="en-US" sz="2000" b="1" dirty="0">
              <a:solidFill>
                <a:srgbClr val="262626"/>
              </a:solidFill>
              <a:latin typeface="+mn-lt"/>
            </a:endParaRPr>
          </a:p>
        </p:txBody>
      </p:sp>
      <p:sp>
        <p:nvSpPr>
          <p:cNvPr id="9" name="椭圆形标注 8"/>
          <p:cNvSpPr/>
          <p:nvPr/>
        </p:nvSpPr>
        <p:spPr>
          <a:xfrm>
            <a:off x="2219161" y="2420888"/>
            <a:ext cx="949577" cy="949577"/>
          </a:xfrm>
          <a:prstGeom prst="wedgeEllipseCallout">
            <a:avLst>
              <a:gd name="adj1" fmla="val -56758"/>
              <a:gd name="adj2" fmla="val 27086"/>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10" name="椭圆形标注 9"/>
          <p:cNvSpPr/>
          <p:nvPr/>
        </p:nvSpPr>
        <p:spPr>
          <a:xfrm>
            <a:off x="2659618" y="3890584"/>
            <a:ext cx="905706" cy="905706"/>
          </a:xfrm>
          <a:prstGeom prst="wedgeEllipseCallout">
            <a:avLst>
              <a:gd name="adj1" fmla="val -66488"/>
              <a:gd name="adj2" fmla="val -2523"/>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3</a:t>
            </a:r>
            <a:endParaRPr lang="zh-CN" altLang="en-US" sz="2000" b="1" dirty="0">
              <a:solidFill>
                <a:srgbClr val="262626"/>
              </a:solidFill>
              <a:latin typeface="+mn-lt"/>
            </a:endParaRPr>
          </a:p>
        </p:txBody>
      </p:sp>
      <p:sp>
        <p:nvSpPr>
          <p:cNvPr id="11" name="椭圆形标注 10"/>
          <p:cNvSpPr/>
          <p:nvPr/>
        </p:nvSpPr>
        <p:spPr>
          <a:xfrm>
            <a:off x="2038032" y="5157192"/>
            <a:ext cx="949577" cy="949577"/>
          </a:xfrm>
          <a:prstGeom prst="wedgeEllipseCallout">
            <a:avLst>
              <a:gd name="adj1" fmla="val -58431"/>
              <a:gd name="adj2" fmla="val -34640"/>
            </a:avLst>
          </a:prstGeom>
          <a:ln>
            <a:solidFill>
              <a:schemeClr val="accent1">
                <a:lumMod val="40000"/>
                <a:lumOff val="60000"/>
              </a:schemeClr>
            </a:solidFill>
          </a:ln>
          <a:effectLst>
            <a:glow rad="101600">
              <a:schemeClr val="bg1">
                <a:lumMod val="95000"/>
                <a:alpha val="6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4</a:t>
            </a:r>
            <a:endParaRPr lang="zh-CN" altLang="en-US" sz="2000" b="1" dirty="0">
              <a:solidFill>
                <a:srgbClr val="262626"/>
              </a:solidFill>
              <a:latin typeface="+mn-lt"/>
            </a:endParaRPr>
          </a:p>
        </p:txBody>
      </p:sp>
      <p:sp>
        <p:nvSpPr>
          <p:cNvPr id="33" name="下弧形箭头 32"/>
          <p:cNvSpPr/>
          <p:nvPr/>
        </p:nvSpPr>
        <p:spPr>
          <a:xfrm rot="7364826">
            <a:off x="1124204" y="1707537"/>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4" name="下弧形箭头 33"/>
          <p:cNvSpPr/>
          <p:nvPr/>
        </p:nvSpPr>
        <p:spPr>
          <a:xfrm rot="11327040">
            <a:off x="2428768" y="2576240"/>
            <a:ext cx="633046" cy="181708"/>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5" name="下弧形箭头 34"/>
          <p:cNvSpPr/>
          <p:nvPr/>
        </p:nvSpPr>
        <p:spPr>
          <a:xfrm rot="13412369">
            <a:off x="3006969" y="4047392"/>
            <a:ext cx="633046" cy="224204"/>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6" name="下弧形箭头 35"/>
          <p:cNvSpPr/>
          <p:nvPr/>
        </p:nvSpPr>
        <p:spPr>
          <a:xfrm rot="13786726">
            <a:off x="2394180" y="539752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8" name="下弧形箭头 67"/>
          <p:cNvSpPr/>
          <p:nvPr/>
        </p:nvSpPr>
        <p:spPr>
          <a:xfrm rot="10295875">
            <a:off x="-565639" y="2759320"/>
            <a:ext cx="2655277" cy="1170842"/>
          </a:xfrm>
          <a:prstGeom prst="curvedUpArrow">
            <a:avLst>
              <a:gd name="adj1" fmla="val 12400"/>
              <a:gd name="adj2" fmla="val 10457"/>
              <a:gd name="adj3" fmla="val 23359"/>
            </a:avLst>
          </a:prstGeom>
          <a:solidFill>
            <a:srgbClr val="76C5DB"/>
          </a:solid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prstClr val="black"/>
              </a:solidFill>
            </a:endParaRPr>
          </a:p>
        </p:txBody>
      </p:sp>
      <p:sp>
        <p:nvSpPr>
          <p:cNvPr id="66" name="下弧形箭头 65"/>
          <p:cNvSpPr/>
          <p:nvPr/>
        </p:nvSpPr>
        <p:spPr>
          <a:xfrm rot="20958333">
            <a:off x="-265235" y="4284785"/>
            <a:ext cx="2694843" cy="1012581"/>
          </a:xfrm>
          <a:prstGeom prst="curvedUpArrow">
            <a:avLst>
              <a:gd name="adj1" fmla="val 12400"/>
              <a:gd name="adj2" fmla="val 30646"/>
              <a:gd name="adj3" fmla="val 21800"/>
            </a:avLst>
          </a:prstGeom>
          <a:solidFill>
            <a:srgbClr val="76C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72" name="椭圆 71"/>
          <p:cNvSpPr/>
          <p:nvPr/>
        </p:nvSpPr>
        <p:spPr>
          <a:xfrm>
            <a:off x="1043608" y="2539876"/>
            <a:ext cx="379535" cy="3795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3" name="椭圆 72"/>
          <p:cNvSpPr/>
          <p:nvPr/>
        </p:nvSpPr>
        <p:spPr>
          <a:xfrm>
            <a:off x="1691680" y="3014391"/>
            <a:ext cx="442546" cy="442546"/>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4" name="椭圆 73"/>
          <p:cNvSpPr/>
          <p:nvPr/>
        </p:nvSpPr>
        <p:spPr>
          <a:xfrm>
            <a:off x="1934308" y="4002097"/>
            <a:ext cx="507023" cy="507023"/>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5" name="椭圆 74"/>
          <p:cNvSpPr/>
          <p:nvPr/>
        </p:nvSpPr>
        <p:spPr>
          <a:xfrm>
            <a:off x="1403648" y="4760202"/>
            <a:ext cx="570034" cy="570034"/>
          </a:xfrm>
          <a:prstGeom prst="ellipse">
            <a:avLst/>
          </a:prstGeom>
          <a:solidFill>
            <a:srgbClr val="76C5D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TextBox 18"/>
          <p:cNvSpPr txBox="1"/>
          <p:nvPr/>
        </p:nvSpPr>
        <p:spPr>
          <a:xfrm>
            <a:off x="-108520" y="3560885"/>
            <a:ext cx="1962150" cy="887935"/>
          </a:xfrm>
          <a:prstGeom prst="rect">
            <a:avLst/>
          </a:prstGeom>
          <a:noFill/>
        </p:spPr>
        <p:txBody>
          <a:bodyPr>
            <a:spAutoFit/>
          </a:bodyPr>
          <a:lstStyle/>
          <a:p>
            <a:pPr algn="ctr">
              <a:defRPr/>
            </a:pPr>
            <a:r>
              <a:rPr lang="en-US" altLang="zh-CN" sz="2585" b="1" dirty="0" smtClean="0">
                <a:solidFill>
                  <a:prstClr val="black">
                    <a:lumMod val="65000"/>
                    <a:lumOff val="35000"/>
                  </a:prstClr>
                </a:solidFill>
                <a:latin typeface="Calibri" pitchFamily="34" charset="0"/>
                <a:ea typeface="宋体" charset="-122"/>
              </a:rPr>
              <a:t>The </a:t>
            </a:r>
            <a:endParaRPr lang="en-US" altLang="zh-CN" sz="2585" b="1" dirty="0">
              <a:solidFill>
                <a:prstClr val="black">
                  <a:lumMod val="65000"/>
                  <a:lumOff val="35000"/>
                </a:prstClr>
              </a:solidFill>
              <a:latin typeface="Calibri" pitchFamily="34" charset="0"/>
              <a:ea typeface="宋体" charset="-122"/>
            </a:endParaRPr>
          </a:p>
          <a:p>
            <a:pPr algn="ctr">
              <a:defRPr/>
            </a:pPr>
            <a:r>
              <a:rPr lang="en-US" altLang="zh-CN" sz="2585" b="1" dirty="0" smtClean="0">
                <a:solidFill>
                  <a:prstClr val="black">
                    <a:lumMod val="65000"/>
                    <a:lumOff val="35000"/>
                  </a:prstClr>
                </a:solidFill>
                <a:latin typeface="Calibri" pitchFamily="34" charset="0"/>
                <a:ea typeface="宋体" charset="-122"/>
              </a:rPr>
              <a:t>Concorde</a:t>
            </a:r>
            <a:endParaRPr lang="zh-CN" altLang="en-US" sz="2585" b="1" dirty="0">
              <a:solidFill>
                <a:prstClr val="black">
                  <a:lumMod val="65000"/>
                  <a:lumOff val="35000"/>
                </a:prstClr>
              </a:solidFill>
              <a:latin typeface="Calibri" pitchFamily="34" charset="0"/>
              <a:ea typeface="宋体" charset="-122"/>
            </a:endParaRPr>
          </a:p>
        </p:txBody>
      </p:sp>
      <p:sp>
        <p:nvSpPr>
          <p:cNvPr id="42" name="TextBox 41"/>
          <p:cNvSpPr txBox="1"/>
          <p:nvPr/>
        </p:nvSpPr>
        <p:spPr>
          <a:xfrm>
            <a:off x="6692341" y="3552106"/>
            <a:ext cx="1575047" cy="584775"/>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404040"/>
                </a:solidFill>
                <a:latin typeface="+mn-lt"/>
              </a:rPr>
              <a:t>Analysis</a:t>
            </a:r>
            <a:endParaRPr lang="zh-CN" altLang="en-US" sz="3200" b="1" dirty="0">
              <a:solidFill>
                <a:srgbClr val="404040"/>
              </a:solidFill>
              <a:latin typeface="+mn-lt"/>
            </a:endParaRPr>
          </a:p>
        </p:txBody>
      </p:sp>
      <p:sp>
        <p:nvSpPr>
          <p:cNvPr id="37" name="TextBox 48"/>
          <p:cNvSpPr txBox="1">
            <a:spLocks noChangeArrowheads="1"/>
          </p:cNvSpPr>
          <p:nvPr/>
        </p:nvSpPr>
        <p:spPr bwMode="auto">
          <a:xfrm>
            <a:off x="3439011" y="2332046"/>
            <a:ext cx="2605547"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solidFill>
                  <a:prstClr val="black"/>
                </a:solidFill>
              </a:rPr>
              <a:t>Systematic Bias</a:t>
            </a:r>
          </a:p>
          <a:p>
            <a:pPr eaLnBrk="1" hangingPunct="1"/>
            <a:r>
              <a:rPr lang="en-US" altLang="zh-CN" sz="1400" dirty="0">
                <a:solidFill>
                  <a:prstClr val="black"/>
                </a:solidFill>
              </a:rPr>
              <a:t>   </a:t>
            </a:r>
            <a:r>
              <a:rPr lang="en-US" altLang="zh-CN" sz="1400" dirty="0" smtClean="0">
                <a:solidFill>
                  <a:prstClr val="black"/>
                </a:solidFill>
              </a:rPr>
              <a:t>Evidence</a:t>
            </a:r>
          </a:p>
          <a:p>
            <a:pPr eaLnBrk="1" hangingPunct="1"/>
            <a:r>
              <a:rPr lang="en-US" altLang="zh-CN" sz="1400" dirty="0" smtClean="0">
                <a:solidFill>
                  <a:prstClr val="black"/>
                </a:solidFill>
              </a:rPr>
              <a:t>     Project </a:t>
            </a:r>
            <a:r>
              <a:rPr lang="en-US" altLang="zh-CN" sz="1400" dirty="0">
                <a:solidFill>
                  <a:prstClr val="black"/>
                </a:solidFill>
              </a:rPr>
              <a:t>Challenges</a:t>
            </a:r>
          </a:p>
          <a:p>
            <a:pPr eaLnBrk="1" hangingPunct="1"/>
            <a:r>
              <a:rPr lang="en-US" altLang="zh-CN" sz="1400" dirty="0" smtClean="0">
                <a:solidFill>
                  <a:prstClr val="black"/>
                </a:solidFill>
              </a:rPr>
              <a:t>        Project </a:t>
            </a:r>
            <a:r>
              <a:rPr lang="en-US" altLang="zh-CN" sz="1400" dirty="0">
                <a:solidFill>
                  <a:prstClr val="black"/>
                </a:solidFill>
              </a:rPr>
              <a:t>Costs</a:t>
            </a:r>
          </a:p>
          <a:p>
            <a:pPr eaLnBrk="1" hangingPunct="1"/>
            <a:r>
              <a:rPr lang="en-US" altLang="zh-CN" sz="1400" dirty="0" smtClean="0">
                <a:solidFill>
                  <a:prstClr val="black"/>
                </a:solidFill>
              </a:rPr>
              <a:t>         Stakeholder </a:t>
            </a:r>
            <a:r>
              <a:rPr lang="en-US" altLang="zh-CN" sz="1400" dirty="0">
                <a:solidFill>
                  <a:prstClr val="black"/>
                </a:solidFill>
              </a:rPr>
              <a:t>Actions</a:t>
            </a:r>
          </a:p>
          <a:p>
            <a:pPr eaLnBrk="1" hangingPunct="1"/>
            <a:endParaRPr lang="en-US" altLang="zh-CN" sz="1400" dirty="0" smtClean="0">
              <a:solidFill>
                <a:prstClr val="black"/>
              </a:solidFill>
            </a:endParaRPr>
          </a:p>
          <a:p>
            <a:pPr eaLnBrk="1" hangingPunct="1"/>
            <a:endParaRPr lang="en-US" altLang="zh-CN" sz="1400" dirty="0">
              <a:solidFill>
                <a:prstClr val="black"/>
              </a:solidFill>
            </a:endParaRPr>
          </a:p>
        </p:txBody>
      </p:sp>
      <p:sp>
        <p:nvSpPr>
          <p:cNvPr id="38" name="椭圆 37"/>
          <p:cNvSpPr/>
          <p:nvPr/>
        </p:nvSpPr>
        <p:spPr>
          <a:xfrm>
            <a:off x="3347864" y="2492896"/>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39" name="椭圆 38"/>
          <p:cNvSpPr/>
          <p:nvPr/>
        </p:nvSpPr>
        <p:spPr>
          <a:xfrm>
            <a:off x="3478232" y="2676679"/>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0" name="椭圆 39"/>
          <p:cNvSpPr/>
          <p:nvPr/>
        </p:nvSpPr>
        <p:spPr>
          <a:xfrm>
            <a:off x="3563145" y="2905644"/>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1" name="椭圆 40"/>
          <p:cNvSpPr/>
          <p:nvPr/>
        </p:nvSpPr>
        <p:spPr>
          <a:xfrm>
            <a:off x="3720375" y="3293687"/>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sp>
        <p:nvSpPr>
          <p:cNvPr id="43" name="椭圆 42"/>
          <p:cNvSpPr/>
          <p:nvPr/>
        </p:nvSpPr>
        <p:spPr>
          <a:xfrm>
            <a:off x="3635582" y="3068960"/>
            <a:ext cx="63305" cy="63305"/>
          </a:xfrm>
          <a:prstGeom prst="ellipse">
            <a:avLst/>
          </a:prstGeom>
          <a:solidFill>
            <a:srgbClr val="4A7399"/>
          </a:solidFill>
          <a:ln>
            <a:noFill/>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prstClr val="white"/>
              </a:solidFill>
            </a:endParaRPr>
          </a:p>
        </p:txBody>
      </p:sp>
      <p:cxnSp>
        <p:nvCxnSpPr>
          <p:cNvPr id="46" name="直接连接符 2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pic>
        <p:nvPicPr>
          <p:cNvPr id="48" name="Picture 47"/>
          <p:cNvPicPr>
            <a:picLocks noChangeAspect="1"/>
          </p:cNvPicPr>
          <p:nvPr/>
        </p:nvPicPr>
        <p:blipFill rotWithShape="1">
          <a:blip r:embed="rId3"/>
          <a:srcRect t="5535"/>
          <a:stretch/>
        </p:blipFill>
        <p:spPr>
          <a:xfrm>
            <a:off x="7287493" y="239714"/>
            <a:ext cx="1821011" cy="295926"/>
          </a:xfrm>
          <a:prstGeom prst="rect">
            <a:avLst/>
          </a:prstGeom>
        </p:spPr>
      </p:pic>
      <p:sp>
        <p:nvSpPr>
          <p:cNvPr id="49" name="TextBox 48"/>
          <p:cNvSpPr txBox="1"/>
          <p:nvPr/>
        </p:nvSpPr>
        <p:spPr>
          <a:xfrm>
            <a:off x="3071065" y="1982353"/>
            <a:ext cx="1935868" cy="369332"/>
          </a:xfrm>
          <a:prstGeom prst="rect">
            <a:avLst/>
          </a:prstGeom>
          <a:noFill/>
        </p:spPr>
        <p:txBody>
          <a:bodyPr wrap="square" rtlCol="0">
            <a:spAutoFit/>
          </a:bodyPr>
          <a:lstStyle/>
          <a:p>
            <a:r>
              <a:rPr lang="en-US" b="1" dirty="0" smtClean="0"/>
              <a:t>Analysis</a:t>
            </a:r>
            <a:endParaRPr lang="en-US" b="1" dirty="0"/>
          </a:p>
        </p:txBody>
      </p:sp>
      <p:sp>
        <p:nvSpPr>
          <p:cNvPr id="54" name="TextBox 53"/>
          <p:cNvSpPr txBox="1"/>
          <p:nvPr/>
        </p:nvSpPr>
        <p:spPr>
          <a:xfrm>
            <a:off x="1772036" y="1187460"/>
            <a:ext cx="1935868" cy="369332"/>
          </a:xfrm>
          <a:prstGeom prst="rect">
            <a:avLst/>
          </a:prstGeom>
          <a:noFill/>
        </p:spPr>
        <p:txBody>
          <a:bodyPr wrap="square" rtlCol="0">
            <a:spAutoFit/>
          </a:bodyPr>
          <a:lstStyle/>
          <a:p>
            <a:r>
              <a:rPr lang="en-US" b="1" dirty="0" smtClean="0"/>
              <a:t>Background</a:t>
            </a:r>
            <a:endParaRPr lang="en-US" b="1" dirty="0"/>
          </a:p>
        </p:txBody>
      </p:sp>
      <p:sp>
        <p:nvSpPr>
          <p:cNvPr id="56" name="TextBox 55"/>
          <p:cNvSpPr txBox="1"/>
          <p:nvPr/>
        </p:nvSpPr>
        <p:spPr>
          <a:xfrm>
            <a:off x="3572236" y="4221088"/>
            <a:ext cx="1935868" cy="369332"/>
          </a:xfrm>
          <a:prstGeom prst="rect">
            <a:avLst/>
          </a:prstGeom>
          <a:noFill/>
        </p:spPr>
        <p:txBody>
          <a:bodyPr wrap="square" rtlCol="0">
            <a:spAutoFit/>
          </a:bodyPr>
          <a:lstStyle/>
          <a:p>
            <a:r>
              <a:rPr lang="en-US" b="1" dirty="0" smtClean="0"/>
              <a:t>Conclusion</a:t>
            </a:r>
            <a:endParaRPr lang="en-US" b="1" dirty="0"/>
          </a:p>
        </p:txBody>
      </p:sp>
      <p:sp>
        <p:nvSpPr>
          <p:cNvPr id="57" name="TextBox 56"/>
          <p:cNvSpPr txBox="1"/>
          <p:nvPr/>
        </p:nvSpPr>
        <p:spPr>
          <a:xfrm>
            <a:off x="2924164" y="5661248"/>
            <a:ext cx="2304256" cy="369332"/>
          </a:xfrm>
          <a:prstGeom prst="rect">
            <a:avLst/>
          </a:prstGeom>
          <a:noFill/>
        </p:spPr>
        <p:txBody>
          <a:bodyPr wrap="square" rtlCol="0">
            <a:spAutoFit/>
          </a:bodyPr>
          <a:lstStyle/>
          <a:p>
            <a:r>
              <a:rPr lang="en-US" b="1" dirty="0" smtClean="0"/>
              <a:t>Recommendations</a:t>
            </a:r>
            <a:endParaRPr lang="en-US" b="1" dirty="0"/>
          </a:p>
        </p:txBody>
      </p:sp>
      <p:sp>
        <p:nvSpPr>
          <p:cNvPr id="50" name="TextBox 4"/>
          <p:cNvSpPr txBox="1">
            <a:spLocks noChangeArrowheads="1"/>
          </p:cNvSpPr>
          <p:nvPr/>
        </p:nvSpPr>
        <p:spPr bwMode="auto">
          <a:xfrm>
            <a:off x="5444022"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Outline</a:t>
            </a:r>
            <a:endParaRPr lang="zh-CN" altLang="en-US" sz="1400" dirty="0">
              <a:solidFill>
                <a:prstClr val="black"/>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2057190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6997 0.05416 C -0.10052 0.06967 -0.07535 0.05879 -0.14549 0.05625 C -0.14861 0.05486 -0.15139 0.05347 -0.15434 0.05208 C -0.15573 0.05162 -0.15851 0.05 -0.15851 0.05023 C -0.16215 0.04375 -0.16875 0.03958 -0.17431 0.0368 C -0.18038 0.02639 -0.17257 0.03773 -0.18108 0.03009 C -0.18229 0.02916 -0.18247 0.02685 -0.1842 0.02592 C -0.18681 0.02407 -0.19254 0.02176 -0.19254 0.02199 C -0.1967 0.01504 -0.20174 0.00926 -0.20677 0.00416 C -0.21042 -0.01273 -0.20504 0.00787 -0.2125 -0.00671 C -0.21337 -0.0088 -0.2132 -0.01111 -0.21389 -0.01343 C -0.21771 -0.02408 -0.21806 -0.02408 -0.2224 -0.03056 C -0.22483 -0.04144 -0.22726 -0.05301 -0.23247 -0.06111 C -0.2349 -0.07246 -0.23646 -0.08449 -0.2382 -0.09584 C -0.23802 -0.11343 -0.25052 -0.20023 -0.22952 -0.23079 C -0.22622 -0.24653 -0.22691 -0.24283 -0.22101 -0.25463 C -0.21545 -0.26597 -0.2132 -0.27292 -0.20504 -0.28079 C -0.20087 -0.2919 -0.20417 -0.28611 -0.19393 -0.29607 C -0.18768 -0.30232 -0.1842 -0.31158 -0.17674 -0.31551 C -0.16597 -0.33264 -0.13924 -0.32361 -0.12986 -0.32408 C -0.12465 -0.32963 -0.12153 -0.33634 -0.1158 -0.33912 C -0.10052 -0.33866 -0.08559 -0.33843 -0.06997 -0.33727 C -0.06406 -0.33681 -0.06702 -0.33472 -0.06285 -0.33056 C -0.05625 -0.32454 -0.04601 -0.32338 -0.03854 -0.31991 C -0.03524 -0.31482 -0.02726 -0.30671 -0.02726 -0.30648 C -0.02639 -0.30463 -0.0257 -0.30232 -0.02448 -0.30023 C -0.0217 -0.29699 -0.01563 -0.2919 -0.01563 -0.29167 C -0.01146 -0.28171 -0.00399 -0.27685 0.00139 -0.26783 C 0.00312 -0.25972 0.00694 -0.25347 0.00989 -0.24607 C 0.01146 -0.24167 0.01371 -0.23704 0.01545 -0.2331 C 0.01649 -0.23079 0.0184 -0.22662 0.0184 -0.22639 C 0.02118 -0.21204 0.02378 -0.19722 0.02673 -0.18287 C 0.02569 -0.10463 0.03125 -0.10625 0.02118 -0.06111 C 0.01944 -0.05232 0.01753 -0.04375 0.01545 -0.03496 C 0.01458 -0.03056 0.01528 -0.02454 0.01285 -0.02199 C 0.01007 -0.01945 0.00729 -0.0169 0.00538 -0.01343 C 0.00347 -0.00903 -0.00017 -0.00023 -0.00017 1.85185E-6 " pathEditMode="relative" rAng="0" ptsTypes="AAAAAAAAAAAAAAAAAAAAAAAAAAAAAAAAAAAAA">
                                      <p:cBhvr>
                                        <p:cTn id="6" dur="500" fill="hold"/>
                                        <p:tgtEl>
                                          <p:spTgt spid="75"/>
                                        </p:tgtEl>
                                        <p:attrNameLst>
                                          <p:attrName>ppt_x</p:attrName>
                                          <p:attrName>ppt_y</p:attrName>
                                        </p:attrNameLst>
                                      </p:cBhvr>
                                      <p:rCtr x="-3733" y="-19259"/>
                                    </p:animMotion>
                                  </p:childTnLst>
                                </p:cTn>
                              </p:par>
                              <p:par>
                                <p:cTn id="7" presetID="0" presetClass="path" presetSubtype="0" accel="50000" decel="50000" fill="hold" grpId="0" nodeType="withEffect">
                                  <p:stCondLst>
                                    <p:cond delay="0"/>
                                  </p:stCondLst>
                                  <p:childTnLst>
                                    <p:animMotion origin="layout" path="M 3.88889E-6 -3.7037E-7 C 0.00104 0.05926 -0.02344 0.12431 -0.05313 0.15347 C -0.08299 0.18264 -0.14289 0.19514 -0.179 0.17569 C -0.21511 0.15625 -0.26216 0.09468 -0.2698 0.03634 C -0.27761 -0.02199 -0.26007 -0.13403 -0.22518 -0.17384 C -0.19028 -0.21366 -0.09809 -0.23009 -0.06007 -0.20208 C -0.02205 -0.17407 -0.00105 -0.05926 3.88889E-6 -3.7037E-7 Z " pathEditMode="relative" rAng="0" ptsTypes="AAAAAAA">
                                      <p:cBhvr>
                                        <p:cTn id="8" dur="500" fill="hold"/>
                                        <p:tgtEl>
                                          <p:spTgt spid="74"/>
                                        </p:tgtEl>
                                        <p:attrNameLst>
                                          <p:attrName>ppt_x</p:attrName>
                                          <p:attrName>ppt_y</p:attrName>
                                        </p:attrNameLst>
                                      </p:cBhvr>
                                      <p:rCtr x="-13576" y="-1574"/>
                                    </p:animMotion>
                                  </p:childTnLst>
                                </p:cTn>
                              </p:par>
                              <p:par>
                                <p:cTn id="9" presetID="0" presetClass="path" presetSubtype="0" accel="50000" decel="50000" fill="hold" grpId="0" nodeType="withEffect">
                                  <p:stCondLst>
                                    <p:cond delay="0"/>
                                  </p:stCondLst>
                                  <p:childTnLst>
                                    <p:animMotion origin="layout" path="M -0.00087 7.40741E-7 C 0.01215 0.04051 0.01962 0.10579 0.01233 0.15162 C 0.00434 0.19745 -0.01736 0.25116 -0.0434 0.27477 C -0.07048 0.29838 -0.1184 0.30278 -0.14965 0.29305 C -0.18107 0.28333 -0.21285 0.24792 -0.23073 0.2162 C -0.24878 0.18449 -0.25538 0.14329 -0.25729 0.10301 C -0.25937 0.06273 -0.25173 0.0044 -0.24201 -0.02616 C -0.23212 -0.05671 -0.21476 -0.06667 -0.19965 -0.08079 C -0.18281 -0.09491 -0.16979 -0.10949 -0.14687 -0.11111 C -0.12413 -0.11273 -0.08663 -0.10995 -0.06163 -0.09097 C -0.03628 -0.07199 -0.01337 -0.04051 -0.00087 7.40741E-7 Z " pathEditMode="relative" rAng="0" ptsTypes="AAAAAAAAAAA">
                                      <p:cBhvr>
                                        <p:cTn id="10" dur="500" fill="hold"/>
                                        <p:tgtEl>
                                          <p:spTgt spid="73"/>
                                        </p:tgtEl>
                                        <p:attrNameLst>
                                          <p:attrName>ppt_x</p:attrName>
                                          <p:attrName>ppt_y</p:attrName>
                                        </p:attrNameLst>
                                      </p:cBhvr>
                                      <p:rCtr x="-12031" y="9306"/>
                                    </p:animMotion>
                                  </p:childTnLst>
                                </p:cTn>
                              </p:par>
                              <p:par>
                                <p:cTn id="11" presetID="0" presetClass="path" presetSubtype="0" accel="50000" decel="50000" fill="hold" grpId="0" nodeType="withEffect">
                                  <p:stCondLst>
                                    <p:cond delay="0"/>
                                  </p:stCondLst>
                                  <p:childTnLst>
                                    <p:animMotion origin="layout" path="M -2.22222E-6 3.33333E-6 C 0.01858 0.01736 0.03716 0.04652 0.04757 0.08889 C 0.05799 0.13125 0.07066 0.20671 0.06302 0.25463 C 0.05521 0.30254 0.03021 0.35439 0.00139 0.37592 C -0.02725 0.39745 -0.07587 0.39861 -0.1092 0.38402 C -0.14253 0.36944 -0.18038 0.32639 -0.19861 0.28889 C -0.21649 0.25139 -0.21736 0.1993 -0.21684 0.15972 C -0.21632 0.12014 -0.20885 0.0787 -0.19583 0.05069 C -0.18264 0.02268 -0.16041 0.00301 -0.13837 -0.00811 C -0.11649 -0.01922 -0.08698 -0.01806 -0.06423 -0.01598 C -0.04149 -0.01389 -0.01857 -0.01736 -2.22222E-6 3.33333E-6 Z " pathEditMode="relative" rAng="0" ptsTypes="AAAAAAAAAAA">
                                      <p:cBhvr>
                                        <p:cTn id="12" dur="500" fill="hold"/>
                                        <p:tgtEl>
                                          <p:spTgt spid="72"/>
                                        </p:tgtEl>
                                        <p:attrNameLst>
                                          <p:attrName>ppt_x</p:attrName>
                                          <p:attrName>ppt_y</p:attrName>
                                        </p:attrNameLst>
                                      </p:cBhvr>
                                      <p:rCtr x="-7587" y="18796"/>
                                    </p:animMotion>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1000"/>
                                        <p:tgtEl>
                                          <p:spTgt spid="42"/>
                                        </p:tgtEl>
                                      </p:cBhvr>
                                    </p:animEffect>
                                  </p:childTnLst>
                                </p:cTn>
                              </p:par>
                              <p:par>
                                <p:cTn id="16" presetID="9" presetClass="emph" presetSubtype="0" nodeType="withEffect">
                                  <p:stCondLst>
                                    <p:cond delay="0"/>
                                  </p:stCondLst>
                                  <p:childTnLst>
                                    <p:set>
                                      <p:cBhvr rctx="PPT">
                                        <p:cTn id="17" dur="indefinite"/>
                                        <p:tgtEl>
                                          <p:spTgt spid="8"/>
                                        </p:tgtEl>
                                        <p:attrNameLst>
                                          <p:attrName>style.opacity</p:attrName>
                                        </p:attrNameLst>
                                      </p:cBhvr>
                                      <p:to>
                                        <p:strVal val="0.5"/>
                                      </p:to>
                                    </p:set>
                                    <p:animEffect filter="image" prLst="opacity: 0.5">
                                      <p:cBhvr rctx="IE">
                                        <p:cTn id="18" dur="indefinite"/>
                                        <p:tgtEl>
                                          <p:spTgt spid="8"/>
                                        </p:tgtEl>
                                      </p:cBhvr>
                                    </p:animEffect>
                                  </p:childTnLst>
                                </p:cTn>
                              </p:par>
                              <p:par>
                                <p:cTn id="19" presetID="9" presetClass="emph" presetSubtype="0" grpId="0" nodeType="withEffect">
                                  <p:stCondLst>
                                    <p:cond delay="0"/>
                                  </p:stCondLst>
                                  <p:childTnLst>
                                    <p:set>
                                      <p:cBhvr rctx="PPT">
                                        <p:cTn id="20" dur="indefinite"/>
                                        <p:tgtEl>
                                          <p:spTgt spid="33"/>
                                        </p:tgtEl>
                                        <p:attrNameLst>
                                          <p:attrName>style.opacity</p:attrName>
                                        </p:attrNameLst>
                                      </p:cBhvr>
                                      <p:to>
                                        <p:strVal val="0.5"/>
                                      </p:to>
                                    </p:set>
                                    <p:animEffect filter="image" prLst="opacity: 0.5">
                                      <p:cBhvr rctx="IE">
                                        <p:cTn id="21" dur="indefinite"/>
                                        <p:tgtEl>
                                          <p:spTgt spid="33"/>
                                        </p:tgtEl>
                                      </p:cBhvr>
                                    </p:animEffect>
                                  </p:childTnLst>
                                </p:cTn>
                              </p:par>
                              <p:par>
                                <p:cTn id="22" presetID="9" presetClass="emph" presetSubtype="0" grpId="0" nodeType="withEffect">
                                  <p:stCondLst>
                                    <p:cond delay="0"/>
                                  </p:stCondLst>
                                  <p:childTnLst>
                                    <p:set>
                                      <p:cBhvr rctx="PPT">
                                        <p:cTn id="23" dur="indefinite"/>
                                        <p:tgtEl>
                                          <p:spTgt spid="35"/>
                                        </p:tgtEl>
                                        <p:attrNameLst>
                                          <p:attrName>style.opacity</p:attrName>
                                        </p:attrNameLst>
                                      </p:cBhvr>
                                      <p:to>
                                        <p:strVal val="0.5"/>
                                      </p:to>
                                    </p:set>
                                    <p:animEffect filter="image" prLst="opacity: 0.5">
                                      <p:cBhvr rctx="IE">
                                        <p:cTn id="24" dur="indefinite"/>
                                        <p:tgtEl>
                                          <p:spTgt spid="35"/>
                                        </p:tgtEl>
                                      </p:cBhvr>
                                    </p:animEffect>
                                  </p:childTnLst>
                                </p:cTn>
                              </p:par>
                              <p:par>
                                <p:cTn id="25" presetID="9" presetClass="emph" presetSubtype="0" nodeType="withEffect">
                                  <p:stCondLst>
                                    <p:cond delay="0"/>
                                  </p:stCondLst>
                                  <p:childTnLst>
                                    <p:set>
                                      <p:cBhvr rctx="PPT">
                                        <p:cTn id="26" dur="indefinite"/>
                                        <p:tgtEl>
                                          <p:spTgt spid="10"/>
                                        </p:tgtEl>
                                        <p:attrNameLst>
                                          <p:attrName>style.opacity</p:attrName>
                                        </p:attrNameLst>
                                      </p:cBhvr>
                                      <p:to>
                                        <p:strVal val="0.5"/>
                                      </p:to>
                                    </p:set>
                                    <p:animEffect filter="image" prLst="opacity: 0.5">
                                      <p:cBhvr rctx="IE">
                                        <p:cTn id="27" dur="indefinite"/>
                                        <p:tgtEl>
                                          <p:spTgt spid="10"/>
                                        </p:tgtEl>
                                      </p:cBhvr>
                                    </p:animEffect>
                                  </p:childTnLst>
                                </p:cTn>
                              </p:par>
                              <p:par>
                                <p:cTn id="28" presetID="9" presetClass="emph" presetSubtype="0" grpId="0" nodeType="withEffect">
                                  <p:stCondLst>
                                    <p:cond delay="0"/>
                                  </p:stCondLst>
                                  <p:childTnLst>
                                    <p:set>
                                      <p:cBhvr rctx="PPT">
                                        <p:cTn id="29" dur="indefinite"/>
                                        <p:tgtEl>
                                          <p:spTgt spid="36"/>
                                        </p:tgtEl>
                                        <p:attrNameLst>
                                          <p:attrName>style.opacity</p:attrName>
                                        </p:attrNameLst>
                                      </p:cBhvr>
                                      <p:to>
                                        <p:strVal val="0.5"/>
                                      </p:to>
                                    </p:set>
                                    <p:animEffect filter="image" prLst="opacity: 0.5">
                                      <p:cBhvr rctx="IE">
                                        <p:cTn id="30" dur="indefinite"/>
                                        <p:tgtEl>
                                          <p:spTgt spid="36"/>
                                        </p:tgtEl>
                                      </p:cBhvr>
                                    </p:animEffect>
                                  </p:childTnLst>
                                </p:cTn>
                              </p:par>
                              <p:par>
                                <p:cTn id="31" presetID="9" presetClass="emph" presetSubtype="0" nodeType="withEffect">
                                  <p:stCondLst>
                                    <p:cond delay="0"/>
                                  </p:stCondLst>
                                  <p:childTnLst>
                                    <p:set>
                                      <p:cBhvr rctx="PPT">
                                        <p:cTn id="32" dur="indefinite"/>
                                        <p:tgtEl>
                                          <p:spTgt spid="11"/>
                                        </p:tgtEl>
                                        <p:attrNameLst>
                                          <p:attrName>style.opacity</p:attrName>
                                        </p:attrNameLst>
                                      </p:cBhvr>
                                      <p:to>
                                        <p:strVal val="0.5"/>
                                      </p:to>
                                    </p:set>
                                    <p:animEffect filter="image" prLst="opacity: 0.5">
                                      <p:cBhvr rctx="IE">
                                        <p:cTn id="33" dur="indefinite"/>
                                        <p:tgtEl>
                                          <p:spTgt spid="11"/>
                                        </p:tgtEl>
                                      </p:cBhvr>
                                    </p:animEffect>
                                  </p:childTnLst>
                                </p:cTn>
                              </p:par>
                              <p:par>
                                <p:cTn id="34" presetID="19" presetClass="emph" presetSubtype="0" fill="hold" grpId="1" nodeType="withEffect">
                                  <p:stCondLst>
                                    <p:cond delay="0"/>
                                  </p:stCondLst>
                                  <p:childTnLst>
                                    <p:animClr clrSpc="rgb" dir="cw">
                                      <p:cBhvr override="childStyle">
                                        <p:cTn id="35" dur="500" fill="hold"/>
                                        <p:tgtEl>
                                          <p:spTgt spid="73"/>
                                        </p:tgtEl>
                                        <p:attrNameLst>
                                          <p:attrName>style.color</p:attrName>
                                        </p:attrNameLst>
                                      </p:cBhvr>
                                      <p:to>
                                        <a:schemeClr val="accent2"/>
                                      </p:to>
                                    </p:animClr>
                                    <p:animClr clrSpc="rgb" dir="cw">
                                      <p:cBhvr>
                                        <p:cTn id="36" dur="500" fill="hold"/>
                                        <p:tgtEl>
                                          <p:spTgt spid="73"/>
                                        </p:tgtEl>
                                        <p:attrNameLst>
                                          <p:attrName>fillcolor</p:attrName>
                                        </p:attrNameLst>
                                      </p:cBhvr>
                                      <p:to>
                                        <a:schemeClr val="accent2"/>
                                      </p:to>
                                    </p:animClr>
                                    <p:set>
                                      <p:cBhvr>
                                        <p:cTn id="37" dur="500" fill="hold"/>
                                        <p:tgtEl>
                                          <p:spTgt spid="73"/>
                                        </p:tgtEl>
                                        <p:attrNameLst>
                                          <p:attrName>fill.type</p:attrName>
                                        </p:attrNameLst>
                                      </p:cBhvr>
                                      <p:to>
                                        <p:strVal val="solid"/>
                                      </p:to>
                                    </p:set>
                                    <p:set>
                                      <p:cBhvr>
                                        <p:cTn id="38" dur="500" fill="hold"/>
                                        <p:tgtEl>
                                          <p:spTgt spid="73"/>
                                        </p:tgtEl>
                                        <p:attrNameLst>
                                          <p:attrName>fill.on</p:attrName>
                                        </p:attrNameLst>
                                      </p:cBhvr>
                                      <p:to>
                                        <p:strVal val="true"/>
                                      </p:to>
                                    </p:set>
                                  </p:childTnLst>
                                </p:cTn>
                              </p:par>
                              <p:par>
                                <p:cTn id="39" presetID="22" presetClass="entr" presetSubtype="8"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22" presetClass="entr" presetSubtype="8"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par>
                                <p:cTn id="45" presetID="22" presetClass="entr" presetSubtype="8"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par>
                                <p:cTn id="51" presetID="22" presetClass="entr" presetSubtype="8"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500"/>
                                        <p:tgtEl>
                                          <p:spTgt spid="43"/>
                                        </p:tgtEl>
                                      </p:cBhvr>
                                    </p:animEffect>
                                  </p:childTnLst>
                                </p:cTn>
                              </p:par>
                              <p:par>
                                <p:cTn id="57" presetID="9" presetClass="emph" presetSubtype="0" grpId="0" nodeType="withEffect">
                                  <p:stCondLst>
                                    <p:cond delay="0"/>
                                  </p:stCondLst>
                                  <p:childTnLst>
                                    <p:set>
                                      <p:cBhvr rctx="PPT">
                                        <p:cTn id="58" dur="indefinite"/>
                                        <p:tgtEl>
                                          <p:spTgt spid="56"/>
                                        </p:tgtEl>
                                        <p:attrNameLst>
                                          <p:attrName>style.opacity</p:attrName>
                                        </p:attrNameLst>
                                      </p:cBhvr>
                                      <p:to>
                                        <p:strVal val="0.5"/>
                                      </p:to>
                                    </p:set>
                                    <p:animEffect filter="image" prLst="opacity: 0.5">
                                      <p:cBhvr rctx="IE">
                                        <p:cTn id="59" dur="indefinite"/>
                                        <p:tgtEl>
                                          <p:spTgt spid="56"/>
                                        </p:tgtEl>
                                      </p:cBhvr>
                                    </p:animEffect>
                                  </p:childTnLst>
                                </p:cTn>
                              </p:par>
                              <p:par>
                                <p:cTn id="60" presetID="9" presetClass="emph" presetSubtype="0" grpId="0" nodeType="withEffect">
                                  <p:stCondLst>
                                    <p:cond delay="0"/>
                                  </p:stCondLst>
                                  <p:childTnLst>
                                    <p:set>
                                      <p:cBhvr rctx="PPT">
                                        <p:cTn id="61" dur="indefinite"/>
                                        <p:tgtEl>
                                          <p:spTgt spid="57"/>
                                        </p:tgtEl>
                                        <p:attrNameLst>
                                          <p:attrName>style.opacity</p:attrName>
                                        </p:attrNameLst>
                                      </p:cBhvr>
                                      <p:to>
                                        <p:strVal val="0.5"/>
                                      </p:to>
                                    </p:set>
                                    <p:animEffect filter="image" prLst="opacity: 0.5">
                                      <p:cBhvr rctx="IE">
                                        <p:cTn id="62" dur="indefinite"/>
                                        <p:tgtEl>
                                          <p:spTgt spid="57"/>
                                        </p:tgtEl>
                                      </p:cBhvr>
                                    </p:animEffect>
                                  </p:childTnLst>
                                </p:cTn>
                              </p:par>
                              <p:par>
                                <p:cTn id="63" presetID="9" presetClass="emph" presetSubtype="0" grpId="0" nodeType="withEffect">
                                  <p:stCondLst>
                                    <p:cond delay="0"/>
                                  </p:stCondLst>
                                  <p:childTnLst>
                                    <p:set>
                                      <p:cBhvr rctx="PPT">
                                        <p:cTn id="64" dur="indefinite"/>
                                        <p:tgtEl>
                                          <p:spTgt spid="54"/>
                                        </p:tgtEl>
                                        <p:attrNameLst>
                                          <p:attrName>style.opacity</p:attrName>
                                        </p:attrNameLst>
                                      </p:cBhvr>
                                      <p:to>
                                        <p:strVal val="0.5"/>
                                      </p:to>
                                    </p:set>
                                    <p:animEffect filter="image" prLst="opacity: 0.5">
                                      <p:cBhvr rctx="IE">
                                        <p:cTn id="65" dur="indefinite"/>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72" grpId="0" animBg="1"/>
      <p:bldP spid="73" grpId="0" animBg="1"/>
      <p:bldP spid="73" grpId="1" animBg="1"/>
      <p:bldP spid="74" grpId="0" animBg="1"/>
      <p:bldP spid="75" grpId="0" animBg="1"/>
      <p:bldP spid="42" grpId="0"/>
      <p:bldP spid="37" grpId="0"/>
      <p:bldP spid="54"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Systematic Biases</a:t>
            </a:r>
            <a:endParaRPr lang="en-US" b="1" dirty="0">
              <a:solidFill>
                <a:schemeClr val="bg1"/>
              </a:solidFill>
            </a:endParaRPr>
          </a:p>
        </p:txBody>
      </p:sp>
      <p:grpSp>
        <p:nvGrpSpPr>
          <p:cNvPr id="45" name="Group 5"/>
          <p:cNvGrpSpPr>
            <a:grpSpLocks/>
          </p:cNvGrpSpPr>
          <p:nvPr/>
        </p:nvGrpSpPr>
        <p:grpSpPr bwMode="auto">
          <a:xfrm>
            <a:off x="3707904" y="1589088"/>
            <a:ext cx="1169987" cy="4545012"/>
            <a:chOff x="2601" y="1001"/>
            <a:chExt cx="737" cy="2863"/>
          </a:xfrm>
        </p:grpSpPr>
        <p:pic>
          <p:nvPicPr>
            <p:cNvPr id="46" name="Picture 6" descr="table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1" y="1001"/>
              <a:ext cx="737" cy="286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7"/>
            <p:cNvSpPr>
              <a:spLocks noChangeArrowheads="1"/>
            </p:cNvSpPr>
            <p:nvPr/>
          </p:nvSpPr>
          <p:spPr bwMode="auto">
            <a:xfrm>
              <a:off x="2644" y="1052"/>
              <a:ext cx="615" cy="350"/>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dirty="0" smtClean="0">
                  <a:solidFill>
                    <a:srgbClr val="FFFFFF"/>
                  </a:solidFill>
                  <a:cs typeface="Arial"/>
                </a:rPr>
                <a:t>Low</a:t>
              </a:r>
            </a:p>
          </p:txBody>
        </p:sp>
      </p:grpSp>
      <p:grpSp>
        <p:nvGrpSpPr>
          <p:cNvPr id="48" name="Group 8"/>
          <p:cNvGrpSpPr>
            <a:grpSpLocks/>
          </p:cNvGrpSpPr>
          <p:nvPr/>
        </p:nvGrpSpPr>
        <p:grpSpPr bwMode="auto">
          <a:xfrm>
            <a:off x="4846141" y="1589088"/>
            <a:ext cx="1169988" cy="4545012"/>
            <a:chOff x="3318" y="1001"/>
            <a:chExt cx="737" cy="2863"/>
          </a:xfrm>
        </p:grpSpPr>
        <p:pic>
          <p:nvPicPr>
            <p:cNvPr id="49" name="Picture 9" descr="table_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8" y="1001"/>
              <a:ext cx="737" cy="2863"/>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10"/>
            <p:cNvSpPr>
              <a:spLocks noChangeArrowheads="1"/>
            </p:cNvSpPr>
            <p:nvPr/>
          </p:nvSpPr>
          <p:spPr bwMode="auto">
            <a:xfrm>
              <a:off x="3361" y="1052"/>
              <a:ext cx="615" cy="350"/>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dirty="0" smtClean="0">
                  <a:solidFill>
                    <a:srgbClr val="FFFFFF"/>
                  </a:solidFill>
                  <a:cs typeface="Arial"/>
                </a:rPr>
                <a:t>Medium</a:t>
              </a:r>
            </a:p>
          </p:txBody>
        </p:sp>
      </p:grpSp>
      <p:grpSp>
        <p:nvGrpSpPr>
          <p:cNvPr id="51" name="Group 11"/>
          <p:cNvGrpSpPr>
            <a:grpSpLocks/>
          </p:cNvGrpSpPr>
          <p:nvPr/>
        </p:nvGrpSpPr>
        <p:grpSpPr bwMode="auto">
          <a:xfrm>
            <a:off x="5984379" y="1589088"/>
            <a:ext cx="1169987" cy="4545012"/>
            <a:chOff x="4035" y="1001"/>
            <a:chExt cx="737" cy="2863"/>
          </a:xfrm>
        </p:grpSpPr>
        <p:pic>
          <p:nvPicPr>
            <p:cNvPr id="52" name="Picture 12" descr="Table_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5" y="1001"/>
              <a:ext cx="737" cy="2863"/>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13"/>
            <p:cNvSpPr>
              <a:spLocks noChangeArrowheads="1"/>
            </p:cNvSpPr>
            <p:nvPr/>
          </p:nvSpPr>
          <p:spPr bwMode="auto">
            <a:xfrm>
              <a:off x="4087" y="1052"/>
              <a:ext cx="615" cy="350"/>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dirty="0" smtClean="0">
                  <a:solidFill>
                    <a:srgbClr val="FFFFFF"/>
                  </a:solidFill>
                  <a:cs typeface="Arial"/>
                </a:rPr>
                <a:t>High</a:t>
              </a:r>
            </a:p>
          </p:txBody>
        </p:sp>
      </p:grpSp>
      <p:grpSp>
        <p:nvGrpSpPr>
          <p:cNvPr id="54" name="Group 14"/>
          <p:cNvGrpSpPr>
            <a:grpSpLocks/>
          </p:cNvGrpSpPr>
          <p:nvPr/>
        </p:nvGrpSpPr>
        <p:grpSpPr bwMode="auto">
          <a:xfrm>
            <a:off x="7121029" y="1589088"/>
            <a:ext cx="1171575" cy="4545012"/>
            <a:chOff x="4751" y="1001"/>
            <a:chExt cx="738" cy="2863"/>
          </a:xfrm>
        </p:grpSpPr>
        <p:pic>
          <p:nvPicPr>
            <p:cNvPr id="55" name="Picture 15" descr="Table_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 y="1001"/>
              <a:ext cx="738" cy="2863"/>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16"/>
            <p:cNvSpPr>
              <a:spLocks noChangeArrowheads="1"/>
            </p:cNvSpPr>
            <p:nvPr/>
          </p:nvSpPr>
          <p:spPr bwMode="auto">
            <a:xfrm>
              <a:off x="4798" y="1052"/>
              <a:ext cx="615" cy="350"/>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dirty="0" smtClean="0">
                  <a:solidFill>
                    <a:srgbClr val="FFFFFF"/>
                  </a:solidFill>
                  <a:cs typeface="Arial"/>
                </a:rPr>
                <a:t>Extreme</a:t>
              </a:r>
            </a:p>
          </p:txBody>
        </p:sp>
      </p:grpSp>
      <p:sp>
        <p:nvSpPr>
          <p:cNvPr id="57" name="AutoShape 17"/>
          <p:cNvSpPr>
            <a:spLocks noChangeArrowheads="1"/>
          </p:cNvSpPr>
          <p:nvPr/>
        </p:nvSpPr>
        <p:spPr bwMode="auto">
          <a:xfrm>
            <a:off x="325438" y="2346325"/>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2000" b="0" i="0" u="none" strike="noStrike" kern="0" cap="none" spc="0" normalizeH="0" baseline="0" noProof="0" dirty="0" smtClean="0">
                <a:ln>
                  <a:noFill/>
                </a:ln>
                <a:solidFill>
                  <a:srgbClr val="808080"/>
                </a:solidFill>
                <a:effectLst/>
                <a:uLnTx/>
                <a:uFillTx/>
                <a:cs typeface="Arial"/>
              </a:rPr>
              <a:t>Overconfidence</a:t>
            </a:r>
          </a:p>
        </p:txBody>
      </p:sp>
      <p:sp>
        <p:nvSpPr>
          <p:cNvPr id="58" name="AutoShape 18"/>
          <p:cNvSpPr>
            <a:spLocks noChangeArrowheads="1"/>
          </p:cNvSpPr>
          <p:nvPr/>
        </p:nvSpPr>
        <p:spPr bwMode="auto">
          <a:xfrm>
            <a:off x="325438" y="2832075"/>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2000" b="0" i="0" u="none" strike="noStrike" kern="0" cap="none" spc="0" normalizeH="0" baseline="0" noProof="0" dirty="0" smtClean="0">
                <a:ln>
                  <a:noFill/>
                </a:ln>
                <a:solidFill>
                  <a:srgbClr val="808080"/>
                </a:solidFill>
                <a:effectLst/>
                <a:uLnTx/>
                <a:uFillTx/>
                <a:cs typeface="Arial"/>
              </a:rPr>
              <a:t>Confirmation Trap</a:t>
            </a:r>
          </a:p>
        </p:txBody>
      </p:sp>
      <p:sp>
        <p:nvSpPr>
          <p:cNvPr id="59" name="AutoShape 19"/>
          <p:cNvSpPr>
            <a:spLocks noChangeArrowheads="1"/>
          </p:cNvSpPr>
          <p:nvPr/>
        </p:nvSpPr>
        <p:spPr bwMode="auto">
          <a:xfrm>
            <a:off x="325438" y="3310483"/>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r>
              <a:rPr lang="en-GB" altLang="en-US" sz="2000" kern="0" dirty="0">
                <a:solidFill>
                  <a:srgbClr val="808080"/>
                </a:solidFill>
                <a:cs typeface="Arial"/>
              </a:rPr>
              <a:t>Available </a:t>
            </a:r>
            <a:r>
              <a:rPr lang="en-GB" altLang="en-US" sz="2000" kern="0" dirty="0" smtClean="0">
                <a:solidFill>
                  <a:srgbClr val="808080"/>
                </a:solidFill>
                <a:cs typeface="Arial"/>
              </a:rPr>
              <a:t>Data</a:t>
            </a:r>
            <a:endParaRPr lang="en-GB" altLang="en-US" sz="2000" kern="0" dirty="0">
              <a:solidFill>
                <a:srgbClr val="808080"/>
              </a:solidFill>
              <a:cs typeface="Arial"/>
            </a:endParaRPr>
          </a:p>
        </p:txBody>
      </p:sp>
      <p:sp>
        <p:nvSpPr>
          <p:cNvPr id="60" name="AutoShape 20"/>
          <p:cNvSpPr>
            <a:spLocks noChangeArrowheads="1"/>
          </p:cNvSpPr>
          <p:nvPr/>
        </p:nvSpPr>
        <p:spPr bwMode="auto">
          <a:xfrm>
            <a:off x="325438" y="3788891"/>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2000" b="0" i="0" u="none" strike="noStrike" kern="0" cap="none" spc="0" normalizeH="0" baseline="0" noProof="0" dirty="0" smtClean="0">
                <a:ln>
                  <a:noFill/>
                </a:ln>
                <a:solidFill>
                  <a:srgbClr val="808080"/>
                </a:solidFill>
                <a:effectLst/>
                <a:uLnTx/>
                <a:uFillTx/>
                <a:cs typeface="Arial"/>
              </a:rPr>
              <a:t>Sunk Cost</a:t>
            </a:r>
          </a:p>
        </p:txBody>
      </p:sp>
      <p:sp>
        <p:nvSpPr>
          <p:cNvPr id="61" name="AutoShape 21"/>
          <p:cNvSpPr>
            <a:spLocks noChangeArrowheads="1"/>
          </p:cNvSpPr>
          <p:nvPr/>
        </p:nvSpPr>
        <p:spPr bwMode="auto">
          <a:xfrm>
            <a:off x="325438" y="4267299"/>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2000" b="0" i="0" u="none" strike="noStrike" kern="0" cap="none" spc="0" normalizeH="0" baseline="0" noProof="0" dirty="0" smtClean="0">
                <a:ln>
                  <a:noFill/>
                </a:ln>
                <a:solidFill>
                  <a:srgbClr val="808080"/>
                </a:solidFill>
                <a:effectLst/>
                <a:uLnTx/>
                <a:uFillTx/>
                <a:cs typeface="Arial"/>
              </a:rPr>
              <a:t>Conservatism</a:t>
            </a:r>
          </a:p>
        </p:txBody>
      </p:sp>
      <p:sp>
        <p:nvSpPr>
          <p:cNvPr id="62" name="AutoShape 22"/>
          <p:cNvSpPr>
            <a:spLocks noChangeArrowheads="1"/>
          </p:cNvSpPr>
          <p:nvPr/>
        </p:nvSpPr>
        <p:spPr bwMode="auto">
          <a:xfrm>
            <a:off x="325438" y="4745707"/>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2000" b="0" i="0" u="none" strike="noStrike" kern="0" cap="none" spc="0" normalizeH="0" baseline="0" noProof="0" dirty="0" smtClean="0">
                <a:ln>
                  <a:noFill/>
                </a:ln>
                <a:solidFill>
                  <a:srgbClr val="808080"/>
                </a:solidFill>
                <a:effectLst/>
                <a:uLnTx/>
                <a:uFillTx/>
                <a:cs typeface="Arial"/>
              </a:rPr>
              <a:t>Escalation of Commitment</a:t>
            </a:r>
          </a:p>
        </p:txBody>
      </p:sp>
      <p:sp>
        <p:nvSpPr>
          <p:cNvPr id="63" name="AutoShape 23"/>
          <p:cNvSpPr>
            <a:spLocks noChangeArrowheads="1"/>
          </p:cNvSpPr>
          <p:nvPr/>
        </p:nvSpPr>
        <p:spPr bwMode="auto">
          <a:xfrm>
            <a:off x="325438" y="5224115"/>
            <a:ext cx="8062986" cy="365125"/>
          </a:xfrm>
          <a:prstGeom prst="roundRect">
            <a:avLst>
              <a:gd name="adj" fmla="val 16667"/>
            </a:avLst>
          </a:prstGeom>
          <a:solidFill>
            <a:srgbClr val="FFFFFF">
              <a:alpha val="50000"/>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lang="en-GB" altLang="en-US" sz="2000" kern="0" dirty="0">
                <a:solidFill>
                  <a:srgbClr val="808080"/>
                </a:solidFill>
                <a:cs typeface="Arial"/>
              </a:rPr>
              <a:t>Selective Perception</a:t>
            </a:r>
          </a:p>
        </p:txBody>
      </p:sp>
      <p:sp>
        <p:nvSpPr>
          <p:cNvPr id="64" name="Oval 26"/>
          <p:cNvSpPr>
            <a:spLocks noChangeArrowheads="1"/>
          </p:cNvSpPr>
          <p:nvPr/>
        </p:nvSpPr>
        <p:spPr bwMode="auto">
          <a:xfrm>
            <a:off x="6372200" y="2389188"/>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65" name="Oval 27"/>
          <p:cNvSpPr>
            <a:spLocks noChangeArrowheads="1"/>
          </p:cNvSpPr>
          <p:nvPr/>
        </p:nvSpPr>
        <p:spPr bwMode="auto">
          <a:xfrm>
            <a:off x="4114304" y="3353346"/>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66" name="Oval 28"/>
          <p:cNvSpPr>
            <a:spLocks noChangeArrowheads="1"/>
          </p:cNvSpPr>
          <p:nvPr/>
        </p:nvSpPr>
        <p:spPr bwMode="auto">
          <a:xfrm>
            <a:off x="5254129" y="2874938"/>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67" name="Oval 29"/>
          <p:cNvSpPr>
            <a:spLocks noChangeArrowheads="1"/>
          </p:cNvSpPr>
          <p:nvPr/>
        </p:nvSpPr>
        <p:spPr bwMode="auto">
          <a:xfrm>
            <a:off x="4140271" y="4310162"/>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68" name="Oval 30"/>
          <p:cNvSpPr>
            <a:spLocks noChangeArrowheads="1"/>
          </p:cNvSpPr>
          <p:nvPr/>
        </p:nvSpPr>
        <p:spPr bwMode="auto">
          <a:xfrm>
            <a:off x="5254129" y="4788570"/>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69" name="Oval 31"/>
          <p:cNvSpPr>
            <a:spLocks noChangeArrowheads="1"/>
          </p:cNvSpPr>
          <p:nvPr/>
        </p:nvSpPr>
        <p:spPr bwMode="auto">
          <a:xfrm>
            <a:off x="4139952" y="5266978"/>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71" name="Rectangle 35"/>
          <p:cNvSpPr>
            <a:spLocks noChangeArrowheads="1"/>
          </p:cNvSpPr>
          <p:nvPr/>
        </p:nvSpPr>
        <p:spPr bwMode="auto">
          <a:xfrm>
            <a:off x="60622" y="6523038"/>
            <a:ext cx="8107363" cy="267122"/>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900" dirty="0" smtClean="0">
                <a:solidFill>
                  <a:srgbClr val="000000"/>
                </a:solidFill>
                <a:cs typeface="Arial"/>
              </a:rPr>
              <a:t>Source: </a:t>
            </a:r>
            <a:r>
              <a:rPr lang="en-US" sz="900" dirty="0" smtClean="0">
                <a:solidFill>
                  <a:srgbClr val="000000"/>
                </a:solidFill>
                <a:cs typeface="Arial"/>
              </a:rPr>
              <a:t>Barry </a:t>
            </a:r>
            <a:r>
              <a:rPr lang="en-US" sz="900" dirty="0">
                <a:solidFill>
                  <a:srgbClr val="000000"/>
                </a:solidFill>
                <a:cs typeface="Arial"/>
              </a:rPr>
              <a:t>Shore, PhD (2008). Project Culture and Systematic Biases in Project Failures.  Project Management Journal.</a:t>
            </a:r>
          </a:p>
        </p:txBody>
      </p:sp>
      <p:sp>
        <p:nvSpPr>
          <p:cNvPr id="72" name="AutoShape 36"/>
          <p:cNvSpPr>
            <a:spLocks noChangeArrowheads="1"/>
          </p:cNvSpPr>
          <p:nvPr/>
        </p:nvSpPr>
        <p:spPr bwMode="auto">
          <a:xfrm>
            <a:off x="325438" y="3789040"/>
            <a:ext cx="8062986" cy="365125"/>
          </a:xfrm>
          <a:prstGeom prst="roundRect">
            <a:avLst>
              <a:gd name="adj" fmla="val 16667"/>
            </a:avLst>
          </a:prstGeom>
          <a:solidFill>
            <a:srgbClr val="12C100">
              <a:alpha val="89999"/>
            </a:srgbClr>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2000" b="0" i="0" u="none" strike="noStrike" kern="0" cap="none" spc="0" normalizeH="0" baseline="0" noProof="0" dirty="0" smtClean="0">
                <a:ln>
                  <a:noFill/>
                </a:ln>
                <a:solidFill>
                  <a:srgbClr val="FFFFFF"/>
                </a:solidFill>
                <a:effectLst/>
                <a:uLnTx/>
                <a:uFillTx/>
                <a:cs typeface="Arial"/>
              </a:rPr>
              <a:t>Sunk Cost</a:t>
            </a:r>
          </a:p>
        </p:txBody>
      </p:sp>
      <p:sp>
        <p:nvSpPr>
          <p:cNvPr id="73" name="Oval 37"/>
          <p:cNvSpPr>
            <a:spLocks noChangeArrowheads="1"/>
          </p:cNvSpPr>
          <p:nvPr/>
        </p:nvSpPr>
        <p:spPr bwMode="auto">
          <a:xfrm>
            <a:off x="7535366" y="3831754"/>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
        <p:nvSpPr>
          <p:cNvPr id="74" name="Oval 38"/>
          <p:cNvSpPr>
            <a:spLocks noChangeArrowheads="1"/>
          </p:cNvSpPr>
          <p:nvPr/>
        </p:nvSpPr>
        <p:spPr bwMode="auto">
          <a:xfrm>
            <a:off x="6819404" y="3115791"/>
            <a:ext cx="1711325" cy="1711325"/>
          </a:xfrm>
          <a:prstGeom prst="ellipse">
            <a:avLst/>
          </a:prstGeom>
          <a:gradFill rotWithShape="1">
            <a:gsLst>
              <a:gs pos="0">
                <a:srgbClr val="12C100">
                  <a:gamma/>
                  <a:tint val="53725"/>
                  <a:invGamma/>
                  <a:alpha val="0"/>
                </a:srgbClr>
              </a:gs>
              <a:gs pos="100000">
                <a:srgbClr val="12C100">
                  <a:alpha val="60001"/>
                </a:srgbClr>
              </a:gs>
            </a:gsLst>
            <a:path path="shape">
              <a:fillToRect l="50000" t="50000" r="50000" b="50000"/>
            </a:path>
          </a:gra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smtClean="0">
              <a:solidFill>
                <a:srgbClr val="000000"/>
              </a:solidFill>
              <a:latin typeface="Helvetica 35" pitchFamily="34" charset="0"/>
              <a:cs typeface="Arial"/>
            </a:endParaRPr>
          </a:p>
        </p:txBody>
      </p:sp>
      <p:sp>
        <p:nvSpPr>
          <p:cNvPr id="75" name="Oval 39"/>
          <p:cNvSpPr>
            <a:spLocks noChangeArrowheads="1"/>
          </p:cNvSpPr>
          <p:nvPr/>
        </p:nvSpPr>
        <p:spPr bwMode="auto">
          <a:xfrm>
            <a:off x="6819404" y="3115791"/>
            <a:ext cx="1711325" cy="1711325"/>
          </a:xfrm>
          <a:prstGeom prst="ellipse">
            <a:avLst/>
          </a:prstGeom>
          <a:gradFill rotWithShape="1">
            <a:gsLst>
              <a:gs pos="0">
                <a:srgbClr val="12C100">
                  <a:gamma/>
                  <a:tint val="53725"/>
                  <a:invGamma/>
                  <a:alpha val="0"/>
                </a:srgbClr>
              </a:gs>
              <a:gs pos="100000">
                <a:srgbClr val="12C100">
                  <a:alpha val="60001"/>
                </a:srgbClr>
              </a:gs>
            </a:gsLst>
            <a:path path="shape">
              <a:fillToRect l="50000" t="50000" r="50000" b="50000"/>
            </a:path>
          </a:gra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smtClean="0">
              <a:solidFill>
                <a:srgbClr val="000000"/>
              </a:solidFill>
              <a:latin typeface="Helvetica 35" pitchFamily="34" charset="0"/>
              <a:cs typeface="Arial"/>
            </a:endParaRPr>
          </a:p>
        </p:txBody>
      </p:sp>
      <p:sp>
        <p:nvSpPr>
          <p:cNvPr id="76" name="Oval 40"/>
          <p:cNvSpPr>
            <a:spLocks noChangeArrowheads="1"/>
          </p:cNvSpPr>
          <p:nvPr/>
        </p:nvSpPr>
        <p:spPr bwMode="auto">
          <a:xfrm>
            <a:off x="6819404" y="3115791"/>
            <a:ext cx="1711325" cy="1711325"/>
          </a:xfrm>
          <a:prstGeom prst="ellipse">
            <a:avLst/>
          </a:prstGeom>
          <a:gradFill rotWithShape="1">
            <a:gsLst>
              <a:gs pos="0">
                <a:srgbClr val="12C100">
                  <a:gamma/>
                  <a:tint val="53725"/>
                  <a:invGamma/>
                  <a:alpha val="0"/>
                </a:srgbClr>
              </a:gs>
              <a:gs pos="100000">
                <a:srgbClr val="12C100">
                  <a:alpha val="60001"/>
                </a:srgbClr>
              </a:gs>
            </a:gsLst>
            <a:path path="shape">
              <a:fillToRect l="50000" t="50000" r="50000" b="50000"/>
            </a:path>
          </a:gra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smtClean="0">
              <a:solidFill>
                <a:srgbClr val="000000"/>
              </a:solidFill>
              <a:latin typeface="Helvetica 35" pitchFamily="34" charset="0"/>
              <a:cs typeface="Arial"/>
            </a:endParaRPr>
          </a:p>
        </p:txBody>
      </p:sp>
      <p:sp>
        <p:nvSpPr>
          <p:cNvPr id="77" name="Oval 41"/>
          <p:cNvSpPr>
            <a:spLocks noChangeArrowheads="1"/>
          </p:cNvSpPr>
          <p:nvPr/>
        </p:nvSpPr>
        <p:spPr bwMode="auto">
          <a:xfrm>
            <a:off x="2741613" y="6929438"/>
            <a:ext cx="279400" cy="279400"/>
          </a:xfrm>
          <a:prstGeom prst="ellipse">
            <a:avLst/>
          </a:prstGeom>
          <a:gradFill rotWithShape="1">
            <a:gsLst>
              <a:gs pos="0">
                <a:srgbClr val="808080"/>
              </a:gs>
              <a:gs pos="100000">
                <a:srgbClr val="808080">
                  <a:gamma/>
                  <a:shade val="66667"/>
                  <a:invGamma/>
                </a:srgbClr>
              </a:gs>
            </a:gsLst>
            <a:lin ang="5400000" scaled="1"/>
          </a:gradFill>
          <a:ln w="285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Helvetica 35" pitchFamily="34" charset="0"/>
              <a:cs typeface="Arial"/>
            </a:endParaRPr>
          </a:p>
        </p:txBody>
      </p:sp>
    </p:spTree>
    <p:custDataLst>
      <p:tags r:id="rId1"/>
    </p:custDataLst>
    <p:extLst>
      <p:ext uri="{BB962C8B-B14F-4D97-AF65-F5344CB8AC3E}">
        <p14:creationId xmlns:p14="http://schemas.microsoft.com/office/powerpoint/2010/main" val="456412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20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40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6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80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80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anim calcmode="lin" valueType="num">
                                      <p:cBhvr>
                                        <p:cTn id="28" dur="1000" fill="hold"/>
                                        <p:tgtEl>
                                          <p:spTgt spid="71"/>
                                        </p:tgtEl>
                                        <p:attrNameLst>
                                          <p:attrName>ppt_x</p:attrName>
                                        </p:attrNameLst>
                                      </p:cBhvr>
                                      <p:tavLst>
                                        <p:tav tm="0">
                                          <p:val>
                                            <p:strVal val="#ppt_x"/>
                                          </p:val>
                                        </p:tav>
                                        <p:tav tm="100000">
                                          <p:val>
                                            <p:strVal val="#ppt_x"/>
                                          </p:val>
                                        </p:tav>
                                      </p:tavLst>
                                    </p:anim>
                                    <p:anim calcmode="lin" valueType="num">
                                      <p:cBhvr>
                                        <p:cTn id="29" dur="1000" fill="hold"/>
                                        <p:tgtEl>
                                          <p:spTgt spid="71"/>
                                        </p:tgtEl>
                                        <p:attrNameLst>
                                          <p:attrName>ppt_y</p:attrName>
                                        </p:attrNameLst>
                                      </p:cBhvr>
                                      <p:tavLst>
                                        <p:tav tm="0">
                                          <p:val>
                                            <p:strVal val="#ppt_y-.1"/>
                                          </p:val>
                                        </p:tav>
                                        <p:tav tm="100000">
                                          <p:val>
                                            <p:strVal val="#ppt_y"/>
                                          </p:val>
                                        </p:tav>
                                      </p:tavLst>
                                    </p:anim>
                                  </p:childTnLst>
                                </p:cTn>
                              </p:par>
                            </p:childTnLst>
                          </p:cTn>
                        </p:par>
                        <p:par>
                          <p:cTn id="30" fill="hold">
                            <p:stCondLst>
                              <p:cond delay="2800"/>
                            </p:stCondLst>
                            <p:childTnLst>
                              <p:par>
                                <p:cTn id="31" presetID="29" presetClass="entr" presetSubtype="0"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1000" fill="hold"/>
                                        <p:tgtEl>
                                          <p:spTgt spid="57"/>
                                        </p:tgtEl>
                                        <p:attrNameLst>
                                          <p:attrName>ppt_x</p:attrName>
                                        </p:attrNameLst>
                                      </p:cBhvr>
                                      <p:tavLst>
                                        <p:tav tm="0">
                                          <p:val>
                                            <p:strVal val="#ppt_x-.2"/>
                                          </p:val>
                                        </p:tav>
                                        <p:tav tm="100000">
                                          <p:val>
                                            <p:strVal val="#ppt_x"/>
                                          </p:val>
                                        </p:tav>
                                      </p:tavLst>
                                    </p:anim>
                                    <p:anim calcmode="lin" valueType="num">
                                      <p:cBhvr>
                                        <p:cTn id="34" dur="1000" fill="hold"/>
                                        <p:tgtEl>
                                          <p:spTgt spid="5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57"/>
                                        </p:tgtEl>
                                      </p:cBhvr>
                                    </p:animEffect>
                                  </p:childTnLst>
                                </p:cTn>
                              </p:par>
                              <p:par>
                                <p:cTn id="36" presetID="29" presetClass="entr" presetSubtype="0" fill="hold" grpId="0" nodeType="withEffect">
                                  <p:stCondLst>
                                    <p:cond delay="100"/>
                                  </p:stCondLst>
                                  <p:childTnLst>
                                    <p:set>
                                      <p:cBhvr>
                                        <p:cTn id="37" dur="1" fill="hold">
                                          <p:stCondLst>
                                            <p:cond delay="0"/>
                                          </p:stCondLst>
                                        </p:cTn>
                                        <p:tgtEl>
                                          <p:spTgt spid="58"/>
                                        </p:tgtEl>
                                        <p:attrNameLst>
                                          <p:attrName>style.visibility</p:attrName>
                                        </p:attrNameLst>
                                      </p:cBhvr>
                                      <p:to>
                                        <p:strVal val="visible"/>
                                      </p:to>
                                    </p:set>
                                    <p:anim calcmode="lin" valueType="num">
                                      <p:cBhvr>
                                        <p:cTn id="38" dur="1000" fill="hold"/>
                                        <p:tgtEl>
                                          <p:spTgt spid="58"/>
                                        </p:tgtEl>
                                        <p:attrNameLst>
                                          <p:attrName>ppt_x</p:attrName>
                                        </p:attrNameLst>
                                      </p:cBhvr>
                                      <p:tavLst>
                                        <p:tav tm="0">
                                          <p:val>
                                            <p:strVal val="#ppt_x-.2"/>
                                          </p:val>
                                        </p:tav>
                                        <p:tav tm="100000">
                                          <p:val>
                                            <p:strVal val="#ppt_x"/>
                                          </p:val>
                                        </p:tav>
                                      </p:tavLst>
                                    </p:anim>
                                    <p:anim calcmode="lin" valueType="num">
                                      <p:cBhvr>
                                        <p:cTn id="39" dur="1000" fill="hold"/>
                                        <p:tgtEl>
                                          <p:spTgt spid="58"/>
                                        </p:tgtEl>
                                        <p:attrNameLst>
                                          <p:attrName>ppt_y</p:attrName>
                                        </p:attrNameLst>
                                      </p:cBhvr>
                                      <p:tavLst>
                                        <p:tav tm="0">
                                          <p:val>
                                            <p:strVal val="#ppt_y"/>
                                          </p:val>
                                        </p:tav>
                                        <p:tav tm="100000">
                                          <p:val>
                                            <p:strVal val="#ppt_y"/>
                                          </p:val>
                                        </p:tav>
                                      </p:tavLst>
                                    </p:anim>
                                    <p:animEffect transition="in" filter="wipe(right)" prLst="gradientSize: 0.1">
                                      <p:cBhvr>
                                        <p:cTn id="40" dur="1000"/>
                                        <p:tgtEl>
                                          <p:spTgt spid="58"/>
                                        </p:tgtEl>
                                      </p:cBhvr>
                                    </p:animEffect>
                                  </p:childTnLst>
                                </p:cTn>
                              </p:par>
                              <p:par>
                                <p:cTn id="41" presetID="29" presetClass="entr" presetSubtype="0" fill="hold" grpId="0" nodeType="withEffect">
                                  <p:stCondLst>
                                    <p:cond delay="200"/>
                                  </p:stCondLst>
                                  <p:childTnLst>
                                    <p:set>
                                      <p:cBhvr>
                                        <p:cTn id="42" dur="1" fill="hold">
                                          <p:stCondLst>
                                            <p:cond delay="0"/>
                                          </p:stCondLst>
                                        </p:cTn>
                                        <p:tgtEl>
                                          <p:spTgt spid="59"/>
                                        </p:tgtEl>
                                        <p:attrNameLst>
                                          <p:attrName>style.visibility</p:attrName>
                                        </p:attrNameLst>
                                      </p:cBhvr>
                                      <p:to>
                                        <p:strVal val="visible"/>
                                      </p:to>
                                    </p:set>
                                    <p:anim calcmode="lin" valueType="num">
                                      <p:cBhvr>
                                        <p:cTn id="43" dur="1000" fill="hold"/>
                                        <p:tgtEl>
                                          <p:spTgt spid="59"/>
                                        </p:tgtEl>
                                        <p:attrNameLst>
                                          <p:attrName>ppt_x</p:attrName>
                                        </p:attrNameLst>
                                      </p:cBhvr>
                                      <p:tavLst>
                                        <p:tav tm="0">
                                          <p:val>
                                            <p:strVal val="#ppt_x-.2"/>
                                          </p:val>
                                        </p:tav>
                                        <p:tav tm="100000">
                                          <p:val>
                                            <p:strVal val="#ppt_x"/>
                                          </p:val>
                                        </p:tav>
                                      </p:tavLst>
                                    </p:anim>
                                    <p:anim calcmode="lin" valueType="num">
                                      <p:cBhvr>
                                        <p:cTn id="44" dur="1000" fill="hold"/>
                                        <p:tgtEl>
                                          <p:spTgt spid="5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9"/>
                                        </p:tgtEl>
                                      </p:cBhvr>
                                    </p:animEffect>
                                  </p:childTnLst>
                                </p:cTn>
                              </p:par>
                              <p:par>
                                <p:cTn id="46" presetID="29" presetClass="entr" presetSubtype="0" fill="hold" grpId="0" nodeType="withEffect">
                                  <p:stCondLst>
                                    <p:cond delay="300"/>
                                  </p:stCondLst>
                                  <p:childTnLst>
                                    <p:set>
                                      <p:cBhvr>
                                        <p:cTn id="47" dur="1" fill="hold">
                                          <p:stCondLst>
                                            <p:cond delay="0"/>
                                          </p:stCondLst>
                                        </p:cTn>
                                        <p:tgtEl>
                                          <p:spTgt spid="60"/>
                                        </p:tgtEl>
                                        <p:attrNameLst>
                                          <p:attrName>style.visibility</p:attrName>
                                        </p:attrNameLst>
                                      </p:cBhvr>
                                      <p:to>
                                        <p:strVal val="visible"/>
                                      </p:to>
                                    </p:set>
                                    <p:anim calcmode="lin" valueType="num">
                                      <p:cBhvr>
                                        <p:cTn id="48" dur="1000" fill="hold"/>
                                        <p:tgtEl>
                                          <p:spTgt spid="60"/>
                                        </p:tgtEl>
                                        <p:attrNameLst>
                                          <p:attrName>ppt_x</p:attrName>
                                        </p:attrNameLst>
                                      </p:cBhvr>
                                      <p:tavLst>
                                        <p:tav tm="0">
                                          <p:val>
                                            <p:strVal val="#ppt_x-.2"/>
                                          </p:val>
                                        </p:tav>
                                        <p:tav tm="100000">
                                          <p:val>
                                            <p:strVal val="#ppt_x"/>
                                          </p:val>
                                        </p:tav>
                                      </p:tavLst>
                                    </p:anim>
                                    <p:anim calcmode="lin" valueType="num">
                                      <p:cBhvr>
                                        <p:cTn id="49"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50" dur="1000"/>
                                        <p:tgtEl>
                                          <p:spTgt spid="60"/>
                                        </p:tgtEl>
                                      </p:cBhvr>
                                    </p:animEffect>
                                  </p:childTnLst>
                                </p:cTn>
                              </p:par>
                              <p:par>
                                <p:cTn id="51" presetID="29" presetClass="entr" presetSubtype="0" fill="hold" grpId="0" nodeType="withEffect">
                                  <p:stCondLst>
                                    <p:cond delay="400"/>
                                  </p:stCondLst>
                                  <p:childTnLst>
                                    <p:set>
                                      <p:cBhvr>
                                        <p:cTn id="52" dur="1" fill="hold">
                                          <p:stCondLst>
                                            <p:cond delay="0"/>
                                          </p:stCondLst>
                                        </p:cTn>
                                        <p:tgtEl>
                                          <p:spTgt spid="61"/>
                                        </p:tgtEl>
                                        <p:attrNameLst>
                                          <p:attrName>style.visibility</p:attrName>
                                        </p:attrNameLst>
                                      </p:cBhvr>
                                      <p:to>
                                        <p:strVal val="visible"/>
                                      </p:to>
                                    </p:set>
                                    <p:anim calcmode="lin" valueType="num">
                                      <p:cBhvr>
                                        <p:cTn id="53" dur="1000" fill="hold"/>
                                        <p:tgtEl>
                                          <p:spTgt spid="61"/>
                                        </p:tgtEl>
                                        <p:attrNameLst>
                                          <p:attrName>ppt_x</p:attrName>
                                        </p:attrNameLst>
                                      </p:cBhvr>
                                      <p:tavLst>
                                        <p:tav tm="0">
                                          <p:val>
                                            <p:strVal val="#ppt_x-.2"/>
                                          </p:val>
                                        </p:tav>
                                        <p:tav tm="100000">
                                          <p:val>
                                            <p:strVal val="#ppt_x"/>
                                          </p:val>
                                        </p:tav>
                                      </p:tavLst>
                                    </p:anim>
                                    <p:anim calcmode="lin" valueType="num">
                                      <p:cBhvr>
                                        <p:cTn id="54"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55" dur="1000"/>
                                        <p:tgtEl>
                                          <p:spTgt spid="61"/>
                                        </p:tgtEl>
                                      </p:cBhvr>
                                    </p:animEffect>
                                  </p:childTnLst>
                                </p:cTn>
                              </p:par>
                              <p:par>
                                <p:cTn id="56" presetID="29" presetClass="entr" presetSubtype="0" fill="hold" grpId="0" nodeType="withEffect">
                                  <p:stCondLst>
                                    <p:cond delay="50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ppt_x</p:attrName>
                                        </p:attrNameLst>
                                      </p:cBhvr>
                                      <p:tavLst>
                                        <p:tav tm="0">
                                          <p:val>
                                            <p:strVal val="#ppt_x-.2"/>
                                          </p:val>
                                        </p:tav>
                                        <p:tav tm="100000">
                                          <p:val>
                                            <p:strVal val="#ppt_x"/>
                                          </p:val>
                                        </p:tav>
                                      </p:tavLst>
                                    </p:anim>
                                    <p:anim calcmode="lin" valueType="num">
                                      <p:cBhvr>
                                        <p:cTn id="59" dur="10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60" dur="1000"/>
                                        <p:tgtEl>
                                          <p:spTgt spid="62"/>
                                        </p:tgtEl>
                                      </p:cBhvr>
                                    </p:animEffect>
                                  </p:childTnLst>
                                </p:cTn>
                              </p:par>
                              <p:par>
                                <p:cTn id="61" presetID="29" presetClass="entr" presetSubtype="0" fill="hold" grpId="0" nodeType="withEffect">
                                  <p:stCondLst>
                                    <p:cond delay="600"/>
                                  </p:stCondLst>
                                  <p:childTnLst>
                                    <p:set>
                                      <p:cBhvr>
                                        <p:cTn id="62" dur="1" fill="hold">
                                          <p:stCondLst>
                                            <p:cond delay="0"/>
                                          </p:stCondLst>
                                        </p:cTn>
                                        <p:tgtEl>
                                          <p:spTgt spid="63"/>
                                        </p:tgtEl>
                                        <p:attrNameLst>
                                          <p:attrName>style.visibility</p:attrName>
                                        </p:attrNameLst>
                                      </p:cBhvr>
                                      <p:to>
                                        <p:strVal val="visible"/>
                                      </p:to>
                                    </p:set>
                                    <p:anim calcmode="lin" valueType="num">
                                      <p:cBhvr>
                                        <p:cTn id="63" dur="1000" fill="hold"/>
                                        <p:tgtEl>
                                          <p:spTgt spid="63"/>
                                        </p:tgtEl>
                                        <p:attrNameLst>
                                          <p:attrName>ppt_x</p:attrName>
                                        </p:attrNameLst>
                                      </p:cBhvr>
                                      <p:tavLst>
                                        <p:tav tm="0">
                                          <p:val>
                                            <p:strVal val="#ppt_x-.2"/>
                                          </p:val>
                                        </p:tav>
                                        <p:tav tm="100000">
                                          <p:val>
                                            <p:strVal val="#ppt_x"/>
                                          </p:val>
                                        </p:tav>
                                      </p:tavLst>
                                    </p:anim>
                                    <p:anim calcmode="lin" valueType="num">
                                      <p:cBhvr>
                                        <p:cTn id="64"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65" dur="1000"/>
                                        <p:tgtEl>
                                          <p:spTgt spid="63"/>
                                        </p:tgtEl>
                                      </p:cBhvr>
                                    </p:animEffect>
                                  </p:childTnLst>
                                </p:cTn>
                              </p:par>
                            </p:childTnLst>
                          </p:cTn>
                        </p:par>
                        <p:par>
                          <p:cTn id="66" fill="hold">
                            <p:stCondLst>
                              <p:cond delay="4400"/>
                            </p:stCondLst>
                            <p:childTnLst>
                              <p:par>
                                <p:cTn id="67" presetID="53" presetClass="entr" presetSubtype="0" fill="hold" grpId="0" nodeType="after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p:cTn id="69" dur="1000" fill="hold"/>
                                        <p:tgtEl>
                                          <p:spTgt spid="64"/>
                                        </p:tgtEl>
                                        <p:attrNameLst>
                                          <p:attrName>ppt_w</p:attrName>
                                        </p:attrNameLst>
                                      </p:cBhvr>
                                      <p:tavLst>
                                        <p:tav tm="0">
                                          <p:val>
                                            <p:fltVal val="0"/>
                                          </p:val>
                                        </p:tav>
                                        <p:tav tm="100000">
                                          <p:val>
                                            <p:strVal val="#ppt_w"/>
                                          </p:val>
                                        </p:tav>
                                      </p:tavLst>
                                    </p:anim>
                                    <p:anim calcmode="lin" valueType="num">
                                      <p:cBhvr>
                                        <p:cTn id="70" dur="1000" fill="hold"/>
                                        <p:tgtEl>
                                          <p:spTgt spid="64"/>
                                        </p:tgtEl>
                                        <p:attrNameLst>
                                          <p:attrName>ppt_h</p:attrName>
                                        </p:attrNameLst>
                                      </p:cBhvr>
                                      <p:tavLst>
                                        <p:tav tm="0">
                                          <p:val>
                                            <p:fltVal val="0"/>
                                          </p:val>
                                        </p:tav>
                                        <p:tav tm="100000">
                                          <p:val>
                                            <p:strVal val="#ppt_h"/>
                                          </p:val>
                                        </p:tav>
                                      </p:tavLst>
                                    </p:anim>
                                    <p:animEffect transition="in" filter="fade">
                                      <p:cBhvr>
                                        <p:cTn id="71" dur="1000"/>
                                        <p:tgtEl>
                                          <p:spTgt spid="64"/>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 calcmode="lin" valueType="num">
                                      <p:cBhvr>
                                        <p:cTn id="74" dur="1000" fill="hold"/>
                                        <p:tgtEl>
                                          <p:spTgt spid="66"/>
                                        </p:tgtEl>
                                        <p:attrNameLst>
                                          <p:attrName>ppt_w</p:attrName>
                                        </p:attrNameLst>
                                      </p:cBhvr>
                                      <p:tavLst>
                                        <p:tav tm="0">
                                          <p:val>
                                            <p:fltVal val="0"/>
                                          </p:val>
                                        </p:tav>
                                        <p:tav tm="100000">
                                          <p:val>
                                            <p:strVal val="#ppt_w"/>
                                          </p:val>
                                        </p:tav>
                                      </p:tavLst>
                                    </p:anim>
                                    <p:anim calcmode="lin" valueType="num">
                                      <p:cBhvr>
                                        <p:cTn id="75" dur="1000" fill="hold"/>
                                        <p:tgtEl>
                                          <p:spTgt spid="66"/>
                                        </p:tgtEl>
                                        <p:attrNameLst>
                                          <p:attrName>ppt_h</p:attrName>
                                        </p:attrNameLst>
                                      </p:cBhvr>
                                      <p:tavLst>
                                        <p:tav tm="0">
                                          <p:val>
                                            <p:fltVal val="0"/>
                                          </p:val>
                                        </p:tav>
                                        <p:tav tm="100000">
                                          <p:val>
                                            <p:strVal val="#ppt_h"/>
                                          </p:val>
                                        </p:tav>
                                      </p:tavLst>
                                    </p:anim>
                                    <p:animEffect transition="in" filter="fade">
                                      <p:cBhvr>
                                        <p:cTn id="76" dur="1000"/>
                                        <p:tgtEl>
                                          <p:spTgt spid="66"/>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p:cTn id="79" dur="1000" fill="hold"/>
                                        <p:tgtEl>
                                          <p:spTgt spid="65"/>
                                        </p:tgtEl>
                                        <p:attrNameLst>
                                          <p:attrName>ppt_w</p:attrName>
                                        </p:attrNameLst>
                                      </p:cBhvr>
                                      <p:tavLst>
                                        <p:tav tm="0">
                                          <p:val>
                                            <p:fltVal val="0"/>
                                          </p:val>
                                        </p:tav>
                                        <p:tav tm="100000">
                                          <p:val>
                                            <p:strVal val="#ppt_w"/>
                                          </p:val>
                                        </p:tav>
                                      </p:tavLst>
                                    </p:anim>
                                    <p:anim calcmode="lin" valueType="num">
                                      <p:cBhvr>
                                        <p:cTn id="80" dur="1000" fill="hold"/>
                                        <p:tgtEl>
                                          <p:spTgt spid="65"/>
                                        </p:tgtEl>
                                        <p:attrNameLst>
                                          <p:attrName>ppt_h</p:attrName>
                                        </p:attrNameLst>
                                      </p:cBhvr>
                                      <p:tavLst>
                                        <p:tav tm="0">
                                          <p:val>
                                            <p:fltVal val="0"/>
                                          </p:val>
                                        </p:tav>
                                        <p:tav tm="100000">
                                          <p:val>
                                            <p:strVal val="#ppt_h"/>
                                          </p:val>
                                        </p:tav>
                                      </p:tavLst>
                                    </p:anim>
                                    <p:animEffect transition="in" filter="fade">
                                      <p:cBhvr>
                                        <p:cTn id="81" dur="1000"/>
                                        <p:tgtEl>
                                          <p:spTgt spid="65"/>
                                        </p:tgtEl>
                                      </p:cBhvr>
                                    </p:animEffect>
                                  </p:childTnLst>
                                </p:cTn>
                              </p:par>
                              <p:par>
                                <p:cTn id="82" presetID="53" presetClass="entr" presetSubtype="0"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p:cTn id="84" dur="1000" fill="hold"/>
                                        <p:tgtEl>
                                          <p:spTgt spid="73"/>
                                        </p:tgtEl>
                                        <p:attrNameLst>
                                          <p:attrName>ppt_w</p:attrName>
                                        </p:attrNameLst>
                                      </p:cBhvr>
                                      <p:tavLst>
                                        <p:tav tm="0">
                                          <p:val>
                                            <p:fltVal val="0"/>
                                          </p:val>
                                        </p:tav>
                                        <p:tav tm="100000">
                                          <p:val>
                                            <p:strVal val="#ppt_w"/>
                                          </p:val>
                                        </p:tav>
                                      </p:tavLst>
                                    </p:anim>
                                    <p:anim calcmode="lin" valueType="num">
                                      <p:cBhvr>
                                        <p:cTn id="85" dur="1000" fill="hold"/>
                                        <p:tgtEl>
                                          <p:spTgt spid="73"/>
                                        </p:tgtEl>
                                        <p:attrNameLst>
                                          <p:attrName>ppt_h</p:attrName>
                                        </p:attrNameLst>
                                      </p:cBhvr>
                                      <p:tavLst>
                                        <p:tav tm="0">
                                          <p:val>
                                            <p:fltVal val="0"/>
                                          </p:val>
                                        </p:tav>
                                        <p:tav tm="100000">
                                          <p:val>
                                            <p:strVal val="#ppt_h"/>
                                          </p:val>
                                        </p:tav>
                                      </p:tavLst>
                                    </p:anim>
                                    <p:animEffect transition="in" filter="fade">
                                      <p:cBhvr>
                                        <p:cTn id="86" dur="1000"/>
                                        <p:tgtEl>
                                          <p:spTgt spid="73"/>
                                        </p:tgtEl>
                                      </p:cBhvr>
                                    </p:animEffect>
                                  </p:childTnLst>
                                </p:cTn>
                              </p:par>
                              <p:par>
                                <p:cTn id="87" presetID="53"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1000" fill="hold"/>
                                        <p:tgtEl>
                                          <p:spTgt spid="67"/>
                                        </p:tgtEl>
                                        <p:attrNameLst>
                                          <p:attrName>ppt_w</p:attrName>
                                        </p:attrNameLst>
                                      </p:cBhvr>
                                      <p:tavLst>
                                        <p:tav tm="0">
                                          <p:val>
                                            <p:fltVal val="0"/>
                                          </p:val>
                                        </p:tav>
                                        <p:tav tm="100000">
                                          <p:val>
                                            <p:strVal val="#ppt_w"/>
                                          </p:val>
                                        </p:tav>
                                      </p:tavLst>
                                    </p:anim>
                                    <p:anim calcmode="lin" valueType="num">
                                      <p:cBhvr>
                                        <p:cTn id="90" dur="1000" fill="hold"/>
                                        <p:tgtEl>
                                          <p:spTgt spid="67"/>
                                        </p:tgtEl>
                                        <p:attrNameLst>
                                          <p:attrName>ppt_h</p:attrName>
                                        </p:attrNameLst>
                                      </p:cBhvr>
                                      <p:tavLst>
                                        <p:tav tm="0">
                                          <p:val>
                                            <p:fltVal val="0"/>
                                          </p:val>
                                        </p:tav>
                                        <p:tav tm="100000">
                                          <p:val>
                                            <p:strVal val="#ppt_h"/>
                                          </p:val>
                                        </p:tav>
                                      </p:tavLst>
                                    </p:anim>
                                    <p:animEffect transition="in" filter="fade">
                                      <p:cBhvr>
                                        <p:cTn id="91" dur="1000"/>
                                        <p:tgtEl>
                                          <p:spTgt spid="67"/>
                                        </p:tgtEl>
                                      </p:cBhvr>
                                    </p:animEffect>
                                  </p:childTnLst>
                                </p:cTn>
                              </p:par>
                              <p:par>
                                <p:cTn id="92" presetID="53" presetClass="entr" presetSubtype="0"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p:cTn id="94" dur="1000" fill="hold"/>
                                        <p:tgtEl>
                                          <p:spTgt spid="68"/>
                                        </p:tgtEl>
                                        <p:attrNameLst>
                                          <p:attrName>ppt_w</p:attrName>
                                        </p:attrNameLst>
                                      </p:cBhvr>
                                      <p:tavLst>
                                        <p:tav tm="0">
                                          <p:val>
                                            <p:fltVal val="0"/>
                                          </p:val>
                                        </p:tav>
                                        <p:tav tm="100000">
                                          <p:val>
                                            <p:strVal val="#ppt_w"/>
                                          </p:val>
                                        </p:tav>
                                      </p:tavLst>
                                    </p:anim>
                                    <p:anim calcmode="lin" valueType="num">
                                      <p:cBhvr>
                                        <p:cTn id="95" dur="1000" fill="hold"/>
                                        <p:tgtEl>
                                          <p:spTgt spid="68"/>
                                        </p:tgtEl>
                                        <p:attrNameLst>
                                          <p:attrName>ppt_h</p:attrName>
                                        </p:attrNameLst>
                                      </p:cBhvr>
                                      <p:tavLst>
                                        <p:tav tm="0">
                                          <p:val>
                                            <p:fltVal val="0"/>
                                          </p:val>
                                        </p:tav>
                                        <p:tav tm="100000">
                                          <p:val>
                                            <p:strVal val="#ppt_h"/>
                                          </p:val>
                                        </p:tav>
                                      </p:tavLst>
                                    </p:anim>
                                    <p:animEffect transition="in" filter="fade">
                                      <p:cBhvr>
                                        <p:cTn id="96" dur="1000"/>
                                        <p:tgtEl>
                                          <p:spTgt spid="68"/>
                                        </p:tgtEl>
                                      </p:cBhvr>
                                    </p:animEffect>
                                  </p:childTnLst>
                                </p:cTn>
                              </p:par>
                              <p:par>
                                <p:cTn id="97" presetID="53"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 calcmode="lin" valueType="num">
                                      <p:cBhvr>
                                        <p:cTn id="99" dur="1000" fill="hold"/>
                                        <p:tgtEl>
                                          <p:spTgt spid="69"/>
                                        </p:tgtEl>
                                        <p:attrNameLst>
                                          <p:attrName>ppt_w</p:attrName>
                                        </p:attrNameLst>
                                      </p:cBhvr>
                                      <p:tavLst>
                                        <p:tav tm="0">
                                          <p:val>
                                            <p:fltVal val="0"/>
                                          </p:val>
                                        </p:tav>
                                        <p:tav tm="100000">
                                          <p:val>
                                            <p:strVal val="#ppt_w"/>
                                          </p:val>
                                        </p:tav>
                                      </p:tavLst>
                                    </p:anim>
                                    <p:anim calcmode="lin" valueType="num">
                                      <p:cBhvr>
                                        <p:cTn id="100" dur="1000" fill="hold"/>
                                        <p:tgtEl>
                                          <p:spTgt spid="69"/>
                                        </p:tgtEl>
                                        <p:attrNameLst>
                                          <p:attrName>ppt_h</p:attrName>
                                        </p:attrNameLst>
                                      </p:cBhvr>
                                      <p:tavLst>
                                        <p:tav tm="0">
                                          <p:val>
                                            <p:fltVal val="0"/>
                                          </p:val>
                                        </p:tav>
                                        <p:tav tm="100000">
                                          <p:val>
                                            <p:strVal val="#ppt_h"/>
                                          </p:val>
                                        </p:tav>
                                      </p:tavLst>
                                    </p:anim>
                                    <p:animEffect transition="in" filter="fade">
                                      <p:cBhvr>
                                        <p:cTn id="101" dur="10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mph" presetSubtype="0" fill="hold" grpId="1" nodeType="clickEffect">
                                  <p:stCondLst>
                                    <p:cond delay="0"/>
                                  </p:stCondLst>
                                  <p:childTnLst>
                                    <p:animScale>
                                      <p:cBhvr>
                                        <p:cTn id="105" dur="500" fill="hold"/>
                                        <p:tgtEl>
                                          <p:spTgt spid="60"/>
                                        </p:tgtEl>
                                      </p:cBhvr>
                                      <p:by x="150000" y="150000"/>
                                    </p:animScale>
                                  </p:childTnLst>
                                </p:cTn>
                              </p:par>
                              <p:par>
                                <p:cTn id="106" presetID="10" presetClass="exit" presetSubtype="0" fill="hold" grpId="2" nodeType="withEffect">
                                  <p:stCondLst>
                                    <p:cond delay="500"/>
                                  </p:stCondLst>
                                  <p:childTnLst>
                                    <p:animEffect transition="out" filter="fade">
                                      <p:cBhvr>
                                        <p:cTn id="107" dur="500"/>
                                        <p:tgtEl>
                                          <p:spTgt spid="60"/>
                                        </p:tgtEl>
                                      </p:cBhvr>
                                    </p:animEffect>
                                    <p:set>
                                      <p:cBhvr>
                                        <p:cTn id="108" dur="1" fill="hold">
                                          <p:stCondLst>
                                            <p:cond delay="499"/>
                                          </p:stCondLst>
                                        </p:cTn>
                                        <p:tgtEl>
                                          <p:spTgt spid="60"/>
                                        </p:tgtEl>
                                        <p:attrNameLst>
                                          <p:attrName>style.visibility</p:attrName>
                                        </p:attrNameLst>
                                      </p:cBhvr>
                                      <p:to>
                                        <p:strVal val="hidden"/>
                                      </p:to>
                                    </p:set>
                                  </p:childTnLst>
                                </p:cTn>
                              </p:par>
                              <p:par>
                                <p:cTn id="109" presetID="23" presetClass="entr" presetSubtype="288" fill="hold" nodeType="withEffect">
                                  <p:stCondLst>
                                    <p:cond delay="900"/>
                                  </p:stCondLst>
                                  <p:childTnLst>
                                    <p:set>
                                      <p:cBhvr>
                                        <p:cTn id="110" dur="1" fill="hold">
                                          <p:stCondLst>
                                            <p:cond delay="0"/>
                                          </p:stCondLst>
                                        </p:cTn>
                                        <p:tgtEl>
                                          <p:spTgt spid="72"/>
                                        </p:tgtEl>
                                        <p:attrNameLst>
                                          <p:attrName>style.visibility</p:attrName>
                                        </p:attrNameLst>
                                      </p:cBhvr>
                                      <p:to>
                                        <p:strVal val="visible"/>
                                      </p:to>
                                    </p:set>
                                    <p:anim calcmode="lin" valueType="num">
                                      <p:cBhvr>
                                        <p:cTn id="111" dur="500" fill="hold"/>
                                        <p:tgtEl>
                                          <p:spTgt spid="72"/>
                                        </p:tgtEl>
                                        <p:attrNameLst>
                                          <p:attrName>ppt_w</p:attrName>
                                        </p:attrNameLst>
                                      </p:cBhvr>
                                      <p:tavLst>
                                        <p:tav tm="0">
                                          <p:val>
                                            <p:strVal val="4/3*#ppt_w"/>
                                          </p:val>
                                        </p:tav>
                                        <p:tav tm="100000">
                                          <p:val>
                                            <p:strVal val="#ppt_w"/>
                                          </p:val>
                                        </p:tav>
                                      </p:tavLst>
                                    </p:anim>
                                    <p:anim calcmode="lin" valueType="num">
                                      <p:cBhvr>
                                        <p:cTn id="112" dur="500" fill="hold"/>
                                        <p:tgtEl>
                                          <p:spTgt spid="72"/>
                                        </p:tgtEl>
                                        <p:attrNameLst>
                                          <p:attrName>ppt_h</p:attrName>
                                        </p:attrNameLst>
                                      </p:cBhvr>
                                      <p:tavLst>
                                        <p:tav tm="0">
                                          <p:val>
                                            <p:strVal val="4/3*#ppt_h"/>
                                          </p:val>
                                        </p:tav>
                                        <p:tav tm="100000">
                                          <p:val>
                                            <p:strVal val="#ppt_h"/>
                                          </p:val>
                                        </p:tav>
                                      </p:tavLst>
                                    </p:anim>
                                  </p:childTnLst>
                                </p:cTn>
                              </p:par>
                              <p:par>
                                <p:cTn id="113" presetID="10" presetClass="entr" presetSubtype="0" fill="hold" nodeType="withEffect">
                                  <p:stCondLst>
                                    <p:cond delay="900"/>
                                  </p:stCondLst>
                                  <p:childTnLst>
                                    <p:set>
                                      <p:cBhvr>
                                        <p:cTn id="114" dur="1" fill="hold">
                                          <p:stCondLst>
                                            <p:cond delay="0"/>
                                          </p:stCondLst>
                                        </p:cTn>
                                        <p:tgtEl>
                                          <p:spTgt spid="72"/>
                                        </p:tgtEl>
                                        <p:attrNameLst>
                                          <p:attrName>style.visibility</p:attrName>
                                        </p:attrNameLst>
                                      </p:cBhvr>
                                      <p:to>
                                        <p:strVal val="visible"/>
                                      </p:to>
                                    </p:set>
                                    <p:animEffect transition="in" filter="fade">
                                      <p:cBhvr>
                                        <p:cTn id="115" dur="500"/>
                                        <p:tgtEl>
                                          <p:spTgt spid="72"/>
                                        </p:tgtEl>
                                      </p:cBhvr>
                                    </p:animEffect>
                                  </p:childTnLst>
                                </p:cTn>
                              </p:par>
                            </p:childTnLst>
                          </p:cTn>
                        </p:par>
                        <p:par>
                          <p:cTn id="116" fill="hold">
                            <p:stCondLst>
                              <p:cond delay="1400"/>
                            </p:stCondLst>
                            <p:childTnLst>
                              <p:par>
                                <p:cTn id="117" presetID="23" presetClass="entr" presetSubtype="16" fill="hold" grpId="0" nodeType="afterEffect">
                                  <p:stCondLst>
                                    <p:cond delay="0"/>
                                  </p:stCondLst>
                                  <p:childTnLst>
                                    <p:set>
                                      <p:cBhvr>
                                        <p:cTn id="118" dur="1" fill="hold">
                                          <p:stCondLst>
                                            <p:cond delay="0"/>
                                          </p:stCondLst>
                                        </p:cTn>
                                        <p:tgtEl>
                                          <p:spTgt spid="74"/>
                                        </p:tgtEl>
                                        <p:attrNameLst>
                                          <p:attrName>style.visibility</p:attrName>
                                        </p:attrNameLst>
                                      </p:cBhvr>
                                      <p:to>
                                        <p:strVal val="visible"/>
                                      </p:to>
                                    </p:set>
                                    <p:anim calcmode="lin" valueType="num">
                                      <p:cBhvr>
                                        <p:cTn id="119" dur="500" fill="hold"/>
                                        <p:tgtEl>
                                          <p:spTgt spid="74"/>
                                        </p:tgtEl>
                                        <p:attrNameLst>
                                          <p:attrName>ppt_w</p:attrName>
                                        </p:attrNameLst>
                                      </p:cBhvr>
                                      <p:tavLst>
                                        <p:tav tm="0">
                                          <p:val>
                                            <p:fltVal val="0"/>
                                          </p:val>
                                        </p:tav>
                                        <p:tav tm="100000">
                                          <p:val>
                                            <p:strVal val="#ppt_w"/>
                                          </p:val>
                                        </p:tav>
                                      </p:tavLst>
                                    </p:anim>
                                    <p:anim calcmode="lin" valueType="num">
                                      <p:cBhvr>
                                        <p:cTn id="120" dur="500" fill="hold"/>
                                        <p:tgtEl>
                                          <p:spTgt spid="74"/>
                                        </p:tgtEl>
                                        <p:attrNameLst>
                                          <p:attrName>ppt_h</p:attrName>
                                        </p:attrNameLst>
                                      </p:cBhvr>
                                      <p:tavLst>
                                        <p:tav tm="0">
                                          <p:val>
                                            <p:fltVal val="0"/>
                                          </p:val>
                                        </p:tav>
                                        <p:tav tm="100000">
                                          <p:val>
                                            <p:strVal val="#ppt_h"/>
                                          </p:val>
                                        </p:tav>
                                      </p:tavLst>
                                    </p:anim>
                                  </p:childTnLst>
                                </p:cTn>
                              </p:par>
                              <p:par>
                                <p:cTn id="121" presetID="10" presetClass="entr" presetSubtype="0" fill="hold" grpId="1"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fade">
                                      <p:cBhvr>
                                        <p:cTn id="123" dur="500"/>
                                        <p:tgtEl>
                                          <p:spTgt spid="74"/>
                                        </p:tgtEl>
                                      </p:cBhvr>
                                    </p:animEffect>
                                  </p:childTnLst>
                                </p:cTn>
                              </p:par>
                            </p:childTnLst>
                          </p:cTn>
                        </p:par>
                        <p:par>
                          <p:cTn id="124" fill="hold">
                            <p:stCondLst>
                              <p:cond delay="1900"/>
                            </p:stCondLst>
                            <p:childTnLst>
                              <p:par>
                                <p:cTn id="125" presetID="10" presetClass="exit" presetSubtype="0" fill="hold" grpId="2" nodeType="afterEffect">
                                  <p:stCondLst>
                                    <p:cond delay="0"/>
                                  </p:stCondLst>
                                  <p:childTnLst>
                                    <p:animEffect transition="out" filter="fade">
                                      <p:cBhvr>
                                        <p:cTn id="126" dur="500"/>
                                        <p:tgtEl>
                                          <p:spTgt spid="74"/>
                                        </p:tgtEl>
                                      </p:cBhvr>
                                    </p:animEffect>
                                    <p:set>
                                      <p:cBhvr>
                                        <p:cTn id="127" dur="1" fill="hold">
                                          <p:stCondLst>
                                            <p:cond delay="499"/>
                                          </p:stCondLst>
                                        </p:cTn>
                                        <p:tgtEl>
                                          <p:spTgt spid="74"/>
                                        </p:tgtEl>
                                        <p:attrNameLst>
                                          <p:attrName>style.visibility</p:attrName>
                                        </p:attrNameLst>
                                      </p:cBhvr>
                                      <p:to>
                                        <p:strVal val="hidden"/>
                                      </p:to>
                                    </p:set>
                                  </p:childTnLst>
                                </p:cTn>
                              </p:par>
                              <p:par>
                                <p:cTn id="128" presetID="6" presetClass="emph" presetSubtype="0" fill="hold" grpId="3" nodeType="withEffect">
                                  <p:stCondLst>
                                    <p:cond delay="0"/>
                                  </p:stCondLst>
                                  <p:childTnLst>
                                    <p:animScale>
                                      <p:cBhvr>
                                        <p:cTn id="129" dur="500" fill="hold"/>
                                        <p:tgtEl>
                                          <p:spTgt spid="74"/>
                                        </p:tgtEl>
                                      </p:cBhvr>
                                      <p:by x="150000" y="150000"/>
                                    </p:animScale>
                                  </p:childTnLst>
                                </p:cTn>
                              </p:par>
                            </p:childTnLst>
                          </p:cTn>
                        </p:par>
                        <p:par>
                          <p:cTn id="130" fill="hold">
                            <p:stCondLst>
                              <p:cond delay="2400"/>
                            </p:stCondLst>
                            <p:childTnLst>
                              <p:par>
                                <p:cTn id="131" presetID="23" presetClass="entr" presetSubtype="16" fill="hold" grpId="0" nodeType="afterEffect">
                                  <p:stCondLst>
                                    <p:cond delay="0"/>
                                  </p:stCondLst>
                                  <p:childTnLst>
                                    <p:set>
                                      <p:cBhvr>
                                        <p:cTn id="132" dur="1" fill="hold">
                                          <p:stCondLst>
                                            <p:cond delay="0"/>
                                          </p:stCondLst>
                                        </p:cTn>
                                        <p:tgtEl>
                                          <p:spTgt spid="75"/>
                                        </p:tgtEl>
                                        <p:attrNameLst>
                                          <p:attrName>style.visibility</p:attrName>
                                        </p:attrNameLst>
                                      </p:cBhvr>
                                      <p:to>
                                        <p:strVal val="visible"/>
                                      </p:to>
                                    </p:set>
                                    <p:anim calcmode="lin" valueType="num">
                                      <p:cBhvr>
                                        <p:cTn id="133" dur="500" fill="hold"/>
                                        <p:tgtEl>
                                          <p:spTgt spid="75"/>
                                        </p:tgtEl>
                                        <p:attrNameLst>
                                          <p:attrName>ppt_w</p:attrName>
                                        </p:attrNameLst>
                                      </p:cBhvr>
                                      <p:tavLst>
                                        <p:tav tm="0">
                                          <p:val>
                                            <p:fltVal val="0"/>
                                          </p:val>
                                        </p:tav>
                                        <p:tav tm="100000">
                                          <p:val>
                                            <p:strVal val="#ppt_w"/>
                                          </p:val>
                                        </p:tav>
                                      </p:tavLst>
                                    </p:anim>
                                    <p:anim calcmode="lin" valueType="num">
                                      <p:cBhvr>
                                        <p:cTn id="134" dur="500" fill="hold"/>
                                        <p:tgtEl>
                                          <p:spTgt spid="75"/>
                                        </p:tgtEl>
                                        <p:attrNameLst>
                                          <p:attrName>ppt_h</p:attrName>
                                        </p:attrNameLst>
                                      </p:cBhvr>
                                      <p:tavLst>
                                        <p:tav tm="0">
                                          <p:val>
                                            <p:fltVal val="0"/>
                                          </p:val>
                                        </p:tav>
                                        <p:tav tm="100000">
                                          <p:val>
                                            <p:strVal val="#ppt_h"/>
                                          </p:val>
                                        </p:tav>
                                      </p:tavLst>
                                    </p:anim>
                                  </p:childTnLst>
                                </p:cTn>
                              </p:par>
                              <p:par>
                                <p:cTn id="135" presetID="10" presetClass="entr" presetSubtype="0" fill="hold" grpId="1" nodeType="with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fade">
                                      <p:cBhvr>
                                        <p:cTn id="137" dur="500"/>
                                        <p:tgtEl>
                                          <p:spTgt spid="75"/>
                                        </p:tgtEl>
                                      </p:cBhvr>
                                    </p:animEffect>
                                  </p:childTnLst>
                                </p:cTn>
                              </p:par>
                            </p:childTnLst>
                          </p:cTn>
                        </p:par>
                        <p:par>
                          <p:cTn id="138" fill="hold">
                            <p:stCondLst>
                              <p:cond delay="2900"/>
                            </p:stCondLst>
                            <p:childTnLst>
                              <p:par>
                                <p:cTn id="139" presetID="10" presetClass="exit" presetSubtype="0" fill="hold" grpId="2" nodeType="afterEffect">
                                  <p:stCondLst>
                                    <p:cond delay="0"/>
                                  </p:stCondLst>
                                  <p:childTnLst>
                                    <p:animEffect transition="out" filter="fade">
                                      <p:cBhvr>
                                        <p:cTn id="140" dur="500"/>
                                        <p:tgtEl>
                                          <p:spTgt spid="75"/>
                                        </p:tgtEl>
                                      </p:cBhvr>
                                    </p:animEffect>
                                    <p:set>
                                      <p:cBhvr>
                                        <p:cTn id="141" dur="1" fill="hold">
                                          <p:stCondLst>
                                            <p:cond delay="499"/>
                                          </p:stCondLst>
                                        </p:cTn>
                                        <p:tgtEl>
                                          <p:spTgt spid="75"/>
                                        </p:tgtEl>
                                        <p:attrNameLst>
                                          <p:attrName>style.visibility</p:attrName>
                                        </p:attrNameLst>
                                      </p:cBhvr>
                                      <p:to>
                                        <p:strVal val="hidden"/>
                                      </p:to>
                                    </p:set>
                                  </p:childTnLst>
                                </p:cTn>
                              </p:par>
                              <p:par>
                                <p:cTn id="142" presetID="6" presetClass="emph" presetSubtype="0" fill="hold" grpId="3" nodeType="withEffect">
                                  <p:stCondLst>
                                    <p:cond delay="0"/>
                                  </p:stCondLst>
                                  <p:childTnLst>
                                    <p:animScale>
                                      <p:cBhvr>
                                        <p:cTn id="143" dur="500" fill="hold"/>
                                        <p:tgtEl>
                                          <p:spTgt spid="75"/>
                                        </p:tgtEl>
                                      </p:cBhvr>
                                      <p:by x="150000" y="150000"/>
                                    </p:animScale>
                                  </p:childTnLst>
                                </p:cTn>
                              </p:par>
                            </p:childTnLst>
                          </p:cTn>
                        </p:par>
                        <p:par>
                          <p:cTn id="144" fill="hold">
                            <p:stCondLst>
                              <p:cond delay="3400"/>
                            </p:stCondLst>
                            <p:childTnLst>
                              <p:par>
                                <p:cTn id="145" presetID="23" presetClass="entr" presetSubtype="16" fill="hold" grpId="0" nodeType="afterEffect">
                                  <p:stCondLst>
                                    <p:cond delay="0"/>
                                  </p:stCondLst>
                                  <p:childTnLst>
                                    <p:set>
                                      <p:cBhvr>
                                        <p:cTn id="146" dur="1" fill="hold">
                                          <p:stCondLst>
                                            <p:cond delay="0"/>
                                          </p:stCondLst>
                                        </p:cTn>
                                        <p:tgtEl>
                                          <p:spTgt spid="76"/>
                                        </p:tgtEl>
                                        <p:attrNameLst>
                                          <p:attrName>style.visibility</p:attrName>
                                        </p:attrNameLst>
                                      </p:cBhvr>
                                      <p:to>
                                        <p:strVal val="visible"/>
                                      </p:to>
                                    </p:set>
                                    <p:anim calcmode="lin" valueType="num">
                                      <p:cBhvr>
                                        <p:cTn id="147" dur="500" fill="hold"/>
                                        <p:tgtEl>
                                          <p:spTgt spid="76"/>
                                        </p:tgtEl>
                                        <p:attrNameLst>
                                          <p:attrName>ppt_w</p:attrName>
                                        </p:attrNameLst>
                                      </p:cBhvr>
                                      <p:tavLst>
                                        <p:tav tm="0">
                                          <p:val>
                                            <p:fltVal val="0"/>
                                          </p:val>
                                        </p:tav>
                                        <p:tav tm="100000">
                                          <p:val>
                                            <p:strVal val="#ppt_w"/>
                                          </p:val>
                                        </p:tav>
                                      </p:tavLst>
                                    </p:anim>
                                    <p:anim calcmode="lin" valueType="num">
                                      <p:cBhvr>
                                        <p:cTn id="148" dur="500" fill="hold"/>
                                        <p:tgtEl>
                                          <p:spTgt spid="76"/>
                                        </p:tgtEl>
                                        <p:attrNameLst>
                                          <p:attrName>ppt_h</p:attrName>
                                        </p:attrNameLst>
                                      </p:cBhvr>
                                      <p:tavLst>
                                        <p:tav tm="0">
                                          <p:val>
                                            <p:fltVal val="0"/>
                                          </p:val>
                                        </p:tav>
                                        <p:tav tm="100000">
                                          <p:val>
                                            <p:strVal val="#ppt_h"/>
                                          </p:val>
                                        </p:tav>
                                      </p:tavLst>
                                    </p:anim>
                                  </p:childTnLst>
                                </p:cTn>
                              </p:par>
                              <p:par>
                                <p:cTn id="149" presetID="10" presetClass="entr" presetSubtype="0" fill="hold" grpId="1" nodeType="with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fade">
                                      <p:cBhvr>
                                        <p:cTn id="151" dur="500"/>
                                        <p:tgtEl>
                                          <p:spTgt spid="76"/>
                                        </p:tgtEl>
                                      </p:cBhvr>
                                    </p:animEffect>
                                  </p:childTnLst>
                                </p:cTn>
                              </p:par>
                            </p:childTnLst>
                          </p:cTn>
                        </p:par>
                        <p:par>
                          <p:cTn id="152" fill="hold">
                            <p:stCondLst>
                              <p:cond delay="3900"/>
                            </p:stCondLst>
                            <p:childTnLst>
                              <p:par>
                                <p:cTn id="153" presetID="10" presetClass="exit" presetSubtype="0" fill="hold" grpId="2" nodeType="afterEffect">
                                  <p:stCondLst>
                                    <p:cond delay="0"/>
                                  </p:stCondLst>
                                  <p:childTnLst>
                                    <p:animEffect transition="out" filter="fade">
                                      <p:cBhvr>
                                        <p:cTn id="154" dur="500"/>
                                        <p:tgtEl>
                                          <p:spTgt spid="76"/>
                                        </p:tgtEl>
                                      </p:cBhvr>
                                    </p:animEffect>
                                    <p:set>
                                      <p:cBhvr>
                                        <p:cTn id="155" dur="1" fill="hold">
                                          <p:stCondLst>
                                            <p:cond delay="499"/>
                                          </p:stCondLst>
                                        </p:cTn>
                                        <p:tgtEl>
                                          <p:spTgt spid="76"/>
                                        </p:tgtEl>
                                        <p:attrNameLst>
                                          <p:attrName>style.visibility</p:attrName>
                                        </p:attrNameLst>
                                      </p:cBhvr>
                                      <p:to>
                                        <p:strVal val="hidden"/>
                                      </p:to>
                                    </p:set>
                                  </p:childTnLst>
                                </p:cTn>
                              </p:par>
                              <p:par>
                                <p:cTn id="156" presetID="6" presetClass="emph" presetSubtype="0" fill="hold" grpId="3" nodeType="withEffect">
                                  <p:stCondLst>
                                    <p:cond delay="0"/>
                                  </p:stCondLst>
                                  <p:childTnLst>
                                    <p:animScale>
                                      <p:cBhvr>
                                        <p:cTn id="157" dur="500" fill="hold"/>
                                        <p:tgtEl>
                                          <p:spTgt spid="76"/>
                                        </p:tgtEl>
                                      </p:cBhvr>
                                      <p:by x="150000" y="150000"/>
                                    </p:animScale>
                                  </p:childTnLst>
                                </p:cTn>
                              </p:par>
                            </p:childTnLst>
                          </p:cTn>
                        </p:par>
                        <p:par>
                          <p:cTn id="158" fill="hold">
                            <p:stCondLst>
                              <p:cond delay="4400"/>
                            </p:stCondLst>
                            <p:childTnLst>
                              <p:par>
                                <p:cTn id="159" presetID="1" presetClass="entr" presetSubtype="0" fill="hold" grpId="0" nodeType="afterEffect">
                                  <p:stCondLst>
                                    <p:cond delay="1000"/>
                                  </p:stCondLst>
                                  <p:childTnLst>
                                    <p:set>
                                      <p:cBhvr>
                                        <p:cTn id="16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0" grpId="1" animBg="1"/>
      <p:bldP spid="60" grpId="2" animBg="1"/>
      <p:bldP spid="61" grpId="0" animBg="1"/>
      <p:bldP spid="62" grpId="0" animBg="1"/>
      <p:bldP spid="63" grpId="0" animBg="1"/>
      <p:bldP spid="64" grpId="0" animBg="1"/>
      <p:bldP spid="65" grpId="0" animBg="1"/>
      <p:bldP spid="66" grpId="0" animBg="1"/>
      <p:bldP spid="67" grpId="0" animBg="1"/>
      <p:bldP spid="68" grpId="0" animBg="1"/>
      <p:bldP spid="69" grpId="0" animBg="1"/>
      <p:bldP spid="71" grpId="0"/>
      <p:bldP spid="73" grpId="0" animBg="1"/>
      <p:bldP spid="74" grpId="0" animBg="1"/>
      <p:bldP spid="74" grpId="1" animBg="1"/>
      <p:bldP spid="74" grpId="2" animBg="1"/>
      <p:bldP spid="74" grpId="3" animBg="1"/>
      <p:bldP spid="75" grpId="0" animBg="1"/>
      <p:bldP spid="75" grpId="1" animBg="1"/>
      <p:bldP spid="75" grpId="2" animBg="1"/>
      <p:bldP spid="75" grpId="3" animBg="1"/>
      <p:bldP spid="76" grpId="0" animBg="1"/>
      <p:bldP spid="76" grpId="1" animBg="1"/>
      <p:bldP spid="76" grpId="2" animBg="1"/>
      <p:bldP spid="76" grpId="3"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Vertical Scroll 71"/>
          <p:cNvSpPr/>
          <p:nvPr/>
        </p:nvSpPr>
        <p:spPr>
          <a:xfrm>
            <a:off x="275830" y="4501568"/>
            <a:ext cx="3480072" cy="2167791"/>
          </a:xfrm>
          <a:prstGeom prst="verticalScroll">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五边形 14"/>
          <p:cNvSpPr/>
          <p:nvPr/>
        </p:nvSpPr>
        <p:spPr>
          <a:xfrm>
            <a:off x="1011115" y="593482"/>
            <a:ext cx="2439866"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191349" cy="369332"/>
          </a:xfrm>
          <a:prstGeom prst="rect">
            <a:avLst/>
          </a:prstGeom>
          <a:noFill/>
        </p:spPr>
        <p:txBody>
          <a:bodyPr wrap="square" rtlCol="0">
            <a:spAutoFit/>
          </a:bodyPr>
          <a:lstStyle/>
          <a:p>
            <a:r>
              <a:rPr lang="en-US" b="1" dirty="0" smtClean="0">
                <a:solidFill>
                  <a:schemeClr val="bg1"/>
                </a:solidFill>
              </a:rPr>
              <a:t>Evidence - 1956</a:t>
            </a:r>
            <a:endParaRPr lang="en-US" b="1" dirty="0">
              <a:solidFill>
                <a:schemeClr val="bg1"/>
              </a:solidFill>
            </a:endParaRPr>
          </a:p>
        </p:txBody>
      </p:sp>
      <p:sp>
        <p:nvSpPr>
          <p:cNvPr id="10" name="Oval 160"/>
          <p:cNvSpPr>
            <a:spLocks noChangeArrowheads="1"/>
          </p:cNvSpPr>
          <p:nvPr/>
        </p:nvSpPr>
        <p:spPr bwMode="auto">
          <a:xfrm>
            <a:off x="5148361" y="6164907"/>
            <a:ext cx="144413" cy="144413"/>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2" name="Line 13"/>
          <p:cNvSpPr>
            <a:spLocks noChangeShapeType="1"/>
          </p:cNvSpPr>
          <p:nvPr/>
        </p:nvSpPr>
        <p:spPr bwMode="auto">
          <a:xfrm flipV="1">
            <a:off x="4500438" y="4508773"/>
            <a:ext cx="0" cy="2160587"/>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4" name="Rectangle 36"/>
          <p:cNvSpPr>
            <a:spLocks noChangeArrowheads="1"/>
          </p:cNvSpPr>
          <p:nvPr/>
        </p:nvSpPr>
        <p:spPr bwMode="auto">
          <a:xfrm rot="-5400000">
            <a:off x="3820988" y="4869135"/>
            <a:ext cx="1079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46800" rIns="54000" bIns="468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400" b="0" dirty="0" smtClean="0">
                <a:solidFill>
                  <a:srgbClr val="000000"/>
                </a:solidFill>
                <a:latin typeface="+mn-lt"/>
                <a:ea typeface="HY견고딕" pitchFamily="18" charset="-127"/>
              </a:rPr>
              <a:t>Estimate (</a:t>
            </a:r>
            <a:r>
              <a:rPr lang="en-US" sz="1400" b="0" dirty="0" smtClean="0">
                <a:latin typeface="+mn-lt"/>
              </a:rPr>
              <a:t>£)</a:t>
            </a:r>
            <a:endParaRPr lang="en-US" altLang="ko-KR" sz="1400" b="0" dirty="0">
              <a:solidFill>
                <a:srgbClr val="000000"/>
              </a:solidFill>
              <a:latin typeface="+mn-lt"/>
              <a:ea typeface="HY견고딕" pitchFamily="18" charset="-127"/>
            </a:endParaRPr>
          </a:p>
        </p:txBody>
      </p:sp>
      <p:grpSp>
        <p:nvGrpSpPr>
          <p:cNvPr id="16" name="Group 106"/>
          <p:cNvGrpSpPr>
            <a:grpSpLocks/>
          </p:cNvGrpSpPr>
          <p:nvPr/>
        </p:nvGrpSpPr>
        <p:grpSpPr bwMode="auto">
          <a:xfrm>
            <a:off x="4500438" y="6308998"/>
            <a:ext cx="4464050" cy="360362"/>
            <a:chOff x="249" y="2341"/>
            <a:chExt cx="2812" cy="227"/>
          </a:xfrm>
        </p:grpSpPr>
        <p:sp>
          <p:nvSpPr>
            <p:cNvPr id="18" name="Line 12"/>
            <p:cNvSpPr>
              <a:spLocks noChangeShapeType="1"/>
            </p:cNvSpPr>
            <p:nvPr/>
          </p:nvSpPr>
          <p:spPr bwMode="auto">
            <a:xfrm>
              <a:off x="249" y="2568"/>
              <a:ext cx="2812" cy="0"/>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9" name="Rectangle 37"/>
            <p:cNvSpPr>
              <a:spLocks noChangeArrowheads="1"/>
            </p:cNvSpPr>
            <p:nvPr/>
          </p:nvSpPr>
          <p:spPr bwMode="auto">
            <a:xfrm>
              <a:off x="1428"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1966</a:t>
              </a:r>
              <a:endParaRPr lang="ko-KR" altLang="en-US" sz="1300" b="0" dirty="0">
                <a:solidFill>
                  <a:srgbClr val="000000"/>
                </a:solidFill>
                <a:latin typeface="Tahoma" panose="020B0604030504040204" pitchFamily="34" charset="0"/>
                <a:ea typeface="HY견고딕" pitchFamily="18" charset="-127"/>
              </a:endParaRPr>
            </a:p>
          </p:txBody>
        </p:sp>
        <p:sp>
          <p:nvSpPr>
            <p:cNvPr id="21" name="Rectangle 38"/>
            <p:cNvSpPr>
              <a:spLocks noChangeArrowheads="1"/>
            </p:cNvSpPr>
            <p:nvPr/>
          </p:nvSpPr>
          <p:spPr bwMode="auto">
            <a:xfrm>
              <a:off x="960"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1963</a:t>
              </a:r>
              <a:endParaRPr lang="ko-KR" altLang="en-US" sz="1300" b="0" dirty="0">
                <a:solidFill>
                  <a:srgbClr val="000000"/>
                </a:solidFill>
                <a:latin typeface="Tahoma" panose="020B0604030504040204" pitchFamily="34" charset="0"/>
                <a:ea typeface="HY견고딕" pitchFamily="18" charset="-127"/>
              </a:endParaRPr>
            </a:p>
          </p:txBody>
        </p:sp>
        <p:sp>
          <p:nvSpPr>
            <p:cNvPr id="22" name="Rectangle 39"/>
            <p:cNvSpPr>
              <a:spLocks noChangeArrowheads="1"/>
            </p:cNvSpPr>
            <p:nvPr/>
          </p:nvSpPr>
          <p:spPr bwMode="auto">
            <a:xfrm>
              <a:off x="49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1956</a:t>
              </a:r>
              <a:endParaRPr lang="zh-CN" altLang="en-US" sz="1300" b="0" dirty="0">
                <a:solidFill>
                  <a:srgbClr val="000000"/>
                </a:solidFill>
                <a:latin typeface="Tahoma" panose="020B0604030504040204" pitchFamily="34" charset="0"/>
                <a:ea typeface="HY견고딕" pitchFamily="18" charset="-127"/>
              </a:endParaRPr>
            </a:p>
          </p:txBody>
        </p:sp>
        <p:sp>
          <p:nvSpPr>
            <p:cNvPr id="23" name="Line 46"/>
            <p:cNvSpPr>
              <a:spLocks noChangeShapeType="1"/>
            </p:cNvSpPr>
            <p:nvPr/>
          </p:nvSpPr>
          <p:spPr bwMode="auto">
            <a:xfrm flipH="1">
              <a:off x="1655"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4" name="Line 47"/>
            <p:cNvSpPr>
              <a:spLocks noChangeShapeType="1"/>
            </p:cNvSpPr>
            <p:nvPr/>
          </p:nvSpPr>
          <p:spPr bwMode="auto">
            <a:xfrm flipH="1">
              <a:off x="1186"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5" name="Line 48"/>
            <p:cNvSpPr>
              <a:spLocks noChangeShapeType="1"/>
            </p:cNvSpPr>
            <p:nvPr/>
          </p:nvSpPr>
          <p:spPr bwMode="auto">
            <a:xfrm flipH="1">
              <a:off x="718"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6" name="Line 102"/>
            <p:cNvSpPr>
              <a:spLocks noChangeShapeType="1"/>
            </p:cNvSpPr>
            <p:nvPr/>
          </p:nvSpPr>
          <p:spPr bwMode="auto">
            <a:xfrm flipH="1">
              <a:off x="2094"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7" name="Line 103"/>
            <p:cNvSpPr>
              <a:spLocks noChangeShapeType="1"/>
            </p:cNvSpPr>
            <p:nvPr/>
          </p:nvSpPr>
          <p:spPr bwMode="auto">
            <a:xfrm flipH="1">
              <a:off x="2517"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8" name="Rectangle 104"/>
            <p:cNvSpPr>
              <a:spLocks noChangeArrowheads="1"/>
            </p:cNvSpPr>
            <p:nvPr/>
          </p:nvSpPr>
          <p:spPr bwMode="auto">
            <a:xfrm>
              <a:off x="188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1969</a:t>
              </a:r>
              <a:endParaRPr lang="ko-KR" altLang="en-US" sz="1300" b="0" dirty="0">
                <a:solidFill>
                  <a:srgbClr val="000000"/>
                </a:solidFill>
                <a:latin typeface="Tahoma" panose="020B0604030504040204" pitchFamily="34" charset="0"/>
                <a:ea typeface="HY견고딕" pitchFamily="18" charset="-127"/>
              </a:endParaRPr>
            </a:p>
          </p:txBody>
        </p:sp>
        <p:sp>
          <p:nvSpPr>
            <p:cNvPr id="29" name="Rectangle 105"/>
            <p:cNvSpPr>
              <a:spLocks noChangeArrowheads="1"/>
            </p:cNvSpPr>
            <p:nvPr/>
          </p:nvSpPr>
          <p:spPr bwMode="auto">
            <a:xfrm>
              <a:off x="2335" y="2342"/>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1975</a:t>
              </a:r>
              <a:endParaRPr lang="ko-KR" altLang="en-US" sz="1300" b="0" dirty="0">
                <a:solidFill>
                  <a:srgbClr val="000000"/>
                </a:solidFill>
                <a:latin typeface="Tahoma" panose="020B0604030504040204" pitchFamily="34" charset="0"/>
                <a:ea typeface="HY견고딕" pitchFamily="18" charset="-127"/>
              </a:endParaRPr>
            </a:p>
          </p:txBody>
        </p:sp>
      </p:grpSp>
      <p:sp>
        <p:nvSpPr>
          <p:cNvPr id="35" name="Line 138"/>
          <p:cNvSpPr>
            <a:spLocks noChangeShapeType="1"/>
          </p:cNvSpPr>
          <p:nvPr/>
        </p:nvSpPr>
        <p:spPr bwMode="auto">
          <a:xfrm>
            <a:off x="5202113" y="6238131"/>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36" name="Line 139"/>
          <p:cNvSpPr>
            <a:spLocks noChangeShapeType="1"/>
          </p:cNvSpPr>
          <p:nvPr/>
        </p:nvSpPr>
        <p:spPr bwMode="auto">
          <a:xfrm>
            <a:off x="5202113" y="6238131"/>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4" name="TextBox 3"/>
          <p:cNvSpPr txBox="1"/>
          <p:nvPr/>
        </p:nvSpPr>
        <p:spPr>
          <a:xfrm>
            <a:off x="675201" y="4802375"/>
            <a:ext cx="3600881" cy="369332"/>
          </a:xfrm>
          <a:prstGeom prst="rect">
            <a:avLst/>
          </a:prstGeom>
          <a:noFill/>
        </p:spPr>
        <p:txBody>
          <a:bodyPr wrap="square" rtlCol="0">
            <a:spAutoFit/>
          </a:bodyPr>
          <a:lstStyle/>
          <a:p>
            <a:r>
              <a:rPr lang="en-US" dirty="0" smtClean="0"/>
              <a:t>Scene 1 – 1956</a:t>
            </a:r>
          </a:p>
        </p:txBody>
      </p:sp>
      <p:sp>
        <p:nvSpPr>
          <p:cNvPr id="63" name="Rectangle 185"/>
          <p:cNvSpPr>
            <a:spLocks noChangeArrowheads="1"/>
          </p:cNvSpPr>
          <p:nvPr/>
        </p:nvSpPr>
        <p:spPr bwMode="auto">
          <a:xfrm>
            <a:off x="622500" y="1688363"/>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eaLnBrk="1" hangingPunct="1"/>
            <a:r>
              <a:rPr lang="en-US" altLang="zh-CN" dirty="0" smtClean="0">
                <a:solidFill>
                  <a:srgbClr val="000000"/>
                </a:solidFill>
              </a:rPr>
              <a:t>Challenges</a:t>
            </a:r>
            <a:endParaRPr lang="en-US" altLang="zh-CN" dirty="0">
              <a:solidFill>
                <a:srgbClr val="000000"/>
              </a:solidFill>
            </a:endParaRPr>
          </a:p>
        </p:txBody>
      </p:sp>
      <p:sp>
        <p:nvSpPr>
          <p:cNvPr id="65" name="Rectangle 187"/>
          <p:cNvSpPr>
            <a:spLocks noChangeArrowheads="1"/>
          </p:cNvSpPr>
          <p:nvPr/>
        </p:nvSpPr>
        <p:spPr bwMode="auto">
          <a:xfrm>
            <a:off x="622500" y="2515450"/>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r>
              <a:rPr lang="en-US" altLang="zh-CN" dirty="0" smtClean="0">
                <a:solidFill>
                  <a:srgbClr val="000000"/>
                </a:solidFill>
              </a:rPr>
              <a:t>Costs</a:t>
            </a:r>
            <a:endParaRPr lang="en-US" altLang="zh-CN" dirty="0">
              <a:solidFill>
                <a:srgbClr val="000000"/>
              </a:solidFill>
            </a:endParaRPr>
          </a:p>
        </p:txBody>
      </p:sp>
      <p:sp>
        <p:nvSpPr>
          <p:cNvPr id="67" name="Rectangle 189"/>
          <p:cNvSpPr>
            <a:spLocks noChangeArrowheads="1"/>
          </p:cNvSpPr>
          <p:nvPr/>
        </p:nvSpPr>
        <p:spPr bwMode="auto">
          <a:xfrm>
            <a:off x="622500" y="3322405"/>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r>
              <a:rPr lang="en-US" altLang="zh-CN" dirty="0" smtClean="0">
                <a:solidFill>
                  <a:srgbClr val="000000"/>
                </a:solidFill>
              </a:rPr>
              <a:t>Actions</a:t>
            </a:r>
            <a:endParaRPr lang="en-US" altLang="zh-CN" dirty="0">
              <a:solidFill>
                <a:srgbClr val="000000"/>
              </a:solidFill>
            </a:endParaRPr>
          </a:p>
        </p:txBody>
      </p:sp>
      <p:sp>
        <p:nvSpPr>
          <p:cNvPr id="68" name="TextBox 67"/>
          <p:cNvSpPr txBox="1"/>
          <p:nvPr/>
        </p:nvSpPr>
        <p:spPr>
          <a:xfrm>
            <a:off x="2180840" y="1660789"/>
            <a:ext cx="6408712" cy="369332"/>
          </a:xfrm>
          <a:prstGeom prst="rect">
            <a:avLst/>
          </a:prstGeom>
          <a:noFill/>
        </p:spPr>
        <p:txBody>
          <a:bodyPr wrap="square" rtlCol="0">
            <a:spAutoFit/>
          </a:bodyPr>
          <a:lstStyle/>
          <a:p>
            <a:r>
              <a:rPr lang="en-US" dirty="0" smtClean="0"/>
              <a:t>Costs were difficult to estimate at this stage.</a:t>
            </a:r>
          </a:p>
        </p:txBody>
      </p:sp>
      <p:sp>
        <p:nvSpPr>
          <p:cNvPr id="69" name="TextBox 68"/>
          <p:cNvSpPr txBox="1"/>
          <p:nvPr/>
        </p:nvSpPr>
        <p:spPr>
          <a:xfrm>
            <a:off x="2195736" y="2374614"/>
            <a:ext cx="6408712" cy="646331"/>
          </a:xfrm>
          <a:prstGeom prst="rect">
            <a:avLst/>
          </a:prstGeom>
          <a:noFill/>
        </p:spPr>
        <p:txBody>
          <a:bodyPr wrap="square" rtlCol="0">
            <a:spAutoFit/>
          </a:bodyPr>
          <a:lstStyle/>
          <a:p>
            <a:r>
              <a:rPr lang="en-US" dirty="0"/>
              <a:t>Initial estimate </a:t>
            </a:r>
            <a:r>
              <a:rPr lang="en-US" dirty="0" smtClean="0"/>
              <a:t>costs would </a:t>
            </a:r>
            <a:r>
              <a:rPr lang="en-US" dirty="0"/>
              <a:t>be in the range of £59 million to £95 </a:t>
            </a:r>
            <a:r>
              <a:rPr lang="en-US" dirty="0" smtClean="0"/>
              <a:t>million, </a:t>
            </a:r>
            <a:r>
              <a:rPr lang="en-US" dirty="0"/>
              <a:t>depending on range, speed, and payload </a:t>
            </a:r>
            <a:endParaRPr lang="en-US" dirty="0" smtClean="0"/>
          </a:p>
        </p:txBody>
      </p:sp>
      <p:sp>
        <p:nvSpPr>
          <p:cNvPr id="70" name="TextBox 69"/>
          <p:cNvSpPr txBox="1"/>
          <p:nvPr/>
        </p:nvSpPr>
        <p:spPr>
          <a:xfrm>
            <a:off x="2195736" y="3286725"/>
            <a:ext cx="6408712" cy="646331"/>
          </a:xfrm>
          <a:prstGeom prst="rect">
            <a:avLst/>
          </a:prstGeom>
          <a:noFill/>
        </p:spPr>
        <p:txBody>
          <a:bodyPr wrap="square" rtlCol="0">
            <a:spAutoFit/>
          </a:bodyPr>
          <a:lstStyle/>
          <a:p>
            <a:r>
              <a:rPr lang="en-US" dirty="0"/>
              <a:t>Professor Henderson's more pessimistic formulation is ignored, STAC was off by a factor of around </a:t>
            </a:r>
            <a:r>
              <a:rPr lang="en-US" dirty="0" smtClean="0"/>
              <a:t>15.</a:t>
            </a:r>
          </a:p>
        </p:txBody>
      </p:sp>
      <p:sp>
        <p:nvSpPr>
          <p:cNvPr id="73" name="TextBox 72"/>
          <p:cNvSpPr txBox="1"/>
          <p:nvPr/>
        </p:nvSpPr>
        <p:spPr>
          <a:xfrm>
            <a:off x="714698" y="5243135"/>
            <a:ext cx="2730054" cy="1354217"/>
          </a:xfrm>
          <a:prstGeom prst="rect">
            <a:avLst/>
          </a:prstGeom>
          <a:noFill/>
        </p:spPr>
        <p:txBody>
          <a:bodyPr wrap="square" rtlCol="0">
            <a:spAutoFit/>
          </a:bodyPr>
          <a:lstStyle/>
          <a:p>
            <a:r>
              <a:rPr lang="en-US" sz="1400" b="1" dirty="0" smtClean="0"/>
              <a:t>Governments</a:t>
            </a:r>
            <a:r>
              <a:rPr lang="en-US" sz="1400" dirty="0" smtClean="0"/>
              <a:t>: Alex and </a:t>
            </a:r>
            <a:r>
              <a:rPr lang="en-US" sz="1400" dirty="0" err="1" smtClean="0"/>
              <a:t>Seshi</a:t>
            </a:r>
            <a:endParaRPr lang="en-US" sz="1400" dirty="0" smtClean="0"/>
          </a:p>
          <a:p>
            <a:endParaRPr lang="en-US" sz="1400" dirty="0" smtClean="0"/>
          </a:p>
          <a:p>
            <a:r>
              <a:rPr lang="en-US" sz="1400" b="1" dirty="0" smtClean="0"/>
              <a:t>STAC</a:t>
            </a:r>
            <a:r>
              <a:rPr lang="en-US" sz="1400" dirty="0" smtClean="0"/>
              <a:t>: Santosh</a:t>
            </a:r>
          </a:p>
          <a:p>
            <a:endParaRPr lang="en-US" sz="1400" b="1" dirty="0" smtClean="0"/>
          </a:p>
          <a:p>
            <a:r>
              <a:rPr lang="en-US" sz="1400" b="1" dirty="0" smtClean="0"/>
              <a:t>Professor Henderson</a:t>
            </a:r>
            <a:r>
              <a:rPr lang="en-US" sz="1400" dirty="0" smtClean="0"/>
              <a:t>: Arching</a:t>
            </a:r>
          </a:p>
          <a:p>
            <a:endParaRPr lang="en-US" sz="1200" dirty="0"/>
          </a:p>
        </p:txBody>
      </p:sp>
      <p:cxnSp>
        <p:nvCxnSpPr>
          <p:cNvPr id="75" name="Straight Connector 74"/>
          <p:cNvCxnSpPr>
            <a:stCxn id="18" idx="0"/>
            <a:endCxn id="36" idx="0"/>
          </p:cNvCxnSpPr>
          <p:nvPr/>
        </p:nvCxnSpPr>
        <p:spPr>
          <a:xfrm flipV="1">
            <a:off x="4500438" y="6238131"/>
            <a:ext cx="701675" cy="431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788024" y="5743892"/>
            <a:ext cx="909936" cy="276999"/>
          </a:xfrm>
          <a:prstGeom prst="rect">
            <a:avLst/>
          </a:prstGeom>
          <a:noFill/>
        </p:spPr>
        <p:txBody>
          <a:bodyPr wrap="square" rtlCol="0">
            <a:spAutoFit/>
          </a:bodyPr>
          <a:lstStyle/>
          <a:p>
            <a:r>
              <a:rPr lang="en-US" sz="1200" b="1" dirty="0">
                <a:latin typeface="+mn-lt"/>
              </a:rPr>
              <a:t>£</a:t>
            </a:r>
            <a:r>
              <a:rPr lang="en-US" sz="1200" b="1" dirty="0" smtClean="0">
                <a:latin typeface="+mn-lt"/>
              </a:rPr>
              <a:t>59m-95m</a:t>
            </a:r>
            <a:endParaRPr lang="en-US" sz="1200" b="1" dirty="0">
              <a:latin typeface="+mn-lt"/>
            </a:endParaRPr>
          </a:p>
        </p:txBody>
      </p:sp>
    </p:spTree>
    <p:custDataLst>
      <p:tags r:id="rId1"/>
    </p:custDataLst>
    <p:extLst>
      <p:ext uri="{BB962C8B-B14F-4D97-AF65-F5344CB8AC3E}">
        <p14:creationId xmlns:p14="http://schemas.microsoft.com/office/powerpoint/2010/main" val="136972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2336750"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3" y="609369"/>
            <a:ext cx="2328567" cy="369332"/>
          </a:xfrm>
          <a:prstGeom prst="rect">
            <a:avLst/>
          </a:prstGeom>
          <a:noFill/>
        </p:spPr>
        <p:txBody>
          <a:bodyPr wrap="square" rtlCol="0">
            <a:spAutoFit/>
          </a:bodyPr>
          <a:lstStyle/>
          <a:p>
            <a:r>
              <a:rPr lang="en-US" b="1" dirty="0" smtClean="0">
                <a:solidFill>
                  <a:schemeClr val="bg1"/>
                </a:solidFill>
              </a:rPr>
              <a:t>Evidence - 1963</a:t>
            </a:r>
            <a:endParaRPr lang="en-US" b="1" dirty="0">
              <a:solidFill>
                <a:schemeClr val="bg1"/>
              </a:solidFill>
            </a:endParaRPr>
          </a:p>
        </p:txBody>
      </p:sp>
      <p:sp>
        <p:nvSpPr>
          <p:cNvPr id="10" name="Oval 160"/>
          <p:cNvSpPr>
            <a:spLocks noChangeArrowheads="1"/>
          </p:cNvSpPr>
          <p:nvPr/>
        </p:nvSpPr>
        <p:spPr bwMode="auto">
          <a:xfrm>
            <a:off x="5148361" y="6164907"/>
            <a:ext cx="144413" cy="144413"/>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1" name="Oval 112"/>
          <p:cNvSpPr>
            <a:spLocks noChangeArrowheads="1"/>
          </p:cNvSpPr>
          <p:nvPr/>
        </p:nvSpPr>
        <p:spPr bwMode="auto">
          <a:xfrm>
            <a:off x="5796136" y="5662514"/>
            <a:ext cx="286766" cy="286766"/>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2" name="Line 13"/>
          <p:cNvSpPr>
            <a:spLocks noChangeShapeType="1"/>
          </p:cNvSpPr>
          <p:nvPr/>
        </p:nvSpPr>
        <p:spPr bwMode="auto">
          <a:xfrm flipV="1">
            <a:off x="4500438" y="4508773"/>
            <a:ext cx="0" cy="2160587"/>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4" name="Rectangle 36"/>
          <p:cNvSpPr>
            <a:spLocks noChangeArrowheads="1"/>
          </p:cNvSpPr>
          <p:nvPr/>
        </p:nvSpPr>
        <p:spPr bwMode="auto">
          <a:xfrm rot="-5400000">
            <a:off x="3820988" y="4869135"/>
            <a:ext cx="1079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46800" rIns="54000" bIns="468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400" b="0" dirty="0" smtClean="0">
                <a:solidFill>
                  <a:srgbClr val="000000"/>
                </a:solidFill>
                <a:latin typeface="+mn-lt"/>
                <a:ea typeface="HY견고딕" pitchFamily="18" charset="-127"/>
              </a:rPr>
              <a:t>Estimate (</a:t>
            </a:r>
            <a:r>
              <a:rPr lang="en-US" sz="1400" b="0" dirty="0" smtClean="0">
                <a:latin typeface="+mn-lt"/>
              </a:rPr>
              <a:t>£)</a:t>
            </a:r>
            <a:endParaRPr lang="en-US" altLang="ko-KR" sz="1400" b="0" dirty="0">
              <a:solidFill>
                <a:srgbClr val="000000"/>
              </a:solidFill>
              <a:latin typeface="+mn-lt"/>
              <a:ea typeface="HY견고딕" pitchFamily="18" charset="-127"/>
            </a:endParaRPr>
          </a:p>
        </p:txBody>
      </p:sp>
      <p:grpSp>
        <p:nvGrpSpPr>
          <p:cNvPr id="16" name="Group 106"/>
          <p:cNvGrpSpPr>
            <a:grpSpLocks/>
          </p:cNvGrpSpPr>
          <p:nvPr/>
        </p:nvGrpSpPr>
        <p:grpSpPr bwMode="auto">
          <a:xfrm>
            <a:off x="4500438" y="6308998"/>
            <a:ext cx="4464050" cy="360362"/>
            <a:chOff x="249" y="2341"/>
            <a:chExt cx="2812" cy="227"/>
          </a:xfrm>
        </p:grpSpPr>
        <p:sp>
          <p:nvSpPr>
            <p:cNvPr id="18" name="Line 12"/>
            <p:cNvSpPr>
              <a:spLocks noChangeShapeType="1"/>
            </p:cNvSpPr>
            <p:nvPr/>
          </p:nvSpPr>
          <p:spPr bwMode="auto">
            <a:xfrm>
              <a:off x="249" y="2568"/>
              <a:ext cx="2812" cy="0"/>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9" name="Rectangle 37"/>
            <p:cNvSpPr>
              <a:spLocks noChangeArrowheads="1"/>
            </p:cNvSpPr>
            <p:nvPr/>
          </p:nvSpPr>
          <p:spPr bwMode="auto">
            <a:xfrm>
              <a:off x="1428"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1966</a:t>
              </a:r>
              <a:endParaRPr lang="ko-KR" altLang="en-US" sz="1300" b="0" dirty="0">
                <a:solidFill>
                  <a:srgbClr val="000000"/>
                </a:solidFill>
                <a:latin typeface="Tahoma" panose="020B0604030504040204" pitchFamily="34" charset="0"/>
                <a:ea typeface="HY견고딕" pitchFamily="18" charset="-127"/>
              </a:endParaRPr>
            </a:p>
          </p:txBody>
        </p:sp>
        <p:sp>
          <p:nvSpPr>
            <p:cNvPr id="21" name="Rectangle 38"/>
            <p:cNvSpPr>
              <a:spLocks noChangeArrowheads="1"/>
            </p:cNvSpPr>
            <p:nvPr/>
          </p:nvSpPr>
          <p:spPr bwMode="auto">
            <a:xfrm>
              <a:off x="960"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1963</a:t>
              </a:r>
              <a:endParaRPr lang="ko-KR" altLang="en-US" sz="1300" b="0" dirty="0">
                <a:solidFill>
                  <a:srgbClr val="000000"/>
                </a:solidFill>
                <a:latin typeface="Tahoma" panose="020B0604030504040204" pitchFamily="34" charset="0"/>
                <a:ea typeface="HY견고딕" pitchFamily="18" charset="-127"/>
              </a:endParaRPr>
            </a:p>
          </p:txBody>
        </p:sp>
        <p:sp>
          <p:nvSpPr>
            <p:cNvPr id="22" name="Rectangle 39"/>
            <p:cNvSpPr>
              <a:spLocks noChangeArrowheads="1"/>
            </p:cNvSpPr>
            <p:nvPr/>
          </p:nvSpPr>
          <p:spPr bwMode="auto">
            <a:xfrm>
              <a:off x="49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1956</a:t>
              </a:r>
              <a:endParaRPr lang="zh-CN" altLang="en-US" sz="1300" b="0" dirty="0">
                <a:solidFill>
                  <a:srgbClr val="000000"/>
                </a:solidFill>
                <a:latin typeface="Tahoma" panose="020B0604030504040204" pitchFamily="34" charset="0"/>
                <a:ea typeface="HY견고딕" pitchFamily="18" charset="-127"/>
              </a:endParaRPr>
            </a:p>
          </p:txBody>
        </p:sp>
        <p:sp>
          <p:nvSpPr>
            <p:cNvPr id="23" name="Line 46"/>
            <p:cNvSpPr>
              <a:spLocks noChangeShapeType="1"/>
            </p:cNvSpPr>
            <p:nvPr/>
          </p:nvSpPr>
          <p:spPr bwMode="auto">
            <a:xfrm flipH="1">
              <a:off x="1655"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4" name="Line 47"/>
            <p:cNvSpPr>
              <a:spLocks noChangeShapeType="1"/>
            </p:cNvSpPr>
            <p:nvPr/>
          </p:nvSpPr>
          <p:spPr bwMode="auto">
            <a:xfrm flipH="1">
              <a:off x="1186"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5" name="Line 48"/>
            <p:cNvSpPr>
              <a:spLocks noChangeShapeType="1"/>
            </p:cNvSpPr>
            <p:nvPr/>
          </p:nvSpPr>
          <p:spPr bwMode="auto">
            <a:xfrm flipH="1">
              <a:off x="718"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6" name="Line 102"/>
            <p:cNvSpPr>
              <a:spLocks noChangeShapeType="1"/>
            </p:cNvSpPr>
            <p:nvPr/>
          </p:nvSpPr>
          <p:spPr bwMode="auto">
            <a:xfrm flipH="1">
              <a:off x="2094"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7" name="Line 103"/>
            <p:cNvSpPr>
              <a:spLocks noChangeShapeType="1"/>
            </p:cNvSpPr>
            <p:nvPr/>
          </p:nvSpPr>
          <p:spPr bwMode="auto">
            <a:xfrm flipH="1">
              <a:off x="2517"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8" name="Rectangle 104"/>
            <p:cNvSpPr>
              <a:spLocks noChangeArrowheads="1"/>
            </p:cNvSpPr>
            <p:nvPr/>
          </p:nvSpPr>
          <p:spPr bwMode="auto">
            <a:xfrm>
              <a:off x="188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1969</a:t>
              </a:r>
              <a:endParaRPr lang="ko-KR" altLang="en-US" sz="1300" b="0" dirty="0">
                <a:solidFill>
                  <a:srgbClr val="000000"/>
                </a:solidFill>
                <a:latin typeface="Tahoma" panose="020B0604030504040204" pitchFamily="34" charset="0"/>
                <a:ea typeface="HY견고딕" pitchFamily="18" charset="-127"/>
              </a:endParaRPr>
            </a:p>
          </p:txBody>
        </p:sp>
        <p:sp>
          <p:nvSpPr>
            <p:cNvPr id="29" name="Rectangle 105"/>
            <p:cNvSpPr>
              <a:spLocks noChangeArrowheads="1"/>
            </p:cNvSpPr>
            <p:nvPr/>
          </p:nvSpPr>
          <p:spPr bwMode="auto">
            <a:xfrm>
              <a:off x="2335" y="2342"/>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1975</a:t>
              </a:r>
              <a:endParaRPr lang="ko-KR" altLang="en-US" sz="1300" b="0" dirty="0">
                <a:solidFill>
                  <a:srgbClr val="000000"/>
                </a:solidFill>
                <a:latin typeface="Tahoma" panose="020B0604030504040204" pitchFamily="34" charset="0"/>
                <a:ea typeface="HY견고딕" pitchFamily="18" charset="-127"/>
              </a:endParaRPr>
            </a:p>
          </p:txBody>
        </p:sp>
      </p:grpSp>
      <p:sp>
        <p:nvSpPr>
          <p:cNvPr id="34" name="Line 137"/>
          <p:cNvSpPr>
            <a:spLocks noChangeShapeType="1"/>
          </p:cNvSpPr>
          <p:nvPr/>
        </p:nvSpPr>
        <p:spPr bwMode="auto">
          <a:xfrm>
            <a:off x="5954414" y="5815285"/>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35" name="Line 138"/>
          <p:cNvSpPr>
            <a:spLocks noChangeShapeType="1"/>
          </p:cNvSpPr>
          <p:nvPr/>
        </p:nvSpPr>
        <p:spPr bwMode="auto">
          <a:xfrm>
            <a:off x="5202113" y="6238131"/>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36" name="Line 139"/>
          <p:cNvSpPr>
            <a:spLocks noChangeShapeType="1"/>
          </p:cNvSpPr>
          <p:nvPr/>
        </p:nvSpPr>
        <p:spPr bwMode="auto">
          <a:xfrm>
            <a:off x="5202113" y="6238131"/>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3" name="Rectangle 185"/>
          <p:cNvSpPr>
            <a:spLocks noChangeArrowheads="1"/>
          </p:cNvSpPr>
          <p:nvPr/>
        </p:nvSpPr>
        <p:spPr bwMode="auto">
          <a:xfrm>
            <a:off x="622500" y="1659856"/>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eaLnBrk="1" hangingPunct="1"/>
            <a:r>
              <a:rPr lang="en-US" altLang="zh-CN" dirty="0" smtClean="0">
                <a:solidFill>
                  <a:srgbClr val="000000"/>
                </a:solidFill>
              </a:rPr>
              <a:t>Challenges</a:t>
            </a:r>
            <a:endParaRPr lang="en-US" altLang="zh-CN" dirty="0">
              <a:solidFill>
                <a:srgbClr val="000000"/>
              </a:solidFill>
            </a:endParaRPr>
          </a:p>
        </p:txBody>
      </p:sp>
      <p:sp>
        <p:nvSpPr>
          <p:cNvPr id="65" name="Rectangle 187"/>
          <p:cNvSpPr>
            <a:spLocks noChangeArrowheads="1"/>
          </p:cNvSpPr>
          <p:nvPr/>
        </p:nvSpPr>
        <p:spPr bwMode="auto">
          <a:xfrm>
            <a:off x="622500" y="2486943"/>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r>
              <a:rPr lang="en-US" altLang="zh-CN" dirty="0" smtClean="0">
                <a:solidFill>
                  <a:srgbClr val="000000"/>
                </a:solidFill>
              </a:rPr>
              <a:t>Costs</a:t>
            </a:r>
            <a:endParaRPr lang="en-US" altLang="zh-CN" dirty="0">
              <a:solidFill>
                <a:srgbClr val="000000"/>
              </a:solidFill>
            </a:endParaRPr>
          </a:p>
        </p:txBody>
      </p:sp>
      <p:sp>
        <p:nvSpPr>
          <p:cNvPr id="67" name="Rectangle 189"/>
          <p:cNvSpPr>
            <a:spLocks noChangeArrowheads="1"/>
          </p:cNvSpPr>
          <p:nvPr/>
        </p:nvSpPr>
        <p:spPr bwMode="auto">
          <a:xfrm>
            <a:off x="622500" y="3293898"/>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r>
              <a:rPr lang="en-US" altLang="zh-CN" dirty="0" smtClean="0">
                <a:solidFill>
                  <a:srgbClr val="000000"/>
                </a:solidFill>
              </a:rPr>
              <a:t>Actions</a:t>
            </a:r>
            <a:endParaRPr lang="en-US" altLang="zh-CN" dirty="0">
              <a:solidFill>
                <a:srgbClr val="000000"/>
              </a:solidFill>
            </a:endParaRPr>
          </a:p>
        </p:txBody>
      </p:sp>
      <p:sp>
        <p:nvSpPr>
          <p:cNvPr id="68" name="TextBox 67"/>
          <p:cNvSpPr txBox="1"/>
          <p:nvPr/>
        </p:nvSpPr>
        <p:spPr>
          <a:xfrm>
            <a:off x="2180840" y="1497558"/>
            <a:ext cx="6408712" cy="646331"/>
          </a:xfrm>
          <a:prstGeom prst="rect">
            <a:avLst/>
          </a:prstGeom>
          <a:noFill/>
        </p:spPr>
        <p:txBody>
          <a:bodyPr wrap="square" rtlCol="0">
            <a:spAutoFit/>
          </a:bodyPr>
          <a:lstStyle/>
          <a:p>
            <a:r>
              <a:rPr lang="en-US" dirty="0"/>
              <a:t>first major design took place, discovered that the plane would fall short of New York by 500 miles</a:t>
            </a:r>
          </a:p>
        </p:txBody>
      </p:sp>
      <p:sp>
        <p:nvSpPr>
          <p:cNvPr id="69" name="TextBox 68"/>
          <p:cNvSpPr txBox="1"/>
          <p:nvPr/>
        </p:nvSpPr>
        <p:spPr>
          <a:xfrm>
            <a:off x="2195736" y="2433662"/>
            <a:ext cx="6408712" cy="369332"/>
          </a:xfrm>
          <a:prstGeom prst="rect">
            <a:avLst/>
          </a:prstGeom>
          <a:noFill/>
        </p:spPr>
        <p:txBody>
          <a:bodyPr wrap="square" rtlCol="0">
            <a:spAutoFit/>
          </a:bodyPr>
          <a:lstStyle/>
          <a:p>
            <a:r>
              <a:rPr lang="en-US" dirty="0"/>
              <a:t>First official costs reappraisal - £275 million</a:t>
            </a:r>
            <a:endParaRPr lang="en-US" dirty="0" smtClean="0"/>
          </a:p>
        </p:txBody>
      </p:sp>
      <p:sp>
        <p:nvSpPr>
          <p:cNvPr id="70" name="TextBox 69"/>
          <p:cNvSpPr txBox="1"/>
          <p:nvPr/>
        </p:nvSpPr>
        <p:spPr>
          <a:xfrm>
            <a:off x="2195736" y="3081734"/>
            <a:ext cx="6408712" cy="923330"/>
          </a:xfrm>
          <a:prstGeom prst="rect">
            <a:avLst/>
          </a:prstGeom>
          <a:noFill/>
        </p:spPr>
        <p:txBody>
          <a:bodyPr wrap="square" rtlCol="0">
            <a:spAutoFit/>
          </a:bodyPr>
          <a:lstStyle/>
          <a:p>
            <a:r>
              <a:rPr lang="en-US" dirty="0"/>
              <a:t>Britain made the most determined attempt to escape from the commitment but the government backed down because Britain might have to pay up to £200 million in damages</a:t>
            </a:r>
          </a:p>
        </p:txBody>
      </p:sp>
      <p:sp>
        <p:nvSpPr>
          <p:cNvPr id="49" name="Vertical Scroll 48"/>
          <p:cNvSpPr/>
          <p:nvPr/>
        </p:nvSpPr>
        <p:spPr>
          <a:xfrm>
            <a:off x="275830" y="4501568"/>
            <a:ext cx="3492130" cy="2167791"/>
          </a:xfrm>
          <a:prstGeom prst="verticalScroll">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0" name="TextBox 49"/>
          <p:cNvSpPr txBox="1"/>
          <p:nvPr/>
        </p:nvSpPr>
        <p:spPr>
          <a:xfrm>
            <a:off x="675201" y="4802375"/>
            <a:ext cx="3600881" cy="369332"/>
          </a:xfrm>
          <a:prstGeom prst="rect">
            <a:avLst/>
          </a:prstGeom>
          <a:noFill/>
        </p:spPr>
        <p:txBody>
          <a:bodyPr wrap="square" rtlCol="0">
            <a:spAutoFit/>
          </a:bodyPr>
          <a:lstStyle/>
          <a:p>
            <a:r>
              <a:rPr lang="en-US" dirty="0" smtClean="0"/>
              <a:t>Scene 2 – 1963</a:t>
            </a:r>
          </a:p>
        </p:txBody>
      </p:sp>
      <p:sp>
        <p:nvSpPr>
          <p:cNvPr id="51" name="TextBox 50"/>
          <p:cNvSpPr txBox="1"/>
          <p:nvPr/>
        </p:nvSpPr>
        <p:spPr>
          <a:xfrm>
            <a:off x="652977" y="5315143"/>
            <a:ext cx="2768134" cy="1354217"/>
          </a:xfrm>
          <a:prstGeom prst="rect">
            <a:avLst/>
          </a:prstGeom>
          <a:noFill/>
        </p:spPr>
        <p:txBody>
          <a:bodyPr wrap="square" rtlCol="0">
            <a:spAutoFit/>
          </a:bodyPr>
          <a:lstStyle/>
          <a:p>
            <a:r>
              <a:rPr lang="en-US" sz="1400" b="1" dirty="0" smtClean="0"/>
              <a:t>Lead Engineer</a:t>
            </a:r>
            <a:r>
              <a:rPr lang="en-US" sz="1400" dirty="0" smtClean="0"/>
              <a:t>: Santosh</a:t>
            </a:r>
          </a:p>
          <a:p>
            <a:endParaRPr lang="en-US" sz="1400" dirty="0" smtClean="0"/>
          </a:p>
          <a:p>
            <a:r>
              <a:rPr lang="en-US" sz="1400" b="1" dirty="0" smtClean="0"/>
              <a:t>British Government</a:t>
            </a:r>
            <a:r>
              <a:rPr lang="en-US" sz="1400" dirty="0" smtClean="0"/>
              <a:t>: Alex</a:t>
            </a:r>
          </a:p>
          <a:p>
            <a:endParaRPr lang="en-US" sz="1400" b="1" dirty="0" smtClean="0"/>
          </a:p>
          <a:p>
            <a:r>
              <a:rPr lang="en-US" sz="1400" b="1" dirty="0" smtClean="0"/>
              <a:t>French Government</a:t>
            </a:r>
            <a:r>
              <a:rPr lang="en-US" sz="1400" dirty="0" smtClean="0"/>
              <a:t>: </a:t>
            </a:r>
            <a:r>
              <a:rPr lang="en-US" sz="1400" dirty="0" err="1" smtClean="0"/>
              <a:t>Seshi</a:t>
            </a:r>
            <a:endParaRPr lang="en-US" sz="1400" dirty="0" smtClean="0"/>
          </a:p>
          <a:p>
            <a:endParaRPr lang="en-US" sz="1200" dirty="0"/>
          </a:p>
        </p:txBody>
      </p:sp>
      <p:sp>
        <p:nvSpPr>
          <p:cNvPr id="53" name="TextBox 52"/>
          <p:cNvSpPr txBox="1"/>
          <p:nvPr/>
        </p:nvSpPr>
        <p:spPr>
          <a:xfrm>
            <a:off x="5652120" y="5158458"/>
            <a:ext cx="909936" cy="276999"/>
          </a:xfrm>
          <a:prstGeom prst="rect">
            <a:avLst/>
          </a:prstGeom>
          <a:noFill/>
        </p:spPr>
        <p:txBody>
          <a:bodyPr wrap="square" rtlCol="0">
            <a:spAutoFit/>
          </a:bodyPr>
          <a:lstStyle/>
          <a:p>
            <a:r>
              <a:rPr lang="en-US" sz="1200" b="1" dirty="0" smtClean="0">
                <a:latin typeface="+mn-lt"/>
              </a:rPr>
              <a:t>£275m</a:t>
            </a:r>
            <a:endParaRPr lang="en-US" sz="1200" b="1" dirty="0">
              <a:latin typeface="+mn-lt"/>
            </a:endParaRPr>
          </a:p>
        </p:txBody>
      </p:sp>
      <p:cxnSp>
        <p:nvCxnSpPr>
          <p:cNvPr id="54" name="Straight Connector 53"/>
          <p:cNvCxnSpPr>
            <a:endCxn id="36" idx="0"/>
          </p:cNvCxnSpPr>
          <p:nvPr/>
        </p:nvCxnSpPr>
        <p:spPr>
          <a:xfrm flipV="1">
            <a:off x="4500438" y="6238131"/>
            <a:ext cx="701675" cy="431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6" idx="0"/>
            <a:endCxn id="34" idx="0"/>
          </p:cNvCxnSpPr>
          <p:nvPr/>
        </p:nvCxnSpPr>
        <p:spPr>
          <a:xfrm flipV="1">
            <a:off x="5202113" y="5815285"/>
            <a:ext cx="752301" cy="42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88024" y="5744289"/>
            <a:ext cx="909936" cy="276999"/>
          </a:xfrm>
          <a:prstGeom prst="rect">
            <a:avLst/>
          </a:prstGeom>
          <a:noFill/>
        </p:spPr>
        <p:txBody>
          <a:bodyPr wrap="square" rtlCol="0">
            <a:spAutoFit/>
          </a:bodyPr>
          <a:lstStyle/>
          <a:p>
            <a:r>
              <a:rPr lang="en-US" sz="1200" b="1" dirty="0">
                <a:latin typeface="+mn-lt"/>
              </a:rPr>
              <a:t>£</a:t>
            </a:r>
            <a:r>
              <a:rPr lang="en-US" sz="1200" b="1" dirty="0" smtClean="0">
                <a:latin typeface="+mn-lt"/>
              </a:rPr>
              <a:t>59m-95m</a:t>
            </a:r>
            <a:endParaRPr lang="en-US" sz="1200" b="1" dirty="0">
              <a:latin typeface="+mn-lt"/>
            </a:endParaRPr>
          </a:p>
        </p:txBody>
      </p:sp>
    </p:spTree>
    <p:custDataLst>
      <p:tags r:id="rId1"/>
    </p:custDataLst>
    <p:extLst>
      <p:ext uri="{BB962C8B-B14F-4D97-AF65-F5344CB8AC3E}">
        <p14:creationId xmlns:p14="http://schemas.microsoft.com/office/powerpoint/2010/main" val="463554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五边形 14"/>
          <p:cNvSpPr/>
          <p:nvPr/>
        </p:nvSpPr>
        <p:spPr>
          <a:xfrm>
            <a:off x="1011115" y="593482"/>
            <a:ext cx="3155980" cy="395654"/>
          </a:xfrm>
          <a:prstGeom prst="homePlate">
            <a:avLst/>
          </a:prstGeom>
          <a:solidFill>
            <a:srgbClr val="76C5DB"/>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zh-CN" altLang="en-US">
              <a:solidFill>
                <a:prstClr val="white"/>
              </a:solidFill>
            </a:endParaRPr>
          </a:p>
        </p:txBody>
      </p:sp>
      <p:cxnSp>
        <p:nvCxnSpPr>
          <p:cNvPr id="2" name="直接连接符 1"/>
          <p:cNvCxnSpPr/>
          <p:nvPr/>
        </p:nvCxnSpPr>
        <p:spPr>
          <a:xfrm>
            <a:off x="0" y="593482"/>
            <a:ext cx="9144000" cy="1465"/>
          </a:xfrm>
          <a:prstGeom prst="line">
            <a:avLst/>
          </a:prstGeom>
          <a:ln>
            <a:solidFill>
              <a:srgbClr val="4A7399"/>
            </a:solidFill>
          </a:ln>
        </p:spPr>
        <p:style>
          <a:lnRef idx="1">
            <a:schemeClr val="accent2"/>
          </a:lnRef>
          <a:fillRef idx="0">
            <a:schemeClr val="accent2"/>
          </a:fillRef>
          <a:effectRef idx="0">
            <a:schemeClr val="accent2"/>
          </a:effectRef>
          <a:fontRef idx="minor">
            <a:schemeClr val="tx1"/>
          </a:fontRef>
        </p:style>
      </p:cxnSp>
      <p:sp>
        <p:nvSpPr>
          <p:cNvPr id="5" name="椭圆形标注 4"/>
          <p:cNvSpPr/>
          <p:nvPr/>
        </p:nvSpPr>
        <p:spPr>
          <a:xfrm>
            <a:off x="219777" y="303312"/>
            <a:ext cx="949577" cy="949577"/>
          </a:xfrm>
          <a:prstGeom prst="wedgeEllipseCallout">
            <a:avLst>
              <a:gd name="adj1" fmla="val 4050"/>
              <a:gd name="adj2" fmla="val 59331"/>
            </a:avLst>
          </a:prstGeom>
          <a:ln>
            <a:solidFill>
              <a:schemeClr val="accent1">
                <a:lumMod val="40000"/>
                <a:lumOff val="60000"/>
              </a:schemeClr>
            </a:solidFill>
          </a:ln>
          <a:effectLst>
            <a:glow rad="101600">
              <a:schemeClr val="bg1">
                <a:lumMod val="9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262626"/>
                </a:solidFill>
                <a:latin typeface="+mn-lt"/>
              </a:rPr>
              <a:t>2</a:t>
            </a:r>
            <a:endParaRPr lang="zh-CN" altLang="en-US" sz="2000" b="1" dirty="0">
              <a:solidFill>
                <a:srgbClr val="262626"/>
              </a:solidFill>
              <a:latin typeface="+mn-lt"/>
            </a:endParaRPr>
          </a:p>
        </p:txBody>
      </p:sp>
      <p:sp>
        <p:nvSpPr>
          <p:cNvPr id="6" name="下弧形箭头 5"/>
          <p:cNvSpPr/>
          <p:nvPr/>
        </p:nvSpPr>
        <p:spPr>
          <a:xfrm rot="5019799">
            <a:off x="105509" y="723900"/>
            <a:ext cx="633046" cy="190500"/>
          </a:xfrm>
          <a:prstGeom prst="curvedUpArrow">
            <a:avLst/>
          </a:prstGeom>
          <a:solidFill>
            <a:srgbClr val="4A7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7" name="TextBox 4"/>
          <p:cNvSpPr txBox="1">
            <a:spLocks noChangeArrowheads="1"/>
          </p:cNvSpPr>
          <p:nvPr/>
        </p:nvSpPr>
        <p:spPr bwMode="auto">
          <a:xfrm>
            <a:off x="5435615" y="301592"/>
            <a:ext cx="2439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solidFill>
                  <a:prstClr val="black"/>
                </a:solidFill>
                <a:latin typeface="Calibri" panose="020F0502020204030204" pitchFamily="34" charset="0"/>
              </a:rPr>
              <a:t>The Concorde - Analysis</a:t>
            </a:r>
            <a:endParaRPr lang="zh-CN" altLang="en-US" sz="1400" dirty="0">
              <a:solidFill>
                <a:prstClr val="black"/>
              </a:solidFill>
              <a:latin typeface="Calibri" panose="020F0502020204030204" pitchFamily="34" charset="0"/>
            </a:endParaRPr>
          </a:p>
        </p:txBody>
      </p:sp>
      <p:pic>
        <p:nvPicPr>
          <p:cNvPr id="20" name="Picture 19"/>
          <p:cNvPicPr>
            <a:picLocks noChangeAspect="1"/>
          </p:cNvPicPr>
          <p:nvPr/>
        </p:nvPicPr>
        <p:blipFill rotWithShape="1">
          <a:blip r:embed="rId4"/>
          <a:srcRect t="5535"/>
          <a:stretch/>
        </p:blipFill>
        <p:spPr>
          <a:xfrm>
            <a:off x="7287493" y="239714"/>
            <a:ext cx="1821011" cy="295926"/>
          </a:xfrm>
          <a:prstGeom prst="rect">
            <a:avLst/>
          </a:prstGeom>
        </p:spPr>
      </p:pic>
      <p:sp>
        <p:nvSpPr>
          <p:cNvPr id="3" name="TextBox 2"/>
          <p:cNvSpPr txBox="1"/>
          <p:nvPr/>
        </p:nvSpPr>
        <p:spPr>
          <a:xfrm>
            <a:off x="1187624" y="609369"/>
            <a:ext cx="2664296" cy="369332"/>
          </a:xfrm>
          <a:prstGeom prst="rect">
            <a:avLst/>
          </a:prstGeom>
          <a:noFill/>
        </p:spPr>
        <p:txBody>
          <a:bodyPr wrap="square" rtlCol="0">
            <a:spAutoFit/>
          </a:bodyPr>
          <a:lstStyle/>
          <a:p>
            <a:r>
              <a:rPr lang="en-US" b="1" dirty="0" smtClean="0">
                <a:solidFill>
                  <a:schemeClr val="bg1"/>
                </a:solidFill>
              </a:rPr>
              <a:t>Evidence – 1963-1969</a:t>
            </a:r>
            <a:endParaRPr lang="en-US" b="1" dirty="0">
              <a:solidFill>
                <a:schemeClr val="bg1"/>
              </a:solidFill>
            </a:endParaRPr>
          </a:p>
        </p:txBody>
      </p:sp>
      <p:sp>
        <p:nvSpPr>
          <p:cNvPr id="9" name="Oval 194"/>
          <p:cNvSpPr>
            <a:spLocks noChangeArrowheads="1"/>
          </p:cNvSpPr>
          <p:nvPr/>
        </p:nvSpPr>
        <p:spPr bwMode="auto">
          <a:xfrm>
            <a:off x="7092974" y="4607421"/>
            <a:ext cx="405755" cy="405755"/>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1" name="Oval 112"/>
          <p:cNvSpPr>
            <a:spLocks noChangeArrowheads="1"/>
          </p:cNvSpPr>
          <p:nvPr/>
        </p:nvSpPr>
        <p:spPr bwMode="auto">
          <a:xfrm>
            <a:off x="6517482" y="5158458"/>
            <a:ext cx="286766" cy="286766"/>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12" name="Line 13"/>
          <p:cNvSpPr>
            <a:spLocks noChangeShapeType="1"/>
          </p:cNvSpPr>
          <p:nvPr/>
        </p:nvSpPr>
        <p:spPr bwMode="auto">
          <a:xfrm flipV="1">
            <a:off x="4500438" y="4508773"/>
            <a:ext cx="0" cy="2160587"/>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4" name="Rectangle 36"/>
          <p:cNvSpPr>
            <a:spLocks noChangeArrowheads="1"/>
          </p:cNvSpPr>
          <p:nvPr/>
        </p:nvSpPr>
        <p:spPr bwMode="auto">
          <a:xfrm rot="-5400000">
            <a:off x="3820988" y="4869135"/>
            <a:ext cx="1079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46800" rIns="54000" bIns="468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400" b="0" dirty="0" smtClean="0">
                <a:solidFill>
                  <a:srgbClr val="000000"/>
                </a:solidFill>
                <a:latin typeface="+mn-lt"/>
                <a:ea typeface="HY견고딕" pitchFamily="18" charset="-127"/>
              </a:rPr>
              <a:t>Estimate (</a:t>
            </a:r>
            <a:r>
              <a:rPr lang="en-US" sz="1400" b="0" dirty="0" smtClean="0">
                <a:latin typeface="+mn-lt"/>
              </a:rPr>
              <a:t>£)</a:t>
            </a:r>
            <a:endParaRPr lang="en-US" altLang="ko-KR" sz="1400" b="0" dirty="0">
              <a:solidFill>
                <a:srgbClr val="000000"/>
              </a:solidFill>
              <a:latin typeface="+mn-lt"/>
              <a:ea typeface="HY견고딕" pitchFamily="18" charset="-127"/>
            </a:endParaRPr>
          </a:p>
        </p:txBody>
      </p:sp>
      <p:grpSp>
        <p:nvGrpSpPr>
          <p:cNvPr id="16" name="Group 106"/>
          <p:cNvGrpSpPr>
            <a:grpSpLocks/>
          </p:cNvGrpSpPr>
          <p:nvPr/>
        </p:nvGrpSpPr>
        <p:grpSpPr bwMode="auto">
          <a:xfrm>
            <a:off x="4500438" y="6308998"/>
            <a:ext cx="4464050" cy="360362"/>
            <a:chOff x="249" y="2341"/>
            <a:chExt cx="2812" cy="227"/>
          </a:xfrm>
        </p:grpSpPr>
        <p:sp>
          <p:nvSpPr>
            <p:cNvPr id="18" name="Line 12"/>
            <p:cNvSpPr>
              <a:spLocks noChangeShapeType="1"/>
            </p:cNvSpPr>
            <p:nvPr/>
          </p:nvSpPr>
          <p:spPr bwMode="auto">
            <a:xfrm>
              <a:off x="249" y="2568"/>
              <a:ext cx="2812" cy="0"/>
            </a:xfrm>
            <a:prstGeom prst="line">
              <a:avLst/>
            </a:prstGeom>
            <a:noFill/>
            <a:ln w="9525">
              <a:solidFill>
                <a:srgbClr val="333333"/>
              </a:solidFill>
              <a:round/>
              <a:headEnd/>
              <a:tailEnd type="stealth" w="sm"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19" name="Rectangle 37"/>
            <p:cNvSpPr>
              <a:spLocks noChangeArrowheads="1"/>
            </p:cNvSpPr>
            <p:nvPr/>
          </p:nvSpPr>
          <p:spPr bwMode="auto">
            <a:xfrm>
              <a:off x="1428"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1966</a:t>
              </a:r>
              <a:endParaRPr lang="ko-KR" altLang="en-US" sz="1300" b="0" dirty="0">
                <a:solidFill>
                  <a:srgbClr val="000000"/>
                </a:solidFill>
                <a:latin typeface="Tahoma" panose="020B0604030504040204" pitchFamily="34" charset="0"/>
                <a:ea typeface="HY견고딕" pitchFamily="18" charset="-127"/>
              </a:endParaRPr>
            </a:p>
          </p:txBody>
        </p:sp>
        <p:sp>
          <p:nvSpPr>
            <p:cNvPr id="21" name="Rectangle 38"/>
            <p:cNvSpPr>
              <a:spLocks noChangeArrowheads="1"/>
            </p:cNvSpPr>
            <p:nvPr/>
          </p:nvSpPr>
          <p:spPr bwMode="auto">
            <a:xfrm>
              <a:off x="960"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1963</a:t>
              </a:r>
              <a:endParaRPr lang="ko-KR" altLang="en-US" sz="1300" b="0" dirty="0">
                <a:solidFill>
                  <a:srgbClr val="000000"/>
                </a:solidFill>
                <a:latin typeface="Tahoma" panose="020B0604030504040204" pitchFamily="34" charset="0"/>
                <a:ea typeface="HY견고딕" pitchFamily="18" charset="-127"/>
              </a:endParaRPr>
            </a:p>
          </p:txBody>
        </p:sp>
        <p:sp>
          <p:nvSpPr>
            <p:cNvPr id="22" name="Rectangle 39"/>
            <p:cNvSpPr>
              <a:spLocks noChangeArrowheads="1"/>
            </p:cNvSpPr>
            <p:nvPr/>
          </p:nvSpPr>
          <p:spPr bwMode="auto">
            <a:xfrm>
              <a:off x="49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1956</a:t>
              </a:r>
              <a:endParaRPr lang="zh-CN" altLang="en-US" sz="1300" b="0" dirty="0">
                <a:solidFill>
                  <a:srgbClr val="000000"/>
                </a:solidFill>
                <a:latin typeface="Tahoma" panose="020B0604030504040204" pitchFamily="34" charset="0"/>
                <a:ea typeface="HY견고딕" pitchFamily="18" charset="-127"/>
              </a:endParaRPr>
            </a:p>
          </p:txBody>
        </p:sp>
        <p:sp>
          <p:nvSpPr>
            <p:cNvPr id="23" name="Line 46"/>
            <p:cNvSpPr>
              <a:spLocks noChangeShapeType="1"/>
            </p:cNvSpPr>
            <p:nvPr/>
          </p:nvSpPr>
          <p:spPr bwMode="auto">
            <a:xfrm flipH="1">
              <a:off x="1655"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4" name="Line 47"/>
            <p:cNvSpPr>
              <a:spLocks noChangeShapeType="1"/>
            </p:cNvSpPr>
            <p:nvPr/>
          </p:nvSpPr>
          <p:spPr bwMode="auto">
            <a:xfrm flipH="1">
              <a:off x="1186"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5" name="Line 48"/>
            <p:cNvSpPr>
              <a:spLocks noChangeShapeType="1"/>
            </p:cNvSpPr>
            <p:nvPr/>
          </p:nvSpPr>
          <p:spPr bwMode="auto">
            <a:xfrm flipH="1">
              <a:off x="718"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6" name="Line 102"/>
            <p:cNvSpPr>
              <a:spLocks noChangeShapeType="1"/>
            </p:cNvSpPr>
            <p:nvPr/>
          </p:nvSpPr>
          <p:spPr bwMode="auto">
            <a:xfrm flipH="1">
              <a:off x="2094"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7" name="Line 103"/>
            <p:cNvSpPr>
              <a:spLocks noChangeShapeType="1"/>
            </p:cNvSpPr>
            <p:nvPr/>
          </p:nvSpPr>
          <p:spPr bwMode="auto">
            <a:xfrm flipH="1">
              <a:off x="2517" y="2523"/>
              <a:ext cx="0" cy="4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28" name="Rectangle 104"/>
            <p:cNvSpPr>
              <a:spLocks noChangeArrowheads="1"/>
            </p:cNvSpPr>
            <p:nvPr/>
          </p:nvSpPr>
          <p:spPr bwMode="auto">
            <a:xfrm>
              <a:off x="1882" y="2341"/>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1969</a:t>
              </a:r>
              <a:endParaRPr lang="ko-KR" altLang="en-US" sz="1300" b="0" dirty="0">
                <a:solidFill>
                  <a:srgbClr val="000000"/>
                </a:solidFill>
                <a:latin typeface="Tahoma" panose="020B0604030504040204" pitchFamily="34" charset="0"/>
                <a:ea typeface="HY견고딕" pitchFamily="18" charset="-127"/>
              </a:endParaRPr>
            </a:p>
          </p:txBody>
        </p:sp>
        <p:sp>
          <p:nvSpPr>
            <p:cNvPr id="29" name="Rectangle 105"/>
            <p:cNvSpPr>
              <a:spLocks noChangeArrowheads="1"/>
            </p:cNvSpPr>
            <p:nvPr/>
          </p:nvSpPr>
          <p:spPr bwMode="auto">
            <a:xfrm>
              <a:off x="2335" y="2342"/>
              <a:ext cx="4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468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a:spcBef>
                  <a:spcPct val="45000"/>
                </a:spcBef>
              </a:pPr>
              <a:r>
                <a:rPr lang="en-US" altLang="ko-KR" sz="1300" b="0" dirty="0" smtClean="0">
                  <a:solidFill>
                    <a:srgbClr val="000000"/>
                  </a:solidFill>
                  <a:latin typeface="Tahoma" panose="020B0604030504040204" pitchFamily="34" charset="0"/>
                  <a:ea typeface="HY견고딕" pitchFamily="18" charset="-127"/>
                </a:rPr>
                <a:t>1975</a:t>
              </a:r>
              <a:endParaRPr lang="ko-KR" altLang="en-US" sz="1300" b="0" dirty="0">
                <a:solidFill>
                  <a:srgbClr val="000000"/>
                </a:solidFill>
                <a:latin typeface="Tahoma" panose="020B0604030504040204" pitchFamily="34" charset="0"/>
                <a:ea typeface="HY견고딕" pitchFamily="18" charset="-127"/>
              </a:endParaRPr>
            </a:p>
          </p:txBody>
        </p:sp>
      </p:grpSp>
      <p:sp>
        <p:nvSpPr>
          <p:cNvPr id="33" name="Line 136"/>
          <p:cNvSpPr>
            <a:spLocks noChangeShapeType="1"/>
          </p:cNvSpPr>
          <p:nvPr/>
        </p:nvSpPr>
        <p:spPr bwMode="auto">
          <a:xfrm>
            <a:off x="6675760" y="5311229"/>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34" name="Line 137"/>
          <p:cNvSpPr>
            <a:spLocks noChangeShapeType="1"/>
          </p:cNvSpPr>
          <p:nvPr/>
        </p:nvSpPr>
        <p:spPr bwMode="auto">
          <a:xfrm>
            <a:off x="6675760" y="5311229"/>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41" name="Line 195"/>
          <p:cNvSpPr>
            <a:spLocks noChangeShapeType="1"/>
          </p:cNvSpPr>
          <p:nvPr/>
        </p:nvSpPr>
        <p:spPr bwMode="auto">
          <a:xfrm>
            <a:off x="7324600" y="4843314"/>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42" name="Line 196"/>
          <p:cNvSpPr>
            <a:spLocks noChangeShapeType="1"/>
          </p:cNvSpPr>
          <p:nvPr/>
        </p:nvSpPr>
        <p:spPr bwMode="auto">
          <a:xfrm>
            <a:off x="7324600" y="4843314"/>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57" name="TextBox 56"/>
          <p:cNvSpPr txBox="1"/>
          <p:nvPr/>
        </p:nvSpPr>
        <p:spPr>
          <a:xfrm>
            <a:off x="6347230" y="4869160"/>
            <a:ext cx="909936" cy="276999"/>
          </a:xfrm>
          <a:prstGeom prst="rect">
            <a:avLst/>
          </a:prstGeom>
          <a:noFill/>
        </p:spPr>
        <p:txBody>
          <a:bodyPr wrap="square" rtlCol="0">
            <a:spAutoFit/>
          </a:bodyPr>
          <a:lstStyle/>
          <a:p>
            <a:r>
              <a:rPr lang="en-US" sz="1200" b="1" dirty="0" smtClean="0">
                <a:latin typeface="+mn-lt"/>
              </a:rPr>
              <a:t>£450m</a:t>
            </a:r>
            <a:endParaRPr lang="en-US" sz="1200" b="1" dirty="0">
              <a:latin typeface="+mn-lt"/>
            </a:endParaRPr>
          </a:p>
        </p:txBody>
      </p:sp>
      <p:sp>
        <p:nvSpPr>
          <p:cNvPr id="58" name="TextBox 57"/>
          <p:cNvSpPr txBox="1"/>
          <p:nvPr/>
        </p:nvSpPr>
        <p:spPr>
          <a:xfrm>
            <a:off x="6998220" y="4319389"/>
            <a:ext cx="909936" cy="276999"/>
          </a:xfrm>
          <a:prstGeom prst="rect">
            <a:avLst/>
          </a:prstGeom>
          <a:noFill/>
        </p:spPr>
        <p:txBody>
          <a:bodyPr wrap="square" rtlCol="0">
            <a:spAutoFit/>
          </a:bodyPr>
          <a:lstStyle/>
          <a:p>
            <a:r>
              <a:rPr lang="en-US" sz="1200" b="1" dirty="0" smtClean="0">
                <a:latin typeface="+mn-lt"/>
              </a:rPr>
              <a:t>£730m</a:t>
            </a:r>
            <a:endParaRPr lang="en-US" sz="1200" b="1" dirty="0">
              <a:latin typeface="+mn-lt"/>
            </a:endParaRPr>
          </a:p>
        </p:txBody>
      </p:sp>
      <p:sp>
        <p:nvSpPr>
          <p:cNvPr id="59" name="Oval 160"/>
          <p:cNvSpPr>
            <a:spLocks noChangeArrowheads="1"/>
          </p:cNvSpPr>
          <p:nvPr/>
        </p:nvSpPr>
        <p:spPr bwMode="auto">
          <a:xfrm>
            <a:off x="5148361" y="6164907"/>
            <a:ext cx="144413" cy="144413"/>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60" name="Oval 112"/>
          <p:cNvSpPr>
            <a:spLocks noChangeArrowheads="1"/>
          </p:cNvSpPr>
          <p:nvPr/>
        </p:nvSpPr>
        <p:spPr bwMode="auto">
          <a:xfrm>
            <a:off x="5796136" y="5662514"/>
            <a:ext cx="286766" cy="286766"/>
          </a:xfrm>
          <a:prstGeom prst="ellipse">
            <a:avLst/>
          </a:prstGeom>
          <a:solidFill>
            <a:srgbClr val="BFEAFD"/>
          </a:solidFill>
          <a:ln>
            <a:noFill/>
          </a:ln>
          <a:effectLst>
            <a:glow rad="228600">
              <a:schemeClr val="accent5">
                <a:satMod val="175000"/>
                <a:alpha val="40000"/>
              </a:schemeClr>
            </a:glow>
          </a:effectLst>
          <a:extLst/>
        </p:spPr>
        <p:txBody>
          <a:bodyPr wrap="none" lIns="54000" rIns="54000"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endParaRPr lang="zh-CN" altLang="en-US">
              <a:solidFill>
                <a:srgbClr val="000000"/>
              </a:solidFill>
            </a:endParaRPr>
          </a:p>
        </p:txBody>
      </p:sp>
      <p:sp>
        <p:nvSpPr>
          <p:cNvPr id="61" name="Line 137"/>
          <p:cNvSpPr>
            <a:spLocks noChangeShapeType="1"/>
          </p:cNvSpPr>
          <p:nvPr/>
        </p:nvSpPr>
        <p:spPr bwMode="auto">
          <a:xfrm>
            <a:off x="5954414" y="5815285"/>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2" name="Line 138"/>
          <p:cNvSpPr>
            <a:spLocks noChangeShapeType="1"/>
          </p:cNvSpPr>
          <p:nvPr/>
        </p:nvSpPr>
        <p:spPr bwMode="auto">
          <a:xfrm>
            <a:off x="5202113" y="6238131"/>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4" name="Line 139"/>
          <p:cNvSpPr>
            <a:spLocks noChangeShapeType="1"/>
          </p:cNvSpPr>
          <p:nvPr/>
        </p:nvSpPr>
        <p:spPr bwMode="auto">
          <a:xfrm>
            <a:off x="5202113" y="6238131"/>
            <a:ext cx="19050" cy="0"/>
          </a:xfrm>
          <a:prstGeom prst="line">
            <a:avLst/>
          </a:prstGeom>
          <a:noFill/>
          <a:ln w="19050">
            <a:solidFill>
              <a:srgbClr val="333333"/>
            </a:solidFill>
            <a:round/>
            <a:headEnd/>
            <a:tailEnd type="oval" w="med" len="med"/>
          </a:ln>
          <a:extLst>
            <a:ext uri="{909E8E84-426E-40DD-AFC4-6F175D3DCCD1}">
              <a14:hiddenFill xmlns:a14="http://schemas.microsoft.com/office/drawing/2010/main">
                <a:noFill/>
              </a14:hiddenFill>
            </a:ext>
          </a:extLst>
        </p:spPr>
        <p:txBody>
          <a:bodyPr wrap="none" lIns="54000" rIns="54000" anchor="ctr"/>
          <a:lstStyle/>
          <a:p>
            <a:pPr algn="ctr"/>
            <a:endParaRPr lang="en-US" b="1">
              <a:solidFill>
                <a:srgbClr val="000000"/>
              </a:solidFill>
              <a:ea typeface="SimSun" panose="02010600030101010101" pitchFamily="2" charset="-122"/>
            </a:endParaRPr>
          </a:p>
        </p:txBody>
      </p:sp>
      <p:sp>
        <p:nvSpPr>
          <p:cNvPr id="66" name="TextBox 65"/>
          <p:cNvSpPr txBox="1"/>
          <p:nvPr/>
        </p:nvSpPr>
        <p:spPr>
          <a:xfrm>
            <a:off x="5652120" y="5312241"/>
            <a:ext cx="909936" cy="276999"/>
          </a:xfrm>
          <a:prstGeom prst="rect">
            <a:avLst/>
          </a:prstGeom>
          <a:noFill/>
        </p:spPr>
        <p:txBody>
          <a:bodyPr wrap="square" rtlCol="0">
            <a:spAutoFit/>
          </a:bodyPr>
          <a:lstStyle/>
          <a:p>
            <a:r>
              <a:rPr lang="en-US" sz="1200" b="1" dirty="0" smtClean="0">
                <a:latin typeface="+mn-lt"/>
              </a:rPr>
              <a:t>£275m</a:t>
            </a:r>
            <a:endParaRPr lang="en-US" sz="1200" b="1" dirty="0">
              <a:latin typeface="+mn-lt"/>
            </a:endParaRPr>
          </a:p>
        </p:txBody>
      </p:sp>
      <p:cxnSp>
        <p:nvCxnSpPr>
          <p:cNvPr id="71" name="Straight Connector 70"/>
          <p:cNvCxnSpPr>
            <a:endCxn id="64" idx="0"/>
          </p:cNvCxnSpPr>
          <p:nvPr/>
        </p:nvCxnSpPr>
        <p:spPr>
          <a:xfrm flipV="1">
            <a:off x="4500438" y="6238131"/>
            <a:ext cx="701675" cy="431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4" idx="0"/>
            <a:endCxn id="61" idx="0"/>
          </p:cNvCxnSpPr>
          <p:nvPr/>
        </p:nvCxnSpPr>
        <p:spPr>
          <a:xfrm flipV="1">
            <a:off x="5202113" y="5815285"/>
            <a:ext cx="752301" cy="42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788024" y="5744289"/>
            <a:ext cx="909936" cy="276999"/>
          </a:xfrm>
          <a:prstGeom prst="rect">
            <a:avLst/>
          </a:prstGeom>
          <a:noFill/>
        </p:spPr>
        <p:txBody>
          <a:bodyPr wrap="square" rtlCol="0">
            <a:spAutoFit/>
          </a:bodyPr>
          <a:lstStyle/>
          <a:p>
            <a:r>
              <a:rPr lang="en-US" sz="1200" b="1" dirty="0">
                <a:latin typeface="+mn-lt"/>
              </a:rPr>
              <a:t>£</a:t>
            </a:r>
            <a:r>
              <a:rPr lang="en-US" sz="1200" b="1" dirty="0" smtClean="0">
                <a:latin typeface="+mn-lt"/>
              </a:rPr>
              <a:t>59m-95m</a:t>
            </a:r>
            <a:endParaRPr lang="en-US" sz="1200" b="1" dirty="0">
              <a:latin typeface="+mn-lt"/>
            </a:endParaRPr>
          </a:p>
        </p:txBody>
      </p:sp>
      <p:cxnSp>
        <p:nvCxnSpPr>
          <p:cNvPr id="74" name="Straight Connector 73"/>
          <p:cNvCxnSpPr/>
          <p:nvPr/>
        </p:nvCxnSpPr>
        <p:spPr>
          <a:xfrm flipV="1">
            <a:off x="5954414" y="5311229"/>
            <a:ext cx="721346" cy="5097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42" idx="0"/>
          </p:cNvCxnSpPr>
          <p:nvPr/>
        </p:nvCxnSpPr>
        <p:spPr>
          <a:xfrm flipV="1">
            <a:off x="6675760" y="4843314"/>
            <a:ext cx="648840" cy="4746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185"/>
          <p:cNvSpPr>
            <a:spLocks noChangeArrowheads="1"/>
          </p:cNvSpPr>
          <p:nvPr/>
        </p:nvSpPr>
        <p:spPr bwMode="auto">
          <a:xfrm>
            <a:off x="622500" y="1659856"/>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eaLnBrk="1" hangingPunct="1"/>
            <a:r>
              <a:rPr lang="en-US" altLang="zh-CN" dirty="0" smtClean="0">
                <a:solidFill>
                  <a:srgbClr val="000000"/>
                </a:solidFill>
              </a:rPr>
              <a:t>Challenges</a:t>
            </a:r>
            <a:endParaRPr lang="en-US" altLang="zh-CN" dirty="0">
              <a:solidFill>
                <a:srgbClr val="000000"/>
              </a:solidFill>
            </a:endParaRPr>
          </a:p>
        </p:txBody>
      </p:sp>
      <p:sp>
        <p:nvSpPr>
          <p:cNvPr id="83" name="Rectangle 187"/>
          <p:cNvSpPr>
            <a:spLocks noChangeArrowheads="1"/>
          </p:cNvSpPr>
          <p:nvPr/>
        </p:nvSpPr>
        <p:spPr bwMode="auto">
          <a:xfrm>
            <a:off x="622500" y="2486943"/>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r>
              <a:rPr lang="en-US" altLang="zh-CN" dirty="0" smtClean="0">
                <a:solidFill>
                  <a:srgbClr val="000000"/>
                </a:solidFill>
              </a:rPr>
              <a:t>Costs</a:t>
            </a:r>
            <a:endParaRPr lang="en-US" altLang="zh-CN" dirty="0">
              <a:solidFill>
                <a:srgbClr val="000000"/>
              </a:solidFill>
            </a:endParaRPr>
          </a:p>
        </p:txBody>
      </p:sp>
      <p:sp>
        <p:nvSpPr>
          <p:cNvPr id="84" name="Rectangle 189"/>
          <p:cNvSpPr>
            <a:spLocks noChangeArrowheads="1"/>
          </p:cNvSpPr>
          <p:nvPr/>
        </p:nvSpPr>
        <p:spPr bwMode="auto">
          <a:xfrm>
            <a:off x="622500" y="3293898"/>
            <a:ext cx="1357312" cy="288925"/>
          </a:xfrm>
          <a:prstGeom prst="rect">
            <a:avLst/>
          </a:prstGeom>
          <a:solidFill>
            <a:srgbClr val="BFEAFD"/>
          </a:solidFill>
          <a:ln w="28575">
            <a:solidFill>
              <a:srgbClr val="4A7399"/>
            </a:solidFill>
            <a:miter lim="800000"/>
            <a:headEnd/>
            <a:tailEnd/>
          </a:ln>
        </p:spPr>
        <p:txBody>
          <a:bodyPr wrap="none" anchor="ctr"/>
          <a:lstStyle>
            <a:lvl1pPr eaLnBrk="0" hangingPunct="0">
              <a:defRPr b="1">
                <a:solidFill>
                  <a:schemeClr val="tx1"/>
                </a:solidFill>
                <a:latin typeface="Arial" panose="020B0604020202020204" pitchFamily="34" charset="0"/>
                <a:ea typeface="SimSun" panose="02010600030101010101" pitchFamily="2" charset="-122"/>
              </a:defRPr>
            </a:lvl1pPr>
            <a:lvl2pPr marL="742950" indent="-285750" eaLnBrk="0" hangingPunct="0">
              <a:defRPr b="1">
                <a:solidFill>
                  <a:schemeClr val="tx1"/>
                </a:solidFill>
                <a:latin typeface="Arial" panose="020B0604020202020204" pitchFamily="34" charset="0"/>
                <a:ea typeface="SimSun" panose="02010600030101010101" pitchFamily="2" charset="-122"/>
              </a:defRPr>
            </a:lvl2pPr>
            <a:lvl3pPr marL="1143000" indent="-228600" eaLnBrk="0" hangingPunct="0">
              <a:defRPr b="1">
                <a:solidFill>
                  <a:schemeClr val="tx1"/>
                </a:solidFill>
                <a:latin typeface="Arial" panose="020B0604020202020204" pitchFamily="34" charset="0"/>
                <a:ea typeface="SimSun" panose="02010600030101010101" pitchFamily="2" charset="-122"/>
              </a:defRPr>
            </a:lvl3pPr>
            <a:lvl4pPr marL="1600200" indent="-228600" eaLnBrk="0" hangingPunct="0">
              <a:defRPr b="1">
                <a:solidFill>
                  <a:schemeClr val="tx1"/>
                </a:solidFill>
                <a:latin typeface="Arial" panose="020B0604020202020204" pitchFamily="34" charset="0"/>
                <a:ea typeface="SimSun" panose="02010600030101010101" pitchFamily="2" charset="-122"/>
              </a:defRPr>
            </a:lvl4pPr>
            <a:lvl5pPr marL="2057400" indent="-228600" eaLnBrk="0" hangingPunct="0">
              <a:defRPr b="1">
                <a:solidFill>
                  <a:schemeClr val="tx1"/>
                </a:solidFill>
                <a:latin typeface="Arial" panose="020B0604020202020204" pitchFamily="34" charset="0"/>
                <a:ea typeface="SimSun"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SimSun" panose="02010600030101010101" pitchFamily="2" charset="-122"/>
              </a:defRPr>
            </a:lvl9pPr>
          </a:lstStyle>
          <a:p>
            <a:pPr algn="ctr" eaLnBrk="1" hangingPunct="1"/>
            <a:r>
              <a:rPr lang="en-US" altLang="zh-CN" dirty="0" smtClean="0">
                <a:solidFill>
                  <a:srgbClr val="000000"/>
                </a:solidFill>
              </a:rPr>
              <a:t>Actions</a:t>
            </a:r>
            <a:endParaRPr lang="en-US" altLang="zh-CN" dirty="0">
              <a:solidFill>
                <a:srgbClr val="000000"/>
              </a:solidFill>
            </a:endParaRPr>
          </a:p>
        </p:txBody>
      </p:sp>
      <p:sp>
        <p:nvSpPr>
          <p:cNvPr id="85" name="TextBox 84"/>
          <p:cNvSpPr txBox="1"/>
          <p:nvPr/>
        </p:nvSpPr>
        <p:spPr>
          <a:xfrm>
            <a:off x="2180840" y="1497558"/>
            <a:ext cx="6408712" cy="646331"/>
          </a:xfrm>
          <a:prstGeom prst="rect">
            <a:avLst/>
          </a:prstGeom>
          <a:noFill/>
        </p:spPr>
        <p:txBody>
          <a:bodyPr wrap="square" rtlCol="0">
            <a:spAutoFit/>
          </a:bodyPr>
          <a:lstStyle/>
          <a:p>
            <a:r>
              <a:rPr lang="en-US" dirty="0" smtClean="0"/>
              <a:t>All the technical challenges: Engine, Heating, Structural, Range, Radiation, Brakes and Undercarriage, Droop Nose</a:t>
            </a:r>
            <a:endParaRPr lang="en-US" dirty="0"/>
          </a:p>
        </p:txBody>
      </p:sp>
      <p:sp>
        <p:nvSpPr>
          <p:cNvPr id="86" name="TextBox 85"/>
          <p:cNvSpPr txBox="1"/>
          <p:nvPr/>
        </p:nvSpPr>
        <p:spPr>
          <a:xfrm>
            <a:off x="2195736" y="2348880"/>
            <a:ext cx="6408712" cy="646331"/>
          </a:xfrm>
          <a:prstGeom prst="rect">
            <a:avLst/>
          </a:prstGeom>
          <a:noFill/>
        </p:spPr>
        <p:txBody>
          <a:bodyPr wrap="square" rtlCol="0">
            <a:spAutoFit/>
          </a:bodyPr>
          <a:lstStyle/>
          <a:p>
            <a:r>
              <a:rPr lang="en-US" dirty="0" smtClean="0"/>
              <a:t>Further redesigned took place: 1966 - </a:t>
            </a:r>
            <a:r>
              <a:rPr lang="en-US" dirty="0"/>
              <a:t>£450 million </a:t>
            </a:r>
            <a:endParaRPr lang="en-US" dirty="0" smtClean="0"/>
          </a:p>
          <a:p>
            <a:r>
              <a:rPr lang="en-US" dirty="0"/>
              <a:t>	</a:t>
            </a:r>
            <a:r>
              <a:rPr lang="en-US" dirty="0" smtClean="0"/>
              <a:t>		       1969 - £730 </a:t>
            </a:r>
            <a:r>
              <a:rPr lang="en-US" dirty="0"/>
              <a:t>million </a:t>
            </a:r>
            <a:endParaRPr lang="en-US" dirty="0" smtClean="0"/>
          </a:p>
        </p:txBody>
      </p:sp>
      <p:sp>
        <p:nvSpPr>
          <p:cNvPr id="87" name="TextBox 86"/>
          <p:cNvSpPr txBox="1"/>
          <p:nvPr/>
        </p:nvSpPr>
        <p:spPr>
          <a:xfrm>
            <a:off x="2195736" y="3140968"/>
            <a:ext cx="6624736" cy="923330"/>
          </a:xfrm>
          <a:prstGeom prst="rect">
            <a:avLst/>
          </a:prstGeom>
          <a:noFill/>
        </p:spPr>
        <p:txBody>
          <a:bodyPr wrap="square" rtlCol="0">
            <a:spAutoFit/>
          </a:bodyPr>
          <a:lstStyle/>
          <a:p>
            <a:pPr marL="0" lvl="1"/>
            <a:r>
              <a:rPr lang="en-US" dirty="0"/>
              <a:t>Both the British and the French governments wanted to end the project, but didn’t happen due to potential lose for the one seeking </a:t>
            </a:r>
            <a:r>
              <a:rPr lang="en-US" dirty="0" smtClean="0"/>
              <a:t>cancellation</a:t>
            </a:r>
            <a:endParaRPr lang="en-US" dirty="0"/>
          </a:p>
        </p:txBody>
      </p:sp>
      <p:sp>
        <p:nvSpPr>
          <p:cNvPr id="55" name="Vertical Scroll 54"/>
          <p:cNvSpPr/>
          <p:nvPr/>
        </p:nvSpPr>
        <p:spPr>
          <a:xfrm>
            <a:off x="275830" y="4501568"/>
            <a:ext cx="3492130" cy="2167791"/>
          </a:xfrm>
          <a:prstGeom prst="verticalScroll">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6" name="TextBox 55"/>
          <p:cNvSpPr txBox="1"/>
          <p:nvPr/>
        </p:nvSpPr>
        <p:spPr>
          <a:xfrm>
            <a:off x="675201" y="4802375"/>
            <a:ext cx="3600881" cy="369332"/>
          </a:xfrm>
          <a:prstGeom prst="rect">
            <a:avLst/>
          </a:prstGeom>
          <a:noFill/>
        </p:spPr>
        <p:txBody>
          <a:bodyPr wrap="square" rtlCol="0">
            <a:spAutoFit/>
          </a:bodyPr>
          <a:lstStyle/>
          <a:p>
            <a:r>
              <a:rPr lang="en-US" dirty="0" smtClean="0"/>
              <a:t>Scene 3 – 1963-1969</a:t>
            </a:r>
          </a:p>
        </p:txBody>
      </p:sp>
      <p:sp>
        <p:nvSpPr>
          <p:cNvPr id="63" name="TextBox 62"/>
          <p:cNvSpPr txBox="1"/>
          <p:nvPr/>
        </p:nvSpPr>
        <p:spPr>
          <a:xfrm>
            <a:off x="652977" y="5315143"/>
            <a:ext cx="2768134" cy="1354217"/>
          </a:xfrm>
          <a:prstGeom prst="rect">
            <a:avLst/>
          </a:prstGeom>
          <a:noFill/>
        </p:spPr>
        <p:txBody>
          <a:bodyPr wrap="square" rtlCol="0">
            <a:spAutoFit/>
          </a:bodyPr>
          <a:lstStyle/>
          <a:p>
            <a:r>
              <a:rPr lang="en-US" sz="1400" b="1" dirty="0" smtClean="0"/>
              <a:t>Lead Engineer</a:t>
            </a:r>
            <a:r>
              <a:rPr lang="en-US" sz="1400" dirty="0" smtClean="0"/>
              <a:t>: Santosh</a:t>
            </a:r>
          </a:p>
          <a:p>
            <a:endParaRPr lang="en-US" sz="1400" dirty="0" smtClean="0"/>
          </a:p>
          <a:p>
            <a:r>
              <a:rPr lang="en-US" sz="1400" b="1" dirty="0" smtClean="0"/>
              <a:t>British Government</a:t>
            </a:r>
            <a:r>
              <a:rPr lang="en-US" sz="1400" dirty="0" smtClean="0"/>
              <a:t>: Alex</a:t>
            </a:r>
          </a:p>
          <a:p>
            <a:endParaRPr lang="en-US" sz="1400" b="1" dirty="0" smtClean="0"/>
          </a:p>
          <a:p>
            <a:r>
              <a:rPr lang="en-US" sz="1400" b="1" dirty="0" smtClean="0"/>
              <a:t>French Government</a:t>
            </a:r>
            <a:r>
              <a:rPr lang="en-US" sz="1400" dirty="0" smtClean="0"/>
              <a:t>: </a:t>
            </a:r>
            <a:r>
              <a:rPr lang="en-US" sz="1400" dirty="0" err="1" smtClean="0"/>
              <a:t>Seshi</a:t>
            </a:r>
            <a:endParaRPr lang="en-US" sz="1400" dirty="0" smtClean="0"/>
          </a:p>
          <a:p>
            <a:endParaRPr lang="en-US" sz="1200" dirty="0"/>
          </a:p>
        </p:txBody>
      </p:sp>
    </p:spTree>
    <p:custDataLst>
      <p:tags r:id="rId1"/>
    </p:custDataLst>
    <p:extLst>
      <p:ext uri="{BB962C8B-B14F-4D97-AF65-F5344CB8AC3E}">
        <p14:creationId xmlns:p14="http://schemas.microsoft.com/office/powerpoint/2010/main" val="4020372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10.xml><?xml version="1.0" encoding="utf-8"?>
<p:tagLst xmlns:a="http://schemas.openxmlformats.org/drawingml/2006/main" xmlns:r="http://schemas.openxmlformats.org/officeDocument/2006/relationships" xmlns:p="http://schemas.openxmlformats.org/presentationml/2006/main">
  <p:tag name="TIMING" val="|0.8"/>
</p:tagLst>
</file>

<file path=ppt/tags/tag11.xml><?xml version="1.0" encoding="utf-8"?>
<p:tagLst xmlns:a="http://schemas.openxmlformats.org/drawingml/2006/main" xmlns:r="http://schemas.openxmlformats.org/officeDocument/2006/relationships" xmlns:p="http://schemas.openxmlformats.org/presentationml/2006/main">
  <p:tag name="TIMING" val="|4.5|1.4|1.2"/>
</p:tagLst>
</file>

<file path=ppt/tags/tag12.xml><?xml version="1.0" encoding="utf-8"?>
<p:tagLst xmlns:a="http://schemas.openxmlformats.org/drawingml/2006/main" xmlns:r="http://schemas.openxmlformats.org/officeDocument/2006/relationships" xmlns:p="http://schemas.openxmlformats.org/presentationml/2006/main">
  <p:tag name="TIMING" val="|1.5"/>
</p:tagLst>
</file>

<file path=ppt/tags/tag13.xml><?xml version="1.0" encoding="utf-8"?>
<p:tagLst xmlns:a="http://schemas.openxmlformats.org/drawingml/2006/main" xmlns:r="http://schemas.openxmlformats.org/officeDocument/2006/relationships" xmlns:p="http://schemas.openxmlformats.org/presentationml/2006/main">
  <p:tag name="TIMING" val="|1.1|6.6|14.3"/>
</p:tagLst>
</file>

<file path=ppt/tags/tag14.xml><?xml version="1.0" encoding="utf-8"?>
<p:tagLst xmlns:a="http://schemas.openxmlformats.org/drawingml/2006/main" xmlns:r="http://schemas.openxmlformats.org/officeDocument/2006/relationships" xmlns:p="http://schemas.openxmlformats.org/presentationml/2006/main">
  <p:tag name="TIMING" val="|1"/>
</p:tagLst>
</file>

<file path=ppt/tags/tag15.xml><?xml version="1.0" encoding="utf-8"?>
<p:tagLst xmlns:a="http://schemas.openxmlformats.org/drawingml/2006/main" xmlns:r="http://schemas.openxmlformats.org/officeDocument/2006/relationships" xmlns:p="http://schemas.openxmlformats.org/presentationml/2006/main">
  <p:tag name="TIMING" val="|0.9|4.2|20.5|1|0.7|1.3|0.4"/>
</p:tagLst>
</file>

<file path=ppt/tags/tag16.xml><?xml version="1.0" encoding="utf-8"?>
<p:tagLst xmlns:a="http://schemas.openxmlformats.org/drawingml/2006/main" xmlns:r="http://schemas.openxmlformats.org/officeDocument/2006/relationships" xmlns:p="http://schemas.openxmlformats.org/presentationml/2006/main">
  <p:tag name="TIMING" val="|67.8|27.4"/>
</p:tagLst>
</file>

<file path=ppt/tags/tag2.xml><?xml version="1.0" encoding="utf-8"?>
<p:tagLst xmlns:a="http://schemas.openxmlformats.org/drawingml/2006/main" xmlns:r="http://schemas.openxmlformats.org/officeDocument/2006/relationships" xmlns:p="http://schemas.openxmlformats.org/presentationml/2006/main">
  <p:tag name="TIMING" val="|1|0.4|0.3|0.3|0.3"/>
</p:tagLst>
</file>

<file path=ppt/tags/tag3.xml><?xml version="1.0" encoding="utf-8"?>
<p:tagLst xmlns:a="http://schemas.openxmlformats.org/drawingml/2006/main" xmlns:r="http://schemas.openxmlformats.org/officeDocument/2006/relationships" xmlns:p="http://schemas.openxmlformats.org/presentationml/2006/main">
  <p:tag name="TIMING" val="|3.4|1|10|14.3|17.4|16.5"/>
</p:tagLst>
</file>

<file path=ppt/tags/tag4.xml><?xml version="1.0" encoding="utf-8"?>
<p:tagLst xmlns:a="http://schemas.openxmlformats.org/drawingml/2006/main" xmlns:r="http://schemas.openxmlformats.org/officeDocument/2006/relationships" xmlns:p="http://schemas.openxmlformats.org/presentationml/2006/main">
  <p:tag name="TIMING" val="|5.9"/>
</p:tagLst>
</file>

<file path=ppt/tags/tag5.xml><?xml version="1.0" encoding="utf-8"?>
<p:tagLst xmlns:a="http://schemas.openxmlformats.org/drawingml/2006/main" xmlns:r="http://schemas.openxmlformats.org/officeDocument/2006/relationships" xmlns:p="http://schemas.openxmlformats.org/presentationml/2006/main">
  <p:tag name="TIMING" val="|33.9"/>
</p:tagLst>
</file>

<file path=ppt/tags/tag6.xml><?xml version="1.0" encoding="utf-8"?>
<p:tagLst xmlns:a="http://schemas.openxmlformats.org/drawingml/2006/main" xmlns:r="http://schemas.openxmlformats.org/officeDocument/2006/relationships" xmlns:p="http://schemas.openxmlformats.org/presentationml/2006/main">
  <p:tag name="TIMING" val="|0.9"/>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ags/tag8.xml><?xml version="1.0" encoding="utf-8"?>
<p:tagLst xmlns:a="http://schemas.openxmlformats.org/drawingml/2006/main" xmlns:r="http://schemas.openxmlformats.org/officeDocument/2006/relationships" xmlns:p="http://schemas.openxmlformats.org/presentationml/2006/main">
  <p:tag name="TIMING" val="|0.9"/>
</p:tagLst>
</file>

<file path=ppt/tags/tag9.xml><?xml version="1.0" encoding="utf-8"?>
<p:tagLst xmlns:a="http://schemas.openxmlformats.org/drawingml/2006/main" xmlns:r="http://schemas.openxmlformats.org/officeDocument/2006/relationships" xmlns:p="http://schemas.openxmlformats.org/presentationml/2006/main">
  <p:tag name="TIMING"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4">
      <a:dk1>
        <a:srgbClr val="000000"/>
      </a:dk1>
      <a:lt1>
        <a:srgbClr val="FFFFFF"/>
      </a:lt1>
      <a:dk2>
        <a:srgbClr val="000000"/>
      </a:dk2>
      <a:lt2>
        <a:srgbClr val="C0C0C0"/>
      </a:lt2>
      <a:accent1>
        <a:srgbClr val="EE2E24"/>
      </a:accent1>
      <a:accent2>
        <a:srgbClr val="5F5F5F"/>
      </a:accent2>
      <a:accent3>
        <a:srgbClr val="FFFFFF"/>
      </a:accent3>
      <a:accent4>
        <a:srgbClr val="000000"/>
      </a:accent4>
      <a:accent5>
        <a:srgbClr val="F5ADAC"/>
      </a:accent5>
      <a:accent6>
        <a:srgbClr val="555555"/>
      </a:accent6>
      <a:hlink>
        <a:srgbClr val="C0C0C0"/>
      </a:hlink>
      <a:folHlink>
        <a:srgbClr val="CC3300"/>
      </a:folHlink>
    </a:clrScheme>
    <a:fontScheme name="Custom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E0533"/>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E0533"/>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C0C0C0"/>
        </a:lt2>
        <a:accent1>
          <a:srgbClr val="EE2E24"/>
        </a:accent1>
        <a:accent2>
          <a:srgbClr val="0066CC"/>
        </a:accent2>
        <a:accent3>
          <a:srgbClr val="FFFFFF"/>
        </a:accent3>
        <a:accent4>
          <a:srgbClr val="000000"/>
        </a:accent4>
        <a:accent5>
          <a:srgbClr val="F5ADAC"/>
        </a:accent5>
        <a:accent6>
          <a:srgbClr val="005CB9"/>
        </a:accent6>
        <a:hlink>
          <a:srgbClr val="FA9900"/>
        </a:hlink>
        <a:folHlink>
          <a:srgbClr val="33CC33"/>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C0C0C0"/>
        </a:lt2>
        <a:accent1>
          <a:srgbClr val="EE2E24"/>
        </a:accent1>
        <a:accent2>
          <a:srgbClr val="5F5F5F"/>
        </a:accent2>
        <a:accent3>
          <a:srgbClr val="FFFFFF"/>
        </a:accent3>
        <a:accent4>
          <a:srgbClr val="000000"/>
        </a:accent4>
        <a:accent5>
          <a:srgbClr val="F5ADAC"/>
        </a:accent5>
        <a:accent6>
          <a:srgbClr val="555555"/>
        </a:accent6>
        <a:hlink>
          <a:srgbClr val="C0C0C0"/>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5562</TotalTime>
  <Words>3038</Words>
  <Application>Microsoft Office PowerPoint</Application>
  <PresentationFormat>On-screen Show (4:3)</PresentationFormat>
  <Paragraphs>347</Paragraphs>
  <Slides>19</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Helvetica 35</vt:lpstr>
      <vt:lpstr>HY견고딕</vt:lpstr>
      <vt:lpstr>微软雅黑</vt:lpstr>
      <vt:lpstr>宋体</vt:lpstr>
      <vt:lpstr>宋体</vt:lpstr>
      <vt:lpstr>Arial</vt:lpstr>
      <vt:lpstr>Calibri</vt:lpstr>
      <vt:lpstr>Tahoma</vt:lpstr>
      <vt:lpstr>Wingdings</vt:lpstr>
      <vt:lpstr>Office 主题</vt:lpstr>
      <vt:lpstr>Custom Design</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Alex Xia</cp:lastModifiedBy>
  <cp:revision>531</cp:revision>
  <dcterms:created xsi:type="dcterms:W3CDTF">2013-10-30T09:04:50Z</dcterms:created>
  <dcterms:modified xsi:type="dcterms:W3CDTF">2016-04-27T01:13:37Z</dcterms:modified>
</cp:coreProperties>
</file>