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DD03"/>
    <a:srgbClr val="FFA02F"/>
    <a:srgbClr val="E00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10" d="100"/>
          <a:sy n="110" d="100"/>
        </p:scale>
        <p:origin x="246" y="-16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20025-9EB9-4643-B568-0A3D38A17072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3"/>
          <p:cNvSpPr>
            <a:spLocks noGrp="1"/>
          </p:cNvSpPr>
          <p:nvPr>
            <p:ph type="title" idx="4294967295"/>
          </p:nvPr>
        </p:nvSpPr>
        <p:spPr>
          <a:xfrm>
            <a:off x="409193" y="291352"/>
            <a:ext cx="7991475" cy="480132"/>
          </a:xfrm>
        </p:spPr>
        <p:txBody>
          <a:bodyPr>
            <a:normAutofit/>
          </a:bodyPr>
          <a:lstStyle/>
          <a:p>
            <a:pPr algn="l"/>
            <a:r>
              <a:rPr lang="en-GB" sz="2000" dirty="0"/>
              <a:t>Project Update:  </a:t>
            </a:r>
            <a:r>
              <a:rPr lang="en-GB" sz="2000" i="1" dirty="0" smtClean="0"/>
              <a:t>Team </a:t>
            </a:r>
            <a:r>
              <a:rPr lang="en-GB" sz="2000" i="1" dirty="0"/>
              <a:t>2 / The </a:t>
            </a:r>
            <a:r>
              <a:rPr lang="en-GB" sz="2000" i="1" dirty="0" smtClean="0"/>
              <a:t>Concorde</a:t>
            </a:r>
            <a:endParaRPr lang="en-GB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251520" y="913966"/>
            <a:ext cx="2987236" cy="25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SwissReSans" pitchFamily="34" charset="0"/>
              </a:rPr>
              <a:t>Sponsor: </a:t>
            </a:r>
            <a:r>
              <a:rPr lang="en-GB" sz="1000" dirty="0">
                <a:latin typeface="SwissReSans" pitchFamily="34" charset="0"/>
              </a:rPr>
              <a:t>Mark </a:t>
            </a:r>
            <a:r>
              <a:rPr lang="en-GB" sz="1000" dirty="0" err="1">
                <a:latin typeface="SwissReSans" pitchFamily="34" charset="0"/>
              </a:rPr>
              <a:t>Tschiegg</a:t>
            </a:r>
            <a:endParaRPr lang="en-GB" sz="1000" dirty="0">
              <a:latin typeface="SwissReSans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11478" y="913966"/>
            <a:ext cx="2988000" cy="25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SwissReSans" pitchFamily="34" charset="0"/>
              </a:rPr>
              <a:t>Project Manager: </a:t>
            </a:r>
            <a:r>
              <a:rPr lang="en-GB" sz="1000" dirty="0">
                <a:latin typeface="SwissReSans" pitchFamily="34" charset="0"/>
              </a:rPr>
              <a:t>Alex Xia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72200" y="913966"/>
            <a:ext cx="2448041" cy="25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SwissReSans" pitchFamily="34" charset="0"/>
              </a:rPr>
              <a:t>Data as of: </a:t>
            </a:r>
            <a:r>
              <a:rPr lang="en-GB" sz="1000" dirty="0" smtClean="0">
                <a:latin typeface="SwissReSans" pitchFamily="34" charset="0"/>
              </a:rPr>
              <a:t>03/31/2016</a:t>
            </a:r>
            <a:endParaRPr lang="en-GB" sz="1000" dirty="0">
              <a:latin typeface="SwissReSans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51520" y="1273036"/>
            <a:ext cx="6048672" cy="1328880"/>
            <a:chOff x="-1116632" y="216348"/>
            <a:chExt cx="3312368" cy="1759332"/>
          </a:xfrm>
        </p:grpSpPr>
        <p:sp>
          <p:nvSpPr>
            <p:cNvPr id="30" name="Rectangle 29"/>
            <p:cNvSpPr/>
            <p:nvPr/>
          </p:nvSpPr>
          <p:spPr>
            <a:xfrm>
              <a:off x="-1116632" y="463200"/>
              <a:ext cx="3312000" cy="1512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975" lvl="0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 smtClean="0">
                  <a:solidFill>
                    <a:schemeClr val="tx1"/>
                  </a:solidFill>
                  <a:latin typeface="SwissReSans" pitchFamily="34" charset="0"/>
                </a:rPr>
                <a:t>We spent the past week </a:t>
              </a:r>
              <a:r>
                <a:rPr lang="en-GB" sz="1000" dirty="0" smtClean="0">
                  <a:solidFill>
                    <a:schemeClr val="tx1"/>
                  </a:solidFill>
                  <a:latin typeface="SwissReSans" pitchFamily="34" charset="0"/>
                </a:rPr>
                <a:t>doing research work on the Concorde case. </a:t>
              </a:r>
            </a:p>
            <a:p>
              <a:pPr marL="180975" lvl="0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 smtClean="0">
                  <a:solidFill>
                    <a:schemeClr val="tx1"/>
                  </a:solidFill>
                  <a:latin typeface="SwissReSans" pitchFamily="34" charset="0"/>
                </a:rPr>
                <a:t>We also started working on designing the analysis structure. We plan to meet after the Thursday class to finalize our structure.</a:t>
              </a:r>
            </a:p>
            <a:p>
              <a:pPr marL="180975" lvl="0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 smtClean="0">
                  <a:solidFill>
                    <a:schemeClr val="tx1"/>
                  </a:solidFill>
                  <a:latin typeface="SwissReSans" pitchFamily="34" charset="0"/>
                </a:rPr>
                <a:t>We are in the process of updating our Gantt Chart because we lost a team member and we had to reassign all of his tasks to other team members.</a:t>
              </a:r>
              <a:endParaRPr lang="en-GB" sz="1000" dirty="0">
                <a:solidFill>
                  <a:schemeClr val="tx1"/>
                </a:solidFill>
                <a:latin typeface="SwissReSans" pitchFamily="34" charset="0"/>
              </a:endParaRPr>
            </a:p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endParaRPr lang="en-GB" sz="1000" dirty="0">
                <a:solidFill>
                  <a:schemeClr val="tx1"/>
                </a:solidFill>
                <a:latin typeface="SwissReSans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-1116632" y="216348"/>
              <a:ext cx="3312368" cy="2520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fontAlgn="base" hangingPunct="0">
                <a:lnSpc>
                  <a:spcPct val="96000"/>
                </a:lnSpc>
                <a:spcBef>
                  <a:spcPct val="50000"/>
                </a:spcBef>
                <a:spcAft>
                  <a:spcPct val="0"/>
                </a:spcAft>
                <a:buSzPct val="80000"/>
              </a:pPr>
              <a:r>
                <a:rPr lang="en-GB" sz="1000" b="1" dirty="0">
                  <a:solidFill>
                    <a:srgbClr val="FFFFFF"/>
                  </a:solidFill>
                  <a:latin typeface="SwissReSans" pitchFamily="34" charset="0"/>
                </a:rPr>
                <a:t>Project Status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51088" y="2729764"/>
            <a:ext cx="2988432" cy="1171680"/>
            <a:chOff x="-1116632" y="220940"/>
            <a:chExt cx="3312847" cy="1277663"/>
          </a:xfrm>
        </p:grpSpPr>
        <p:sp>
          <p:nvSpPr>
            <p:cNvPr id="33" name="Rectangle 32"/>
            <p:cNvSpPr/>
            <p:nvPr/>
          </p:nvSpPr>
          <p:spPr>
            <a:xfrm>
              <a:off x="-1116632" y="490603"/>
              <a:ext cx="3312000" cy="1008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 smtClean="0">
                  <a:solidFill>
                    <a:schemeClr val="tx1"/>
                  </a:solidFill>
                  <a:latin typeface="SwissReSans" pitchFamily="34" charset="0"/>
                </a:rPr>
                <a:t>Identified key research topics and resources</a:t>
              </a:r>
              <a:endParaRPr lang="en-GB" sz="1000" dirty="0">
                <a:solidFill>
                  <a:schemeClr val="tx1"/>
                </a:solidFill>
                <a:latin typeface="SwissReSans" pitchFamily="34" charset="0"/>
              </a:endParaRPr>
            </a:p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 smtClean="0">
                  <a:solidFill>
                    <a:schemeClr val="tx1"/>
                  </a:solidFill>
                  <a:latin typeface="SwissReSans" pitchFamily="34" charset="0"/>
                </a:rPr>
                <a:t>Collected a good amount of useful data about the Concorde case</a:t>
              </a:r>
              <a:endParaRPr lang="en-GB" sz="1000" dirty="0">
                <a:solidFill>
                  <a:schemeClr val="tx1"/>
                </a:solidFill>
                <a:latin typeface="SwissReSans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-1116153" y="220940"/>
              <a:ext cx="3312368" cy="2520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fontAlgn="base" hangingPunct="0">
                <a:lnSpc>
                  <a:spcPct val="96000"/>
                </a:lnSpc>
                <a:spcBef>
                  <a:spcPct val="50000"/>
                </a:spcBef>
                <a:spcAft>
                  <a:spcPct val="0"/>
                </a:spcAft>
                <a:buSzPct val="80000"/>
              </a:pPr>
              <a:r>
                <a:rPr lang="en-GB" sz="1000" b="1" dirty="0">
                  <a:solidFill>
                    <a:srgbClr val="FFFFFF"/>
                  </a:solidFill>
                  <a:latin typeface="SwissReSans" pitchFamily="34" charset="0"/>
                </a:rPr>
                <a:t>Key Achievements this period</a:t>
              </a:r>
            </a:p>
          </p:txBody>
        </p:sp>
      </p:grpSp>
      <p:graphicFrame>
        <p:nvGraphicFramePr>
          <p:cNvPr id="35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640306"/>
              </p:ext>
            </p:extLst>
          </p:nvPr>
        </p:nvGraphicFramePr>
        <p:xfrm>
          <a:off x="6372201" y="1273036"/>
          <a:ext cx="2448271" cy="2368093"/>
        </p:xfrm>
        <a:graphic>
          <a:graphicData uri="http://schemas.openxmlformats.org/drawingml/2006/table">
            <a:tbl>
              <a:tblPr/>
              <a:tblGrid>
                <a:gridCol w="13810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57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57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573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rgbClr val="FFFFFF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Key Performance</a:t>
                      </a:r>
                      <a:r>
                        <a:rPr lang="en-GB" sz="1000" b="1" kern="1200" baseline="0" dirty="0">
                          <a:solidFill>
                            <a:srgbClr val="FFFFFF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 Indicators</a:t>
                      </a:r>
                      <a:endParaRPr lang="en-GB" sz="1000" b="1" kern="1200" dirty="0">
                        <a:solidFill>
                          <a:srgbClr val="FFFFFF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4DB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100" b="1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111600" marR="111600" marT="54000" marB="54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100" b="1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111600" marR="111600" marT="54000" marB="54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100" b="1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111600" marR="111600" marT="54000" marB="54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17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Indicator</a:t>
                      </a: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B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Overall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 smtClean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A</a:t>
                      </a:r>
                      <a:endParaRPr lang="en-GB" sz="1000" b="0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latin typeface="Wingdings 3" pitchFamily="18" charset="2"/>
                          <a:ea typeface="+mn-ea"/>
                          <a:cs typeface="+mn-cs"/>
                          <a:sym typeface="Wingdings 3"/>
                        </a:rPr>
                        <a:t></a:t>
                      </a:r>
                      <a:endParaRPr lang="en-GB" sz="1600" b="1" kern="1200" dirty="0" smtClean="0">
                        <a:solidFill>
                          <a:schemeClr val="tx1"/>
                        </a:solidFill>
                        <a:latin typeface="Wingdings 3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30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Scope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 smtClean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G</a:t>
                      </a:r>
                      <a:endParaRPr lang="en-GB" sz="1000" b="0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latin typeface="Wingdings 3" pitchFamily="18" charset="2"/>
                          <a:ea typeface="+mn-ea"/>
                          <a:cs typeface="+mn-cs"/>
                          <a:sym typeface="Wingdings 3"/>
                        </a:rPr>
                        <a:t></a:t>
                      </a:r>
                      <a:endParaRPr lang="en-GB" sz="1600" b="1" kern="1200" dirty="0" smtClean="0">
                        <a:solidFill>
                          <a:schemeClr val="tx1"/>
                        </a:solidFill>
                        <a:latin typeface="Wingdings 3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Budget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 smtClean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N/A</a:t>
                      </a:r>
                      <a:endParaRPr lang="en-GB" sz="1000" b="0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600" b="1" kern="1200" dirty="0">
                        <a:solidFill>
                          <a:schemeClr val="tx1"/>
                        </a:solidFill>
                        <a:latin typeface="Wingdings 3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Schedule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 smtClean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A</a:t>
                      </a:r>
                      <a:endParaRPr lang="en-GB" sz="1000" b="0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latin typeface="Wingdings 3" pitchFamily="18" charset="2"/>
                          <a:ea typeface="+mn-ea"/>
                          <a:cs typeface="+mn-cs"/>
                          <a:sym typeface="Wingdings 3"/>
                        </a:rPr>
                        <a:t></a:t>
                      </a:r>
                      <a:endParaRPr lang="en-GB" sz="1600" b="1" kern="1200" dirty="0" smtClean="0">
                        <a:solidFill>
                          <a:schemeClr val="tx1"/>
                        </a:solidFill>
                        <a:latin typeface="Wingdings 3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Risks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 smtClean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A</a:t>
                      </a:r>
                      <a:endParaRPr lang="en-GB" sz="1000" b="0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latin typeface="Wingdings 3" pitchFamily="18" charset="2"/>
                          <a:ea typeface="+mn-ea"/>
                          <a:cs typeface="+mn-cs"/>
                          <a:sym typeface="Wingdings 3"/>
                        </a:rPr>
                        <a:t></a:t>
                      </a:r>
                      <a:endParaRPr lang="en-GB" sz="1600" b="1" kern="1200" dirty="0" smtClean="0">
                        <a:solidFill>
                          <a:schemeClr val="tx1"/>
                        </a:solidFill>
                        <a:latin typeface="Wingdings 3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Dependencies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 smtClean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A</a:t>
                      </a:r>
                      <a:endParaRPr lang="en-GB" sz="1000" b="0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G</a:t>
                      </a:r>
                      <a:endParaRPr lang="en-GB" sz="1000" b="0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latin typeface="Wingdings 3" pitchFamily="18" charset="2"/>
                          <a:ea typeface="+mn-ea"/>
                          <a:cs typeface="+mn-cs"/>
                          <a:sym typeface="Wingdings 3"/>
                        </a:rPr>
                        <a:t></a:t>
                      </a:r>
                      <a:endParaRPr lang="en-GB" sz="1600" b="1" kern="1200" dirty="0" smtClean="0">
                        <a:solidFill>
                          <a:schemeClr val="tx1"/>
                        </a:solidFill>
                        <a:latin typeface="Wingdings 3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i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000" b="0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000" b="0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600" b="1" kern="1200" dirty="0">
                        <a:solidFill>
                          <a:schemeClr val="tx1"/>
                        </a:solidFill>
                        <a:latin typeface="Wingdings 3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i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000" b="0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000" b="0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600" b="1" kern="1200" dirty="0">
                        <a:solidFill>
                          <a:schemeClr val="tx1"/>
                        </a:solidFill>
                        <a:latin typeface="Wingdings 3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7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336674"/>
              </p:ext>
            </p:extLst>
          </p:nvPr>
        </p:nvGraphicFramePr>
        <p:xfrm>
          <a:off x="251085" y="4029292"/>
          <a:ext cx="6047999" cy="2537878"/>
        </p:xfrm>
        <a:graphic>
          <a:graphicData uri="http://schemas.openxmlformats.org/drawingml/2006/table">
            <a:tbl>
              <a:tblPr/>
              <a:tblGrid>
                <a:gridCol w="3647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719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747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858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3519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88847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rgbClr val="FFFFFF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Top Risks and Issues</a:t>
                      </a: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4DB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000" b="1" kern="1200" dirty="0">
                        <a:solidFill>
                          <a:srgbClr val="FFFFFF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4D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000" b="1" kern="1200" dirty="0">
                        <a:solidFill>
                          <a:srgbClr val="FFFFFF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4DB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000" b="1" kern="1200" dirty="0">
                        <a:solidFill>
                          <a:srgbClr val="FFFFFF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4D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88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R/I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Risk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Response</a:t>
                      </a:r>
                      <a:r>
                        <a:rPr lang="en-GB" sz="1000" b="1" kern="1200" baseline="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 Action</a:t>
                      </a:r>
                      <a:endParaRPr lang="en-GB" sz="1000" b="1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88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 smtClean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Team is</a:t>
                      </a:r>
                      <a:r>
                        <a:rPr lang="en-GB" sz="1000" b="0" kern="1200" baseline="0" dirty="0" smtClean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 shorthanded because one member</a:t>
                      </a:r>
                      <a:r>
                        <a:rPr lang="en-GB" sz="1000" b="0" kern="1200" dirty="0" smtClean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 dropped the class</a:t>
                      </a:r>
                      <a:endParaRPr lang="en-GB" sz="1000" b="0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00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baseline="0" dirty="0" smtClean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We will re-evaluate our work and reassign some of the tasks </a:t>
                      </a:r>
                      <a:endParaRPr lang="en-GB" sz="1000" b="0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88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 smtClean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Team didn’t</a:t>
                      </a:r>
                      <a:r>
                        <a:rPr lang="en-GB" sz="1000" b="0" kern="1200" baseline="0" dirty="0" smtClean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 have weekly meeting this week due to time conflicts among team members</a:t>
                      </a:r>
                      <a:endParaRPr lang="en-GB" sz="1000" b="0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 smtClean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M</a:t>
                      </a:r>
                      <a:endParaRPr lang="en-GB" sz="1000" b="0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 smtClean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We had</a:t>
                      </a:r>
                      <a:r>
                        <a:rPr lang="en-GB" sz="1000" b="0" kern="1200" baseline="0" dirty="0" smtClean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 active discussions via email and completed this week’s tasks</a:t>
                      </a:r>
                      <a:endParaRPr lang="en-GB" sz="1000" b="0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19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Availability 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of team members, such as time conflict,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considering this is towards the end of the semester and everyone is getting busier and busier.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sz="1000" b="0" kern="1200" dirty="0" smtClean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Team members must make sure to notify the</a:t>
                      </a:r>
                      <a:r>
                        <a:rPr lang="en-GB" sz="1000" b="0" kern="1200" baseline="0" dirty="0" smtClean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ir availability to others in the team, so that the rest of the team could plan the project tasks accordingly.</a:t>
                      </a:r>
                      <a:endParaRPr lang="en-GB" sz="1000" b="0" kern="1200" dirty="0" smtClean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6853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Additional work for the remaining team members might slow down the originally committed timeline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wissReSans" pitchFamily="34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 smtClean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L</a:t>
                      </a:r>
                      <a:endParaRPr lang="en-GB" sz="1000" b="0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 smtClean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Team</a:t>
                      </a:r>
                      <a:r>
                        <a:rPr lang="en-GB" sz="1000" b="0" kern="1200" baseline="0" dirty="0" smtClean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 members </a:t>
                      </a:r>
                      <a:r>
                        <a:rPr lang="en-GB" sz="1000" b="0" kern="1200" baseline="0" dirty="0" smtClean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should balance the work load amongst all and seek help from each other or Mark if needed.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3302667" y="2729763"/>
            <a:ext cx="2988000" cy="1171681"/>
            <a:chOff x="-1116632" y="316276"/>
            <a:chExt cx="3312000" cy="1410187"/>
          </a:xfrm>
        </p:grpSpPr>
        <p:sp>
          <p:nvSpPr>
            <p:cNvPr id="39" name="Rectangle 38"/>
            <p:cNvSpPr/>
            <p:nvPr/>
          </p:nvSpPr>
          <p:spPr>
            <a:xfrm>
              <a:off x="-1116632" y="585402"/>
              <a:ext cx="3312000" cy="11410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 smtClean="0">
                  <a:solidFill>
                    <a:schemeClr val="tx1"/>
                  </a:solidFill>
                  <a:latin typeface="SwissReSans" pitchFamily="34" charset="0"/>
                </a:rPr>
                <a:t>Finalize the analysis structure</a:t>
              </a:r>
              <a:endParaRPr lang="en-GB" sz="1000" dirty="0">
                <a:solidFill>
                  <a:schemeClr val="tx1"/>
                </a:solidFill>
                <a:latin typeface="SwissReSans" pitchFamily="34" charset="0"/>
              </a:endParaRPr>
            </a:p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 smtClean="0">
                  <a:solidFill>
                    <a:schemeClr val="tx1"/>
                  </a:solidFill>
                  <a:latin typeface="SwissReSans" pitchFamily="34" charset="0"/>
                </a:rPr>
                <a:t>Finish data analysis work including analysing data, organizing and summarizing analysis</a:t>
              </a:r>
              <a:endParaRPr lang="en-GB" sz="1000" dirty="0">
                <a:solidFill>
                  <a:schemeClr val="tx1"/>
                </a:solidFill>
                <a:latin typeface="SwissReSans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-1116632" y="316276"/>
              <a:ext cx="3312000" cy="269126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fontAlgn="base" hangingPunct="0">
                <a:lnSpc>
                  <a:spcPct val="96000"/>
                </a:lnSpc>
                <a:spcBef>
                  <a:spcPct val="50000"/>
                </a:spcBef>
                <a:spcAft>
                  <a:spcPct val="0"/>
                </a:spcAft>
                <a:buSzPct val="80000"/>
              </a:pPr>
              <a:r>
                <a:rPr lang="en-GB" sz="1000" b="1" dirty="0">
                  <a:solidFill>
                    <a:srgbClr val="FFFFFF"/>
                  </a:solidFill>
                  <a:latin typeface="SwissReSans" pitchFamily="34" charset="0"/>
                </a:rPr>
                <a:t>Planned for next period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372200" y="3590411"/>
            <a:ext cx="2448272" cy="2973762"/>
            <a:chOff x="-1116632" y="234820"/>
            <a:chExt cx="3312000" cy="1245089"/>
          </a:xfrm>
        </p:grpSpPr>
        <p:sp>
          <p:nvSpPr>
            <p:cNvPr id="20" name="Rectangle 19"/>
            <p:cNvSpPr/>
            <p:nvPr/>
          </p:nvSpPr>
          <p:spPr>
            <a:xfrm>
              <a:off x="-1116632" y="471909"/>
              <a:ext cx="3312000" cy="1008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 smtClean="0">
                  <a:solidFill>
                    <a:schemeClr val="tx1"/>
                  </a:solidFill>
                  <a:latin typeface="SwissReSans" pitchFamily="34" charset="0"/>
                </a:rPr>
                <a:t>What do you normally suggest teams do when they lose team members during the middle of the project?</a:t>
              </a:r>
              <a:endParaRPr lang="en-GB" sz="1000" dirty="0">
                <a:solidFill>
                  <a:schemeClr val="tx1"/>
                </a:solidFill>
                <a:latin typeface="SwissReSans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1116632" y="234820"/>
              <a:ext cx="3312000" cy="2520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fontAlgn="base" hangingPunct="0">
                <a:lnSpc>
                  <a:spcPct val="96000"/>
                </a:lnSpc>
                <a:spcBef>
                  <a:spcPct val="50000"/>
                </a:spcBef>
                <a:spcAft>
                  <a:spcPct val="0"/>
                </a:spcAft>
                <a:buSzPct val="80000"/>
              </a:pPr>
              <a:r>
                <a:rPr lang="en-GB" sz="1000" b="1" dirty="0">
                  <a:solidFill>
                    <a:srgbClr val="FFFFFF"/>
                  </a:solidFill>
                  <a:latin typeface="SwissReSans" pitchFamily="34" charset="0"/>
                </a:rPr>
                <a:t>Questions for Sponsor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342</Words>
  <Application>Microsoft Office PowerPoint</Application>
  <PresentationFormat>On-screen Show (4:3)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SwissReSans</vt:lpstr>
      <vt:lpstr>Arial</vt:lpstr>
      <vt:lpstr>Calibri</vt:lpstr>
      <vt:lpstr>Wingdings</vt:lpstr>
      <vt:lpstr>Wingdings 3</vt:lpstr>
      <vt:lpstr>Office Theme</vt:lpstr>
      <vt:lpstr>Project Update:  Team 2 / The Concorde</vt:lpstr>
    </vt:vector>
  </TitlesOfParts>
  <Company>University of Connecticut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Tschiegg</dc:creator>
  <cp:lastModifiedBy>Alex Xia</cp:lastModifiedBy>
  <cp:revision>38</cp:revision>
  <dcterms:created xsi:type="dcterms:W3CDTF">2014-09-08T01:15:23Z</dcterms:created>
  <dcterms:modified xsi:type="dcterms:W3CDTF">2016-03-31T04:03:19Z</dcterms:modified>
</cp:coreProperties>
</file>