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D03"/>
    <a:srgbClr val="FFA02F"/>
    <a:srgbClr val="E0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110" d="100"/>
          <a:sy n="110" d="100"/>
        </p:scale>
        <p:origin x="246"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F20025-9EB9-4643-B568-0A3D38A1707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20025-9EB9-4643-B568-0A3D38A1707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20025-9EB9-4643-B568-0A3D38A1707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20025-9EB9-4643-B568-0A3D38A1707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20025-9EB9-4643-B568-0A3D38A1707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F20025-9EB9-4643-B568-0A3D38A17072}"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20025-9EB9-4643-B568-0A3D38A17072}"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F20025-9EB9-4643-B568-0A3D38A17072}"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20025-9EB9-4643-B568-0A3D38A17072}"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20025-9EB9-4643-B568-0A3D38A17072}"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20025-9EB9-4643-B568-0A3D38A17072}"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20025-9EB9-4643-B568-0A3D38A17072}" type="datetimeFigureOut">
              <a:rPr lang="en-US" smtClean="0"/>
              <a:t>4/14/2016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2E923-F905-6743-ADD4-3547E553C3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3"/>
          <p:cNvSpPr>
            <a:spLocks noGrp="1"/>
          </p:cNvSpPr>
          <p:nvPr>
            <p:ph type="title" idx="4294967295"/>
          </p:nvPr>
        </p:nvSpPr>
        <p:spPr>
          <a:xfrm>
            <a:off x="409193" y="291352"/>
            <a:ext cx="7991475" cy="480132"/>
          </a:xfrm>
        </p:spPr>
        <p:txBody>
          <a:bodyPr>
            <a:normAutofit/>
          </a:bodyPr>
          <a:lstStyle/>
          <a:p>
            <a:pPr algn="l"/>
            <a:r>
              <a:rPr lang="en-GB" sz="2000" dirty="0"/>
              <a:t>Project Update:  </a:t>
            </a:r>
            <a:r>
              <a:rPr lang="en-GB" sz="2000" i="1" dirty="0"/>
              <a:t>Team 2 / The Concorde</a:t>
            </a:r>
            <a:endParaRPr lang="en-GB" sz="2000" dirty="0"/>
          </a:p>
        </p:txBody>
      </p:sp>
      <p:sp>
        <p:nvSpPr>
          <p:cNvPr id="26" name="TextBox 25"/>
          <p:cNvSpPr txBox="1"/>
          <p:nvPr/>
        </p:nvSpPr>
        <p:spPr>
          <a:xfrm>
            <a:off x="251520" y="913966"/>
            <a:ext cx="2987236" cy="252000"/>
          </a:xfrm>
          <a:prstGeom prst="rect">
            <a:avLst/>
          </a:prstGeom>
          <a:noFill/>
          <a:ln>
            <a:solidFill>
              <a:schemeClr val="accent1"/>
            </a:solidFill>
          </a:ln>
        </p:spPr>
        <p:txBody>
          <a:bodyPr wrap="square" rtlCol="0">
            <a:spAutoFit/>
          </a:bodyPr>
          <a:lstStyle/>
          <a:p>
            <a:r>
              <a:rPr lang="en-GB" sz="1000" b="1" dirty="0">
                <a:latin typeface="SwissReSans" pitchFamily="34" charset="0"/>
              </a:rPr>
              <a:t>Sponsor: </a:t>
            </a:r>
            <a:r>
              <a:rPr lang="en-GB" sz="1000" dirty="0">
                <a:latin typeface="SwissReSans" pitchFamily="34" charset="0"/>
              </a:rPr>
              <a:t>Mark </a:t>
            </a:r>
            <a:r>
              <a:rPr lang="en-GB" sz="1000" dirty="0" err="1">
                <a:latin typeface="SwissReSans" pitchFamily="34" charset="0"/>
              </a:rPr>
              <a:t>Tschiegg</a:t>
            </a:r>
            <a:endParaRPr lang="en-GB" sz="1000" dirty="0">
              <a:latin typeface="SwissReSans" pitchFamily="34" charset="0"/>
            </a:endParaRPr>
          </a:p>
        </p:txBody>
      </p:sp>
      <p:sp>
        <p:nvSpPr>
          <p:cNvPr id="27" name="TextBox 26"/>
          <p:cNvSpPr txBox="1"/>
          <p:nvPr/>
        </p:nvSpPr>
        <p:spPr>
          <a:xfrm>
            <a:off x="3311478" y="913966"/>
            <a:ext cx="2988000" cy="252000"/>
          </a:xfrm>
          <a:prstGeom prst="rect">
            <a:avLst/>
          </a:prstGeom>
          <a:noFill/>
          <a:ln>
            <a:solidFill>
              <a:schemeClr val="accent1"/>
            </a:solidFill>
          </a:ln>
        </p:spPr>
        <p:txBody>
          <a:bodyPr wrap="square" rtlCol="0">
            <a:spAutoFit/>
          </a:bodyPr>
          <a:lstStyle/>
          <a:p>
            <a:r>
              <a:rPr lang="en-GB" sz="1000" b="1" dirty="0">
                <a:latin typeface="SwissReSans" pitchFamily="34" charset="0"/>
              </a:rPr>
              <a:t>Project Manager: </a:t>
            </a:r>
            <a:r>
              <a:rPr lang="en-GB" sz="1000" dirty="0">
                <a:latin typeface="SwissReSans" pitchFamily="34" charset="0"/>
              </a:rPr>
              <a:t>Alex Xia</a:t>
            </a:r>
          </a:p>
        </p:txBody>
      </p:sp>
      <p:sp>
        <p:nvSpPr>
          <p:cNvPr id="28" name="TextBox 27"/>
          <p:cNvSpPr txBox="1"/>
          <p:nvPr/>
        </p:nvSpPr>
        <p:spPr>
          <a:xfrm>
            <a:off x="6372200" y="913966"/>
            <a:ext cx="2448041" cy="252000"/>
          </a:xfrm>
          <a:prstGeom prst="rect">
            <a:avLst/>
          </a:prstGeom>
          <a:noFill/>
          <a:ln>
            <a:solidFill>
              <a:schemeClr val="accent1"/>
            </a:solidFill>
          </a:ln>
        </p:spPr>
        <p:txBody>
          <a:bodyPr wrap="square" rtlCol="0">
            <a:spAutoFit/>
          </a:bodyPr>
          <a:lstStyle/>
          <a:p>
            <a:r>
              <a:rPr lang="en-GB" sz="1000" b="1" dirty="0">
                <a:latin typeface="SwissReSans" pitchFamily="34" charset="0"/>
              </a:rPr>
              <a:t>Data as of: </a:t>
            </a:r>
            <a:r>
              <a:rPr lang="en-GB" sz="1000" dirty="0">
                <a:latin typeface="SwissReSans" pitchFamily="34" charset="0"/>
              </a:rPr>
              <a:t>04/13/2016</a:t>
            </a:r>
          </a:p>
        </p:txBody>
      </p:sp>
      <p:grpSp>
        <p:nvGrpSpPr>
          <p:cNvPr id="29" name="Group 28"/>
          <p:cNvGrpSpPr/>
          <p:nvPr/>
        </p:nvGrpSpPr>
        <p:grpSpPr>
          <a:xfrm>
            <a:off x="251520" y="1273036"/>
            <a:ext cx="6048672" cy="1241564"/>
            <a:chOff x="-1116632" y="216348"/>
            <a:chExt cx="3312368" cy="1759332"/>
          </a:xfrm>
        </p:grpSpPr>
        <p:sp>
          <p:nvSpPr>
            <p:cNvPr id="30" name="Rectangle 29"/>
            <p:cNvSpPr/>
            <p:nvPr/>
          </p:nvSpPr>
          <p:spPr>
            <a:xfrm>
              <a:off x="-1116632" y="463200"/>
              <a:ext cx="3312000" cy="1512480"/>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We completed the analysis of the systematic biases that led to the failure of the Concorde </a:t>
              </a:r>
              <a:r>
                <a:rPr lang="en-GB" sz="1000" dirty="0" smtClean="0">
                  <a:solidFill>
                    <a:schemeClr val="tx1"/>
                  </a:solidFill>
                  <a:latin typeface="SwissReSans" pitchFamily="34" charset="0"/>
                </a:rPr>
                <a:t>project.</a:t>
              </a:r>
              <a:endParaRPr lang="en-GB" sz="1000" dirty="0">
                <a:solidFill>
                  <a:schemeClr val="tx1"/>
                </a:solidFill>
                <a:latin typeface="SwissReSans" pitchFamily="34" charset="0"/>
              </a:endParaRPr>
            </a:p>
            <a:p>
              <a:pPr marL="180975" lvl="0"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We have summarized the findings of the systematic </a:t>
              </a:r>
              <a:r>
                <a:rPr lang="en-GB" sz="1000" dirty="0" smtClean="0">
                  <a:solidFill>
                    <a:schemeClr val="tx1"/>
                  </a:solidFill>
                  <a:latin typeface="SwissReSans" pitchFamily="34" charset="0"/>
                </a:rPr>
                <a:t>bias.</a:t>
              </a:r>
              <a:endParaRPr lang="en-GB" sz="1000" dirty="0">
                <a:solidFill>
                  <a:schemeClr val="tx1"/>
                </a:solidFill>
                <a:latin typeface="SwissReSans" pitchFamily="34" charset="0"/>
              </a:endParaRPr>
            </a:p>
            <a:p>
              <a:pPr marL="180975" lvl="0"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We have identified the recommendations to be provided to the class as well as to the companies.</a:t>
              </a:r>
            </a:p>
            <a:p>
              <a:pPr marL="180975" lvl="0"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We have created a draft version of the final </a:t>
              </a:r>
              <a:r>
                <a:rPr lang="en-GB" sz="1000" dirty="0" smtClean="0">
                  <a:solidFill>
                    <a:schemeClr val="tx1"/>
                  </a:solidFill>
                  <a:latin typeface="SwissReSans" pitchFamily="34" charset="0"/>
                </a:rPr>
                <a:t>presentation and we are in the progress of revising it.</a:t>
              </a:r>
              <a:endParaRPr lang="en-GB" sz="1000" dirty="0">
                <a:solidFill>
                  <a:schemeClr val="tx1"/>
                </a:solidFill>
                <a:latin typeface="SwissReSans" pitchFamily="34" charset="0"/>
              </a:endParaRPr>
            </a:p>
          </p:txBody>
        </p:sp>
        <p:sp>
          <p:nvSpPr>
            <p:cNvPr id="31" name="Rectangle 30"/>
            <p:cNvSpPr/>
            <p:nvPr/>
          </p:nvSpPr>
          <p:spPr>
            <a:xfrm>
              <a:off x="-1116632" y="216348"/>
              <a:ext cx="3312368" cy="252000"/>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rgbClr val="FFFFFF"/>
                  </a:solidFill>
                  <a:latin typeface="SwissReSans" pitchFamily="34" charset="0"/>
                </a:rPr>
                <a:t>Project Status</a:t>
              </a:r>
            </a:p>
          </p:txBody>
        </p:sp>
      </p:grpSp>
      <p:grpSp>
        <p:nvGrpSpPr>
          <p:cNvPr id="32" name="Group 31"/>
          <p:cNvGrpSpPr/>
          <p:nvPr/>
        </p:nvGrpSpPr>
        <p:grpSpPr>
          <a:xfrm>
            <a:off x="251088" y="2634514"/>
            <a:ext cx="2988432" cy="1171680"/>
            <a:chOff x="-1116632" y="220940"/>
            <a:chExt cx="3312847" cy="1277663"/>
          </a:xfrm>
        </p:grpSpPr>
        <p:sp>
          <p:nvSpPr>
            <p:cNvPr id="33" name="Rectangle 32"/>
            <p:cNvSpPr/>
            <p:nvPr/>
          </p:nvSpPr>
          <p:spPr>
            <a:xfrm>
              <a:off x="-1116632" y="490603"/>
              <a:ext cx="3312000" cy="1008000"/>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Completed the analysis of the systematic bias</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Created a summary of our findings</a:t>
              </a:r>
            </a:p>
            <a:p>
              <a:pPr marL="180975" indent="-180975" fontAlgn="base">
                <a:spcBef>
                  <a:spcPts val="300"/>
                </a:spcBef>
                <a:spcAft>
                  <a:spcPct val="0"/>
                </a:spcAft>
                <a:buSzPct val="80000"/>
                <a:buFont typeface="Wingdings" pitchFamily="2" charset="2"/>
                <a:buChar char=""/>
              </a:pPr>
              <a:r>
                <a:rPr lang="en-GB" sz="1000" dirty="0" smtClean="0">
                  <a:solidFill>
                    <a:schemeClr val="tx1"/>
                  </a:solidFill>
                  <a:latin typeface="SwissReSans" pitchFamily="34" charset="0"/>
                </a:rPr>
                <a:t>Provided recommendations</a:t>
              </a:r>
              <a:endParaRPr lang="en-GB" sz="1000" dirty="0">
                <a:solidFill>
                  <a:schemeClr val="tx1"/>
                </a:solidFill>
                <a:latin typeface="SwissReSans" pitchFamily="34" charset="0"/>
              </a:endParaRP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Created a draft version of the final presentation</a:t>
              </a:r>
            </a:p>
          </p:txBody>
        </p:sp>
        <p:sp>
          <p:nvSpPr>
            <p:cNvPr id="34" name="Rectangle 33"/>
            <p:cNvSpPr/>
            <p:nvPr/>
          </p:nvSpPr>
          <p:spPr>
            <a:xfrm>
              <a:off x="-1116153" y="220940"/>
              <a:ext cx="3312368" cy="252000"/>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rgbClr val="FFFFFF"/>
                  </a:solidFill>
                  <a:latin typeface="SwissReSans" pitchFamily="34" charset="0"/>
                </a:rPr>
                <a:t>Key Achievements this period</a:t>
              </a:r>
            </a:p>
          </p:txBody>
        </p:sp>
      </p:grpSp>
      <p:graphicFrame>
        <p:nvGraphicFramePr>
          <p:cNvPr id="35" name="Group 119"/>
          <p:cNvGraphicFramePr>
            <a:graphicFrameLocks noGrp="1"/>
          </p:cNvGraphicFramePr>
          <p:nvPr>
            <p:extLst>
              <p:ext uri="{D42A27DB-BD31-4B8C-83A1-F6EECF244321}">
                <p14:modId xmlns:p14="http://schemas.microsoft.com/office/powerpoint/2010/main" val="2384162206"/>
              </p:ext>
            </p:extLst>
          </p:nvPr>
        </p:nvGraphicFramePr>
        <p:xfrm>
          <a:off x="6372201" y="1273036"/>
          <a:ext cx="2448271" cy="2368093"/>
        </p:xfrm>
        <a:graphic>
          <a:graphicData uri="http://schemas.openxmlformats.org/drawingml/2006/table">
            <a:tbl>
              <a:tblPr/>
              <a:tblGrid>
                <a:gridCol w="1381078">
                  <a:extLst>
                    <a:ext uri="{9D8B030D-6E8A-4147-A177-3AD203B41FA5}">
                      <a16:colId xmlns="" xmlns:a16="http://schemas.microsoft.com/office/drawing/2014/main" val="20000"/>
                    </a:ext>
                  </a:extLst>
                </a:gridCol>
                <a:gridCol w="355731">
                  <a:extLst>
                    <a:ext uri="{9D8B030D-6E8A-4147-A177-3AD203B41FA5}">
                      <a16:colId xmlns="" xmlns:a16="http://schemas.microsoft.com/office/drawing/2014/main" val="20001"/>
                    </a:ext>
                  </a:extLst>
                </a:gridCol>
                <a:gridCol w="355731">
                  <a:extLst>
                    <a:ext uri="{9D8B030D-6E8A-4147-A177-3AD203B41FA5}">
                      <a16:colId xmlns="" xmlns:a16="http://schemas.microsoft.com/office/drawing/2014/main" val="20002"/>
                    </a:ext>
                  </a:extLst>
                </a:gridCol>
                <a:gridCol w="355731">
                  <a:extLst>
                    <a:ext uri="{9D8B030D-6E8A-4147-A177-3AD203B41FA5}">
                      <a16:colId xmlns="" xmlns:a16="http://schemas.microsoft.com/office/drawing/2014/main" val="20003"/>
                    </a:ext>
                  </a:extLst>
                </a:gridCol>
              </a:tblGrid>
              <a:tr h="0">
                <a:tc gridSpan="4">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rgbClr val="FFFFFF"/>
                          </a:solidFill>
                          <a:latin typeface="SwissReSans" pitchFamily="34" charset="0"/>
                          <a:ea typeface="+mn-ea"/>
                          <a:cs typeface="+mn-cs"/>
                        </a:rPr>
                        <a:t>Key Performance</a:t>
                      </a:r>
                      <a:r>
                        <a:rPr lang="en-GB" sz="1000" b="1" kern="1200" baseline="0" dirty="0">
                          <a:solidFill>
                            <a:srgbClr val="FFFFFF"/>
                          </a:solidFill>
                          <a:latin typeface="SwissReSans" pitchFamily="34" charset="0"/>
                          <a:ea typeface="+mn-ea"/>
                          <a:cs typeface="+mn-cs"/>
                        </a:rPr>
                        <a:t> Indicators</a:t>
                      </a: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100" b="1" kern="1200" dirty="0">
                        <a:solidFill>
                          <a:schemeClr val="tx1"/>
                        </a:solidFill>
                        <a:latin typeface="SwissReSans" pitchFamily="34" charset="0"/>
                        <a:ea typeface="+mn-ea"/>
                        <a:cs typeface="+mn-cs"/>
                      </a:endParaRPr>
                    </a:p>
                  </a:txBody>
                  <a:tcPr marL="111600" marR="111600" marT="54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100" b="1" kern="1200" dirty="0">
                        <a:solidFill>
                          <a:schemeClr val="tx1"/>
                        </a:solidFill>
                        <a:latin typeface="SwissReSans" pitchFamily="34" charset="0"/>
                        <a:ea typeface="+mn-ea"/>
                        <a:cs typeface="+mn-cs"/>
                      </a:endParaRPr>
                    </a:p>
                  </a:txBody>
                  <a:tcPr marL="111600" marR="111600" marT="54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100" b="1" kern="1200" dirty="0">
                        <a:solidFill>
                          <a:schemeClr val="tx1"/>
                        </a:solidFill>
                        <a:latin typeface="SwissReSans" pitchFamily="34" charset="0"/>
                        <a:ea typeface="+mn-ea"/>
                        <a:cs typeface="+mn-cs"/>
                      </a:endParaRPr>
                    </a:p>
                  </a:txBody>
                  <a:tcPr marL="111600" marR="111600" marT="54000" marB="5400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0"/>
                  </a:ext>
                </a:extLst>
              </a:tr>
              <a:tr h="141736">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Indicator</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C</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O</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extLst>
                  <a:ext uri="{0D108BD9-81ED-4DB2-BD59-A6C34878D82A}">
                    <a16:rowId xmlns="" xmlns:a16="http://schemas.microsoft.com/office/drawing/2014/main" val="10001"/>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Overall</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600" b="1" kern="1200" dirty="0">
                          <a:solidFill>
                            <a:schemeClr val="tx1"/>
                          </a:solidFill>
                          <a:latin typeface="Wingdings 3" pitchFamily="18" charset="2"/>
                          <a:ea typeface="+mn-ea"/>
                          <a:cs typeface="+mn-cs"/>
                          <a:sym typeface="Wingdings 3"/>
                        </a:rPr>
                        <a:t></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93058">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Scope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600" b="1" kern="1200" dirty="0">
                          <a:solidFill>
                            <a:schemeClr val="tx1"/>
                          </a:solidFill>
                          <a:latin typeface="Wingdings 3" pitchFamily="18" charset="2"/>
                          <a:ea typeface="+mn-ea"/>
                          <a:cs typeface="+mn-cs"/>
                          <a:sym typeface="Wingdings 3"/>
                        </a:rPr>
                        <a:t></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Budget</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Schedule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smtClean="0">
                          <a:solidFill>
                            <a:schemeClr val="tx1"/>
                          </a:solidFill>
                          <a:latin typeface="SwissReSans" pitchFamily="34" charset="0"/>
                          <a:ea typeface="+mn-ea"/>
                          <a:cs typeface="+mn-cs"/>
                        </a:rPr>
                        <a:t>G</a:t>
                      </a:r>
                      <a:endParaRPr lang="en-GB" sz="1000" b="0" kern="1200" dirty="0">
                        <a:solidFill>
                          <a:schemeClr val="tx1"/>
                        </a:solidFill>
                        <a:latin typeface="SwissReSans" pitchFamily="34" charset="0"/>
                        <a:ea typeface="+mn-ea"/>
                        <a:cs typeface="+mn-cs"/>
                      </a:endParaRP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600" b="1" kern="1200" smtClean="0">
                          <a:solidFill>
                            <a:schemeClr val="tx1"/>
                          </a:solidFill>
                          <a:latin typeface="Wingdings 3" pitchFamily="18" charset="2"/>
                          <a:ea typeface="+mn-ea"/>
                          <a:cs typeface="+mn-cs"/>
                          <a:sym typeface="Wingdings 3"/>
                        </a:rPr>
                        <a:t></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Risks</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600" b="1" kern="1200" dirty="0">
                          <a:solidFill>
                            <a:schemeClr val="tx1"/>
                          </a:solidFill>
                          <a:latin typeface="Wingdings 3" pitchFamily="18" charset="2"/>
                          <a:ea typeface="+mn-ea"/>
                          <a:cs typeface="+mn-cs"/>
                          <a:sym typeface="Wingdings 3"/>
                        </a:rPr>
                        <a:t></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Dependencies</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600" b="1" kern="1200" dirty="0">
                          <a:solidFill>
                            <a:schemeClr val="tx1"/>
                          </a:solidFill>
                          <a:latin typeface="Wingdings 3" pitchFamily="18" charset="2"/>
                          <a:ea typeface="+mn-ea"/>
                          <a:cs typeface="+mn-cs"/>
                          <a:sym typeface="Wingdings 3"/>
                        </a:rPr>
                        <a:t></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i="0" kern="1200" dirty="0">
                          <a:solidFill>
                            <a:schemeClr val="tx1"/>
                          </a:solidFill>
                          <a:latin typeface="SwissReSans" pitchFamily="34" charset="0"/>
                          <a:ea typeface="+mn-ea"/>
                          <a:cs typeface="+mn-cs"/>
                        </a:rPr>
                        <a:t>Resource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600" b="1" kern="1200" dirty="0" smtClean="0">
                          <a:solidFill>
                            <a:schemeClr val="tx1"/>
                          </a:solidFill>
                          <a:latin typeface="Wingdings 3" pitchFamily="18" charset="2"/>
                          <a:ea typeface="+mn-ea"/>
                          <a:cs typeface="+mn-cs"/>
                          <a:sym typeface="Wingdings 3"/>
                        </a:rPr>
                        <a:t></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i="1" kern="1200" dirty="0">
                          <a:solidFill>
                            <a:schemeClr val="tx1"/>
                          </a:solidFill>
                          <a:latin typeface="SwissReSans" pitchFamily="34" charset="0"/>
                          <a:ea typeface="+mn-ea"/>
                          <a:cs typeface="+mn-cs"/>
                        </a:rPr>
                        <a:t>Other</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0" kern="1200" dirty="0">
                        <a:solidFill>
                          <a:schemeClr val="tx1"/>
                        </a:solidFill>
                        <a:latin typeface="SwissReSans" pitchFamily="34" charset="0"/>
                        <a:ea typeface="+mn-ea"/>
                        <a:cs typeface="+mn-cs"/>
                      </a:endParaRP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0" kern="1200" dirty="0">
                        <a:solidFill>
                          <a:schemeClr val="tx1"/>
                        </a:solidFill>
                        <a:latin typeface="SwissReSans" pitchFamily="34" charset="0"/>
                        <a:ea typeface="+mn-ea"/>
                        <a:cs typeface="+mn-cs"/>
                      </a:endParaRP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graphicFrame>
        <p:nvGraphicFramePr>
          <p:cNvPr id="37" name="Group 119"/>
          <p:cNvGraphicFramePr>
            <a:graphicFrameLocks noGrp="1"/>
          </p:cNvGraphicFramePr>
          <p:nvPr>
            <p:extLst>
              <p:ext uri="{D42A27DB-BD31-4B8C-83A1-F6EECF244321}">
                <p14:modId xmlns:p14="http://schemas.microsoft.com/office/powerpoint/2010/main" val="4036451860"/>
              </p:ext>
            </p:extLst>
          </p:nvPr>
        </p:nvGraphicFramePr>
        <p:xfrm>
          <a:off x="251085" y="3943567"/>
          <a:ext cx="6047999" cy="2840906"/>
        </p:xfrm>
        <a:graphic>
          <a:graphicData uri="http://schemas.openxmlformats.org/drawingml/2006/table">
            <a:tbl>
              <a:tblPr/>
              <a:tblGrid>
                <a:gridCol w="364748">
                  <a:extLst>
                    <a:ext uri="{9D8B030D-6E8A-4147-A177-3AD203B41FA5}">
                      <a16:colId xmlns="" xmlns:a16="http://schemas.microsoft.com/office/drawing/2014/main" val="20000"/>
                    </a:ext>
                  </a:extLst>
                </a:gridCol>
                <a:gridCol w="2371991">
                  <a:extLst>
                    <a:ext uri="{9D8B030D-6E8A-4147-A177-3AD203B41FA5}">
                      <a16:colId xmlns="" xmlns:a16="http://schemas.microsoft.com/office/drawing/2014/main" val="20001"/>
                    </a:ext>
                  </a:extLst>
                </a:gridCol>
                <a:gridCol w="287479">
                  <a:extLst>
                    <a:ext uri="{9D8B030D-6E8A-4147-A177-3AD203B41FA5}">
                      <a16:colId xmlns="" xmlns:a16="http://schemas.microsoft.com/office/drawing/2014/main" val="20002"/>
                    </a:ext>
                  </a:extLst>
                </a:gridCol>
                <a:gridCol w="288585">
                  <a:extLst>
                    <a:ext uri="{9D8B030D-6E8A-4147-A177-3AD203B41FA5}">
                      <a16:colId xmlns="" xmlns:a16="http://schemas.microsoft.com/office/drawing/2014/main" val="20003"/>
                    </a:ext>
                  </a:extLst>
                </a:gridCol>
                <a:gridCol w="2735196">
                  <a:extLst>
                    <a:ext uri="{9D8B030D-6E8A-4147-A177-3AD203B41FA5}">
                      <a16:colId xmlns="" xmlns:a16="http://schemas.microsoft.com/office/drawing/2014/main" val="20004"/>
                    </a:ext>
                  </a:extLst>
                </a:gridCol>
              </a:tblGrid>
              <a:tr h="304652">
                <a:tc gridSpan="5">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rgbClr val="FFFFFF"/>
                          </a:solidFill>
                          <a:latin typeface="SwissReSans" pitchFamily="34" charset="0"/>
                          <a:ea typeface="+mn-ea"/>
                          <a:cs typeface="+mn-cs"/>
                        </a:rPr>
                        <a:t>Top Risks and Issues</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tc hMerge="1">
                  <a:txBody>
                    <a:bodyPr/>
                    <a:lstStyle/>
                    <a:p>
                      <a:endParaRPr lang="en-GB"/>
                    </a:p>
                  </a:txBody>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extLst>
                  <a:ext uri="{0D108BD9-81ED-4DB2-BD59-A6C34878D82A}">
                    <a16:rowId xmlns="" xmlns:a16="http://schemas.microsoft.com/office/drawing/2014/main" val="10000"/>
                  </a:ext>
                </a:extLst>
              </a:tr>
              <a:tr h="304652">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R/I</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Risk</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P</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I</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Response</a:t>
                      </a:r>
                      <a:r>
                        <a:rPr lang="en-GB" sz="1000" b="1" kern="1200" baseline="0" dirty="0">
                          <a:solidFill>
                            <a:schemeClr val="tx1"/>
                          </a:solidFill>
                          <a:latin typeface="SwissReSans" pitchFamily="34" charset="0"/>
                          <a:ea typeface="+mn-ea"/>
                          <a:cs typeface="+mn-cs"/>
                        </a:rPr>
                        <a:t> Action</a:t>
                      </a:r>
                      <a:endParaRPr lang="en-GB" sz="1000" b="1"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extLst>
                  <a:ext uri="{0D108BD9-81ED-4DB2-BD59-A6C34878D82A}">
                    <a16:rowId xmlns="" xmlns:a16="http://schemas.microsoft.com/office/drawing/2014/main" val="10001"/>
                  </a:ext>
                </a:extLst>
              </a:tr>
              <a:tr h="508824">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I</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smtClean="0">
                          <a:solidFill>
                            <a:schemeClr val="tx1"/>
                          </a:solidFill>
                          <a:latin typeface="SwissReSans" pitchFamily="34" charset="0"/>
                          <a:ea typeface="+mn-ea"/>
                          <a:cs typeface="+mn-cs"/>
                        </a:rPr>
                        <a:t>A</a:t>
                      </a:r>
                      <a:r>
                        <a:rPr lang="en-GB" sz="1000" b="0" kern="1200" baseline="0" dirty="0" smtClean="0">
                          <a:solidFill>
                            <a:schemeClr val="tx1"/>
                          </a:solidFill>
                          <a:latin typeface="SwissReSans" pitchFamily="34" charset="0"/>
                          <a:ea typeface="+mn-ea"/>
                          <a:cs typeface="+mn-cs"/>
                        </a:rPr>
                        <a:t> couple of the team members got sick, which affected team’s productivity</a:t>
                      </a:r>
                      <a:endParaRPr lang="en-GB" sz="1000" b="0"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smtClean="0">
                          <a:solidFill>
                            <a:schemeClr val="tx1"/>
                          </a:solidFill>
                          <a:latin typeface="SwissReSans" pitchFamily="34" charset="0"/>
                          <a:ea typeface="+mn-ea"/>
                          <a:cs typeface="+mn-cs"/>
                        </a:rPr>
                        <a:t>H</a:t>
                      </a:r>
                      <a:endParaRPr lang="en-GB" sz="1000" b="0"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00034"/>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M</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A02F"/>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smtClean="0">
                          <a:solidFill>
                            <a:schemeClr val="tx1"/>
                          </a:solidFill>
                          <a:latin typeface="SwissReSans" pitchFamily="34" charset="0"/>
                          <a:ea typeface="+mn-ea"/>
                          <a:cs typeface="+mn-cs"/>
                        </a:rPr>
                        <a:t>The members who are sick immediately informed the team </a:t>
                      </a:r>
                      <a:r>
                        <a:rPr lang="en-GB" sz="1000" b="0" kern="1200" baseline="0" dirty="0" smtClean="0">
                          <a:solidFill>
                            <a:schemeClr val="tx1"/>
                          </a:solidFill>
                          <a:latin typeface="SwissReSans" pitchFamily="34" charset="0"/>
                          <a:ea typeface="+mn-ea"/>
                          <a:cs typeface="+mn-cs"/>
                        </a:rPr>
                        <a:t>and asked for help to cover some of the work assigned to them.</a:t>
                      </a:r>
                      <a:endParaRPr lang="en-GB" sz="1000" b="0"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917170">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smtClean="0">
                          <a:solidFill>
                            <a:schemeClr val="tx1"/>
                          </a:solidFill>
                          <a:latin typeface="SwissReSans" pitchFamily="34" charset="0"/>
                          <a:ea typeface="+mn-ea"/>
                          <a:cs typeface="+mn-cs"/>
                        </a:rPr>
                        <a:t>R</a:t>
                      </a:r>
                      <a:endParaRPr lang="en-GB" sz="1000" b="0"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US" sz="1000" b="0" i="0" u="none" strike="noStrike" cap="none" normalizeH="0" baseline="0" dirty="0">
                          <a:ln>
                            <a:noFill/>
                          </a:ln>
                          <a:solidFill>
                            <a:srgbClr val="000000"/>
                          </a:solidFill>
                          <a:effectLst/>
                          <a:latin typeface="SwissReSans" pitchFamily="34" charset="0"/>
                        </a:rPr>
                        <a:t>Availability of team members, such as time conflict, considering this is towards the end of the semester and everyone is </a:t>
                      </a:r>
                      <a:r>
                        <a:rPr kumimoji="0" lang="en-US" sz="1000" b="0" i="0" u="none" strike="noStrike" cap="none" normalizeH="0" baseline="0" dirty="0" smtClean="0">
                          <a:ln>
                            <a:noFill/>
                          </a:ln>
                          <a:solidFill>
                            <a:srgbClr val="000000"/>
                          </a:solidFill>
                          <a:effectLst/>
                          <a:latin typeface="SwissReSans" pitchFamily="34" charset="0"/>
                        </a:rPr>
                        <a:t>preparing for exams and final presentations for all courses.</a:t>
                      </a:r>
                      <a:endParaRPr kumimoji="0" lang="en-US" sz="1000" b="0" i="0" u="none" strike="noStrike" cap="none" normalizeH="0" baseline="0" dirty="0">
                        <a:ln>
                          <a:noFill/>
                        </a:ln>
                        <a:solidFill>
                          <a:srgbClr val="000000"/>
                        </a:solidFill>
                        <a:effectLst/>
                        <a:latin typeface="SwissReSans" pitchFamily="34" charset="0"/>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H</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00034"/>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M</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A02F"/>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Risk is mitigated by ensuring that the team members notify the</a:t>
                      </a:r>
                      <a:r>
                        <a:rPr lang="en-GB" sz="1000" b="0" kern="1200" baseline="0" dirty="0">
                          <a:solidFill>
                            <a:schemeClr val="tx1"/>
                          </a:solidFill>
                          <a:latin typeface="SwissReSans" pitchFamily="34" charset="0"/>
                          <a:ea typeface="+mn-ea"/>
                          <a:cs typeface="+mn-cs"/>
                        </a:rPr>
                        <a:t>ir availability to others in the team, so that the rest of the team could plan the project tasks accordingly.</a:t>
                      </a:r>
                      <a:endParaRPr lang="en-GB" sz="1000" b="0"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793411">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R</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US" sz="1000" b="0" i="0" u="none" strike="noStrike" cap="none" normalizeH="0" baseline="0" dirty="0">
                          <a:ln>
                            <a:noFill/>
                          </a:ln>
                          <a:solidFill>
                            <a:srgbClr val="000000"/>
                          </a:solidFill>
                          <a:effectLst/>
                          <a:latin typeface="SwissReSans" pitchFamily="34" charset="0"/>
                        </a:rPr>
                        <a:t>The complexity of the project demands greater explanation </a:t>
                      </a:r>
                      <a:r>
                        <a:rPr kumimoji="0" lang="en-US" sz="1000" b="0" i="0" u="none" strike="noStrike" kern="1200" cap="none" normalizeH="0" baseline="0" dirty="0">
                          <a:ln>
                            <a:noFill/>
                          </a:ln>
                          <a:solidFill>
                            <a:srgbClr val="000000"/>
                          </a:solidFill>
                          <a:effectLst/>
                          <a:latin typeface="SwissReSans" pitchFamily="34" charset="0"/>
                          <a:ea typeface="+mn-ea"/>
                          <a:cs typeface="+mn-cs"/>
                        </a:rPr>
                        <a:t>time</a:t>
                      </a:r>
                      <a:r>
                        <a:rPr kumimoji="0" lang="en-US" sz="1000" b="0" i="0" u="none" strike="noStrike" cap="none" normalizeH="0" baseline="0" dirty="0">
                          <a:ln>
                            <a:noFill/>
                          </a:ln>
                          <a:solidFill>
                            <a:srgbClr val="000000"/>
                          </a:solidFill>
                          <a:effectLst/>
                          <a:latin typeface="SwissReSans" pitchFamily="34" charset="0"/>
                        </a:rPr>
                        <a:t> during the final presentation and Team is at risk of exceeding the 15 min timelines of the presentation.</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M</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A02F"/>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H</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00034"/>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Team should</a:t>
                      </a:r>
                      <a:r>
                        <a:rPr lang="en-GB" sz="1000" b="0" kern="1200" baseline="0" dirty="0">
                          <a:solidFill>
                            <a:schemeClr val="tx1"/>
                          </a:solidFill>
                          <a:latin typeface="SwissReSans" pitchFamily="34" charset="0"/>
                          <a:ea typeface="+mn-ea"/>
                          <a:cs typeface="+mn-cs"/>
                        </a:rPr>
                        <a:t> minimize this risk by being concise during the presentation. </a:t>
                      </a:r>
                      <a:r>
                        <a:rPr lang="en-GB" sz="1000" b="0" kern="1200" baseline="0" dirty="0" smtClean="0">
                          <a:solidFill>
                            <a:schemeClr val="tx1"/>
                          </a:solidFill>
                          <a:latin typeface="SwissReSans" pitchFamily="34" charset="0"/>
                          <a:ea typeface="+mn-ea"/>
                          <a:cs typeface="+mn-cs"/>
                        </a:rPr>
                        <a:t>Reduce the probability of it happening by practicing and rehearsing the presentation as many times as possible.</a:t>
                      </a:r>
                      <a:endParaRPr lang="en-GB" sz="1000" b="0" kern="1200" baseline="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grpSp>
        <p:nvGrpSpPr>
          <p:cNvPr id="38" name="Group 37"/>
          <p:cNvGrpSpPr/>
          <p:nvPr/>
        </p:nvGrpSpPr>
        <p:grpSpPr>
          <a:xfrm>
            <a:off x="3302667" y="2634513"/>
            <a:ext cx="2988000" cy="1171681"/>
            <a:chOff x="-1116632" y="316276"/>
            <a:chExt cx="3312000" cy="1410187"/>
          </a:xfrm>
        </p:grpSpPr>
        <p:sp>
          <p:nvSpPr>
            <p:cNvPr id="39" name="Rectangle 38"/>
            <p:cNvSpPr/>
            <p:nvPr/>
          </p:nvSpPr>
          <p:spPr>
            <a:xfrm>
              <a:off x="-1116632" y="585402"/>
              <a:ext cx="3312000" cy="1141061"/>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Complete the final project presentation with reference to the rubric provided by the instructor</a:t>
              </a:r>
              <a:r>
                <a:rPr lang="en-GB" sz="1000" dirty="0" smtClean="0">
                  <a:solidFill>
                    <a:schemeClr val="tx1"/>
                  </a:solidFill>
                  <a:latin typeface="SwissReSans" pitchFamily="34" charset="0"/>
                </a:rPr>
                <a:t>.</a:t>
              </a:r>
            </a:p>
            <a:p>
              <a:pPr marL="180975" indent="-180975" fontAlgn="base">
                <a:spcBef>
                  <a:spcPts val="300"/>
                </a:spcBef>
                <a:spcAft>
                  <a:spcPct val="0"/>
                </a:spcAft>
                <a:buSzPct val="80000"/>
                <a:buFont typeface="Wingdings" pitchFamily="2" charset="2"/>
                <a:buChar char=""/>
              </a:pPr>
              <a:r>
                <a:rPr lang="en-GB" sz="1000" dirty="0" smtClean="0">
                  <a:solidFill>
                    <a:schemeClr val="tx1"/>
                  </a:solidFill>
                  <a:latin typeface="SwissReSans" pitchFamily="34" charset="0"/>
                </a:rPr>
                <a:t>Rehearse the presentation</a:t>
              </a:r>
              <a:endParaRPr lang="en-GB" sz="1000" dirty="0">
                <a:solidFill>
                  <a:schemeClr val="tx1"/>
                </a:solidFill>
                <a:latin typeface="SwissReSans" pitchFamily="34" charset="0"/>
              </a:endParaRPr>
            </a:p>
          </p:txBody>
        </p:sp>
        <p:sp>
          <p:nvSpPr>
            <p:cNvPr id="40" name="Rectangle 39"/>
            <p:cNvSpPr/>
            <p:nvPr/>
          </p:nvSpPr>
          <p:spPr>
            <a:xfrm>
              <a:off x="-1116632" y="316276"/>
              <a:ext cx="3312000" cy="269126"/>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rgbClr val="FFFFFF"/>
                  </a:solidFill>
                  <a:latin typeface="SwissReSans" pitchFamily="34" charset="0"/>
                </a:rPr>
                <a:t>Planned for next period</a:t>
              </a:r>
            </a:p>
          </p:txBody>
        </p:sp>
      </p:grpSp>
      <p:grpSp>
        <p:nvGrpSpPr>
          <p:cNvPr id="19" name="Group 18"/>
          <p:cNvGrpSpPr/>
          <p:nvPr/>
        </p:nvGrpSpPr>
        <p:grpSpPr>
          <a:xfrm>
            <a:off x="6372200" y="3748199"/>
            <a:ext cx="2771800" cy="3109801"/>
            <a:chOff x="-1116632" y="234820"/>
            <a:chExt cx="3312000" cy="1427173"/>
          </a:xfrm>
        </p:grpSpPr>
        <p:sp>
          <p:nvSpPr>
            <p:cNvPr id="20" name="Rectangle 19"/>
            <p:cNvSpPr/>
            <p:nvPr/>
          </p:nvSpPr>
          <p:spPr>
            <a:xfrm>
              <a:off x="-1116632" y="471909"/>
              <a:ext cx="3312000" cy="1190084"/>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smtClean="0">
                  <a:solidFill>
                    <a:schemeClr val="tx1"/>
                  </a:solidFill>
                  <a:latin typeface="SwissReSans" pitchFamily="34" charset="0"/>
                </a:rPr>
                <a:t>In </a:t>
              </a:r>
              <a:r>
                <a:rPr lang="en-GB" sz="1000" dirty="0">
                  <a:solidFill>
                    <a:schemeClr val="tx1"/>
                  </a:solidFill>
                  <a:latin typeface="SwissReSans" pitchFamily="34" charset="0"/>
                </a:rPr>
                <a:t>the syllabus, you mentioned that </a:t>
              </a:r>
              <a:r>
                <a:rPr lang="en-US" sz="1000" dirty="0">
                  <a:solidFill>
                    <a:schemeClr val="tx1"/>
                  </a:solidFill>
                  <a:latin typeface="SwissReSans" pitchFamily="34" charset="0"/>
                </a:rPr>
                <a:t>our presentation should include a statement of the problem, analysis and discussion, and a conclusion in addition to answering the case questions. What do you mean by “the case questions”? Do you mean the questions from the class during our presentation or there’s a list of questions somewhere we need to answer?</a:t>
              </a:r>
            </a:p>
            <a:p>
              <a:pPr marL="180975" indent="-180975" fontAlgn="base">
                <a:spcBef>
                  <a:spcPts val="300"/>
                </a:spcBef>
                <a:spcAft>
                  <a:spcPct val="0"/>
                </a:spcAft>
                <a:buSzPct val="80000"/>
                <a:buFont typeface="Wingdings" pitchFamily="2" charset="2"/>
                <a:buChar char=""/>
              </a:pPr>
              <a:r>
                <a:rPr lang="en-US" sz="1000" dirty="0">
                  <a:solidFill>
                    <a:schemeClr val="tx1"/>
                  </a:solidFill>
                  <a:latin typeface="SwissReSans" pitchFamily="34" charset="0"/>
                </a:rPr>
                <a:t>Is the problem statement same for the charter and the presentation ?Should it identify the systematic biases or should it be to educate the class on how systematic biases can lead to the failure while managing projects.</a:t>
              </a:r>
            </a:p>
          </p:txBody>
        </p:sp>
        <p:sp>
          <p:nvSpPr>
            <p:cNvPr id="21" name="Rectangle 20"/>
            <p:cNvSpPr/>
            <p:nvPr/>
          </p:nvSpPr>
          <p:spPr>
            <a:xfrm>
              <a:off x="-1116632" y="234820"/>
              <a:ext cx="3312000" cy="252000"/>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rgbClr val="FFFFFF"/>
                  </a:solidFill>
                  <a:latin typeface="SwissReSans" pitchFamily="34" charset="0"/>
                </a:rPr>
                <a:t>Questions for Sponsor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2738</TotalTime>
  <Words>435</Words>
  <Application>Microsoft Office PowerPoint</Application>
  <PresentationFormat>On-screen Show (4:3)</PresentationFormat>
  <Paragraphs>74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SwissReSans</vt:lpstr>
      <vt:lpstr>Arial</vt:lpstr>
      <vt:lpstr>Calibri</vt:lpstr>
      <vt:lpstr>Wingdings</vt:lpstr>
      <vt:lpstr>Wingdings 3</vt:lpstr>
      <vt:lpstr>Office Theme</vt:lpstr>
      <vt:lpstr>Project Update:  Team 2 / The Concorde</vt:lpstr>
    </vt:vector>
  </TitlesOfParts>
  <Company>University of Connecticut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Tschiegg</dc:creator>
  <cp:lastModifiedBy>Alex Xia</cp:lastModifiedBy>
  <cp:revision>59</cp:revision>
  <dcterms:created xsi:type="dcterms:W3CDTF">2014-09-08T01:15:23Z</dcterms:created>
  <dcterms:modified xsi:type="dcterms:W3CDTF">2016-04-14T20:22:15Z</dcterms:modified>
</cp:coreProperties>
</file>