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5" r:id="rId3"/>
    <p:sldId id="258" r:id="rId4"/>
    <p:sldId id="269" r:id="rId5"/>
    <p:sldId id="277" r:id="rId6"/>
    <p:sldId id="261" r:id="rId7"/>
    <p:sldId id="262" r:id="rId8"/>
    <p:sldId id="264" r:id="rId9"/>
    <p:sldId id="266" r:id="rId10"/>
    <p:sldId id="268" r:id="rId11"/>
    <p:sldId id="270" r:id="rId12"/>
    <p:sldId id="271" r:id="rId13"/>
    <p:sldId id="276" r:id="rId14"/>
    <p:sldId id="272" r:id="rId15"/>
    <p:sldId id="274" r:id="rId16"/>
    <p:sldId id="25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6067A-F0ED-47AE-BE7B-15D2514EE7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550B86-661E-455E-B616-2E8FE648694F}">
      <dgm:prSet/>
      <dgm:spPr/>
      <dgm:t>
        <a:bodyPr/>
        <a:lstStyle/>
        <a:p>
          <a:r>
            <a:rPr lang="en-US" b="1" dirty="0"/>
            <a:t>Fully observable: </a:t>
          </a:r>
          <a:r>
            <a:rPr lang="en-US" dirty="0"/>
            <a:t>Nothing is hidden from the agent. The agent can see all parts of the environment at all times.</a:t>
          </a:r>
        </a:p>
      </dgm:t>
    </dgm:pt>
    <dgm:pt modelId="{6A4E180E-4A3B-4E7A-B2C9-9D8CD84DE2B1}" type="parTrans" cxnId="{D41BAC0D-763B-4EE4-907D-6D08C88E8828}">
      <dgm:prSet/>
      <dgm:spPr/>
      <dgm:t>
        <a:bodyPr/>
        <a:lstStyle/>
        <a:p>
          <a:endParaRPr lang="en-US"/>
        </a:p>
      </dgm:t>
    </dgm:pt>
    <dgm:pt modelId="{3AF9B48D-F74D-4512-B9DC-619E4AF66AB4}" type="sibTrans" cxnId="{D41BAC0D-763B-4EE4-907D-6D08C88E8828}">
      <dgm:prSet/>
      <dgm:spPr/>
      <dgm:t>
        <a:bodyPr/>
        <a:lstStyle/>
        <a:p>
          <a:endParaRPr lang="en-US"/>
        </a:p>
      </dgm:t>
    </dgm:pt>
    <dgm:pt modelId="{B5517902-CF28-475D-8B52-841C924A59AB}">
      <dgm:prSet/>
      <dgm:spPr/>
      <dgm:t>
        <a:bodyPr/>
        <a:lstStyle/>
        <a:p>
          <a:r>
            <a:rPr lang="en-US" b="1" dirty="0"/>
            <a:t>Deterministic: </a:t>
          </a:r>
          <a:r>
            <a:rPr lang="en-US" dirty="0"/>
            <a:t>The next state of the board is completely determined by the move of the agent.</a:t>
          </a:r>
        </a:p>
      </dgm:t>
    </dgm:pt>
    <dgm:pt modelId="{06130633-EF61-423C-AFDC-116F6EA8A174}" type="parTrans" cxnId="{6C5744F6-BF51-415F-9538-025EFDC8AAF1}">
      <dgm:prSet/>
      <dgm:spPr/>
      <dgm:t>
        <a:bodyPr/>
        <a:lstStyle/>
        <a:p>
          <a:endParaRPr lang="en-US"/>
        </a:p>
      </dgm:t>
    </dgm:pt>
    <dgm:pt modelId="{19F4CDBB-68CF-4C4D-A56C-1B5871BAC0D4}" type="sibTrans" cxnId="{6C5744F6-BF51-415F-9538-025EFDC8AAF1}">
      <dgm:prSet/>
      <dgm:spPr/>
      <dgm:t>
        <a:bodyPr/>
        <a:lstStyle/>
        <a:p>
          <a:endParaRPr lang="en-US"/>
        </a:p>
      </dgm:t>
    </dgm:pt>
    <dgm:pt modelId="{C17AF4DA-48BF-4925-9D19-D7D5C76B41B4}">
      <dgm:prSet/>
      <dgm:spPr/>
      <dgm:t>
        <a:bodyPr/>
        <a:lstStyle/>
        <a:p>
          <a:r>
            <a:rPr lang="en-US" b="1" dirty="0"/>
            <a:t>Sequential: </a:t>
          </a:r>
          <a:r>
            <a:rPr lang="en-US" dirty="0"/>
            <a:t>Later moves will depend on what moves were taken previously.</a:t>
          </a:r>
        </a:p>
      </dgm:t>
    </dgm:pt>
    <dgm:pt modelId="{0DBEDAF6-7926-4A01-9B33-208E809541E1}" type="parTrans" cxnId="{A51677D2-7C36-4F29-ABF5-1305C1A4B9B1}">
      <dgm:prSet/>
      <dgm:spPr/>
      <dgm:t>
        <a:bodyPr/>
        <a:lstStyle/>
        <a:p>
          <a:endParaRPr lang="en-US"/>
        </a:p>
      </dgm:t>
    </dgm:pt>
    <dgm:pt modelId="{D911E2F0-E1BB-4585-BC7E-96B977F67AA0}" type="sibTrans" cxnId="{A51677D2-7C36-4F29-ABF5-1305C1A4B9B1}">
      <dgm:prSet/>
      <dgm:spPr/>
      <dgm:t>
        <a:bodyPr/>
        <a:lstStyle/>
        <a:p>
          <a:endParaRPr lang="en-US"/>
        </a:p>
      </dgm:t>
    </dgm:pt>
    <dgm:pt modelId="{87AB9FEC-147B-4407-A193-1D331DC1E773}">
      <dgm:prSet/>
      <dgm:spPr/>
      <dgm:t>
        <a:bodyPr/>
        <a:lstStyle/>
        <a:p>
          <a:r>
            <a:rPr lang="en-US" b="1" dirty="0"/>
            <a:t>Static: </a:t>
          </a:r>
          <a:r>
            <a:rPr lang="en-US" dirty="0"/>
            <a:t>The game board remains constant while the agent is determining its next move.</a:t>
          </a:r>
        </a:p>
      </dgm:t>
    </dgm:pt>
    <dgm:pt modelId="{6A18FB14-6050-4412-A699-3D9F92E1A582}" type="parTrans" cxnId="{58CFFB14-BD05-4E8E-9217-C146AC1AB02D}">
      <dgm:prSet/>
      <dgm:spPr/>
      <dgm:t>
        <a:bodyPr/>
        <a:lstStyle/>
        <a:p>
          <a:endParaRPr lang="en-US"/>
        </a:p>
      </dgm:t>
    </dgm:pt>
    <dgm:pt modelId="{732D7D96-77B3-48E8-B528-EE98768EBD76}" type="sibTrans" cxnId="{58CFFB14-BD05-4E8E-9217-C146AC1AB02D}">
      <dgm:prSet/>
      <dgm:spPr/>
      <dgm:t>
        <a:bodyPr/>
        <a:lstStyle/>
        <a:p>
          <a:endParaRPr lang="en-US"/>
        </a:p>
      </dgm:t>
    </dgm:pt>
    <dgm:pt modelId="{433DCF86-B346-4A5D-AB68-9DB06ED639F3}">
      <dgm:prSet/>
      <dgm:spPr/>
      <dgm:t>
        <a:bodyPr/>
        <a:lstStyle/>
        <a:p>
          <a:r>
            <a:rPr lang="en-US" b="1" dirty="0"/>
            <a:t>Discrete: </a:t>
          </a:r>
          <a:r>
            <a:rPr lang="en-US" dirty="0"/>
            <a:t>Tic-Tac-Toe has a finite state space.</a:t>
          </a:r>
        </a:p>
      </dgm:t>
    </dgm:pt>
    <dgm:pt modelId="{02257EC0-E054-4A70-9386-6597418DCC38}" type="parTrans" cxnId="{A17AAD14-62DF-48BC-BA20-3D457848C0CC}">
      <dgm:prSet/>
      <dgm:spPr/>
      <dgm:t>
        <a:bodyPr/>
        <a:lstStyle/>
        <a:p>
          <a:endParaRPr lang="en-US"/>
        </a:p>
      </dgm:t>
    </dgm:pt>
    <dgm:pt modelId="{94BD5A20-6BAB-4735-91F3-29EB253E123B}" type="sibTrans" cxnId="{A17AAD14-62DF-48BC-BA20-3D457848C0CC}">
      <dgm:prSet/>
      <dgm:spPr/>
      <dgm:t>
        <a:bodyPr/>
        <a:lstStyle/>
        <a:p>
          <a:endParaRPr lang="en-US"/>
        </a:p>
      </dgm:t>
    </dgm:pt>
    <dgm:pt modelId="{1C0AB046-7084-4C42-A7AE-715CEE368700}" type="pres">
      <dgm:prSet presAssocID="{4936067A-F0ED-47AE-BE7B-15D2514EE725}" presName="linear" presStyleCnt="0">
        <dgm:presLayoutVars>
          <dgm:animLvl val="lvl"/>
          <dgm:resizeHandles val="exact"/>
        </dgm:presLayoutVars>
      </dgm:prSet>
      <dgm:spPr/>
    </dgm:pt>
    <dgm:pt modelId="{FCB89892-4A02-4728-85F9-EA421AD505FD}" type="pres">
      <dgm:prSet presAssocID="{1D550B86-661E-455E-B616-2E8FE64869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0D5028-E1BD-4EFF-B812-B54FC1021212}" type="pres">
      <dgm:prSet presAssocID="{3AF9B48D-F74D-4512-B9DC-619E4AF66AB4}" presName="spacer" presStyleCnt="0"/>
      <dgm:spPr/>
    </dgm:pt>
    <dgm:pt modelId="{15864F83-7381-4B53-93BA-E394F29F9080}" type="pres">
      <dgm:prSet presAssocID="{B5517902-CF28-475D-8B52-841C924A59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31E060-0C3F-4564-B9AC-968F3EA6688D}" type="pres">
      <dgm:prSet presAssocID="{19F4CDBB-68CF-4C4D-A56C-1B5871BAC0D4}" presName="spacer" presStyleCnt="0"/>
      <dgm:spPr/>
    </dgm:pt>
    <dgm:pt modelId="{9C1AC487-07D5-4998-BFB5-E7AC047912E8}" type="pres">
      <dgm:prSet presAssocID="{C17AF4DA-48BF-4925-9D19-D7D5C76B41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881F07-97C7-49A4-8565-544EB2BA1739}" type="pres">
      <dgm:prSet presAssocID="{D911E2F0-E1BB-4585-BC7E-96B977F67AA0}" presName="spacer" presStyleCnt="0"/>
      <dgm:spPr/>
    </dgm:pt>
    <dgm:pt modelId="{3BE1163A-310E-428B-93FB-11A9B316FB30}" type="pres">
      <dgm:prSet presAssocID="{87AB9FEC-147B-4407-A193-1D331DC1E77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B144DF1-61D3-47CB-BB6E-8920B6D86261}" type="pres">
      <dgm:prSet presAssocID="{732D7D96-77B3-48E8-B528-EE98768EBD76}" presName="spacer" presStyleCnt="0"/>
      <dgm:spPr/>
    </dgm:pt>
    <dgm:pt modelId="{68406E62-3B57-4AD1-A041-174812634239}" type="pres">
      <dgm:prSet presAssocID="{433DCF86-B346-4A5D-AB68-9DB06ED639F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1BAC0D-763B-4EE4-907D-6D08C88E8828}" srcId="{4936067A-F0ED-47AE-BE7B-15D2514EE725}" destId="{1D550B86-661E-455E-B616-2E8FE648694F}" srcOrd="0" destOrd="0" parTransId="{6A4E180E-4A3B-4E7A-B2C9-9D8CD84DE2B1}" sibTransId="{3AF9B48D-F74D-4512-B9DC-619E4AF66AB4}"/>
    <dgm:cxn modelId="{A17AAD14-62DF-48BC-BA20-3D457848C0CC}" srcId="{4936067A-F0ED-47AE-BE7B-15D2514EE725}" destId="{433DCF86-B346-4A5D-AB68-9DB06ED639F3}" srcOrd="4" destOrd="0" parTransId="{02257EC0-E054-4A70-9386-6597418DCC38}" sibTransId="{94BD5A20-6BAB-4735-91F3-29EB253E123B}"/>
    <dgm:cxn modelId="{58CFFB14-BD05-4E8E-9217-C146AC1AB02D}" srcId="{4936067A-F0ED-47AE-BE7B-15D2514EE725}" destId="{87AB9FEC-147B-4407-A193-1D331DC1E773}" srcOrd="3" destOrd="0" parTransId="{6A18FB14-6050-4412-A699-3D9F92E1A582}" sibTransId="{732D7D96-77B3-48E8-B528-EE98768EBD76}"/>
    <dgm:cxn modelId="{45C5F53C-FFBD-4236-8970-E3D72CCF14CE}" type="presOf" srcId="{87AB9FEC-147B-4407-A193-1D331DC1E773}" destId="{3BE1163A-310E-428B-93FB-11A9B316FB30}" srcOrd="0" destOrd="0" presId="urn:microsoft.com/office/officeart/2005/8/layout/vList2"/>
    <dgm:cxn modelId="{33425F57-468D-4028-83D8-1B6201FCC633}" type="presOf" srcId="{B5517902-CF28-475D-8B52-841C924A59AB}" destId="{15864F83-7381-4B53-93BA-E394F29F9080}" srcOrd="0" destOrd="0" presId="urn:microsoft.com/office/officeart/2005/8/layout/vList2"/>
    <dgm:cxn modelId="{88EB1AA9-DDBD-4BFE-AC2A-958A03519F6E}" type="presOf" srcId="{433DCF86-B346-4A5D-AB68-9DB06ED639F3}" destId="{68406E62-3B57-4AD1-A041-174812634239}" srcOrd="0" destOrd="0" presId="urn:microsoft.com/office/officeart/2005/8/layout/vList2"/>
    <dgm:cxn modelId="{4277A5AD-E00C-4B8A-9238-95FD8E7DA13F}" type="presOf" srcId="{4936067A-F0ED-47AE-BE7B-15D2514EE725}" destId="{1C0AB046-7084-4C42-A7AE-715CEE368700}" srcOrd="0" destOrd="0" presId="urn:microsoft.com/office/officeart/2005/8/layout/vList2"/>
    <dgm:cxn modelId="{200CF9C7-407C-42CD-B661-CFBF21B38113}" type="presOf" srcId="{C17AF4DA-48BF-4925-9D19-D7D5C76B41B4}" destId="{9C1AC487-07D5-4998-BFB5-E7AC047912E8}" srcOrd="0" destOrd="0" presId="urn:microsoft.com/office/officeart/2005/8/layout/vList2"/>
    <dgm:cxn modelId="{A51677D2-7C36-4F29-ABF5-1305C1A4B9B1}" srcId="{4936067A-F0ED-47AE-BE7B-15D2514EE725}" destId="{C17AF4DA-48BF-4925-9D19-D7D5C76B41B4}" srcOrd="2" destOrd="0" parTransId="{0DBEDAF6-7926-4A01-9B33-208E809541E1}" sibTransId="{D911E2F0-E1BB-4585-BC7E-96B977F67AA0}"/>
    <dgm:cxn modelId="{CBEAA1DD-B334-4993-B26F-82147EF6E4D2}" type="presOf" srcId="{1D550B86-661E-455E-B616-2E8FE648694F}" destId="{FCB89892-4A02-4728-85F9-EA421AD505FD}" srcOrd="0" destOrd="0" presId="urn:microsoft.com/office/officeart/2005/8/layout/vList2"/>
    <dgm:cxn modelId="{6C5744F6-BF51-415F-9538-025EFDC8AAF1}" srcId="{4936067A-F0ED-47AE-BE7B-15D2514EE725}" destId="{B5517902-CF28-475D-8B52-841C924A59AB}" srcOrd="1" destOrd="0" parTransId="{06130633-EF61-423C-AFDC-116F6EA8A174}" sibTransId="{19F4CDBB-68CF-4C4D-A56C-1B5871BAC0D4}"/>
    <dgm:cxn modelId="{A21EB9A2-4010-450A-9C35-A5A5081192F4}" type="presParOf" srcId="{1C0AB046-7084-4C42-A7AE-715CEE368700}" destId="{FCB89892-4A02-4728-85F9-EA421AD505FD}" srcOrd="0" destOrd="0" presId="urn:microsoft.com/office/officeart/2005/8/layout/vList2"/>
    <dgm:cxn modelId="{C14546CA-9920-481E-A6B5-8ADA7D86FD7C}" type="presParOf" srcId="{1C0AB046-7084-4C42-A7AE-715CEE368700}" destId="{270D5028-E1BD-4EFF-B812-B54FC1021212}" srcOrd="1" destOrd="0" presId="urn:microsoft.com/office/officeart/2005/8/layout/vList2"/>
    <dgm:cxn modelId="{68DDD78B-0147-4D0C-A2DA-DDA7482B3024}" type="presParOf" srcId="{1C0AB046-7084-4C42-A7AE-715CEE368700}" destId="{15864F83-7381-4B53-93BA-E394F29F9080}" srcOrd="2" destOrd="0" presId="urn:microsoft.com/office/officeart/2005/8/layout/vList2"/>
    <dgm:cxn modelId="{A9B27925-77D2-4645-A456-005FDF3C5AEE}" type="presParOf" srcId="{1C0AB046-7084-4C42-A7AE-715CEE368700}" destId="{CA31E060-0C3F-4564-B9AC-968F3EA6688D}" srcOrd="3" destOrd="0" presId="urn:microsoft.com/office/officeart/2005/8/layout/vList2"/>
    <dgm:cxn modelId="{E70F462D-D102-49F6-9B5B-FC1C7FD6C575}" type="presParOf" srcId="{1C0AB046-7084-4C42-A7AE-715CEE368700}" destId="{9C1AC487-07D5-4998-BFB5-E7AC047912E8}" srcOrd="4" destOrd="0" presId="urn:microsoft.com/office/officeart/2005/8/layout/vList2"/>
    <dgm:cxn modelId="{CA7A25AE-503D-4C42-8CF5-BFDD0EAA62B4}" type="presParOf" srcId="{1C0AB046-7084-4C42-A7AE-715CEE368700}" destId="{CB881F07-97C7-49A4-8565-544EB2BA1739}" srcOrd="5" destOrd="0" presId="urn:microsoft.com/office/officeart/2005/8/layout/vList2"/>
    <dgm:cxn modelId="{6E6B5151-ACF1-4F07-9828-1158EED31A36}" type="presParOf" srcId="{1C0AB046-7084-4C42-A7AE-715CEE368700}" destId="{3BE1163A-310E-428B-93FB-11A9B316FB30}" srcOrd="6" destOrd="0" presId="urn:microsoft.com/office/officeart/2005/8/layout/vList2"/>
    <dgm:cxn modelId="{C61B680A-7D40-4B25-B77A-4F8A647C506B}" type="presParOf" srcId="{1C0AB046-7084-4C42-A7AE-715CEE368700}" destId="{AB144DF1-61D3-47CB-BB6E-8920B6D86261}" srcOrd="7" destOrd="0" presId="urn:microsoft.com/office/officeart/2005/8/layout/vList2"/>
    <dgm:cxn modelId="{40F606EA-2CB1-4E6A-989E-B9BD88B1C19C}" type="presParOf" srcId="{1C0AB046-7084-4C42-A7AE-715CEE368700}" destId="{68406E62-3B57-4AD1-A041-1748126342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F29F1A-E7DE-4C61-A362-E0CD26977F2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1B9726-4044-4CD4-8216-22136ADB9FFD}">
      <dgm:prSet/>
      <dgm:spPr/>
      <dgm:t>
        <a:bodyPr/>
        <a:lstStyle/>
        <a:p>
          <a:r>
            <a:rPr lang="en-US"/>
            <a:t>Start</a:t>
          </a:r>
        </a:p>
      </dgm:t>
    </dgm:pt>
    <dgm:pt modelId="{860F372E-9DA0-4FAA-A6C1-5913903192C7}" type="parTrans" cxnId="{D07A3056-0437-4028-B150-3CA7E969D566}">
      <dgm:prSet/>
      <dgm:spPr/>
      <dgm:t>
        <a:bodyPr/>
        <a:lstStyle/>
        <a:p>
          <a:endParaRPr lang="en-US"/>
        </a:p>
      </dgm:t>
    </dgm:pt>
    <dgm:pt modelId="{7046B5E5-89EE-46B8-8574-232265EC9341}" type="sibTrans" cxnId="{D07A3056-0437-4028-B150-3CA7E969D566}">
      <dgm:prSet/>
      <dgm:spPr/>
      <dgm:t>
        <a:bodyPr/>
        <a:lstStyle/>
        <a:p>
          <a:endParaRPr lang="en-US"/>
        </a:p>
      </dgm:t>
    </dgm:pt>
    <dgm:pt modelId="{48C71921-CFC1-4172-AE7F-223E04642965}">
      <dgm:prSet/>
      <dgm:spPr/>
      <dgm:t>
        <a:bodyPr/>
        <a:lstStyle/>
        <a:p>
          <a:r>
            <a:rPr lang="en-US"/>
            <a:t>Start at the root node and use the UCB formula to calculate the score for every child node</a:t>
          </a:r>
        </a:p>
      </dgm:t>
    </dgm:pt>
    <dgm:pt modelId="{8D75A817-9A95-41B0-9E89-166E4C852D08}" type="parTrans" cxnId="{C1F32F42-C39B-4B4F-BDE2-09695EC1AD19}">
      <dgm:prSet/>
      <dgm:spPr/>
      <dgm:t>
        <a:bodyPr/>
        <a:lstStyle/>
        <a:p>
          <a:endParaRPr lang="en-US"/>
        </a:p>
      </dgm:t>
    </dgm:pt>
    <dgm:pt modelId="{BE4C23EF-85A3-48D4-AAE2-0686FC09E03E}" type="sibTrans" cxnId="{C1F32F42-C39B-4B4F-BDE2-09695EC1AD19}">
      <dgm:prSet/>
      <dgm:spPr/>
      <dgm:t>
        <a:bodyPr/>
        <a:lstStyle/>
        <a:p>
          <a:endParaRPr lang="en-US"/>
        </a:p>
      </dgm:t>
    </dgm:pt>
    <dgm:pt modelId="{E7160140-0ED5-4EA4-9593-D6DEF3B8DEA0}">
      <dgm:prSet/>
      <dgm:spPr/>
      <dgm:t>
        <a:bodyPr/>
        <a:lstStyle/>
        <a:p>
          <a:r>
            <a:rPr lang="en-US"/>
            <a:t>Pick</a:t>
          </a:r>
        </a:p>
      </dgm:t>
    </dgm:pt>
    <dgm:pt modelId="{58A1BE34-EDFE-4C27-B7A2-9868F4F1C84D}" type="parTrans" cxnId="{EF7792E0-3995-4C39-A6C4-F1AD5314CB29}">
      <dgm:prSet/>
      <dgm:spPr/>
      <dgm:t>
        <a:bodyPr/>
        <a:lstStyle/>
        <a:p>
          <a:endParaRPr lang="en-US"/>
        </a:p>
      </dgm:t>
    </dgm:pt>
    <dgm:pt modelId="{458449D9-D229-4BAF-9AE7-7B95A186EB75}" type="sibTrans" cxnId="{EF7792E0-3995-4C39-A6C4-F1AD5314CB29}">
      <dgm:prSet/>
      <dgm:spPr/>
      <dgm:t>
        <a:bodyPr/>
        <a:lstStyle/>
        <a:p>
          <a:endParaRPr lang="en-US"/>
        </a:p>
      </dgm:t>
    </dgm:pt>
    <dgm:pt modelId="{B4D7B3CC-EAA8-4735-B3EA-0748043747E3}">
      <dgm:prSet/>
      <dgm:spPr/>
      <dgm:t>
        <a:bodyPr/>
        <a:lstStyle/>
        <a:p>
          <a:r>
            <a:rPr lang="en-US"/>
            <a:t>Pick the child node for which you’ve computed the highest UCB score</a:t>
          </a:r>
        </a:p>
      </dgm:t>
    </dgm:pt>
    <dgm:pt modelId="{E80C83A5-DDD5-48D8-92FC-35ED94748E6E}" type="parTrans" cxnId="{2DEDC4DA-09CB-4D13-BD29-50A182A7914C}">
      <dgm:prSet/>
      <dgm:spPr/>
      <dgm:t>
        <a:bodyPr/>
        <a:lstStyle/>
        <a:p>
          <a:endParaRPr lang="en-US"/>
        </a:p>
      </dgm:t>
    </dgm:pt>
    <dgm:pt modelId="{91AAF536-8AD8-44A7-9CCC-5B8F5D4350F5}" type="sibTrans" cxnId="{2DEDC4DA-09CB-4D13-BD29-50A182A7914C}">
      <dgm:prSet/>
      <dgm:spPr/>
      <dgm:t>
        <a:bodyPr/>
        <a:lstStyle/>
        <a:p>
          <a:endParaRPr lang="en-US"/>
        </a:p>
      </dgm:t>
    </dgm:pt>
    <dgm:pt modelId="{28C84152-384F-4635-9162-F2696C8B205C}">
      <dgm:prSet/>
      <dgm:spPr/>
      <dgm:t>
        <a:bodyPr/>
        <a:lstStyle/>
        <a:p>
          <a:r>
            <a:rPr lang="en-US"/>
            <a:t>Check</a:t>
          </a:r>
        </a:p>
      </dgm:t>
    </dgm:pt>
    <dgm:pt modelId="{78BBCB15-41F9-405F-90A6-598805047A83}" type="parTrans" cxnId="{A0EF2961-44A4-47F5-8715-48F564C47FC2}">
      <dgm:prSet/>
      <dgm:spPr/>
      <dgm:t>
        <a:bodyPr/>
        <a:lstStyle/>
        <a:p>
          <a:endParaRPr lang="en-US"/>
        </a:p>
      </dgm:t>
    </dgm:pt>
    <dgm:pt modelId="{BA95D767-3CEF-4EF7-94B6-8B99625828A6}" type="sibTrans" cxnId="{A0EF2961-44A4-47F5-8715-48F564C47FC2}">
      <dgm:prSet/>
      <dgm:spPr/>
      <dgm:t>
        <a:bodyPr/>
        <a:lstStyle/>
        <a:p>
          <a:endParaRPr lang="en-US"/>
        </a:p>
      </dgm:t>
    </dgm:pt>
    <dgm:pt modelId="{9C7F38EA-4A45-4046-8F6F-22F7FBE0CE89}">
      <dgm:prSet/>
      <dgm:spPr/>
      <dgm:t>
        <a:bodyPr/>
        <a:lstStyle/>
        <a:p>
          <a:r>
            <a:rPr lang="en-US"/>
            <a:t>Check if the child has already been visited</a:t>
          </a:r>
        </a:p>
      </dgm:t>
    </dgm:pt>
    <dgm:pt modelId="{84F92FB2-D305-4BE6-8846-C7C178A78005}" type="parTrans" cxnId="{A7C05F2D-AA71-478C-8242-2ADE11DC4C2C}">
      <dgm:prSet/>
      <dgm:spPr/>
      <dgm:t>
        <a:bodyPr/>
        <a:lstStyle/>
        <a:p>
          <a:endParaRPr lang="en-US"/>
        </a:p>
      </dgm:t>
    </dgm:pt>
    <dgm:pt modelId="{C8ED307D-008B-434C-BA16-2141C48D5B9B}" type="sibTrans" cxnId="{A7C05F2D-AA71-478C-8242-2ADE11DC4C2C}">
      <dgm:prSet/>
      <dgm:spPr/>
      <dgm:t>
        <a:bodyPr/>
        <a:lstStyle/>
        <a:p>
          <a:endParaRPr lang="en-US"/>
        </a:p>
      </dgm:t>
    </dgm:pt>
    <dgm:pt modelId="{254E5695-8786-40D8-A8E0-14C4A5883F00}">
      <dgm:prSet/>
      <dgm:spPr/>
      <dgm:t>
        <a:bodyPr/>
        <a:lstStyle/>
        <a:p>
          <a:r>
            <a:rPr lang="en-US"/>
            <a:t>Do</a:t>
          </a:r>
        </a:p>
      </dgm:t>
    </dgm:pt>
    <dgm:pt modelId="{67A22BCB-47B7-4BC8-8A11-476107ECAF94}" type="parTrans" cxnId="{0FE179C3-82B1-402F-A32F-977FCC651DC7}">
      <dgm:prSet/>
      <dgm:spPr/>
      <dgm:t>
        <a:bodyPr/>
        <a:lstStyle/>
        <a:p>
          <a:endParaRPr lang="en-US"/>
        </a:p>
      </dgm:t>
    </dgm:pt>
    <dgm:pt modelId="{EB6B741C-A70F-46B2-94C9-39B02C3210A3}" type="sibTrans" cxnId="{0FE179C3-82B1-402F-A32F-977FCC651DC7}">
      <dgm:prSet/>
      <dgm:spPr/>
      <dgm:t>
        <a:bodyPr/>
        <a:lstStyle/>
        <a:p>
          <a:endParaRPr lang="en-US"/>
        </a:p>
      </dgm:t>
    </dgm:pt>
    <dgm:pt modelId="{F60B8376-A2C6-4A20-8C44-3124E5626C58}">
      <dgm:prSet/>
      <dgm:spPr/>
      <dgm:t>
        <a:bodyPr/>
        <a:lstStyle/>
        <a:p>
          <a:r>
            <a:rPr lang="en-US"/>
            <a:t>If not, do a rollout</a:t>
          </a:r>
        </a:p>
      </dgm:t>
    </dgm:pt>
    <dgm:pt modelId="{479F9A03-3987-44D1-BCA1-AB5840AAE4BD}" type="parTrans" cxnId="{9463AAF9-D166-441B-8A14-EC75117864E1}">
      <dgm:prSet/>
      <dgm:spPr/>
      <dgm:t>
        <a:bodyPr/>
        <a:lstStyle/>
        <a:p>
          <a:endParaRPr lang="en-US"/>
        </a:p>
      </dgm:t>
    </dgm:pt>
    <dgm:pt modelId="{0831894F-3ED6-45B7-BB54-F3CD2390C6FB}" type="sibTrans" cxnId="{9463AAF9-D166-441B-8A14-EC75117864E1}">
      <dgm:prSet/>
      <dgm:spPr/>
      <dgm:t>
        <a:bodyPr/>
        <a:lstStyle/>
        <a:p>
          <a:endParaRPr lang="en-US"/>
        </a:p>
      </dgm:t>
    </dgm:pt>
    <dgm:pt modelId="{3D7E2BDE-5995-4573-8271-A5F813F1E1BA}">
      <dgm:prSet/>
      <dgm:spPr/>
      <dgm:t>
        <a:bodyPr/>
        <a:lstStyle/>
        <a:p>
          <a:r>
            <a:rPr lang="en-US"/>
            <a:t>Determine</a:t>
          </a:r>
        </a:p>
      </dgm:t>
    </dgm:pt>
    <dgm:pt modelId="{85B02D90-5AF2-4833-B394-48B5BE2B999F}" type="parTrans" cxnId="{32AAFE9A-A46D-4BBD-8FA2-F3E04EF37608}">
      <dgm:prSet/>
      <dgm:spPr/>
      <dgm:t>
        <a:bodyPr/>
        <a:lstStyle/>
        <a:p>
          <a:endParaRPr lang="en-US"/>
        </a:p>
      </dgm:t>
    </dgm:pt>
    <dgm:pt modelId="{C46BC0FC-6605-4732-93AC-CB01EB713B83}" type="sibTrans" cxnId="{32AAFE9A-A46D-4BBD-8FA2-F3E04EF37608}">
      <dgm:prSet/>
      <dgm:spPr/>
      <dgm:t>
        <a:bodyPr/>
        <a:lstStyle/>
        <a:p>
          <a:endParaRPr lang="en-US"/>
        </a:p>
      </dgm:t>
    </dgm:pt>
    <dgm:pt modelId="{17BEA526-B438-416D-B6D0-0A9EAC84846D}">
      <dgm:prSet/>
      <dgm:spPr/>
      <dgm:t>
        <a:bodyPr/>
        <a:lstStyle/>
        <a:p>
          <a:r>
            <a:rPr lang="en-US" dirty="0"/>
            <a:t>If yes, determine the potential next states from there, use the UCB formula to decide which child node to pick and do a rollout</a:t>
          </a:r>
        </a:p>
      </dgm:t>
    </dgm:pt>
    <dgm:pt modelId="{DF2833C3-43E7-48FE-8FCA-B926A266336C}" type="parTrans" cxnId="{65ADAC02-2757-470F-BF01-EF30E8E88E5F}">
      <dgm:prSet/>
      <dgm:spPr/>
      <dgm:t>
        <a:bodyPr/>
        <a:lstStyle/>
        <a:p>
          <a:endParaRPr lang="en-US"/>
        </a:p>
      </dgm:t>
    </dgm:pt>
    <dgm:pt modelId="{E2BD3F6A-D54E-4577-8A13-B37DC7EEEA59}" type="sibTrans" cxnId="{65ADAC02-2757-470F-BF01-EF30E8E88E5F}">
      <dgm:prSet/>
      <dgm:spPr/>
      <dgm:t>
        <a:bodyPr/>
        <a:lstStyle/>
        <a:p>
          <a:endParaRPr lang="en-US"/>
        </a:p>
      </dgm:t>
    </dgm:pt>
    <dgm:pt modelId="{EC2F7DF4-9F85-4FE5-AE5D-92B4701A4DF3}">
      <dgm:prSet/>
      <dgm:spPr/>
      <dgm:t>
        <a:bodyPr/>
        <a:lstStyle/>
        <a:p>
          <a:r>
            <a:rPr lang="en-US"/>
            <a:t>Propagate</a:t>
          </a:r>
        </a:p>
      </dgm:t>
    </dgm:pt>
    <dgm:pt modelId="{FCE8574C-7C41-40F2-98A4-F6E5AF5B1454}" type="parTrans" cxnId="{1C984751-B716-42FC-8784-A3E37D7676B2}">
      <dgm:prSet/>
      <dgm:spPr/>
      <dgm:t>
        <a:bodyPr/>
        <a:lstStyle/>
        <a:p>
          <a:endParaRPr lang="en-US"/>
        </a:p>
      </dgm:t>
    </dgm:pt>
    <dgm:pt modelId="{2706468C-2680-40EF-9010-6BBA51AE4D21}" type="sibTrans" cxnId="{1C984751-B716-42FC-8784-A3E37D7676B2}">
      <dgm:prSet/>
      <dgm:spPr/>
      <dgm:t>
        <a:bodyPr/>
        <a:lstStyle/>
        <a:p>
          <a:endParaRPr lang="en-US"/>
        </a:p>
      </dgm:t>
    </dgm:pt>
    <dgm:pt modelId="{A15E6A99-78BB-4F49-85D2-BEB84F3BD77E}">
      <dgm:prSet/>
      <dgm:spPr/>
      <dgm:t>
        <a:bodyPr/>
        <a:lstStyle/>
        <a:p>
          <a:r>
            <a:rPr lang="en-US"/>
            <a:t>Propagate the result back through the tree until you reach the root node</a:t>
          </a:r>
        </a:p>
      </dgm:t>
    </dgm:pt>
    <dgm:pt modelId="{1C387A4E-C345-4F21-81AD-7FC945017D32}" type="parTrans" cxnId="{011A45E8-68F8-466D-8E05-C0C000D1732A}">
      <dgm:prSet/>
      <dgm:spPr/>
      <dgm:t>
        <a:bodyPr/>
        <a:lstStyle/>
        <a:p>
          <a:endParaRPr lang="en-US"/>
        </a:p>
      </dgm:t>
    </dgm:pt>
    <dgm:pt modelId="{21516DBC-90EA-47B2-8785-8868B9B40D7C}" type="sibTrans" cxnId="{011A45E8-68F8-466D-8E05-C0C000D1732A}">
      <dgm:prSet/>
      <dgm:spPr/>
      <dgm:t>
        <a:bodyPr/>
        <a:lstStyle/>
        <a:p>
          <a:endParaRPr lang="en-US"/>
        </a:p>
      </dgm:t>
    </dgm:pt>
    <dgm:pt modelId="{9C0E29C9-3471-402A-88B1-1B467591BAB9}" type="pres">
      <dgm:prSet presAssocID="{EEF29F1A-E7DE-4C61-A362-E0CD26977F24}" presName="Name0" presStyleCnt="0">
        <dgm:presLayoutVars>
          <dgm:dir/>
          <dgm:animLvl val="lvl"/>
          <dgm:resizeHandles val="exact"/>
        </dgm:presLayoutVars>
      </dgm:prSet>
      <dgm:spPr/>
    </dgm:pt>
    <dgm:pt modelId="{CDA014BA-D79B-4DC6-A525-20E096013370}" type="pres">
      <dgm:prSet presAssocID="{EC2F7DF4-9F85-4FE5-AE5D-92B4701A4DF3}" presName="boxAndChildren" presStyleCnt="0"/>
      <dgm:spPr/>
    </dgm:pt>
    <dgm:pt modelId="{47EF4D5A-44EE-43E0-AF13-BA3EC7346D04}" type="pres">
      <dgm:prSet presAssocID="{EC2F7DF4-9F85-4FE5-AE5D-92B4701A4DF3}" presName="parentTextBox" presStyleLbl="alignNode1" presStyleIdx="0" presStyleCnt="6"/>
      <dgm:spPr/>
    </dgm:pt>
    <dgm:pt modelId="{10F9EF29-F217-4A5A-9623-461130A89BDF}" type="pres">
      <dgm:prSet presAssocID="{EC2F7DF4-9F85-4FE5-AE5D-92B4701A4DF3}" presName="descendantBox" presStyleLbl="bgAccFollowNode1" presStyleIdx="0" presStyleCnt="6"/>
      <dgm:spPr/>
    </dgm:pt>
    <dgm:pt modelId="{98E0E65B-705E-4CDC-8656-B0E7097FFDD0}" type="pres">
      <dgm:prSet presAssocID="{C46BC0FC-6605-4732-93AC-CB01EB713B83}" presName="sp" presStyleCnt="0"/>
      <dgm:spPr/>
    </dgm:pt>
    <dgm:pt modelId="{C9A5E10D-BA90-4B98-884E-AA0142DC5DD3}" type="pres">
      <dgm:prSet presAssocID="{3D7E2BDE-5995-4573-8271-A5F813F1E1BA}" presName="arrowAndChildren" presStyleCnt="0"/>
      <dgm:spPr/>
    </dgm:pt>
    <dgm:pt modelId="{4C7DEDEB-7CB2-4133-BE80-6187A1206F5D}" type="pres">
      <dgm:prSet presAssocID="{3D7E2BDE-5995-4573-8271-A5F813F1E1BA}" presName="parentTextArrow" presStyleLbl="node1" presStyleIdx="0" presStyleCnt="0"/>
      <dgm:spPr/>
    </dgm:pt>
    <dgm:pt modelId="{D23301FC-FBF7-4837-B163-61CBB00F3728}" type="pres">
      <dgm:prSet presAssocID="{3D7E2BDE-5995-4573-8271-A5F813F1E1BA}" presName="arrow" presStyleLbl="alignNode1" presStyleIdx="1" presStyleCnt="6"/>
      <dgm:spPr/>
    </dgm:pt>
    <dgm:pt modelId="{05ABE682-2412-4207-89A1-087F62BFADFA}" type="pres">
      <dgm:prSet presAssocID="{3D7E2BDE-5995-4573-8271-A5F813F1E1BA}" presName="descendantArrow" presStyleLbl="bgAccFollowNode1" presStyleIdx="1" presStyleCnt="6"/>
      <dgm:spPr/>
    </dgm:pt>
    <dgm:pt modelId="{334C76BB-A1EC-4B14-ADDF-A2DA06B60BD0}" type="pres">
      <dgm:prSet presAssocID="{EB6B741C-A70F-46B2-94C9-39B02C3210A3}" presName="sp" presStyleCnt="0"/>
      <dgm:spPr/>
    </dgm:pt>
    <dgm:pt modelId="{A6F58BB6-FA3A-45D7-935E-8D901FAFB283}" type="pres">
      <dgm:prSet presAssocID="{254E5695-8786-40D8-A8E0-14C4A5883F00}" presName="arrowAndChildren" presStyleCnt="0"/>
      <dgm:spPr/>
    </dgm:pt>
    <dgm:pt modelId="{82457719-B1C4-4EC2-8349-A83B99C0FD86}" type="pres">
      <dgm:prSet presAssocID="{254E5695-8786-40D8-A8E0-14C4A5883F00}" presName="parentTextArrow" presStyleLbl="node1" presStyleIdx="0" presStyleCnt="0"/>
      <dgm:spPr/>
    </dgm:pt>
    <dgm:pt modelId="{89BEE4D9-E5DE-4864-98F5-38DDF7F6E60F}" type="pres">
      <dgm:prSet presAssocID="{254E5695-8786-40D8-A8E0-14C4A5883F00}" presName="arrow" presStyleLbl="alignNode1" presStyleIdx="2" presStyleCnt="6"/>
      <dgm:spPr/>
    </dgm:pt>
    <dgm:pt modelId="{73E522A4-78C9-490B-8731-2E34CDF99379}" type="pres">
      <dgm:prSet presAssocID="{254E5695-8786-40D8-A8E0-14C4A5883F00}" presName="descendantArrow" presStyleLbl="bgAccFollowNode1" presStyleIdx="2" presStyleCnt="6"/>
      <dgm:spPr/>
    </dgm:pt>
    <dgm:pt modelId="{9A684BE1-D51E-41EA-A64F-1A64738EDE01}" type="pres">
      <dgm:prSet presAssocID="{BA95D767-3CEF-4EF7-94B6-8B99625828A6}" presName="sp" presStyleCnt="0"/>
      <dgm:spPr/>
    </dgm:pt>
    <dgm:pt modelId="{DA7FA26B-72AE-481B-9F30-242FE08CC48E}" type="pres">
      <dgm:prSet presAssocID="{28C84152-384F-4635-9162-F2696C8B205C}" presName="arrowAndChildren" presStyleCnt="0"/>
      <dgm:spPr/>
    </dgm:pt>
    <dgm:pt modelId="{BFB6ED94-3D65-47CE-9C80-74C4C83DF24E}" type="pres">
      <dgm:prSet presAssocID="{28C84152-384F-4635-9162-F2696C8B205C}" presName="parentTextArrow" presStyleLbl="node1" presStyleIdx="0" presStyleCnt="0"/>
      <dgm:spPr/>
    </dgm:pt>
    <dgm:pt modelId="{3EDE6261-622B-4921-A0FD-A7A86D28D821}" type="pres">
      <dgm:prSet presAssocID="{28C84152-384F-4635-9162-F2696C8B205C}" presName="arrow" presStyleLbl="alignNode1" presStyleIdx="3" presStyleCnt="6"/>
      <dgm:spPr/>
    </dgm:pt>
    <dgm:pt modelId="{D401A759-D35A-4DAD-9EB4-8D6242E93516}" type="pres">
      <dgm:prSet presAssocID="{28C84152-384F-4635-9162-F2696C8B205C}" presName="descendantArrow" presStyleLbl="bgAccFollowNode1" presStyleIdx="3" presStyleCnt="6"/>
      <dgm:spPr/>
    </dgm:pt>
    <dgm:pt modelId="{8584D609-52DA-4935-98CC-ED2F5BA1F458}" type="pres">
      <dgm:prSet presAssocID="{458449D9-D229-4BAF-9AE7-7B95A186EB75}" presName="sp" presStyleCnt="0"/>
      <dgm:spPr/>
    </dgm:pt>
    <dgm:pt modelId="{48536AC5-1C45-48BB-864F-C0907FEAD9B7}" type="pres">
      <dgm:prSet presAssocID="{E7160140-0ED5-4EA4-9593-D6DEF3B8DEA0}" presName="arrowAndChildren" presStyleCnt="0"/>
      <dgm:spPr/>
    </dgm:pt>
    <dgm:pt modelId="{38924DCF-1740-4B75-82F3-2EE5BA6919E5}" type="pres">
      <dgm:prSet presAssocID="{E7160140-0ED5-4EA4-9593-D6DEF3B8DEA0}" presName="parentTextArrow" presStyleLbl="node1" presStyleIdx="0" presStyleCnt="0"/>
      <dgm:spPr/>
    </dgm:pt>
    <dgm:pt modelId="{94F4531D-22F1-452B-8FD3-624E83D217A5}" type="pres">
      <dgm:prSet presAssocID="{E7160140-0ED5-4EA4-9593-D6DEF3B8DEA0}" presName="arrow" presStyleLbl="alignNode1" presStyleIdx="4" presStyleCnt="6"/>
      <dgm:spPr/>
    </dgm:pt>
    <dgm:pt modelId="{B915F62C-C0DB-448E-A576-CCE6926708CC}" type="pres">
      <dgm:prSet presAssocID="{E7160140-0ED5-4EA4-9593-D6DEF3B8DEA0}" presName="descendantArrow" presStyleLbl="bgAccFollowNode1" presStyleIdx="4" presStyleCnt="6"/>
      <dgm:spPr/>
    </dgm:pt>
    <dgm:pt modelId="{2DDADFCB-C050-4B1A-AE85-538FD88EE4D5}" type="pres">
      <dgm:prSet presAssocID="{7046B5E5-89EE-46B8-8574-232265EC9341}" presName="sp" presStyleCnt="0"/>
      <dgm:spPr/>
    </dgm:pt>
    <dgm:pt modelId="{C8B54B51-8EBD-40F5-A549-040BFCAAD8A5}" type="pres">
      <dgm:prSet presAssocID="{111B9726-4044-4CD4-8216-22136ADB9FFD}" presName="arrowAndChildren" presStyleCnt="0"/>
      <dgm:spPr/>
    </dgm:pt>
    <dgm:pt modelId="{2F76E9B8-7B5F-4CB3-923C-5C2AF94F3509}" type="pres">
      <dgm:prSet presAssocID="{111B9726-4044-4CD4-8216-22136ADB9FFD}" presName="parentTextArrow" presStyleLbl="node1" presStyleIdx="0" presStyleCnt="0"/>
      <dgm:spPr/>
    </dgm:pt>
    <dgm:pt modelId="{7A14C49B-BD92-4B58-AFB3-DEB2ABA2922C}" type="pres">
      <dgm:prSet presAssocID="{111B9726-4044-4CD4-8216-22136ADB9FFD}" presName="arrow" presStyleLbl="alignNode1" presStyleIdx="5" presStyleCnt="6"/>
      <dgm:spPr/>
    </dgm:pt>
    <dgm:pt modelId="{1294731A-11E5-43AB-A2E6-F2EDE686913D}" type="pres">
      <dgm:prSet presAssocID="{111B9726-4044-4CD4-8216-22136ADB9FFD}" presName="descendantArrow" presStyleLbl="bgAccFollowNode1" presStyleIdx="5" presStyleCnt="6"/>
      <dgm:spPr/>
    </dgm:pt>
  </dgm:ptLst>
  <dgm:cxnLst>
    <dgm:cxn modelId="{65ADAC02-2757-470F-BF01-EF30E8E88E5F}" srcId="{3D7E2BDE-5995-4573-8271-A5F813F1E1BA}" destId="{17BEA526-B438-416D-B6D0-0A9EAC84846D}" srcOrd="0" destOrd="0" parTransId="{DF2833C3-43E7-48FE-8FCA-B926A266336C}" sibTransId="{E2BD3F6A-D54E-4577-8A13-B37DC7EEEA59}"/>
    <dgm:cxn modelId="{D72DC628-1890-4B28-BD8E-F4835FD7850C}" type="presOf" srcId="{3D7E2BDE-5995-4573-8271-A5F813F1E1BA}" destId="{D23301FC-FBF7-4837-B163-61CBB00F3728}" srcOrd="1" destOrd="0" presId="urn:microsoft.com/office/officeart/2016/7/layout/VerticalDownArrowProcess"/>
    <dgm:cxn modelId="{A7C05F2D-AA71-478C-8242-2ADE11DC4C2C}" srcId="{28C84152-384F-4635-9162-F2696C8B205C}" destId="{9C7F38EA-4A45-4046-8F6F-22F7FBE0CE89}" srcOrd="0" destOrd="0" parTransId="{84F92FB2-D305-4BE6-8846-C7C178A78005}" sibTransId="{C8ED307D-008B-434C-BA16-2141C48D5B9B}"/>
    <dgm:cxn modelId="{7C661E30-69F5-4AA2-BBB6-0984DBD4C267}" type="presOf" srcId="{9C7F38EA-4A45-4046-8F6F-22F7FBE0CE89}" destId="{D401A759-D35A-4DAD-9EB4-8D6242E93516}" srcOrd="0" destOrd="0" presId="urn:microsoft.com/office/officeart/2016/7/layout/VerticalDownArrowProcess"/>
    <dgm:cxn modelId="{D9171032-7106-4B2C-B7B4-D6AAA58746A2}" type="presOf" srcId="{E7160140-0ED5-4EA4-9593-D6DEF3B8DEA0}" destId="{94F4531D-22F1-452B-8FD3-624E83D217A5}" srcOrd="1" destOrd="0" presId="urn:microsoft.com/office/officeart/2016/7/layout/VerticalDownArrowProcess"/>
    <dgm:cxn modelId="{B3258139-6F0D-4094-9B5E-F1266EA63888}" type="presOf" srcId="{111B9726-4044-4CD4-8216-22136ADB9FFD}" destId="{7A14C49B-BD92-4B58-AFB3-DEB2ABA2922C}" srcOrd="1" destOrd="0" presId="urn:microsoft.com/office/officeart/2016/7/layout/VerticalDownArrowProcess"/>
    <dgm:cxn modelId="{0286AF39-1C6F-4D18-A5BE-8F54AF94C9F9}" type="presOf" srcId="{A15E6A99-78BB-4F49-85D2-BEB84F3BD77E}" destId="{10F9EF29-F217-4A5A-9623-461130A89BDF}" srcOrd="0" destOrd="0" presId="urn:microsoft.com/office/officeart/2016/7/layout/VerticalDownArrowProcess"/>
    <dgm:cxn modelId="{276C183A-D242-4995-9F95-8CBFDA4F6BDF}" type="presOf" srcId="{3D7E2BDE-5995-4573-8271-A5F813F1E1BA}" destId="{4C7DEDEB-7CB2-4133-BE80-6187A1206F5D}" srcOrd="0" destOrd="0" presId="urn:microsoft.com/office/officeart/2016/7/layout/VerticalDownArrowProcess"/>
    <dgm:cxn modelId="{35CC583E-4F56-42B7-A7E5-E0E389D14290}" type="presOf" srcId="{48C71921-CFC1-4172-AE7F-223E04642965}" destId="{1294731A-11E5-43AB-A2E6-F2EDE686913D}" srcOrd="0" destOrd="0" presId="urn:microsoft.com/office/officeart/2016/7/layout/VerticalDownArrowProcess"/>
    <dgm:cxn modelId="{A0EF2961-44A4-47F5-8715-48F564C47FC2}" srcId="{EEF29F1A-E7DE-4C61-A362-E0CD26977F24}" destId="{28C84152-384F-4635-9162-F2696C8B205C}" srcOrd="2" destOrd="0" parTransId="{78BBCB15-41F9-405F-90A6-598805047A83}" sibTransId="{BA95D767-3CEF-4EF7-94B6-8B99625828A6}"/>
    <dgm:cxn modelId="{C1F32F42-C39B-4B4F-BDE2-09695EC1AD19}" srcId="{111B9726-4044-4CD4-8216-22136ADB9FFD}" destId="{48C71921-CFC1-4172-AE7F-223E04642965}" srcOrd="0" destOrd="0" parTransId="{8D75A817-9A95-41B0-9E89-166E4C852D08}" sibTransId="{BE4C23EF-85A3-48D4-AAE2-0686FC09E03E}"/>
    <dgm:cxn modelId="{D403B563-6083-4A1D-8101-E262A32B2842}" type="presOf" srcId="{17BEA526-B438-416D-B6D0-0A9EAC84846D}" destId="{05ABE682-2412-4207-89A1-087F62BFADFA}" srcOrd="0" destOrd="0" presId="urn:microsoft.com/office/officeart/2016/7/layout/VerticalDownArrowProcess"/>
    <dgm:cxn modelId="{568D2069-4523-49BB-BE79-5F60D4C8D56C}" type="presOf" srcId="{EEF29F1A-E7DE-4C61-A362-E0CD26977F24}" destId="{9C0E29C9-3471-402A-88B1-1B467591BAB9}" srcOrd="0" destOrd="0" presId="urn:microsoft.com/office/officeart/2016/7/layout/VerticalDownArrowProcess"/>
    <dgm:cxn modelId="{CC762A49-2DA2-48BC-B755-2450DD06E038}" type="presOf" srcId="{E7160140-0ED5-4EA4-9593-D6DEF3B8DEA0}" destId="{38924DCF-1740-4B75-82F3-2EE5BA6919E5}" srcOrd="0" destOrd="0" presId="urn:microsoft.com/office/officeart/2016/7/layout/VerticalDownArrowProcess"/>
    <dgm:cxn modelId="{1C984751-B716-42FC-8784-A3E37D7676B2}" srcId="{EEF29F1A-E7DE-4C61-A362-E0CD26977F24}" destId="{EC2F7DF4-9F85-4FE5-AE5D-92B4701A4DF3}" srcOrd="5" destOrd="0" parTransId="{FCE8574C-7C41-40F2-98A4-F6E5AF5B1454}" sibTransId="{2706468C-2680-40EF-9010-6BBA51AE4D21}"/>
    <dgm:cxn modelId="{D07A3056-0437-4028-B150-3CA7E969D566}" srcId="{EEF29F1A-E7DE-4C61-A362-E0CD26977F24}" destId="{111B9726-4044-4CD4-8216-22136ADB9FFD}" srcOrd="0" destOrd="0" parTransId="{860F372E-9DA0-4FAA-A6C1-5913903192C7}" sibTransId="{7046B5E5-89EE-46B8-8574-232265EC9341}"/>
    <dgm:cxn modelId="{E8E7EC79-045D-4759-80E5-F7BB61D920F3}" type="presOf" srcId="{111B9726-4044-4CD4-8216-22136ADB9FFD}" destId="{2F76E9B8-7B5F-4CB3-923C-5C2AF94F3509}" srcOrd="0" destOrd="0" presId="urn:microsoft.com/office/officeart/2016/7/layout/VerticalDownArrowProcess"/>
    <dgm:cxn modelId="{705C918B-2218-4F50-BAE1-FCC75305AA1B}" type="presOf" srcId="{254E5695-8786-40D8-A8E0-14C4A5883F00}" destId="{89BEE4D9-E5DE-4864-98F5-38DDF7F6E60F}" srcOrd="1" destOrd="0" presId="urn:microsoft.com/office/officeart/2016/7/layout/VerticalDownArrowProcess"/>
    <dgm:cxn modelId="{32AAFE9A-A46D-4BBD-8FA2-F3E04EF37608}" srcId="{EEF29F1A-E7DE-4C61-A362-E0CD26977F24}" destId="{3D7E2BDE-5995-4573-8271-A5F813F1E1BA}" srcOrd="4" destOrd="0" parTransId="{85B02D90-5AF2-4833-B394-48B5BE2B999F}" sibTransId="{C46BC0FC-6605-4732-93AC-CB01EB713B83}"/>
    <dgm:cxn modelId="{BAF56FA8-0857-4E2E-9E99-EE55020ED3FE}" type="presOf" srcId="{254E5695-8786-40D8-A8E0-14C4A5883F00}" destId="{82457719-B1C4-4EC2-8349-A83B99C0FD86}" srcOrd="0" destOrd="0" presId="urn:microsoft.com/office/officeart/2016/7/layout/VerticalDownArrowProcess"/>
    <dgm:cxn modelId="{4F60CBB8-0DA7-4D13-A3FD-02AAC51F9B1D}" type="presOf" srcId="{EC2F7DF4-9F85-4FE5-AE5D-92B4701A4DF3}" destId="{47EF4D5A-44EE-43E0-AF13-BA3EC7346D04}" srcOrd="0" destOrd="0" presId="urn:microsoft.com/office/officeart/2016/7/layout/VerticalDownArrowProcess"/>
    <dgm:cxn modelId="{B157D6BC-D6D2-4660-B632-1FA593DE9259}" type="presOf" srcId="{28C84152-384F-4635-9162-F2696C8B205C}" destId="{3EDE6261-622B-4921-A0FD-A7A86D28D821}" srcOrd="1" destOrd="0" presId="urn:microsoft.com/office/officeart/2016/7/layout/VerticalDownArrowProcess"/>
    <dgm:cxn modelId="{0FE179C3-82B1-402F-A32F-977FCC651DC7}" srcId="{EEF29F1A-E7DE-4C61-A362-E0CD26977F24}" destId="{254E5695-8786-40D8-A8E0-14C4A5883F00}" srcOrd="3" destOrd="0" parTransId="{67A22BCB-47B7-4BC8-8A11-476107ECAF94}" sibTransId="{EB6B741C-A70F-46B2-94C9-39B02C3210A3}"/>
    <dgm:cxn modelId="{AFA1AFD3-3E91-4BAC-9912-C2B9499EA3D5}" type="presOf" srcId="{B4D7B3CC-EAA8-4735-B3EA-0748043747E3}" destId="{B915F62C-C0DB-448E-A576-CCE6926708CC}" srcOrd="0" destOrd="0" presId="urn:microsoft.com/office/officeart/2016/7/layout/VerticalDownArrowProcess"/>
    <dgm:cxn modelId="{2DEDC4DA-09CB-4D13-BD29-50A182A7914C}" srcId="{E7160140-0ED5-4EA4-9593-D6DEF3B8DEA0}" destId="{B4D7B3CC-EAA8-4735-B3EA-0748043747E3}" srcOrd="0" destOrd="0" parTransId="{E80C83A5-DDD5-48D8-92FC-35ED94748E6E}" sibTransId="{91AAF536-8AD8-44A7-9CCC-5B8F5D4350F5}"/>
    <dgm:cxn modelId="{EF7792E0-3995-4C39-A6C4-F1AD5314CB29}" srcId="{EEF29F1A-E7DE-4C61-A362-E0CD26977F24}" destId="{E7160140-0ED5-4EA4-9593-D6DEF3B8DEA0}" srcOrd="1" destOrd="0" parTransId="{58A1BE34-EDFE-4C27-B7A2-9868F4F1C84D}" sibTransId="{458449D9-D229-4BAF-9AE7-7B95A186EB75}"/>
    <dgm:cxn modelId="{011A45E8-68F8-466D-8E05-C0C000D1732A}" srcId="{EC2F7DF4-9F85-4FE5-AE5D-92B4701A4DF3}" destId="{A15E6A99-78BB-4F49-85D2-BEB84F3BD77E}" srcOrd="0" destOrd="0" parTransId="{1C387A4E-C345-4F21-81AD-7FC945017D32}" sibTransId="{21516DBC-90EA-47B2-8785-8868B9B40D7C}"/>
    <dgm:cxn modelId="{ADD4DAEC-BE40-4192-98CB-DA78079B0E84}" type="presOf" srcId="{F60B8376-A2C6-4A20-8C44-3124E5626C58}" destId="{73E522A4-78C9-490B-8731-2E34CDF99379}" srcOrd="0" destOrd="0" presId="urn:microsoft.com/office/officeart/2016/7/layout/VerticalDownArrowProcess"/>
    <dgm:cxn modelId="{9463AAF9-D166-441B-8A14-EC75117864E1}" srcId="{254E5695-8786-40D8-A8E0-14C4A5883F00}" destId="{F60B8376-A2C6-4A20-8C44-3124E5626C58}" srcOrd="0" destOrd="0" parTransId="{479F9A03-3987-44D1-BCA1-AB5840AAE4BD}" sibTransId="{0831894F-3ED6-45B7-BB54-F3CD2390C6FB}"/>
    <dgm:cxn modelId="{681BCFFD-5456-49CF-BF25-F5B747CFFE77}" type="presOf" srcId="{28C84152-384F-4635-9162-F2696C8B205C}" destId="{BFB6ED94-3D65-47CE-9C80-74C4C83DF24E}" srcOrd="0" destOrd="0" presId="urn:microsoft.com/office/officeart/2016/7/layout/VerticalDownArrowProcess"/>
    <dgm:cxn modelId="{EB77571F-6D90-4C34-A587-C8C331768E3E}" type="presParOf" srcId="{9C0E29C9-3471-402A-88B1-1B467591BAB9}" destId="{CDA014BA-D79B-4DC6-A525-20E096013370}" srcOrd="0" destOrd="0" presId="urn:microsoft.com/office/officeart/2016/7/layout/VerticalDownArrowProcess"/>
    <dgm:cxn modelId="{F4134CA0-C6D8-47D7-9891-845270F483EA}" type="presParOf" srcId="{CDA014BA-D79B-4DC6-A525-20E096013370}" destId="{47EF4D5A-44EE-43E0-AF13-BA3EC7346D04}" srcOrd="0" destOrd="0" presId="urn:microsoft.com/office/officeart/2016/7/layout/VerticalDownArrowProcess"/>
    <dgm:cxn modelId="{9013C356-2AA6-4577-8985-E87FEDF4AF02}" type="presParOf" srcId="{CDA014BA-D79B-4DC6-A525-20E096013370}" destId="{10F9EF29-F217-4A5A-9623-461130A89BDF}" srcOrd="1" destOrd="0" presId="urn:microsoft.com/office/officeart/2016/7/layout/VerticalDownArrowProcess"/>
    <dgm:cxn modelId="{58447811-15F3-4F08-BABB-26ED8B0C30C1}" type="presParOf" srcId="{9C0E29C9-3471-402A-88B1-1B467591BAB9}" destId="{98E0E65B-705E-4CDC-8656-B0E7097FFDD0}" srcOrd="1" destOrd="0" presId="urn:microsoft.com/office/officeart/2016/7/layout/VerticalDownArrowProcess"/>
    <dgm:cxn modelId="{3AD8B836-30B5-40EB-B526-92357208C6EC}" type="presParOf" srcId="{9C0E29C9-3471-402A-88B1-1B467591BAB9}" destId="{C9A5E10D-BA90-4B98-884E-AA0142DC5DD3}" srcOrd="2" destOrd="0" presId="urn:microsoft.com/office/officeart/2016/7/layout/VerticalDownArrowProcess"/>
    <dgm:cxn modelId="{599AE434-038F-4B3E-90FD-B04153DCF26D}" type="presParOf" srcId="{C9A5E10D-BA90-4B98-884E-AA0142DC5DD3}" destId="{4C7DEDEB-7CB2-4133-BE80-6187A1206F5D}" srcOrd="0" destOrd="0" presId="urn:microsoft.com/office/officeart/2016/7/layout/VerticalDownArrowProcess"/>
    <dgm:cxn modelId="{AE615AFD-D866-485D-997B-E764ABFC90F4}" type="presParOf" srcId="{C9A5E10D-BA90-4B98-884E-AA0142DC5DD3}" destId="{D23301FC-FBF7-4837-B163-61CBB00F3728}" srcOrd="1" destOrd="0" presId="urn:microsoft.com/office/officeart/2016/7/layout/VerticalDownArrowProcess"/>
    <dgm:cxn modelId="{13D89FB8-7A00-4456-983E-2A8D75D01022}" type="presParOf" srcId="{C9A5E10D-BA90-4B98-884E-AA0142DC5DD3}" destId="{05ABE682-2412-4207-89A1-087F62BFADFA}" srcOrd="2" destOrd="0" presId="urn:microsoft.com/office/officeart/2016/7/layout/VerticalDownArrowProcess"/>
    <dgm:cxn modelId="{6BC9EFD8-30FE-471F-A1F2-AB34CAA68AEA}" type="presParOf" srcId="{9C0E29C9-3471-402A-88B1-1B467591BAB9}" destId="{334C76BB-A1EC-4B14-ADDF-A2DA06B60BD0}" srcOrd="3" destOrd="0" presId="urn:microsoft.com/office/officeart/2016/7/layout/VerticalDownArrowProcess"/>
    <dgm:cxn modelId="{014E8D2A-5FA8-4C7B-BF97-93C26A774ED2}" type="presParOf" srcId="{9C0E29C9-3471-402A-88B1-1B467591BAB9}" destId="{A6F58BB6-FA3A-45D7-935E-8D901FAFB283}" srcOrd="4" destOrd="0" presId="urn:microsoft.com/office/officeart/2016/7/layout/VerticalDownArrowProcess"/>
    <dgm:cxn modelId="{1DA4526E-663D-4309-8263-E17DBF4A4F12}" type="presParOf" srcId="{A6F58BB6-FA3A-45D7-935E-8D901FAFB283}" destId="{82457719-B1C4-4EC2-8349-A83B99C0FD86}" srcOrd="0" destOrd="0" presId="urn:microsoft.com/office/officeart/2016/7/layout/VerticalDownArrowProcess"/>
    <dgm:cxn modelId="{A1614C00-D4ED-4A48-A113-2CF17FDB11B8}" type="presParOf" srcId="{A6F58BB6-FA3A-45D7-935E-8D901FAFB283}" destId="{89BEE4D9-E5DE-4864-98F5-38DDF7F6E60F}" srcOrd="1" destOrd="0" presId="urn:microsoft.com/office/officeart/2016/7/layout/VerticalDownArrowProcess"/>
    <dgm:cxn modelId="{EB74991C-C8EE-445D-B9EF-01F04D12AA4F}" type="presParOf" srcId="{A6F58BB6-FA3A-45D7-935E-8D901FAFB283}" destId="{73E522A4-78C9-490B-8731-2E34CDF99379}" srcOrd="2" destOrd="0" presId="urn:microsoft.com/office/officeart/2016/7/layout/VerticalDownArrowProcess"/>
    <dgm:cxn modelId="{8E7DBE5C-3173-481D-8515-B48A63294704}" type="presParOf" srcId="{9C0E29C9-3471-402A-88B1-1B467591BAB9}" destId="{9A684BE1-D51E-41EA-A64F-1A64738EDE01}" srcOrd="5" destOrd="0" presId="urn:microsoft.com/office/officeart/2016/7/layout/VerticalDownArrowProcess"/>
    <dgm:cxn modelId="{E5EEC234-EA95-4231-9049-67512FD9BE97}" type="presParOf" srcId="{9C0E29C9-3471-402A-88B1-1B467591BAB9}" destId="{DA7FA26B-72AE-481B-9F30-242FE08CC48E}" srcOrd="6" destOrd="0" presId="urn:microsoft.com/office/officeart/2016/7/layout/VerticalDownArrowProcess"/>
    <dgm:cxn modelId="{6604C45D-019E-4E1A-BD6F-22D392B76D57}" type="presParOf" srcId="{DA7FA26B-72AE-481B-9F30-242FE08CC48E}" destId="{BFB6ED94-3D65-47CE-9C80-74C4C83DF24E}" srcOrd="0" destOrd="0" presId="urn:microsoft.com/office/officeart/2016/7/layout/VerticalDownArrowProcess"/>
    <dgm:cxn modelId="{6D86C97A-077F-475D-A430-D7B8E0BB5A6D}" type="presParOf" srcId="{DA7FA26B-72AE-481B-9F30-242FE08CC48E}" destId="{3EDE6261-622B-4921-A0FD-A7A86D28D821}" srcOrd="1" destOrd="0" presId="urn:microsoft.com/office/officeart/2016/7/layout/VerticalDownArrowProcess"/>
    <dgm:cxn modelId="{AD7A084A-EAAF-4130-AF8D-B717EAF1F1F4}" type="presParOf" srcId="{DA7FA26B-72AE-481B-9F30-242FE08CC48E}" destId="{D401A759-D35A-4DAD-9EB4-8D6242E93516}" srcOrd="2" destOrd="0" presId="urn:microsoft.com/office/officeart/2016/7/layout/VerticalDownArrowProcess"/>
    <dgm:cxn modelId="{CC333638-6EB8-491E-A4EA-07C3D337D4F0}" type="presParOf" srcId="{9C0E29C9-3471-402A-88B1-1B467591BAB9}" destId="{8584D609-52DA-4935-98CC-ED2F5BA1F458}" srcOrd="7" destOrd="0" presId="urn:microsoft.com/office/officeart/2016/7/layout/VerticalDownArrowProcess"/>
    <dgm:cxn modelId="{0C27401A-C800-4A8D-9F2A-16394E8CF0C0}" type="presParOf" srcId="{9C0E29C9-3471-402A-88B1-1B467591BAB9}" destId="{48536AC5-1C45-48BB-864F-C0907FEAD9B7}" srcOrd="8" destOrd="0" presId="urn:microsoft.com/office/officeart/2016/7/layout/VerticalDownArrowProcess"/>
    <dgm:cxn modelId="{4A70D3D1-3B94-4A6A-BA73-29A1C722BB8B}" type="presParOf" srcId="{48536AC5-1C45-48BB-864F-C0907FEAD9B7}" destId="{38924DCF-1740-4B75-82F3-2EE5BA6919E5}" srcOrd="0" destOrd="0" presId="urn:microsoft.com/office/officeart/2016/7/layout/VerticalDownArrowProcess"/>
    <dgm:cxn modelId="{28EA9A68-B454-4021-8150-B773691242FE}" type="presParOf" srcId="{48536AC5-1C45-48BB-864F-C0907FEAD9B7}" destId="{94F4531D-22F1-452B-8FD3-624E83D217A5}" srcOrd="1" destOrd="0" presId="urn:microsoft.com/office/officeart/2016/7/layout/VerticalDownArrowProcess"/>
    <dgm:cxn modelId="{AC0DEA7A-F803-4F5C-93A0-793E1BC0AFDB}" type="presParOf" srcId="{48536AC5-1C45-48BB-864F-C0907FEAD9B7}" destId="{B915F62C-C0DB-448E-A576-CCE6926708CC}" srcOrd="2" destOrd="0" presId="urn:microsoft.com/office/officeart/2016/7/layout/VerticalDownArrowProcess"/>
    <dgm:cxn modelId="{D608A3B2-93E1-449C-B796-041D0D55D87A}" type="presParOf" srcId="{9C0E29C9-3471-402A-88B1-1B467591BAB9}" destId="{2DDADFCB-C050-4B1A-AE85-538FD88EE4D5}" srcOrd="9" destOrd="0" presId="urn:microsoft.com/office/officeart/2016/7/layout/VerticalDownArrowProcess"/>
    <dgm:cxn modelId="{67250C7D-53CE-4A30-BBED-E759A01481B6}" type="presParOf" srcId="{9C0E29C9-3471-402A-88B1-1B467591BAB9}" destId="{C8B54B51-8EBD-40F5-A549-040BFCAAD8A5}" srcOrd="10" destOrd="0" presId="urn:microsoft.com/office/officeart/2016/7/layout/VerticalDownArrowProcess"/>
    <dgm:cxn modelId="{82ECA431-2B9C-4B16-84BC-0E3AEE5166F6}" type="presParOf" srcId="{C8B54B51-8EBD-40F5-A549-040BFCAAD8A5}" destId="{2F76E9B8-7B5F-4CB3-923C-5C2AF94F3509}" srcOrd="0" destOrd="0" presId="urn:microsoft.com/office/officeart/2016/7/layout/VerticalDownArrowProcess"/>
    <dgm:cxn modelId="{0AB5DA3D-227B-40A3-B9C3-CE2F575C0641}" type="presParOf" srcId="{C8B54B51-8EBD-40F5-A549-040BFCAAD8A5}" destId="{7A14C49B-BD92-4B58-AFB3-DEB2ABA2922C}" srcOrd="1" destOrd="0" presId="urn:microsoft.com/office/officeart/2016/7/layout/VerticalDownArrowProcess"/>
    <dgm:cxn modelId="{29F85107-A159-456F-B00D-63E053E0F5C6}" type="presParOf" srcId="{C8B54B51-8EBD-40F5-A549-040BFCAAD8A5}" destId="{1294731A-11E5-43AB-A2E6-F2EDE686913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C86FE9-7E9C-405B-9FA6-12FB9EF2ED3E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2D41CBB-DDDC-4A69-B9A6-18D4157F42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selection</a:t>
          </a:r>
          <a:endParaRPr lang="en-US"/>
        </a:p>
      </dgm:t>
    </dgm:pt>
    <dgm:pt modelId="{23897F3E-B877-4593-A719-2D2C5A5BC00D}" type="parTrans" cxnId="{8192F73B-AED8-4194-B9E9-8CA9C5D03184}">
      <dgm:prSet/>
      <dgm:spPr/>
      <dgm:t>
        <a:bodyPr/>
        <a:lstStyle/>
        <a:p>
          <a:endParaRPr lang="en-US"/>
        </a:p>
      </dgm:t>
    </dgm:pt>
    <dgm:pt modelId="{4600730B-29AA-4629-9355-69E72CE994E4}" type="sibTrans" cxnId="{8192F73B-AED8-4194-B9E9-8CA9C5D03184}">
      <dgm:prSet/>
      <dgm:spPr/>
      <dgm:t>
        <a:bodyPr/>
        <a:lstStyle/>
        <a:p>
          <a:endParaRPr lang="en-US"/>
        </a:p>
      </dgm:t>
    </dgm:pt>
    <dgm:pt modelId="{86744FA7-B3D6-4786-BB00-EDC79874ED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expansion</a:t>
          </a:r>
          <a:endParaRPr lang="en-US"/>
        </a:p>
      </dgm:t>
    </dgm:pt>
    <dgm:pt modelId="{E042E069-4CDF-4B42-BFC4-A9AC9BF706E5}" type="parTrans" cxnId="{410C7CE0-85C5-4BE5-9CEA-704213B1C342}">
      <dgm:prSet/>
      <dgm:spPr/>
      <dgm:t>
        <a:bodyPr/>
        <a:lstStyle/>
        <a:p>
          <a:endParaRPr lang="en-US"/>
        </a:p>
      </dgm:t>
    </dgm:pt>
    <dgm:pt modelId="{21DF2D12-85BC-4245-8543-7EB3E9C1B9CA}" type="sibTrans" cxnId="{410C7CE0-85C5-4BE5-9CEA-704213B1C342}">
      <dgm:prSet/>
      <dgm:spPr/>
      <dgm:t>
        <a:bodyPr/>
        <a:lstStyle/>
        <a:p>
          <a:endParaRPr lang="en-US"/>
        </a:p>
      </dgm:t>
    </dgm:pt>
    <dgm:pt modelId="{FE1478D5-4440-4AE1-9955-DEA0B53527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simulation</a:t>
          </a:r>
          <a:endParaRPr lang="en-US"/>
        </a:p>
      </dgm:t>
    </dgm:pt>
    <dgm:pt modelId="{CE07D12A-B9F1-4849-97B3-DC63F0D6FAB3}" type="parTrans" cxnId="{18D673C1-028F-476D-A7D7-9E14705FF83B}">
      <dgm:prSet/>
      <dgm:spPr/>
      <dgm:t>
        <a:bodyPr/>
        <a:lstStyle/>
        <a:p>
          <a:endParaRPr lang="en-US"/>
        </a:p>
      </dgm:t>
    </dgm:pt>
    <dgm:pt modelId="{C3E1BC14-081D-4275-9DF6-BDA725BAD383}" type="sibTrans" cxnId="{18D673C1-028F-476D-A7D7-9E14705FF83B}">
      <dgm:prSet/>
      <dgm:spPr/>
      <dgm:t>
        <a:bodyPr/>
        <a:lstStyle/>
        <a:p>
          <a:endParaRPr lang="en-US"/>
        </a:p>
      </dgm:t>
    </dgm:pt>
    <dgm:pt modelId="{06CE5595-33BF-4F16-BC6D-69C3CF6997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back-propagation</a:t>
          </a:r>
          <a:r>
            <a:rPr lang="en-US" b="0" i="0"/>
            <a:t>.</a:t>
          </a:r>
          <a:endParaRPr lang="en-US"/>
        </a:p>
      </dgm:t>
    </dgm:pt>
    <dgm:pt modelId="{6A881AC4-C06C-41DF-828F-A7C971A393CA}" type="parTrans" cxnId="{42F48FD3-5F4A-4CB9-A252-96A284F49039}">
      <dgm:prSet/>
      <dgm:spPr/>
      <dgm:t>
        <a:bodyPr/>
        <a:lstStyle/>
        <a:p>
          <a:endParaRPr lang="en-US"/>
        </a:p>
      </dgm:t>
    </dgm:pt>
    <dgm:pt modelId="{2954DFD4-8275-479C-891F-AE1BBA9B3370}" type="sibTrans" cxnId="{42F48FD3-5F4A-4CB9-A252-96A284F49039}">
      <dgm:prSet/>
      <dgm:spPr/>
      <dgm:t>
        <a:bodyPr/>
        <a:lstStyle/>
        <a:p>
          <a:endParaRPr lang="en-US"/>
        </a:p>
      </dgm:t>
    </dgm:pt>
    <dgm:pt modelId="{247654D8-465F-41DF-A3CF-05482CE6517E}" type="pres">
      <dgm:prSet presAssocID="{C6C86FE9-7E9C-405B-9FA6-12FB9EF2ED3E}" presName="root" presStyleCnt="0">
        <dgm:presLayoutVars>
          <dgm:dir/>
          <dgm:resizeHandles val="exact"/>
        </dgm:presLayoutVars>
      </dgm:prSet>
      <dgm:spPr/>
    </dgm:pt>
    <dgm:pt modelId="{7F8B7F78-9D25-4000-89E4-F61E977FB7F8}" type="pres">
      <dgm:prSet presAssocID="{82D41CBB-DDDC-4A69-B9A6-18D4157F42C1}" presName="compNode" presStyleCnt="0"/>
      <dgm:spPr/>
    </dgm:pt>
    <dgm:pt modelId="{500CCF28-3EA3-402C-B3BA-15B2670A97D4}" type="pres">
      <dgm:prSet presAssocID="{82D41CBB-DDDC-4A69-B9A6-18D4157F42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A09442-ACB8-4418-98A3-C7A86769D2DC}" type="pres">
      <dgm:prSet presAssocID="{82D41CBB-DDDC-4A69-B9A6-18D4157F42C1}" presName="spaceRect" presStyleCnt="0"/>
      <dgm:spPr/>
    </dgm:pt>
    <dgm:pt modelId="{E76B6F28-9C01-4FB0-B8B2-AB7BF2DE7994}" type="pres">
      <dgm:prSet presAssocID="{82D41CBB-DDDC-4A69-B9A6-18D4157F42C1}" presName="textRect" presStyleLbl="revTx" presStyleIdx="0" presStyleCnt="4">
        <dgm:presLayoutVars>
          <dgm:chMax val="1"/>
          <dgm:chPref val="1"/>
        </dgm:presLayoutVars>
      </dgm:prSet>
      <dgm:spPr/>
    </dgm:pt>
    <dgm:pt modelId="{90C4233C-D2D4-4EBC-BB70-0E38A4947280}" type="pres">
      <dgm:prSet presAssocID="{4600730B-29AA-4629-9355-69E72CE994E4}" presName="sibTrans" presStyleCnt="0"/>
      <dgm:spPr/>
    </dgm:pt>
    <dgm:pt modelId="{141F942E-2D00-4CA1-8292-02E69E4FAB6F}" type="pres">
      <dgm:prSet presAssocID="{86744FA7-B3D6-4786-BB00-EDC79874EDE3}" presName="compNode" presStyleCnt="0"/>
      <dgm:spPr/>
    </dgm:pt>
    <dgm:pt modelId="{B10A539B-7331-41D0-B65C-2D2FA39030C6}" type="pres">
      <dgm:prSet presAssocID="{86744FA7-B3D6-4786-BB00-EDC79874ED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0956167-5526-42B4-B86E-E2B1317BC76A}" type="pres">
      <dgm:prSet presAssocID="{86744FA7-B3D6-4786-BB00-EDC79874EDE3}" presName="spaceRect" presStyleCnt="0"/>
      <dgm:spPr/>
    </dgm:pt>
    <dgm:pt modelId="{60207216-8A0D-46E2-852A-207A6BCDEACC}" type="pres">
      <dgm:prSet presAssocID="{86744FA7-B3D6-4786-BB00-EDC79874EDE3}" presName="textRect" presStyleLbl="revTx" presStyleIdx="1" presStyleCnt="4">
        <dgm:presLayoutVars>
          <dgm:chMax val="1"/>
          <dgm:chPref val="1"/>
        </dgm:presLayoutVars>
      </dgm:prSet>
      <dgm:spPr/>
    </dgm:pt>
    <dgm:pt modelId="{8484A724-BD3F-48DB-8A1E-7A8D3421E8AD}" type="pres">
      <dgm:prSet presAssocID="{21DF2D12-85BC-4245-8543-7EB3E9C1B9CA}" presName="sibTrans" presStyleCnt="0"/>
      <dgm:spPr/>
    </dgm:pt>
    <dgm:pt modelId="{9CDC290E-2242-41A8-9670-9782F5CB0ED6}" type="pres">
      <dgm:prSet presAssocID="{FE1478D5-4440-4AE1-9955-DEA0B53527BA}" presName="compNode" presStyleCnt="0"/>
      <dgm:spPr/>
    </dgm:pt>
    <dgm:pt modelId="{8CF13D0B-3A21-4CCA-A8A2-14C90A464082}" type="pres">
      <dgm:prSet presAssocID="{FE1478D5-4440-4AE1-9955-DEA0B53527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300F7D-3B69-4B85-A0F4-80DB09972D17}" type="pres">
      <dgm:prSet presAssocID="{FE1478D5-4440-4AE1-9955-DEA0B53527BA}" presName="spaceRect" presStyleCnt="0"/>
      <dgm:spPr/>
    </dgm:pt>
    <dgm:pt modelId="{0B5541A7-2450-4694-89EB-148CF38A4790}" type="pres">
      <dgm:prSet presAssocID="{FE1478D5-4440-4AE1-9955-DEA0B53527BA}" presName="textRect" presStyleLbl="revTx" presStyleIdx="2" presStyleCnt="4">
        <dgm:presLayoutVars>
          <dgm:chMax val="1"/>
          <dgm:chPref val="1"/>
        </dgm:presLayoutVars>
      </dgm:prSet>
      <dgm:spPr/>
    </dgm:pt>
    <dgm:pt modelId="{0FB25DDF-CE0F-4E04-B305-72BDC9065311}" type="pres">
      <dgm:prSet presAssocID="{C3E1BC14-081D-4275-9DF6-BDA725BAD383}" presName="sibTrans" presStyleCnt="0"/>
      <dgm:spPr/>
    </dgm:pt>
    <dgm:pt modelId="{073AE3BD-57C8-4C4A-9873-6C5E2095E23A}" type="pres">
      <dgm:prSet presAssocID="{06CE5595-33BF-4F16-BC6D-69C3CF6997EF}" presName="compNode" presStyleCnt="0"/>
      <dgm:spPr/>
    </dgm:pt>
    <dgm:pt modelId="{8A4853ED-3161-468E-81CF-BFA858711254}" type="pres">
      <dgm:prSet presAssocID="{06CE5595-33BF-4F16-BC6D-69C3CF6997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078184BF-9A8A-4796-8141-45AC78860ABD}" type="pres">
      <dgm:prSet presAssocID="{06CE5595-33BF-4F16-BC6D-69C3CF6997EF}" presName="spaceRect" presStyleCnt="0"/>
      <dgm:spPr/>
    </dgm:pt>
    <dgm:pt modelId="{C2D74BDE-07B8-4C84-B07D-A3A8F958639B}" type="pres">
      <dgm:prSet presAssocID="{06CE5595-33BF-4F16-BC6D-69C3CF6997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CB4412-E1BC-4FCF-90F0-13B5C7F6628C}" type="presOf" srcId="{C6C86FE9-7E9C-405B-9FA6-12FB9EF2ED3E}" destId="{247654D8-465F-41DF-A3CF-05482CE6517E}" srcOrd="0" destOrd="0" presId="urn:microsoft.com/office/officeart/2018/2/layout/IconLabelList"/>
    <dgm:cxn modelId="{8192F73B-AED8-4194-B9E9-8CA9C5D03184}" srcId="{C6C86FE9-7E9C-405B-9FA6-12FB9EF2ED3E}" destId="{82D41CBB-DDDC-4A69-B9A6-18D4157F42C1}" srcOrd="0" destOrd="0" parTransId="{23897F3E-B877-4593-A719-2D2C5A5BC00D}" sibTransId="{4600730B-29AA-4629-9355-69E72CE994E4}"/>
    <dgm:cxn modelId="{4DF8216C-BF37-4D5B-A62B-9D419B6622E0}" type="presOf" srcId="{82D41CBB-DDDC-4A69-B9A6-18D4157F42C1}" destId="{E76B6F28-9C01-4FB0-B8B2-AB7BF2DE7994}" srcOrd="0" destOrd="0" presId="urn:microsoft.com/office/officeart/2018/2/layout/IconLabelList"/>
    <dgm:cxn modelId="{39068A71-C5DB-497C-803B-89BEB4E0ACA0}" type="presOf" srcId="{06CE5595-33BF-4F16-BC6D-69C3CF6997EF}" destId="{C2D74BDE-07B8-4C84-B07D-A3A8F958639B}" srcOrd="0" destOrd="0" presId="urn:microsoft.com/office/officeart/2018/2/layout/IconLabelList"/>
    <dgm:cxn modelId="{A01CD379-E505-4F89-91EE-54CF7C567FEE}" type="presOf" srcId="{86744FA7-B3D6-4786-BB00-EDC79874EDE3}" destId="{60207216-8A0D-46E2-852A-207A6BCDEACC}" srcOrd="0" destOrd="0" presId="urn:microsoft.com/office/officeart/2018/2/layout/IconLabelList"/>
    <dgm:cxn modelId="{8D81C78E-FBE9-45F4-893B-4C5D26F22114}" type="presOf" srcId="{FE1478D5-4440-4AE1-9955-DEA0B53527BA}" destId="{0B5541A7-2450-4694-89EB-148CF38A4790}" srcOrd="0" destOrd="0" presId="urn:microsoft.com/office/officeart/2018/2/layout/IconLabelList"/>
    <dgm:cxn modelId="{18D673C1-028F-476D-A7D7-9E14705FF83B}" srcId="{C6C86FE9-7E9C-405B-9FA6-12FB9EF2ED3E}" destId="{FE1478D5-4440-4AE1-9955-DEA0B53527BA}" srcOrd="2" destOrd="0" parTransId="{CE07D12A-B9F1-4849-97B3-DC63F0D6FAB3}" sibTransId="{C3E1BC14-081D-4275-9DF6-BDA725BAD383}"/>
    <dgm:cxn modelId="{42F48FD3-5F4A-4CB9-A252-96A284F49039}" srcId="{C6C86FE9-7E9C-405B-9FA6-12FB9EF2ED3E}" destId="{06CE5595-33BF-4F16-BC6D-69C3CF6997EF}" srcOrd="3" destOrd="0" parTransId="{6A881AC4-C06C-41DF-828F-A7C971A393CA}" sibTransId="{2954DFD4-8275-479C-891F-AE1BBA9B3370}"/>
    <dgm:cxn modelId="{410C7CE0-85C5-4BE5-9CEA-704213B1C342}" srcId="{C6C86FE9-7E9C-405B-9FA6-12FB9EF2ED3E}" destId="{86744FA7-B3D6-4786-BB00-EDC79874EDE3}" srcOrd="1" destOrd="0" parTransId="{E042E069-4CDF-4B42-BFC4-A9AC9BF706E5}" sibTransId="{21DF2D12-85BC-4245-8543-7EB3E9C1B9CA}"/>
    <dgm:cxn modelId="{C2F90B4C-91AF-4DBE-8C78-D4BB3775486D}" type="presParOf" srcId="{247654D8-465F-41DF-A3CF-05482CE6517E}" destId="{7F8B7F78-9D25-4000-89E4-F61E977FB7F8}" srcOrd="0" destOrd="0" presId="urn:microsoft.com/office/officeart/2018/2/layout/IconLabelList"/>
    <dgm:cxn modelId="{FBAE36AD-6D67-48A6-88F6-1629B58A5F96}" type="presParOf" srcId="{7F8B7F78-9D25-4000-89E4-F61E977FB7F8}" destId="{500CCF28-3EA3-402C-B3BA-15B2670A97D4}" srcOrd="0" destOrd="0" presId="urn:microsoft.com/office/officeart/2018/2/layout/IconLabelList"/>
    <dgm:cxn modelId="{47AACC7A-117F-435D-9BC5-A7B67F6CA452}" type="presParOf" srcId="{7F8B7F78-9D25-4000-89E4-F61E977FB7F8}" destId="{B5A09442-ACB8-4418-98A3-C7A86769D2DC}" srcOrd="1" destOrd="0" presId="urn:microsoft.com/office/officeart/2018/2/layout/IconLabelList"/>
    <dgm:cxn modelId="{C93DA01F-5553-4D59-BF6A-F32B4DF63DFF}" type="presParOf" srcId="{7F8B7F78-9D25-4000-89E4-F61E977FB7F8}" destId="{E76B6F28-9C01-4FB0-B8B2-AB7BF2DE7994}" srcOrd="2" destOrd="0" presId="urn:microsoft.com/office/officeart/2018/2/layout/IconLabelList"/>
    <dgm:cxn modelId="{DD1D8220-142B-4B03-B1E9-E10F7CB81B87}" type="presParOf" srcId="{247654D8-465F-41DF-A3CF-05482CE6517E}" destId="{90C4233C-D2D4-4EBC-BB70-0E38A4947280}" srcOrd="1" destOrd="0" presId="urn:microsoft.com/office/officeart/2018/2/layout/IconLabelList"/>
    <dgm:cxn modelId="{AE7213DB-8430-48B9-B00D-2D889123D8E2}" type="presParOf" srcId="{247654D8-465F-41DF-A3CF-05482CE6517E}" destId="{141F942E-2D00-4CA1-8292-02E69E4FAB6F}" srcOrd="2" destOrd="0" presId="urn:microsoft.com/office/officeart/2018/2/layout/IconLabelList"/>
    <dgm:cxn modelId="{46EED3B8-4234-409D-BFBD-545C81AD55D8}" type="presParOf" srcId="{141F942E-2D00-4CA1-8292-02E69E4FAB6F}" destId="{B10A539B-7331-41D0-B65C-2D2FA39030C6}" srcOrd="0" destOrd="0" presId="urn:microsoft.com/office/officeart/2018/2/layout/IconLabelList"/>
    <dgm:cxn modelId="{2CB521DC-C6EC-482C-B920-CE28987F70CF}" type="presParOf" srcId="{141F942E-2D00-4CA1-8292-02E69E4FAB6F}" destId="{D0956167-5526-42B4-B86E-E2B1317BC76A}" srcOrd="1" destOrd="0" presId="urn:microsoft.com/office/officeart/2018/2/layout/IconLabelList"/>
    <dgm:cxn modelId="{4F49C160-8B8F-4662-A296-1BD214668ABB}" type="presParOf" srcId="{141F942E-2D00-4CA1-8292-02E69E4FAB6F}" destId="{60207216-8A0D-46E2-852A-207A6BCDEACC}" srcOrd="2" destOrd="0" presId="urn:microsoft.com/office/officeart/2018/2/layout/IconLabelList"/>
    <dgm:cxn modelId="{F9134625-3581-4425-B126-BEDCDBFF1244}" type="presParOf" srcId="{247654D8-465F-41DF-A3CF-05482CE6517E}" destId="{8484A724-BD3F-48DB-8A1E-7A8D3421E8AD}" srcOrd="3" destOrd="0" presId="urn:microsoft.com/office/officeart/2018/2/layout/IconLabelList"/>
    <dgm:cxn modelId="{A39482E3-B468-47F1-B7F6-EB953C1F6776}" type="presParOf" srcId="{247654D8-465F-41DF-A3CF-05482CE6517E}" destId="{9CDC290E-2242-41A8-9670-9782F5CB0ED6}" srcOrd="4" destOrd="0" presId="urn:microsoft.com/office/officeart/2018/2/layout/IconLabelList"/>
    <dgm:cxn modelId="{DC81F5CD-1970-4082-9BB0-D6951AA69054}" type="presParOf" srcId="{9CDC290E-2242-41A8-9670-9782F5CB0ED6}" destId="{8CF13D0B-3A21-4CCA-A8A2-14C90A464082}" srcOrd="0" destOrd="0" presId="urn:microsoft.com/office/officeart/2018/2/layout/IconLabelList"/>
    <dgm:cxn modelId="{ECFFBE3F-BDB6-4CA5-8957-605D998F4553}" type="presParOf" srcId="{9CDC290E-2242-41A8-9670-9782F5CB0ED6}" destId="{D1300F7D-3B69-4B85-A0F4-80DB09972D17}" srcOrd="1" destOrd="0" presId="urn:microsoft.com/office/officeart/2018/2/layout/IconLabelList"/>
    <dgm:cxn modelId="{62368C2A-B84F-4A33-A592-F94607F1D5F7}" type="presParOf" srcId="{9CDC290E-2242-41A8-9670-9782F5CB0ED6}" destId="{0B5541A7-2450-4694-89EB-148CF38A4790}" srcOrd="2" destOrd="0" presId="urn:microsoft.com/office/officeart/2018/2/layout/IconLabelList"/>
    <dgm:cxn modelId="{5E812ED3-5249-4A9E-A50A-A21AA86B94A8}" type="presParOf" srcId="{247654D8-465F-41DF-A3CF-05482CE6517E}" destId="{0FB25DDF-CE0F-4E04-B305-72BDC9065311}" srcOrd="5" destOrd="0" presId="urn:microsoft.com/office/officeart/2018/2/layout/IconLabelList"/>
    <dgm:cxn modelId="{4138D352-83C2-43A2-B46F-7CCA96CECD54}" type="presParOf" srcId="{247654D8-465F-41DF-A3CF-05482CE6517E}" destId="{073AE3BD-57C8-4C4A-9873-6C5E2095E23A}" srcOrd="6" destOrd="0" presId="urn:microsoft.com/office/officeart/2018/2/layout/IconLabelList"/>
    <dgm:cxn modelId="{2CA3C393-1867-4B94-BA34-DDF24F2D6E21}" type="presParOf" srcId="{073AE3BD-57C8-4C4A-9873-6C5E2095E23A}" destId="{8A4853ED-3161-468E-81CF-BFA858711254}" srcOrd="0" destOrd="0" presId="urn:microsoft.com/office/officeart/2018/2/layout/IconLabelList"/>
    <dgm:cxn modelId="{B9E7F557-2B48-429D-96B3-8ADA0003934B}" type="presParOf" srcId="{073AE3BD-57C8-4C4A-9873-6C5E2095E23A}" destId="{078184BF-9A8A-4796-8141-45AC78860ABD}" srcOrd="1" destOrd="0" presId="urn:microsoft.com/office/officeart/2018/2/layout/IconLabelList"/>
    <dgm:cxn modelId="{6CA69BBC-A56C-4C55-AF64-7397B739E5A0}" type="presParOf" srcId="{073AE3BD-57C8-4C4A-9873-6C5E2095E23A}" destId="{C2D74BDE-07B8-4C84-B07D-A3A8F95863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89892-4A02-4728-85F9-EA421AD505FD}">
      <dsp:nvSpPr>
        <dsp:cNvPr id="0" name=""/>
        <dsp:cNvSpPr/>
      </dsp:nvSpPr>
      <dsp:spPr>
        <a:xfrm>
          <a:off x="0" y="37622"/>
          <a:ext cx="5141912" cy="1022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Fully observable: </a:t>
          </a:r>
          <a:r>
            <a:rPr lang="en-US" sz="1900" kern="1200" dirty="0"/>
            <a:t>Nothing is hidden from the agent. The agent can see all parts of the environment at all times.</a:t>
          </a:r>
        </a:p>
      </dsp:txBody>
      <dsp:txXfrm>
        <a:off x="49918" y="87540"/>
        <a:ext cx="5042076" cy="922744"/>
      </dsp:txXfrm>
    </dsp:sp>
    <dsp:sp modelId="{15864F83-7381-4B53-93BA-E394F29F9080}">
      <dsp:nvSpPr>
        <dsp:cNvPr id="0" name=""/>
        <dsp:cNvSpPr/>
      </dsp:nvSpPr>
      <dsp:spPr>
        <a:xfrm>
          <a:off x="0" y="1114922"/>
          <a:ext cx="5141912" cy="102258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Deterministic: </a:t>
          </a:r>
          <a:r>
            <a:rPr lang="en-US" sz="1900" kern="1200" dirty="0"/>
            <a:t>The next state of the board is completely determined by the move of the agent.</a:t>
          </a:r>
        </a:p>
      </dsp:txBody>
      <dsp:txXfrm>
        <a:off x="49918" y="1164840"/>
        <a:ext cx="5042076" cy="922744"/>
      </dsp:txXfrm>
    </dsp:sp>
    <dsp:sp modelId="{9C1AC487-07D5-4998-BFB5-E7AC047912E8}">
      <dsp:nvSpPr>
        <dsp:cNvPr id="0" name=""/>
        <dsp:cNvSpPr/>
      </dsp:nvSpPr>
      <dsp:spPr>
        <a:xfrm>
          <a:off x="0" y="2192222"/>
          <a:ext cx="5141912" cy="102258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Sequential: </a:t>
          </a:r>
          <a:r>
            <a:rPr lang="en-US" sz="1900" kern="1200" dirty="0"/>
            <a:t>Later moves will depend on what moves were taken previously.</a:t>
          </a:r>
        </a:p>
      </dsp:txBody>
      <dsp:txXfrm>
        <a:off x="49918" y="2242140"/>
        <a:ext cx="5042076" cy="922744"/>
      </dsp:txXfrm>
    </dsp:sp>
    <dsp:sp modelId="{3BE1163A-310E-428B-93FB-11A9B316FB30}">
      <dsp:nvSpPr>
        <dsp:cNvPr id="0" name=""/>
        <dsp:cNvSpPr/>
      </dsp:nvSpPr>
      <dsp:spPr>
        <a:xfrm>
          <a:off x="0" y="3269522"/>
          <a:ext cx="5141912" cy="102258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Static: </a:t>
          </a:r>
          <a:r>
            <a:rPr lang="en-US" sz="1900" kern="1200" dirty="0"/>
            <a:t>The game board remains constant while the agent is determining its next move.</a:t>
          </a:r>
        </a:p>
      </dsp:txBody>
      <dsp:txXfrm>
        <a:off x="49918" y="3319440"/>
        <a:ext cx="5042076" cy="922744"/>
      </dsp:txXfrm>
    </dsp:sp>
    <dsp:sp modelId="{68406E62-3B57-4AD1-A041-174812634239}">
      <dsp:nvSpPr>
        <dsp:cNvPr id="0" name=""/>
        <dsp:cNvSpPr/>
      </dsp:nvSpPr>
      <dsp:spPr>
        <a:xfrm>
          <a:off x="0" y="4346822"/>
          <a:ext cx="5141912" cy="102258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Discrete: </a:t>
          </a:r>
          <a:r>
            <a:rPr lang="en-US" sz="1900" kern="1200" dirty="0"/>
            <a:t>Tic-Tac-Toe has a finite state space.</a:t>
          </a:r>
        </a:p>
      </dsp:txBody>
      <dsp:txXfrm>
        <a:off x="49918" y="4396740"/>
        <a:ext cx="5042076" cy="922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F4D5A-44EE-43E0-AF13-BA3EC7346D04}">
      <dsp:nvSpPr>
        <dsp:cNvPr id="0" name=""/>
        <dsp:cNvSpPr/>
      </dsp:nvSpPr>
      <dsp:spPr>
        <a:xfrm>
          <a:off x="0" y="3997556"/>
          <a:ext cx="1468469" cy="524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38" tIns="128016" rIns="104438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Propagate</a:t>
          </a:r>
        </a:p>
      </dsp:txBody>
      <dsp:txXfrm>
        <a:off x="0" y="3997556"/>
        <a:ext cx="1468469" cy="524677"/>
      </dsp:txXfrm>
    </dsp:sp>
    <dsp:sp modelId="{10F9EF29-F217-4A5A-9623-461130A89BDF}">
      <dsp:nvSpPr>
        <dsp:cNvPr id="0" name=""/>
        <dsp:cNvSpPr/>
      </dsp:nvSpPr>
      <dsp:spPr>
        <a:xfrm>
          <a:off x="1468469" y="3997556"/>
          <a:ext cx="4405407" cy="524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2" tIns="139700" rIns="8936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Propagate the result back through the tree until you reach the root node</a:t>
          </a:r>
        </a:p>
      </dsp:txBody>
      <dsp:txXfrm>
        <a:off x="1468469" y="3997556"/>
        <a:ext cx="4405407" cy="524677"/>
      </dsp:txXfrm>
    </dsp:sp>
    <dsp:sp modelId="{D23301FC-FBF7-4837-B163-61CBB00F3728}">
      <dsp:nvSpPr>
        <dsp:cNvPr id="0" name=""/>
        <dsp:cNvSpPr/>
      </dsp:nvSpPr>
      <dsp:spPr>
        <a:xfrm rot="10800000">
          <a:off x="0" y="3198473"/>
          <a:ext cx="1468469" cy="8069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38" tIns="128016" rIns="104438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Determine</a:t>
          </a:r>
        </a:p>
      </dsp:txBody>
      <dsp:txXfrm rot="-10800000">
        <a:off x="0" y="3198473"/>
        <a:ext cx="1468469" cy="524519"/>
      </dsp:txXfrm>
    </dsp:sp>
    <dsp:sp modelId="{05ABE682-2412-4207-89A1-087F62BFADFA}">
      <dsp:nvSpPr>
        <dsp:cNvPr id="0" name=""/>
        <dsp:cNvSpPr/>
      </dsp:nvSpPr>
      <dsp:spPr>
        <a:xfrm>
          <a:off x="1468469" y="3198473"/>
          <a:ext cx="4405407" cy="524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2" tIns="139700" rIns="8936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yes, determine the potential next states from there, use the UCB formula to decide which child node to pick and do a rollout</a:t>
          </a:r>
        </a:p>
      </dsp:txBody>
      <dsp:txXfrm>
        <a:off x="1468469" y="3198473"/>
        <a:ext cx="4405407" cy="524519"/>
      </dsp:txXfrm>
    </dsp:sp>
    <dsp:sp modelId="{89BEE4D9-E5DE-4864-98F5-38DDF7F6E60F}">
      <dsp:nvSpPr>
        <dsp:cNvPr id="0" name=""/>
        <dsp:cNvSpPr/>
      </dsp:nvSpPr>
      <dsp:spPr>
        <a:xfrm rot="10800000">
          <a:off x="0" y="2399390"/>
          <a:ext cx="1468469" cy="8069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38" tIns="128016" rIns="104438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</a:t>
          </a:r>
        </a:p>
      </dsp:txBody>
      <dsp:txXfrm rot="-10800000">
        <a:off x="0" y="2399390"/>
        <a:ext cx="1468469" cy="524519"/>
      </dsp:txXfrm>
    </dsp:sp>
    <dsp:sp modelId="{73E522A4-78C9-490B-8731-2E34CDF99379}">
      <dsp:nvSpPr>
        <dsp:cNvPr id="0" name=""/>
        <dsp:cNvSpPr/>
      </dsp:nvSpPr>
      <dsp:spPr>
        <a:xfrm>
          <a:off x="1468469" y="2399390"/>
          <a:ext cx="4405407" cy="524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2" tIns="139700" rIns="8936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not, do a rollout</a:t>
          </a:r>
        </a:p>
      </dsp:txBody>
      <dsp:txXfrm>
        <a:off x="1468469" y="2399390"/>
        <a:ext cx="4405407" cy="524519"/>
      </dsp:txXfrm>
    </dsp:sp>
    <dsp:sp modelId="{3EDE6261-622B-4921-A0FD-A7A86D28D821}">
      <dsp:nvSpPr>
        <dsp:cNvPr id="0" name=""/>
        <dsp:cNvSpPr/>
      </dsp:nvSpPr>
      <dsp:spPr>
        <a:xfrm rot="10800000">
          <a:off x="0" y="1600306"/>
          <a:ext cx="1468469" cy="8069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38" tIns="128016" rIns="104438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</a:t>
          </a:r>
        </a:p>
      </dsp:txBody>
      <dsp:txXfrm rot="-10800000">
        <a:off x="0" y="1600306"/>
        <a:ext cx="1468469" cy="524519"/>
      </dsp:txXfrm>
    </dsp:sp>
    <dsp:sp modelId="{D401A759-D35A-4DAD-9EB4-8D6242E93516}">
      <dsp:nvSpPr>
        <dsp:cNvPr id="0" name=""/>
        <dsp:cNvSpPr/>
      </dsp:nvSpPr>
      <dsp:spPr>
        <a:xfrm>
          <a:off x="1468469" y="1600306"/>
          <a:ext cx="4405407" cy="524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2" tIns="139700" rIns="8936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 if the child has already been visited</a:t>
          </a:r>
        </a:p>
      </dsp:txBody>
      <dsp:txXfrm>
        <a:off x="1468469" y="1600306"/>
        <a:ext cx="4405407" cy="524519"/>
      </dsp:txXfrm>
    </dsp:sp>
    <dsp:sp modelId="{94F4531D-22F1-452B-8FD3-624E83D217A5}">
      <dsp:nvSpPr>
        <dsp:cNvPr id="0" name=""/>
        <dsp:cNvSpPr/>
      </dsp:nvSpPr>
      <dsp:spPr>
        <a:xfrm rot="10800000">
          <a:off x="0" y="801223"/>
          <a:ext cx="1468469" cy="8069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38" tIns="128016" rIns="104438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Pick</a:t>
          </a:r>
        </a:p>
      </dsp:txBody>
      <dsp:txXfrm rot="-10800000">
        <a:off x="0" y="801223"/>
        <a:ext cx="1468469" cy="524519"/>
      </dsp:txXfrm>
    </dsp:sp>
    <dsp:sp modelId="{B915F62C-C0DB-448E-A576-CCE6926708CC}">
      <dsp:nvSpPr>
        <dsp:cNvPr id="0" name=""/>
        <dsp:cNvSpPr/>
      </dsp:nvSpPr>
      <dsp:spPr>
        <a:xfrm>
          <a:off x="1468469" y="801223"/>
          <a:ext cx="4405407" cy="524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2" tIns="139700" rIns="8936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Pick the child node for which you’ve computed the highest UCB score</a:t>
          </a:r>
        </a:p>
      </dsp:txBody>
      <dsp:txXfrm>
        <a:off x="1468469" y="801223"/>
        <a:ext cx="4405407" cy="524519"/>
      </dsp:txXfrm>
    </dsp:sp>
    <dsp:sp modelId="{7A14C49B-BD92-4B58-AFB3-DEB2ABA2922C}">
      <dsp:nvSpPr>
        <dsp:cNvPr id="0" name=""/>
        <dsp:cNvSpPr/>
      </dsp:nvSpPr>
      <dsp:spPr>
        <a:xfrm rot="10800000">
          <a:off x="0" y="2140"/>
          <a:ext cx="1468469" cy="8069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38" tIns="128016" rIns="104438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Start</a:t>
          </a:r>
        </a:p>
      </dsp:txBody>
      <dsp:txXfrm rot="-10800000">
        <a:off x="0" y="2140"/>
        <a:ext cx="1468469" cy="524519"/>
      </dsp:txXfrm>
    </dsp:sp>
    <dsp:sp modelId="{1294731A-11E5-43AB-A2E6-F2EDE686913D}">
      <dsp:nvSpPr>
        <dsp:cNvPr id="0" name=""/>
        <dsp:cNvSpPr/>
      </dsp:nvSpPr>
      <dsp:spPr>
        <a:xfrm>
          <a:off x="1468469" y="2140"/>
          <a:ext cx="4405407" cy="524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2" tIns="139700" rIns="8936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Start at the root node and use the UCB formula to calculate the score for every child node</a:t>
          </a:r>
        </a:p>
      </dsp:txBody>
      <dsp:txXfrm>
        <a:off x="1468469" y="2140"/>
        <a:ext cx="4405407" cy="524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CCF28-3EA3-402C-B3BA-15B2670A97D4}">
      <dsp:nvSpPr>
        <dsp:cNvPr id="0" name=""/>
        <dsp:cNvSpPr/>
      </dsp:nvSpPr>
      <dsp:spPr>
        <a:xfrm>
          <a:off x="1309523" y="379494"/>
          <a:ext cx="938039" cy="938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B6F28-9C01-4FB0-B8B2-AB7BF2DE7994}">
      <dsp:nvSpPr>
        <dsp:cNvPr id="0" name=""/>
        <dsp:cNvSpPr/>
      </dsp:nvSpPr>
      <dsp:spPr>
        <a:xfrm>
          <a:off x="736276" y="1610143"/>
          <a:ext cx="20845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/>
            <a:t>selection</a:t>
          </a:r>
          <a:endParaRPr lang="en-US" sz="2400" kern="1200"/>
        </a:p>
      </dsp:txBody>
      <dsp:txXfrm>
        <a:off x="736276" y="1610143"/>
        <a:ext cx="2084533" cy="720000"/>
      </dsp:txXfrm>
    </dsp:sp>
    <dsp:sp modelId="{B10A539B-7331-41D0-B65C-2D2FA39030C6}">
      <dsp:nvSpPr>
        <dsp:cNvPr id="0" name=""/>
        <dsp:cNvSpPr/>
      </dsp:nvSpPr>
      <dsp:spPr>
        <a:xfrm>
          <a:off x="3758849" y="379494"/>
          <a:ext cx="938039" cy="938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07216-8A0D-46E2-852A-207A6BCDEACC}">
      <dsp:nvSpPr>
        <dsp:cNvPr id="0" name=""/>
        <dsp:cNvSpPr/>
      </dsp:nvSpPr>
      <dsp:spPr>
        <a:xfrm>
          <a:off x="3185603" y="1610143"/>
          <a:ext cx="20845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/>
            <a:t>expansion</a:t>
          </a:r>
          <a:endParaRPr lang="en-US" sz="2400" kern="1200"/>
        </a:p>
      </dsp:txBody>
      <dsp:txXfrm>
        <a:off x="3185603" y="1610143"/>
        <a:ext cx="2084533" cy="720000"/>
      </dsp:txXfrm>
    </dsp:sp>
    <dsp:sp modelId="{8CF13D0B-3A21-4CCA-A8A2-14C90A464082}">
      <dsp:nvSpPr>
        <dsp:cNvPr id="0" name=""/>
        <dsp:cNvSpPr/>
      </dsp:nvSpPr>
      <dsp:spPr>
        <a:xfrm>
          <a:off x="6208176" y="379494"/>
          <a:ext cx="938039" cy="938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541A7-2450-4694-89EB-148CF38A4790}">
      <dsp:nvSpPr>
        <dsp:cNvPr id="0" name=""/>
        <dsp:cNvSpPr/>
      </dsp:nvSpPr>
      <dsp:spPr>
        <a:xfrm>
          <a:off x="5634929" y="1610143"/>
          <a:ext cx="20845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/>
            <a:t>simulation</a:t>
          </a:r>
          <a:endParaRPr lang="en-US" sz="2400" kern="1200"/>
        </a:p>
      </dsp:txBody>
      <dsp:txXfrm>
        <a:off x="5634929" y="1610143"/>
        <a:ext cx="2084533" cy="720000"/>
      </dsp:txXfrm>
    </dsp:sp>
    <dsp:sp modelId="{8A4853ED-3161-468E-81CF-BFA858711254}">
      <dsp:nvSpPr>
        <dsp:cNvPr id="0" name=""/>
        <dsp:cNvSpPr/>
      </dsp:nvSpPr>
      <dsp:spPr>
        <a:xfrm>
          <a:off x="8657502" y="379494"/>
          <a:ext cx="938039" cy="938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74BDE-07B8-4C84-B07D-A3A8F958639B}">
      <dsp:nvSpPr>
        <dsp:cNvPr id="0" name=""/>
        <dsp:cNvSpPr/>
      </dsp:nvSpPr>
      <dsp:spPr>
        <a:xfrm>
          <a:off x="8084256" y="1610143"/>
          <a:ext cx="20845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kern="1200"/>
            <a:t>back-propagation</a:t>
          </a:r>
          <a:r>
            <a:rPr lang="en-US" sz="2400" b="0" i="0" kern="1200"/>
            <a:t>.</a:t>
          </a:r>
          <a:endParaRPr lang="en-US" sz="2400" kern="1200"/>
        </a:p>
      </dsp:txBody>
      <dsp:txXfrm>
        <a:off x="8084256" y="1610143"/>
        <a:ext cx="208453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kBiKAfYgIYM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hyperlink" Target="https://youtu.be/PnE3pvjJX2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shu532/AI" TargetMode="External"/><Relationship Id="rId2" Type="http://schemas.openxmlformats.org/officeDocument/2006/relationships/hyperlink" Target="https://github.com/KrikorHerlopian1/AI-Final-Project-CSCI-666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microsoft.com/office/2007/relationships/hdphoto" Target="../media/hdphoto2.wdp"/><Relationship Id="rId7" Type="http://schemas.openxmlformats.org/officeDocument/2006/relationships/hyperlink" Target="https://nestedsoftware.com/2019/07/25/tic-tac-toe-with-tabular-q-learning-1kdn.13981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wlh/tic-tac-toe-at-the-monte-carlo-a5e0394c7bc2" TargetMode="External"/><Relationship Id="rId5" Type="http://schemas.openxmlformats.org/officeDocument/2006/relationships/hyperlink" Target="https://towardsdatascience.com/game-ais-with-minimax-and-monte-carlo-tree-search-af2a177361b0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nestedsoftware.com/2019/08/07/tic-tac-toe-with-mcts-2h5k.152104.html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youtu.be/dO89batPs14" TargetMode="Externa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2FE1-C80C-46C8-8B84-83627D84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Tic-TAC-TOE</a:t>
            </a:r>
            <a:r>
              <a:rPr lang="en-US" dirty="0">
                <a:solidFill>
                  <a:srgbClr val="00B050"/>
                </a:solidFill>
              </a:rPr>
              <a:t>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 </a:t>
            </a:r>
            <a:r>
              <a:rPr lang="en-US" sz="6600" dirty="0">
                <a:solidFill>
                  <a:srgbClr val="00B050"/>
                </a:solidFill>
              </a:rPr>
              <a:t>AI FORMULATION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1414C-33CB-4BD9-82DE-CC023D17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50" y="4389120"/>
            <a:ext cx="2933700" cy="10698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Krikor </a:t>
            </a:r>
            <a:r>
              <a:rPr lang="en-US" dirty="0" err="1">
                <a:solidFill>
                  <a:srgbClr val="FF0000"/>
                </a:solidFill>
              </a:rPr>
              <a:t>Herlopian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Seshaiah Erugu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D7D136-6550-40B6-8F2D-CDE1CCD73FA7}"/>
              </a:ext>
            </a:extLst>
          </p:cNvPr>
          <p:cNvSpPr txBox="1">
            <a:spLocks/>
          </p:cNvSpPr>
          <p:nvPr/>
        </p:nvSpPr>
        <p:spPr>
          <a:xfrm>
            <a:off x="4838700" y="4389120"/>
            <a:ext cx="4781550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CSCI 6660 - Artificial Intelligence</a:t>
            </a:r>
          </a:p>
          <a:p>
            <a:r>
              <a:rPr lang="en-US" dirty="0"/>
              <a:t>Instructor: </a:t>
            </a:r>
            <a:r>
              <a:rPr lang="en-US" dirty="0">
                <a:solidFill>
                  <a:srgbClr val="FF0000"/>
                </a:solidFill>
              </a:rPr>
              <a:t>Vahid </a:t>
            </a:r>
            <a:r>
              <a:rPr lang="en-US" dirty="0" err="1">
                <a:solidFill>
                  <a:srgbClr val="FF0000"/>
                </a:solidFill>
              </a:rPr>
              <a:t>Behzadan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5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5D053-7146-43D5-B55E-60E6162D9D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428937"/>
              </p:ext>
            </p:extLst>
          </p:nvPr>
        </p:nvGraphicFramePr>
        <p:xfrm>
          <a:off x="643466" y="633637"/>
          <a:ext cx="10905066" cy="270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66163602-FF65-4CF5-A1AD-4F123402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0" y="3148916"/>
            <a:ext cx="10262937" cy="270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05DA3C-116B-4B7B-8716-632D44D18D02}"/>
              </a:ext>
            </a:extLst>
          </p:cNvPr>
          <p:cNvSpPr txBox="1"/>
          <p:nvPr/>
        </p:nvSpPr>
        <p:spPr>
          <a:xfrm>
            <a:off x="1182949" y="603969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8"/>
              </a:rPr>
              <a:t>https://youtu.be/kBiKAfYgIYM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2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920C8-59B9-4AFA-8C06-C7CA9793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00B050"/>
                </a:solidFill>
              </a:rPr>
              <a:t>Tic-Tac-toe in </a:t>
            </a:r>
            <a:br>
              <a:rPr lang="en-US" sz="3400" b="1" dirty="0">
                <a:solidFill>
                  <a:srgbClr val="00B050"/>
                </a:solidFill>
              </a:rPr>
            </a:br>
            <a:r>
              <a:rPr lang="en-US" sz="3400" b="1" dirty="0">
                <a:solidFill>
                  <a:srgbClr val="00B050"/>
                </a:solidFill>
              </a:rPr>
              <a:t>Reinforcement Learning using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4C9E-275B-4E2C-ACBA-D438568D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Like training a pet, reinforcement learning is about providing incentives to gradually shape the desired </a:t>
            </a:r>
            <a:r>
              <a:rPr lang="en-US" sz="1800" dirty="0" err="1"/>
              <a:t>behaviour</a:t>
            </a:r>
            <a:r>
              <a:rPr lang="en-US" sz="1800" dirty="0"/>
              <a:t>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The basic idea of tabular Q-learning is simple: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We create a table consisting of all possible states on one axis and all possible actions on another axis. Each cell in this table has a Q-value.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The Q-value tells us whether it is a good idea or not to take the corresponding action from the current state. A high Q-value is good and a low Q-value is bad.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9CD89-8E1E-4102-81A8-F9E6F6F9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1" y="1409700"/>
            <a:ext cx="4029374" cy="37528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93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4DF7-B8E4-48A2-8F14-A4A1998B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523783"/>
            <a:ext cx="10857390" cy="541537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During reinforcement learning, our agent moves from one state to another by taking actions.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The transition from one state to another produced by a given action may also incur a reward.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Rewards increase the associated Q-values.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We can also assign a negative reward as a punishment for an action, which reduces the Q-value, and therefore discourages taking that action from that particular state in the future.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 By the end of the training, for a given state, we pick the action that corresponds to the highest Q-value.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Q-learning defines a function that allows us to iteratively update the Q-values in the table. If we’re in a given state, and we take a particular action, the equation below shows how we update the corresponding Q-value: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ABEED-D104-4CC0-89F2-4BC58342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75" y="3846996"/>
            <a:ext cx="7674005" cy="708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D212A-5488-48EA-8F03-A585B367D9B9}"/>
              </a:ext>
            </a:extLst>
          </p:cNvPr>
          <p:cNvSpPr txBox="1"/>
          <p:nvPr/>
        </p:nvSpPr>
        <p:spPr>
          <a:xfrm>
            <a:off x="879998" y="4902294"/>
            <a:ext cx="1028700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8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In summary, we update the Q-value for a given state/action pair by using an exponential moving average. The incoming update is obtained by balancing the reward obtained in the current state and the maximum Q-value from next state.</a:t>
            </a:r>
          </a:p>
        </p:txBody>
      </p:sp>
    </p:spTree>
    <p:extLst>
      <p:ext uri="{BB962C8B-B14F-4D97-AF65-F5344CB8AC3E}">
        <p14:creationId xmlns:p14="http://schemas.microsoft.com/office/powerpoint/2010/main" val="175147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E1A1-6C37-4FFD-91D1-B282156F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5470" y="1116775"/>
            <a:ext cx="3258356" cy="436048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This is formula for 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Q is sort of the memory your little machine has about the state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 is like a reward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every state you have some sort of dictionary we are keeping a state and a value.</a:t>
            </a:r>
          </a:p>
        </p:txBody>
      </p:sp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201B79-369C-480F-85D5-8FEE956E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20834" y="1484779"/>
            <a:ext cx="6299116" cy="32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5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00DC9-6CE9-4FC8-8304-2C73A0BD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Playing </a:t>
            </a:r>
            <a:r>
              <a:rPr lang="en-US" sz="6000" dirty="0" err="1">
                <a:solidFill>
                  <a:srgbClr val="00B050"/>
                </a:solidFill>
              </a:rPr>
              <a:t>tic-TAC-TOE</a:t>
            </a:r>
            <a:r>
              <a:rPr lang="en-US" sz="6000" dirty="0">
                <a:solidFill>
                  <a:srgbClr val="00B050"/>
                </a:solidFill>
              </a:rPr>
              <a:t> using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3785-C29B-4D37-B7AD-708AD68C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489005"/>
            <a:ext cx="5326592" cy="3964639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Open Sans"/>
              </a:rPr>
              <a:t>To train a tabular Q-value agent to play tic-tac-toe, we’ll use board positions as the states, and the moves played as the actions. </a:t>
            </a:r>
          </a:p>
          <a:p>
            <a:r>
              <a:rPr lang="en-US" sz="1600" b="0" i="0" dirty="0">
                <a:effectLst/>
                <a:latin typeface="Open Sans"/>
              </a:rPr>
              <a:t>We’ll define a Q-value for each such state/action pair we encounter. </a:t>
            </a:r>
          </a:p>
          <a:p>
            <a:r>
              <a:rPr lang="en-US" sz="1600" b="0" i="0" dirty="0">
                <a:effectLst/>
                <a:latin typeface="Open Sans"/>
              </a:rPr>
              <a:t>When we reach an end-of-game state, the result of the game is the reward assigned to the move that led to that result. </a:t>
            </a:r>
          </a:p>
          <a:p>
            <a:r>
              <a:rPr lang="en-US" sz="1600" b="0" i="0" dirty="0">
                <a:effectLst/>
                <a:latin typeface="Open Sans"/>
              </a:rPr>
              <a:t>We can then work our way back through the history of the game and update the Q-value for each action taken by the Q-table agent during the game. </a:t>
            </a:r>
          </a:p>
          <a:p>
            <a:r>
              <a:rPr lang="en-US" sz="1600" b="0" i="0" dirty="0">
                <a:effectLst/>
                <a:latin typeface="Open Sans"/>
              </a:rPr>
              <a:t>The diagram shows a sample training game where all of the Q-values start at </a:t>
            </a:r>
            <a:r>
              <a:rPr lang="en-US" sz="1600" b="0" i="1" dirty="0">
                <a:effectLst/>
                <a:latin typeface="Open Sans"/>
              </a:rPr>
              <a:t>0</a:t>
            </a:r>
            <a:r>
              <a:rPr lang="en-US" sz="1600" b="0" i="0" dirty="0">
                <a:effectLst/>
                <a:latin typeface="Open Sans"/>
              </a:rPr>
              <a:t>. For illustration, we’ll use a high </a:t>
            </a:r>
            <a:r>
              <a:rPr lang="en-US" sz="1600" b="0" i="1" dirty="0">
                <a:effectLst/>
                <a:latin typeface="Open Sans"/>
              </a:rPr>
              <a:t>𝛼</a:t>
            </a:r>
            <a:r>
              <a:rPr lang="en-US" sz="1600" b="0" i="0" dirty="0">
                <a:effectLst/>
                <a:latin typeface="Open Sans"/>
              </a:rPr>
              <a:t> of </a:t>
            </a:r>
            <a:r>
              <a:rPr lang="en-US" sz="1600" b="0" i="1" dirty="0">
                <a:effectLst/>
                <a:latin typeface="Open Sans"/>
              </a:rPr>
              <a:t>0.9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51AF0-912E-44D5-9617-5FE9BD161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438275"/>
            <a:ext cx="5733730" cy="17633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11CDDB-BA9E-44DB-85CC-64A6D2DF577A}"/>
              </a:ext>
            </a:extLst>
          </p:cNvPr>
          <p:cNvSpPr txBox="1"/>
          <p:nvPr/>
        </p:nvSpPr>
        <p:spPr>
          <a:xfrm>
            <a:off x="5774268" y="3766196"/>
            <a:ext cx="4479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https://youtu.be/PnE3pvjJX2U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5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601-0F4A-4954-93DB-0A34B8D5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484632"/>
            <a:ext cx="10728198" cy="7250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Comparison between 3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7924-B890-42B5-B083-6EECEA059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798" y="1527810"/>
            <a:ext cx="3933825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b="1" u="sng" dirty="0">
                <a:solidFill>
                  <a:srgbClr val="FF0000"/>
                </a:solidFill>
              </a:rPr>
              <a:t>Minimax</a:t>
            </a:r>
          </a:p>
          <a:p>
            <a:r>
              <a:rPr lang="en-US" dirty="0"/>
              <a:t>Minimax does not distinguish between states where your opponent wins 10% and 90% of the time if they play randomly, because it assume your opponent will play optimally.</a:t>
            </a:r>
          </a:p>
          <a:p>
            <a:r>
              <a:rPr lang="en-US" dirty="0"/>
              <a:t>This was the best option , as well as Q-Learning. But Since minimax didn’t require any training, we suggest Minimax for Tic-Tac-Toe game.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9A6B0-2FBA-47BD-AB4D-2AC9A2F9A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4924" y="1531620"/>
            <a:ext cx="3856101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</a:t>
            </a:r>
            <a:r>
              <a:rPr lang="en-US" b="1" u="sng" dirty="0">
                <a:solidFill>
                  <a:srgbClr val="FF0000"/>
                </a:solidFill>
              </a:rPr>
              <a:t>Monte Carlo</a:t>
            </a:r>
          </a:p>
          <a:p>
            <a:r>
              <a:rPr lang="en-US" dirty="0"/>
              <a:t>Suitable for problems with high branching factor.</a:t>
            </a:r>
          </a:p>
          <a:p>
            <a:r>
              <a:rPr lang="en-US" dirty="0"/>
              <a:t>It is a universally applicable solution  given that no evaluation function is necessary due to its reliance on randomness.</a:t>
            </a:r>
          </a:p>
          <a:p>
            <a:r>
              <a:rPr lang="en-US" dirty="0"/>
              <a:t>That is why for Tic-Tac-Toe , we thought this was the worst option of 3.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18D53FF-1722-4D07-9CD7-ABADB0CABDB1}"/>
              </a:ext>
            </a:extLst>
          </p:cNvPr>
          <p:cNvSpPr txBox="1">
            <a:spLocks/>
          </p:cNvSpPr>
          <p:nvPr/>
        </p:nvSpPr>
        <p:spPr>
          <a:xfrm>
            <a:off x="8323326" y="1527810"/>
            <a:ext cx="3687699" cy="3977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</a:t>
            </a:r>
            <a:r>
              <a:rPr lang="en-US" b="1" u="sng" dirty="0">
                <a:solidFill>
                  <a:srgbClr val="FF0000"/>
                </a:solidFill>
              </a:rPr>
              <a:t>Q-Learning</a:t>
            </a:r>
          </a:p>
          <a:p>
            <a:r>
              <a:rPr lang="en-US" dirty="0"/>
              <a:t>Works well when reward is instantaneous.</a:t>
            </a:r>
          </a:p>
          <a:p>
            <a:r>
              <a:rPr lang="en-US" dirty="0"/>
              <a:t>In case of a chess game reward/penalty comes at the end  of 50 moves, so it is not good idea to use it.</a:t>
            </a:r>
          </a:p>
          <a:p>
            <a:r>
              <a:rPr lang="en-US" dirty="0"/>
              <a:t>Q-learning works well when the problem state-action spaces are small. Like Tic-Tac-Toe.</a:t>
            </a:r>
          </a:p>
          <a:p>
            <a:r>
              <a:rPr lang="en-US" dirty="0"/>
              <a:t>Second to Minimax.</a:t>
            </a:r>
          </a:p>
        </p:txBody>
      </p:sp>
    </p:spTree>
    <p:extLst>
      <p:ext uri="{BB962C8B-B14F-4D97-AF65-F5344CB8AC3E}">
        <p14:creationId xmlns:p14="http://schemas.microsoft.com/office/powerpoint/2010/main" val="136926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C77B-A7D6-4A58-A8E9-DFD4EA8A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84" y="248975"/>
            <a:ext cx="10058400" cy="470116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sz="3600" b="1" u="sng" dirty="0">
                <a:solidFill>
                  <a:srgbClr val="00B050"/>
                </a:solidFill>
              </a:rPr>
              <a:t>A</a:t>
            </a:r>
            <a:r>
              <a:rPr lang="en-US" sz="3600" b="1" u="sng" cap="none" dirty="0">
                <a:solidFill>
                  <a:srgbClr val="00B050"/>
                </a:solidFill>
              </a:rPr>
              <a:t>pproach</a:t>
            </a:r>
            <a:endParaRPr lang="en-US" sz="3600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0BE1-8F6D-4CC7-A7B7-21B99E37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646" y="788373"/>
            <a:ext cx="10058400" cy="38457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Tool and Techniques</a:t>
            </a:r>
          </a:p>
          <a:p>
            <a:pPr marL="0" indent="0">
              <a:buNone/>
            </a:pPr>
            <a:r>
              <a:rPr lang="en-US" sz="5600" dirty="0"/>
              <a:t>         Programming :   </a:t>
            </a:r>
            <a:r>
              <a:rPr lang="en-US" sz="5600" dirty="0">
                <a:solidFill>
                  <a:srgbClr val="00B0F0"/>
                </a:solidFill>
              </a:rPr>
              <a:t>Python, JAVA  ,XML</a:t>
            </a:r>
          </a:p>
          <a:p>
            <a:pPr marL="0" indent="0">
              <a:buNone/>
            </a:pPr>
            <a:r>
              <a:rPr lang="en-US" sz="5600" dirty="0"/>
              <a:t>         Editor :  </a:t>
            </a:r>
            <a:r>
              <a:rPr lang="en-US" sz="5600" dirty="0" err="1">
                <a:solidFill>
                  <a:srgbClr val="00B0F0"/>
                </a:solidFill>
              </a:rPr>
              <a:t>Pycharm</a:t>
            </a:r>
            <a:r>
              <a:rPr lang="en-US" sz="5600" dirty="0">
                <a:solidFill>
                  <a:srgbClr val="00B0F0"/>
                </a:solidFill>
              </a:rPr>
              <a:t> , Android Studio.</a:t>
            </a:r>
          </a:p>
          <a:p>
            <a:pPr marL="0" indent="0">
              <a:buNone/>
            </a:pPr>
            <a:r>
              <a:rPr lang="en-US" sz="5600" dirty="0"/>
              <a:t>         Search Algorithms : </a:t>
            </a:r>
            <a:r>
              <a:rPr lang="en-US" sz="5600" dirty="0">
                <a:solidFill>
                  <a:srgbClr val="00B0F0"/>
                </a:solidFill>
              </a:rPr>
              <a:t> Minimax Search Algorithm,  Monte Carlo Tree Search and Q-learning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Deliverable:</a:t>
            </a:r>
          </a:p>
          <a:p>
            <a:pPr marL="0" indent="0">
              <a:buNone/>
            </a:pPr>
            <a:r>
              <a:rPr lang="en-US" sz="5600" dirty="0"/>
              <a:t>       The Desired python files will be delivered.</a:t>
            </a:r>
          </a:p>
          <a:p>
            <a:pPr marL="0" indent="0">
              <a:buNone/>
            </a:pPr>
            <a:r>
              <a:rPr lang="en-US" sz="5600" dirty="0"/>
              <a:t>       The Android application is published on google play store for download, as well the project will be shared.</a:t>
            </a:r>
          </a:p>
          <a:p>
            <a:pPr marL="0" indent="0">
              <a:buNone/>
            </a:pPr>
            <a:r>
              <a:rPr lang="en-US" sz="5600" dirty="0"/>
              <a:t>       These should be run in python Editor, and Android Studio.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8000" b="1" dirty="0">
                <a:solidFill>
                  <a:srgbClr val="FF0000"/>
                </a:solidFill>
              </a:rPr>
              <a:t>GitHub Link for the code: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https://github.com/KrikorHerlopian1/AI-Final-Project-CSCI-6660</a:t>
            </a:r>
            <a:endParaRPr lang="en-US" sz="5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6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https://github.com/seshu532/AI</a:t>
            </a:r>
            <a:endParaRPr lang="en-US" sz="5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A53072-FBC8-45A8-9545-C67D9EC770AE}"/>
              </a:ext>
            </a:extLst>
          </p:cNvPr>
          <p:cNvSpPr txBox="1">
            <a:spLocks/>
          </p:cNvSpPr>
          <p:nvPr/>
        </p:nvSpPr>
        <p:spPr>
          <a:xfrm>
            <a:off x="744958" y="4703425"/>
            <a:ext cx="10058400" cy="916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</a:t>
            </a:r>
            <a:r>
              <a:rPr lang="en-US" sz="3600" b="1" u="sng" dirty="0">
                <a:solidFill>
                  <a:srgbClr val="00B050"/>
                </a:solidFill>
              </a:rPr>
              <a:t>C</a:t>
            </a:r>
            <a:r>
              <a:rPr lang="en-US" sz="3600" b="1" u="sng" cap="none" dirty="0">
                <a:solidFill>
                  <a:srgbClr val="00B050"/>
                </a:solidFill>
              </a:rPr>
              <a:t>onclusion</a:t>
            </a:r>
            <a:r>
              <a:rPr lang="en-US" sz="3600" b="1" u="sng" dirty="0">
                <a:solidFill>
                  <a:srgbClr val="00B050"/>
                </a:solidFill>
              </a:rPr>
              <a:t>: </a:t>
            </a:r>
            <a:r>
              <a:rPr lang="en-US" sz="3600" cap="none" dirty="0">
                <a:solidFill>
                  <a:schemeClr val="tx1"/>
                </a:solidFill>
              </a:rPr>
              <a:t>As explained, minimax AI algorithm is best suited for implementing tic-tac-toe game. </a:t>
            </a:r>
          </a:p>
          <a:p>
            <a:r>
              <a:rPr lang="en-US" sz="3600" b="1" u="sng" dirty="0">
                <a:solidFill>
                  <a:srgbClr val="00B05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5906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C9B6C-494E-43CB-BB0B-5D99ED0D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15" y="2126203"/>
            <a:ext cx="6743844" cy="70963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A5F4-80F2-400E-A652-22E133A7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414726"/>
            <a:ext cx="6743845" cy="4154750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https://nestedsoftware.com/2019/08/07/tic-tac-toe-with-mcts-2h5k.152104.html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https://towardsdatascience.com/game-ais-with-minimax-and-monte-carlo-tree-search-af2a177361b0</a:t>
            </a:r>
            <a:endParaRPr lang="en-US" dirty="0"/>
          </a:p>
          <a:p>
            <a:r>
              <a:rPr lang="en-US" dirty="0">
                <a:hlinkClick r:id="rId6"/>
              </a:rPr>
              <a:t>https://medium.com/swlh/tic-tac-toe-at-the-monte-carlo-a5e0394c7bc2</a:t>
            </a:r>
            <a:endParaRPr lang="en-US" dirty="0"/>
          </a:p>
          <a:p>
            <a:r>
              <a:rPr lang="en-US" dirty="0">
                <a:hlinkClick r:id="rId7"/>
              </a:rPr>
              <a:t>https://nestedsoftware.com/2019/07/25/tic-tac-toe-with-tabular-q-learning-1kdn.139811.html</a:t>
            </a:r>
            <a:endParaRPr lang="en-US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                                                                                                </a:t>
            </a:r>
            <a:r>
              <a:rPr lang="en-US" sz="2200" b="1" dirty="0">
                <a:solidFill>
                  <a:srgbClr val="00B050"/>
                </a:solidFill>
              </a:rPr>
              <a:t>THANK YOU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E1F04-5A9A-43D0-8C3B-1656F03C8E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889" r="40222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818FE2C-CBDA-44BA-96FA-3A578FF86E82}"/>
              </a:ext>
            </a:extLst>
          </p:cNvPr>
          <p:cNvSpPr txBox="1">
            <a:spLocks/>
          </p:cNvSpPr>
          <p:nvPr/>
        </p:nvSpPr>
        <p:spPr>
          <a:xfrm>
            <a:off x="294982" y="142912"/>
            <a:ext cx="6831141" cy="62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solidFill>
                  <a:srgbClr val="00B050"/>
                </a:solidFill>
              </a:rPr>
              <a:t>Future Scope: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5B3BC9-C7BF-4B4C-B714-25F9897828AB}"/>
              </a:ext>
            </a:extLst>
          </p:cNvPr>
          <p:cNvSpPr txBox="1">
            <a:spLocks/>
          </p:cNvSpPr>
          <p:nvPr/>
        </p:nvSpPr>
        <p:spPr>
          <a:xfrm>
            <a:off x="294982" y="604245"/>
            <a:ext cx="6743844" cy="70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>
                <a:solidFill>
                  <a:schemeClr val="accent1"/>
                </a:solidFill>
              </a:rPr>
              <a:t>Automate the process to compare the performances of these implementations to check with various inputs.</a:t>
            </a:r>
          </a:p>
        </p:txBody>
      </p:sp>
    </p:spTree>
    <p:extLst>
      <p:ext uri="{BB962C8B-B14F-4D97-AF65-F5344CB8AC3E}">
        <p14:creationId xmlns:p14="http://schemas.microsoft.com/office/powerpoint/2010/main" val="68097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2E086-03ED-453A-92AE-5C7DDF83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206" y="248690"/>
            <a:ext cx="4869179" cy="130388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C</a:t>
            </a:r>
            <a:r>
              <a:rPr lang="en-US" sz="6000" b="1" cap="none" dirty="0">
                <a:solidFill>
                  <a:srgbClr val="00B050"/>
                </a:solidFill>
              </a:rPr>
              <a:t>ontent</a:t>
            </a:r>
            <a:endParaRPr lang="en-US" sz="480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87B01-B8CB-4322-88A3-B293513B4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6" r="15377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C5B304-DFE3-4ACC-B652-009B6324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1552575"/>
            <a:ext cx="5118680" cy="4520679"/>
          </a:xfrm>
        </p:spPr>
        <p:txBody>
          <a:bodyPr anchor="t">
            <a:normAutofit lnSpcReduction="10000"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About Tic-Tac-Toe Game</a:t>
            </a:r>
          </a:p>
          <a:p>
            <a:r>
              <a:rPr lang="en-US" sz="1800" dirty="0">
                <a:solidFill>
                  <a:srgbClr val="000000"/>
                </a:solidFill>
              </a:rPr>
              <a:t>Game Environment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Implementation of Tic-Tac-Toe game using Different Artificial intelligence Algorithms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       Minmax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       Monte-Carlo Tree Search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       Q-learning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Comparison of these implementations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Technology/Tools used</a:t>
            </a:r>
          </a:p>
          <a:p>
            <a:r>
              <a:rPr lang="en-US" sz="1800" dirty="0">
                <a:solidFill>
                  <a:srgbClr val="000000"/>
                </a:solidFill>
              </a:rPr>
              <a:t>Deliverables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Future Scope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Conclusion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6356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D26E-BCDE-4F9B-B545-D1453573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Tic-TAC-TOE</a:t>
            </a:r>
            <a:r>
              <a:rPr lang="en-US" dirty="0">
                <a:solidFill>
                  <a:srgbClr val="00B050"/>
                </a:solidFill>
              </a:rPr>
              <a:t> G</a:t>
            </a:r>
            <a:r>
              <a:rPr lang="en-US" cap="none" dirty="0">
                <a:solidFill>
                  <a:srgbClr val="00B050"/>
                </a:solidFill>
              </a:rPr>
              <a:t>ame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5AEB-DB94-48E2-AA28-D017E901B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9" b="1"/>
          <a:stretch/>
        </p:blipFill>
        <p:spPr>
          <a:xfrm>
            <a:off x="1007196" y="2265037"/>
            <a:ext cx="3526704" cy="390715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5DD6A6-7E96-4EF7-848C-AFB4B8BE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093" y="2114489"/>
            <a:ext cx="7266637" cy="43910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game involves 2 players placing their respective symbols in a 3x3 grid. </a:t>
            </a:r>
          </a:p>
          <a:p>
            <a:r>
              <a:rPr lang="en-US" sz="1800" dirty="0"/>
              <a:t>The player who manages to place three of their symbols in horizontal/vertical/diagonal row wins the game. </a:t>
            </a:r>
          </a:p>
          <a:p>
            <a:r>
              <a:rPr lang="en-US" sz="1800" dirty="0"/>
              <a:t>If either player fails to do so the game ends in a draw. If both the people always play their optimal strategies the game always ends in a draw.</a:t>
            </a:r>
          </a:p>
          <a:p>
            <a:r>
              <a:rPr lang="en-US" sz="1800" dirty="0"/>
              <a:t>Tic Tac Toe is a zero-sum and perfect information game. It means that each participant’s gain is equal to the other participants’ losses and we know everything about the current game state.</a:t>
            </a:r>
          </a:p>
          <a:p>
            <a:r>
              <a:rPr lang="en-US" sz="1800" dirty="0"/>
              <a:t>In a two-player (A vs B) game, if player A scores x points (utility units), player B loses x points. Total gains/losses always sum up to 0.</a:t>
            </a:r>
          </a:p>
          <a:p>
            <a:pPr marL="0" indent="0">
              <a:buNone/>
            </a:pPr>
            <a:r>
              <a:rPr lang="en-US" sz="1300" dirty="0"/>
              <a:t>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1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171BE-FA53-49AF-B79F-959F3259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Tic-tac-toe GAME 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7B1C29-4EBC-4FE5-8189-A5955063A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894299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4763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EB35F-5DE8-418D-AC46-59330E71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Tic-tac-toe </a:t>
            </a:r>
            <a:r>
              <a:rPr lang="en-US" sz="4100" dirty="0" err="1">
                <a:solidFill>
                  <a:srgbClr val="FFFFFF"/>
                </a:solidFill>
              </a:rPr>
              <a:t>iMPLEMENTATION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4765-A7B4-4F4C-ABB1-8FDC40A6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557" y="643465"/>
            <a:ext cx="6469168" cy="5586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 1. Minimax for Tic-Tac-Toe</a:t>
            </a:r>
          </a:p>
          <a:p>
            <a:pPr marL="0" indent="0">
              <a:buNone/>
            </a:pPr>
            <a:r>
              <a:rPr lang="en-US" dirty="0"/>
              <a:t>  2. Monte Carlo Tree Search for Tic-tac-Toe</a:t>
            </a:r>
          </a:p>
          <a:p>
            <a:pPr marL="0" indent="0">
              <a:buNone/>
            </a:pPr>
            <a:r>
              <a:rPr lang="en-US" dirty="0"/>
              <a:t>  3. </a:t>
            </a:r>
            <a:r>
              <a:rPr lang="en-US"/>
              <a:t>Q-learning for Tic-Tac-Toe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2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A1C94-C588-48DD-AA3D-1640F0A8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80" y="151257"/>
            <a:ext cx="6743844" cy="1285874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 </a:t>
            </a:r>
            <a:br>
              <a:rPr lang="en-US" sz="3400" dirty="0"/>
            </a:br>
            <a:r>
              <a:rPr lang="en-US" sz="3600" b="1" dirty="0">
                <a:solidFill>
                  <a:srgbClr val="00B050"/>
                </a:solidFill>
              </a:rPr>
              <a:t>TIC-TAC-TOE in</a:t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 err="1">
                <a:solidFill>
                  <a:srgbClr val="00B050"/>
                </a:solidFill>
              </a:rPr>
              <a:t>MiniMAX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A9E5-4E6A-4E65-9962-054B5AA0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1437132"/>
            <a:ext cx="8094971" cy="5001767"/>
          </a:xfrm>
        </p:spPr>
        <p:txBody>
          <a:bodyPr>
            <a:normAutofit/>
          </a:bodyPr>
          <a:lstStyle/>
          <a:p>
            <a:r>
              <a:rPr lang="en-US" sz="1800" dirty="0"/>
              <a:t>Minimax is a recursive algorithm which is used to choose an optimal move for a player assuming that the opponent is also playing optimally.</a:t>
            </a:r>
            <a:r>
              <a:rPr lang="en-US" sz="1800" b="0" i="0" dirty="0">
                <a:effectLst/>
                <a:latin typeface="charter"/>
              </a:rPr>
              <a:t> </a:t>
            </a:r>
          </a:p>
          <a:p>
            <a:r>
              <a:rPr lang="en-US" sz="1800" dirty="0"/>
              <a:t>As its name suggests, its goal is to minimize the maximum loss (minimize the worst-case scenario)</a:t>
            </a:r>
          </a:p>
          <a:p>
            <a:r>
              <a:rPr lang="en-US" sz="1800" dirty="0"/>
              <a:t>A description for the algorithm, assuming X is the "turn taking player," would look something like: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600" dirty="0"/>
              <a:t>If the game is over, return the score from X's perspective.</a:t>
            </a:r>
          </a:p>
          <a:p>
            <a:pPr marL="0" indent="0">
              <a:buNone/>
            </a:pPr>
            <a:r>
              <a:rPr lang="en-US" sz="1600" dirty="0"/>
              <a:t>          Otherwise get a list of new game states for every possible move</a:t>
            </a:r>
          </a:p>
          <a:p>
            <a:pPr marL="0" indent="0">
              <a:buNone/>
            </a:pPr>
            <a:r>
              <a:rPr lang="en-US" sz="1600" dirty="0"/>
              <a:t>          Create a scores list</a:t>
            </a:r>
          </a:p>
          <a:p>
            <a:pPr marL="0" indent="0">
              <a:buNone/>
            </a:pPr>
            <a:r>
              <a:rPr lang="en-US" sz="1600" dirty="0"/>
              <a:t>          For each of these states add the minimax result of that state to the scores list</a:t>
            </a:r>
          </a:p>
          <a:p>
            <a:pPr marL="0" indent="0">
              <a:buNone/>
            </a:pPr>
            <a:r>
              <a:rPr lang="en-US" sz="1600" dirty="0"/>
              <a:t>          If it's X's turn, return the maximum score from the scores list</a:t>
            </a:r>
          </a:p>
          <a:p>
            <a:pPr marL="0" indent="0">
              <a:buNone/>
            </a:pPr>
            <a:r>
              <a:rPr lang="en-US" sz="1600" dirty="0"/>
              <a:t>          If it's O's turn, return the minimum score from the scores list</a:t>
            </a:r>
          </a:p>
          <a:p>
            <a:r>
              <a:rPr lang="en-US" sz="1800" dirty="0"/>
              <a:t>You'll notice that this algorithm is recursive, it flips back and forth between the players until a final score is found.</a:t>
            </a:r>
          </a:p>
          <a:p>
            <a:endParaRPr lang="en-US" sz="1300" b="0" i="0" dirty="0">
              <a:effectLst/>
              <a:latin typeface="charter"/>
            </a:endParaRPr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F12D24E-C9BE-403E-BB52-419037AAC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23" r="31360"/>
          <a:stretch/>
        </p:blipFill>
        <p:spPr>
          <a:xfrm>
            <a:off x="8667750" y="10"/>
            <a:ext cx="3524249" cy="685799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8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B8AC717-857B-4BA4-85AA-C42E035E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22" y="361950"/>
            <a:ext cx="7302468" cy="6076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6D23-3537-4DFF-BB30-60E6C3F8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1476375"/>
            <a:ext cx="3544034" cy="475330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Let us play this game by creating AI agent to paly this game using Minimax Algorithm.</a:t>
            </a:r>
          </a:p>
          <a:p>
            <a:r>
              <a:rPr lang="en-US" sz="1600" dirty="0"/>
              <a:t>The central concept behind Minimax for this scenario with two agents is that one agent will act as a maximizer while the other one will act as a minimizer.</a:t>
            </a:r>
          </a:p>
          <a:p>
            <a:r>
              <a:rPr lang="en-US" sz="1600" dirty="0"/>
              <a:t>Human/User plays against AI agent/computer.</a:t>
            </a:r>
          </a:p>
          <a:p>
            <a:r>
              <a:rPr lang="en-US" sz="1600" dirty="0"/>
              <a:t>Agents (Human and AI agent) keeps playing ahead until it reaches a terminal arrangement of the board (terminal state) resulting in a tie, a win, or a loss.</a:t>
            </a:r>
          </a:p>
          <a:p>
            <a:r>
              <a:rPr lang="en-US" sz="1600" dirty="0"/>
              <a:t> Once in a terminal state, the AI will assign an arbitrary positive score (+10) for a win, a negative score (-10) for a loss, or a neutral score (0) for a tie.</a:t>
            </a:r>
          </a:p>
          <a:p>
            <a:r>
              <a:rPr lang="en-US" sz="1600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https://youtu.be/dO89batPs14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C475411-D969-41CB-9A92-BCA32A32A59E}"/>
              </a:ext>
            </a:extLst>
          </p:cNvPr>
          <p:cNvSpPr txBox="1">
            <a:spLocks/>
          </p:cNvSpPr>
          <p:nvPr/>
        </p:nvSpPr>
        <p:spPr>
          <a:xfrm>
            <a:off x="8156351" y="361950"/>
            <a:ext cx="3544034" cy="46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Play Tic-Tac-toe using Minimax</a:t>
            </a:r>
          </a:p>
        </p:txBody>
      </p:sp>
    </p:spTree>
    <p:extLst>
      <p:ext uri="{BB962C8B-B14F-4D97-AF65-F5344CB8AC3E}">
        <p14:creationId xmlns:p14="http://schemas.microsoft.com/office/powerpoint/2010/main" val="238318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13A82-8FCC-4685-81E1-19BD861B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2" y="1465790"/>
            <a:ext cx="4940048" cy="4487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TIC-TAC-TOE In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Monte Carlo Tree Search (MCTS)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E375B3-A3B7-4E94-B6DF-2B80ADAD4768}"/>
              </a:ext>
            </a:extLst>
          </p:cNvPr>
          <p:cNvSpPr txBox="1"/>
          <p:nvPr/>
        </p:nvSpPr>
        <p:spPr>
          <a:xfrm>
            <a:off x="5979583" y="822325"/>
            <a:ext cx="5132665" cy="513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Monte Carlo Tree Search (MCTS) is a universally applicable solution given that no evaluation function is necessary due to its reliance on randomness.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It does not necessarily require any tactical knowledge about the game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A general MCTS implementation can be reused for any number of games with little modification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Focuses on nodes with higher chances of winning the game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Suitable for problems with high branching factor as it does not waste computations on all possible branches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Algorithm is very straightforward to implement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Execution can be stopped at any given time, and it will still suggest the next best state computed so far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9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46A3-C7E3-456A-972A-04397300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5414079" cy="93459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9929CF-D201-409E-B505-9E246265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1065282"/>
            <a:ext cx="483308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/>
              <a:t>The UCB formula that we will be using is displayed below.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2880" marR="0" lvl="0" indent="-182880" defTabSz="914400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lang="en-US" altLang="en-US" sz="1500" dirty="0">
                <a:solidFill>
                  <a:srgbClr val="00B050"/>
                </a:solidFill>
              </a:rPr>
              <a:t>w</a:t>
            </a:r>
            <a:r>
              <a:rPr lang="en-US" altLang="en-US" sz="1500" dirty="0"/>
              <a:t> stands for the number of simulated wins from that node after the </a:t>
            </a:r>
            <a:r>
              <a:rPr lang="en-US" altLang="en-US" sz="1500" dirty="0" err="1"/>
              <a:t>i-th</a:t>
            </a:r>
            <a:r>
              <a:rPr lang="en-US" altLang="en-US" sz="1500" dirty="0"/>
              <a:t> move.</a:t>
            </a:r>
          </a:p>
          <a:p>
            <a:pPr marL="182880" marR="0" lvl="0" indent="-182880" defTabSz="914400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lang="en-US" altLang="en-US" sz="1500" b="1" dirty="0">
                <a:solidFill>
                  <a:srgbClr val="00B050"/>
                </a:solidFill>
              </a:rPr>
              <a:t>n</a:t>
            </a:r>
            <a:r>
              <a:rPr lang="en-US" altLang="en-US" sz="1500" dirty="0"/>
              <a:t> stands for the number of simulations that have </a:t>
            </a:r>
            <a:r>
              <a:rPr lang="en-US" altLang="en-US" sz="1500" dirty="0" err="1"/>
              <a:t>occured</a:t>
            </a:r>
            <a:r>
              <a:rPr lang="en-US" altLang="en-US" sz="1500" dirty="0"/>
              <a:t> for that node after the </a:t>
            </a:r>
            <a:r>
              <a:rPr lang="en-US" altLang="en-US" sz="1500" dirty="0" err="1"/>
              <a:t>i-th</a:t>
            </a:r>
            <a:r>
              <a:rPr lang="en-US" altLang="en-US" sz="1500" dirty="0"/>
              <a:t> move.</a:t>
            </a:r>
          </a:p>
          <a:p>
            <a:pPr marL="182880" marR="0" lvl="0" indent="-182880" defTabSz="914400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lang="en-US" altLang="en-US" sz="1500" b="1" dirty="0">
                <a:solidFill>
                  <a:srgbClr val="00B050"/>
                </a:solidFill>
              </a:rPr>
              <a:t>c</a:t>
            </a:r>
            <a:r>
              <a:rPr lang="en-US" altLang="en-US" sz="1500" dirty="0"/>
              <a:t> stands for the exploration parameter. We will be using √2.</a:t>
            </a:r>
          </a:p>
          <a:p>
            <a:pPr marL="182880" marR="0" lvl="0" indent="-182880" defTabSz="914400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lang="en-US" altLang="en-US" sz="1500" b="1" dirty="0">
                <a:solidFill>
                  <a:srgbClr val="00B050"/>
                </a:solidFill>
              </a:rPr>
              <a:t>t</a:t>
            </a:r>
            <a:r>
              <a:rPr lang="en-US" altLang="en-US" sz="1500" dirty="0"/>
              <a:t> stands for the total number of simulations that have </a:t>
            </a:r>
            <a:r>
              <a:rPr lang="en-US" altLang="en-US" sz="1500" dirty="0" err="1"/>
              <a:t>occured</a:t>
            </a:r>
            <a:r>
              <a:rPr lang="en-US" altLang="en-US" sz="1500" dirty="0"/>
              <a:t> after </a:t>
            </a:r>
            <a:r>
              <a:rPr lang="en-US" altLang="en-US" sz="1500" dirty="0" err="1"/>
              <a:t>i</a:t>
            </a:r>
            <a:r>
              <a:rPr lang="en-US" altLang="en-US" sz="1500" dirty="0"/>
              <a:t> moves.</a:t>
            </a:r>
          </a:p>
        </p:txBody>
      </p:sp>
      <p:pic>
        <p:nvPicPr>
          <p:cNvPr id="1027" name="Picture 3" descr="Image for post">
            <a:extLst>
              <a:ext uri="{FF2B5EF4-FFF2-40B4-BE49-F238E27FC236}">
                <a16:creationId xmlns:a16="http://schemas.microsoft.com/office/drawing/2014/main" id="{BEE96185-C0F8-4F4C-8FE0-BCD8BA74E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2236789"/>
            <a:ext cx="39433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9" name="Content Placeholder 7">
            <a:extLst>
              <a:ext uri="{FF2B5EF4-FFF2-40B4-BE49-F238E27FC236}">
                <a16:creationId xmlns:a16="http://schemas.microsoft.com/office/drawing/2014/main" id="{98D8D4DD-297A-45AC-AE9A-DBBD6A269915}"/>
              </a:ext>
            </a:extLst>
          </p:cNvPr>
          <p:cNvGraphicFramePr/>
          <p:nvPr/>
        </p:nvGraphicFramePr>
        <p:xfrm>
          <a:off x="696986" y="1408482"/>
          <a:ext cx="5873877" cy="452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674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1718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charter</vt:lpstr>
      <vt:lpstr>Open Sans</vt:lpstr>
      <vt:lpstr>Rockwell</vt:lpstr>
      <vt:lpstr>Rockwell Condensed</vt:lpstr>
      <vt:lpstr>Rockwell Extra Bold</vt:lpstr>
      <vt:lpstr>Wingdings</vt:lpstr>
      <vt:lpstr>Wood Type</vt:lpstr>
      <vt:lpstr>Tic-TAC-TOE       AI FORMULATION</vt:lpstr>
      <vt:lpstr>Content</vt:lpstr>
      <vt:lpstr>Tic-TAC-TOE Game</vt:lpstr>
      <vt:lpstr>Tic-tac-toe GAME environment</vt:lpstr>
      <vt:lpstr>Tic-tac-toe iMPLEMENTATION</vt:lpstr>
      <vt:lpstr>  TIC-TAC-TOE in MiniMAX</vt:lpstr>
      <vt:lpstr>PowerPoint Presentation</vt:lpstr>
      <vt:lpstr>TIC-TAC-TOE In Monte Carlo Tree Search (MCTS)</vt:lpstr>
      <vt:lpstr>  </vt:lpstr>
      <vt:lpstr>PowerPoint Presentation</vt:lpstr>
      <vt:lpstr>Tic-Tac-toe in  Reinforcement Learning using Q-learning</vt:lpstr>
      <vt:lpstr>PowerPoint Presentation</vt:lpstr>
      <vt:lpstr>PowerPoint Presentation</vt:lpstr>
      <vt:lpstr>Playing tic-TAC-TOE using Q-learning</vt:lpstr>
      <vt:lpstr>Comparison between 3 Approaches</vt:lpstr>
      <vt:lpstr>  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      AI FORMULATION</dc:title>
  <dc:creator>Seshaiah Erugu</dc:creator>
  <cp:lastModifiedBy>Seshaiah Erugu</cp:lastModifiedBy>
  <cp:revision>9</cp:revision>
  <dcterms:created xsi:type="dcterms:W3CDTF">2020-12-06T16:46:48Z</dcterms:created>
  <dcterms:modified xsi:type="dcterms:W3CDTF">2020-12-07T00:37:50Z</dcterms:modified>
</cp:coreProperties>
</file>