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 Slab"/>
      <p:regular r:id="rId35"/>
      <p:bold r:id="rId36"/>
    </p:embeddedFont>
    <p:embeddedFont>
      <p:font typeface="Source Sans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46">
          <p15:clr>
            <a:srgbClr val="A4A3A4"/>
          </p15:clr>
        </p15:guide>
        <p15:guide id="2" pos="284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hZdn3oHYdxtsz/LsvkrgGu8NtB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162B6A-8094-48CE-BA55-ADA535CFD68A}">
  <a:tblStyle styleId="{3A162B6A-8094-48CE-BA55-ADA535CFD68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EFB"/>
          </a:solidFill>
        </a:fill>
      </a:tcStyle>
    </a:wholeTbl>
    <a:band1H>
      <a:tcTxStyle/>
      <a:tcStyle>
        <a:fill>
          <a:solidFill>
            <a:srgbClr val="CADBF7"/>
          </a:solidFill>
        </a:fill>
      </a:tcStyle>
    </a:band1H>
    <a:band2H>
      <a:tcTxStyle/>
    </a:band2H>
    <a:band1V>
      <a:tcTxStyle/>
      <a:tcStyle>
        <a:fill>
          <a:solidFill>
            <a:srgbClr val="CADBF7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46" orient="horz"/>
        <p:guide pos="28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Italic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Slab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SourceSansPro-regular.fntdata"/><Relationship Id="rId14" Type="http://schemas.openxmlformats.org/officeDocument/2006/relationships/slide" Target="slides/slide8.xml"/><Relationship Id="rId36" Type="http://schemas.openxmlformats.org/officeDocument/2006/relationships/font" Target="fonts/RobotoSlab-bold.fntdata"/><Relationship Id="rId17" Type="http://schemas.openxmlformats.org/officeDocument/2006/relationships/slide" Target="slides/slide11.xml"/><Relationship Id="rId39" Type="http://schemas.openxmlformats.org/officeDocument/2006/relationships/font" Target="fonts/SourceSansPro-italic.fntdata"/><Relationship Id="rId16" Type="http://schemas.openxmlformats.org/officeDocument/2006/relationships/slide" Target="slides/slide10.xml"/><Relationship Id="rId38" Type="http://schemas.openxmlformats.org/officeDocument/2006/relationships/font" Target="fonts/SourceSansPr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9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0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9" name="Google Shape;69;p40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" name="Google Shape;15;p3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6" name="Google Shape;16;p3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21" name="Google Shape;21;p33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3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3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3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3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3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3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3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3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3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3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3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3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3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3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9" name="Google Shape;39;p34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0" name="Google Shape;40;p3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43" name="Google Shape;43;p35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36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36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47" name="Google Shape;47;p36"/>
          <p:cNvGrpSpPr/>
          <p:nvPr/>
        </p:nvGrpSpPr>
        <p:grpSpPr>
          <a:xfrm>
            <a:off x="3839646" y="782920"/>
            <a:ext cx="1464573" cy="842707"/>
            <a:chOff x="3593400" y="1729675"/>
            <a:chExt cx="1957200" cy="1123610"/>
          </a:xfrm>
        </p:grpSpPr>
        <p:sp>
          <p:nvSpPr>
            <p:cNvPr id="48" name="Google Shape;48;p36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-US" sz="6000" u="none" cap="none" strike="noStrik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60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" name="Google Shape;49;p3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" name="Google Shape;51;p36"/>
          <p:cNvCxnSpPr>
            <a:endCxn id="49" idx="1"/>
          </p:cNvCxnSpPr>
          <p:nvPr/>
        </p:nvCxnSpPr>
        <p:spPr>
          <a:xfrm>
            <a:off x="3750511" y="390299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" name="Google Shape;52;p36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" name="Google Shape;53;p36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3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19.png"/><Relationship Id="rId5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Relationship Id="rId5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Relationship Id="rId5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jpg"/><Relationship Id="rId4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jpg"/><Relationship Id="rId4" Type="http://schemas.openxmlformats.org/officeDocument/2006/relationships/image" Target="../media/image35.jpg"/><Relationship Id="rId5" Type="http://schemas.openxmlformats.org/officeDocument/2006/relationships/image" Target="../media/image3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198755" y="103505"/>
            <a:ext cx="8746490" cy="14706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800"/>
              <a:t>Identification of Salt Regions in Seismic Images using Deep Learning</a:t>
            </a:r>
            <a:endParaRPr/>
          </a:p>
        </p:txBody>
      </p:sp>
      <p:sp>
        <p:nvSpPr>
          <p:cNvPr id="75" name="Google Shape;75;p1"/>
          <p:cNvSpPr txBox="1"/>
          <p:nvPr/>
        </p:nvSpPr>
        <p:spPr>
          <a:xfrm>
            <a:off x="361950" y="2860675"/>
            <a:ext cx="8362315" cy="1783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sng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 (Group 31):</a:t>
            </a:r>
            <a:endParaRPr b="1" i="0" sz="2200" u="sng" cap="none" strike="noStrik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Naveen Raju Sreerama Raju Govinda Raju (A20516868)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Sai Manohar Vemuri (A20514848)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Sesha Shai Datta Kolli (A20516330)</a:t>
            </a:r>
            <a:r>
              <a:rPr b="0" i="0" lang="en-US" sz="22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sp>
        <p:nvSpPr>
          <p:cNvPr id="76" name="Google Shape;76;p1"/>
          <p:cNvSpPr txBox="1"/>
          <p:nvPr/>
        </p:nvSpPr>
        <p:spPr>
          <a:xfrm>
            <a:off x="361950" y="1716405"/>
            <a:ext cx="4419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- Machine learning (CS -584)</a:t>
            </a:r>
            <a:endParaRPr/>
          </a:p>
        </p:txBody>
      </p:sp>
      <p:sp>
        <p:nvSpPr>
          <p:cNvPr id="77" name="Google Shape;77;p1"/>
          <p:cNvSpPr txBox="1"/>
          <p:nvPr/>
        </p:nvSpPr>
        <p:spPr>
          <a:xfrm>
            <a:off x="361950" y="2288540"/>
            <a:ext cx="2852420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Instructor: Dr. Yan Yan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Resnet as Backbone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378075" y="1295700"/>
            <a:ext cx="3205566" cy="3539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Using residual blocks allows to train much deeper networks.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Allows for the input x and F(x) to be combined as input to the next layer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Uses skip connections f(x)+x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Can tackle exploding and vanishing gradient problem using identity mapping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5254" y="1758738"/>
            <a:ext cx="4020671" cy="2259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Custom U-net model with Residual Block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378074" y="1295700"/>
            <a:ext cx="8375961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Noto Sans Symbols"/>
              <a:buChar char="⮚"/>
            </a:pPr>
            <a:r>
              <a:rPr lang="en-US" sz="1600"/>
              <a:t>Used Residual block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Noto Sans Symbols"/>
              <a:buChar char="⮚"/>
            </a:pPr>
            <a:r>
              <a:rPr lang="en-US" sz="1600"/>
              <a:t>Encoder and decoder path will have 5 CNN blocks each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Noto Sans Symbols"/>
              <a:buChar char="⮚"/>
            </a:pPr>
            <a:r>
              <a:rPr lang="en-US" sz="1600"/>
              <a:t>Each block consists of 4 Convolutional layers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Noto Sans Symbols"/>
              <a:buChar char="⮚"/>
            </a:pPr>
            <a:r>
              <a:rPr lang="en-US" sz="1600"/>
              <a:t>Activation function: Relu &amp; Sigmoid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Noto Sans Symbols"/>
              <a:buChar char="⮚"/>
            </a:pPr>
            <a:r>
              <a:rPr lang="en-US" sz="1600"/>
              <a:t>Optimizer: Adam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Noto Sans Symbols"/>
              <a:buChar char="⮚"/>
            </a:pPr>
            <a:r>
              <a:rPr lang="en-US" sz="1600"/>
              <a:t>Metric: IOU Score</a:t>
            </a:r>
            <a:endParaRPr/>
          </a:p>
          <a:p>
            <a:pPr indent="-1333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type="title"/>
          </p:nvPr>
        </p:nvSpPr>
        <p:spPr>
          <a:xfrm>
            <a:off x="695345" y="11571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200"/>
              <a:t>Training procedure </a:t>
            </a:r>
            <a:endParaRPr/>
          </a:p>
        </p:txBody>
      </p:sp>
      <p:sp>
        <p:nvSpPr>
          <p:cNvPr id="150" name="Google Shape;150;p12"/>
          <p:cNvSpPr txBox="1"/>
          <p:nvPr/>
        </p:nvSpPr>
        <p:spPr>
          <a:xfrm>
            <a:off x="127000" y="737235"/>
            <a:ext cx="9017000" cy="4523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learning rate =0.01 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learning rate on plateau with patience rate of 4 and factor of 0.1, based on validation loss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Adam, ADA Grad optimiser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Augmentation: Vertical flip, Horizontal flip, width_shift, height_shift, shear, zoom, rotation,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Contrast limited adaptive histogram equilisation, image sharpening, gamma correction(Power Law Transform)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Epochs = 100, 200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size = 6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Metrics used: IOU score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function: Binary cross entropy,  Focal loss+Dice loss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type="title"/>
          </p:nvPr>
        </p:nvSpPr>
        <p:spPr>
          <a:xfrm>
            <a:off x="695345" y="14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Evaluation metrics</a:t>
            </a:r>
            <a:endParaRPr/>
          </a:p>
        </p:txBody>
      </p:sp>
      <p:graphicFrame>
        <p:nvGraphicFramePr>
          <p:cNvPr id="156" name="Google Shape;156;p13"/>
          <p:cNvGraphicFramePr/>
          <p:nvPr/>
        </p:nvGraphicFramePr>
        <p:xfrm>
          <a:off x="200961" y="5734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{3A162B6A-8094-48CE-BA55-ADA535CFD68A}</a:tableStyleId>
              </a:tblPr>
              <a:tblGrid>
                <a:gridCol w="1146225"/>
                <a:gridCol w="1042200"/>
                <a:gridCol w="830425"/>
                <a:gridCol w="1231175"/>
                <a:gridCol w="1231175"/>
                <a:gridCol w="880900"/>
                <a:gridCol w="1127150"/>
                <a:gridCol w="1252100"/>
              </a:tblGrid>
              <a:tr h="4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sng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 IOU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sng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sng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sng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sng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sng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BINARY THREHOLD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sng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PARAMETERS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</a:tr>
              <a:tr h="438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VGG 16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</a:rPr>
                        <a:t>75.760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</a:rPr>
                        <a:t>0.8366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</a:rPr>
                        <a:t>0.923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</a:rPr>
                        <a:t>0.856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</a:rPr>
                        <a:t>0.855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</a:rPr>
                        <a:t>95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23,751,121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</a:tr>
              <a:tr h="368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RESNET 50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</a:rPr>
                        <a:t>75.760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</a:rPr>
                        <a:t>0.8366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</a:rPr>
                        <a:t>0.923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</a:rPr>
                        <a:t>0.856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</a:rPr>
                        <a:t>0.855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</a:rPr>
                        <a:t>95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32,554,836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</a:tr>
              <a:tr h="6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RESNET 50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(Robust augumentation)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</a:rPr>
                        <a:t>78.895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</a:rPr>
                        <a:t>0.849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</a:rPr>
                        <a:t>0.938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</a:rPr>
                        <a:t>0.8570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</a:rPr>
                        <a:t>0.879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</a:rPr>
                        <a:t>85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32,554,836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</a:tr>
              <a:tr h="47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RESNET 101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</a:rPr>
                        <a:t>79.119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</a:rPr>
                        <a:t>0.848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</a:rPr>
                        <a:t>0.935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</a:rPr>
                        <a:t>0.866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</a:rPr>
                        <a:t>0.880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</a:rPr>
                        <a:t>110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51,599,188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</a:tr>
              <a:tr h="62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RESNET 101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(Robust augumentation)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  <a:highlight>
                            <a:srgbClr val="FFFF00"/>
                          </a:highlight>
                        </a:rPr>
                        <a:t>79.174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  <a:highlight>
                            <a:srgbClr val="FFFF00"/>
                          </a:highlight>
                        </a:rPr>
                        <a:t>0.851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  <a:highlight>
                            <a:srgbClr val="FFFF00"/>
                          </a:highlight>
                        </a:rPr>
                        <a:t>0.939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  <a:highlight>
                            <a:srgbClr val="FFFF00"/>
                          </a:highlight>
                        </a:rPr>
                        <a:t>0.868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  <a:highlight>
                            <a:srgbClr val="FFFF00"/>
                          </a:highlight>
                        </a:rPr>
                        <a:t>0.874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  <a:highlight>
                            <a:srgbClr val="FFFF00"/>
                          </a:highlight>
                        </a:rPr>
                        <a:t>90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FFFF00"/>
                          </a:highlight>
                        </a:rPr>
                        <a:t>51,599,188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</a:tr>
              <a:tr h="78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RESNET 101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(Robust augumentation)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ADAGRAD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</a:rPr>
                        <a:t>77.508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</a:rPr>
                        <a:t>0.837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</a:rPr>
                        <a:t>0.930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</a:rPr>
                        <a:t>0.845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</a:rPr>
                        <a:t>0.871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</a:rPr>
                        <a:t>105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51,599,188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</a:tr>
              <a:tr h="62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CUSTOM MODEL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  <a:highlight>
                            <a:srgbClr val="FFFF00"/>
                          </a:highlight>
                        </a:rPr>
                        <a:t>84.168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  <a:highlight>
                            <a:srgbClr val="FFFF00"/>
                          </a:highlight>
                        </a:rPr>
                        <a:t>0.888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  <a:highlight>
                            <a:srgbClr val="FFFF00"/>
                          </a:highlight>
                        </a:rPr>
                        <a:t>0.951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  <a:highlight>
                            <a:srgbClr val="FFFF00"/>
                          </a:highlight>
                        </a:rPr>
                        <a:t>0.901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  <a:highlight>
                            <a:srgbClr val="FFFF00"/>
                          </a:highlight>
                        </a:rPr>
                        <a:t>0.903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2951"/>
                          </a:solidFill>
                          <a:highlight>
                            <a:srgbClr val="FFFF00"/>
                          </a:highlight>
                        </a:rPr>
                        <a:t>25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FFFF00"/>
                          </a:highlight>
                        </a:rPr>
                        <a:t>4,141,833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>
                        <a:alpha val="9098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idx="1" type="body"/>
          </p:nvPr>
        </p:nvSpPr>
        <p:spPr>
          <a:xfrm>
            <a:off x="266065" y="175260"/>
            <a:ext cx="8714740" cy="46602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VGG 16</a:t>
            </a:r>
            <a:endParaRPr/>
          </a:p>
          <a:p>
            <a:pPr indent="0" lvl="0" marL="76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loss1" id="162" name="Google Shape;1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2495"/>
            <a:ext cx="2837815" cy="2802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ou1" id="163" name="Google Shape;1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4310" y="911860"/>
            <a:ext cx="3246120" cy="287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4"/>
          <p:cNvSpPr txBox="1"/>
          <p:nvPr/>
        </p:nvSpPr>
        <p:spPr>
          <a:xfrm>
            <a:off x="455930" y="4116070"/>
            <a:ext cx="7802880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loss: 0.1367 - iou_score: 0.7828 - val_loss: 0.1392 - val_iou_score: 0.7714</a:t>
            </a:r>
            <a:endParaRPr/>
          </a:p>
        </p:txBody>
      </p:sp>
      <p:sp>
        <p:nvSpPr>
          <p:cNvPr id="165" name="Google Shape;165;p14"/>
          <p:cNvSpPr txBox="1"/>
          <p:nvPr/>
        </p:nvSpPr>
        <p:spPr>
          <a:xfrm>
            <a:off x="463550" y="4528820"/>
            <a:ext cx="2661920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function Binary Cross entropy</a:t>
            </a:r>
            <a:endParaRPr/>
          </a:p>
        </p:txBody>
      </p:sp>
      <p:pic>
        <p:nvPicPr>
          <p:cNvPr descr="vgg16" id="166" name="Google Shape;1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77865" y="911860"/>
            <a:ext cx="3366135" cy="287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idx="1" type="body"/>
          </p:nvPr>
        </p:nvSpPr>
        <p:spPr>
          <a:xfrm>
            <a:off x="132715" y="142240"/>
            <a:ext cx="89249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1"/>
                </a:solidFill>
              </a:rPr>
              <a:t>RESNET 50</a:t>
            </a:r>
            <a:endParaRPr/>
          </a:p>
        </p:txBody>
      </p:sp>
      <p:pic>
        <p:nvPicPr>
          <p:cNvPr descr="loss1" id="172" name="Google Shape;1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" y="655955"/>
            <a:ext cx="3135630" cy="31896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ou1" id="173" name="Google Shape;1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4190" y="655320"/>
            <a:ext cx="3284220" cy="319024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5"/>
          <p:cNvSpPr txBox="1"/>
          <p:nvPr/>
        </p:nvSpPr>
        <p:spPr>
          <a:xfrm>
            <a:off x="599440" y="4014470"/>
            <a:ext cx="550608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loss: 0.1367 - iou_score: 0.7828 - val_loss: 0.1392 - val_iou_score: 0.7714</a:t>
            </a:r>
            <a:endParaRPr/>
          </a:p>
        </p:txBody>
      </p:sp>
      <p:sp>
        <p:nvSpPr>
          <p:cNvPr id="175" name="Google Shape;175;p15"/>
          <p:cNvSpPr txBox="1"/>
          <p:nvPr/>
        </p:nvSpPr>
        <p:spPr>
          <a:xfrm>
            <a:off x="599440" y="4490085"/>
            <a:ext cx="2661920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function Binary Cross entropy</a:t>
            </a:r>
            <a:endParaRPr/>
          </a:p>
        </p:txBody>
      </p:sp>
      <p:pic>
        <p:nvPicPr>
          <p:cNvPr descr="resnet_50" id="176" name="Google Shape;17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5530" y="700405"/>
            <a:ext cx="2912110" cy="3145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idx="1" type="body"/>
          </p:nvPr>
        </p:nvSpPr>
        <p:spPr>
          <a:xfrm>
            <a:off x="356870" y="207645"/>
            <a:ext cx="8521700" cy="4627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1"/>
                </a:solidFill>
              </a:rPr>
              <a:t>RESNET 50 (Robust Augmentation)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/>
              <a:t>loss: 0.1367 - iou_score: 0.7828 - val_loss: 0.1392 - val_iou_score: 0.7714</a:t>
            </a:r>
            <a:endParaRPr/>
          </a:p>
        </p:txBody>
      </p:sp>
      <p:pic>
        <p:nvPicPr>
          <p:cNvPr descr="50_loss" id="182" name="Google Shape;1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96290"/>
            <a:ext cx="3531870" cy="2649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0_iou" id="183" name="Google Shape;18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2145" y="795655"/>
            <a:ext cx="3396615" cy="26498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r1" id="184" name="Google Shape;18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01105" y="795655"/>
            <a:ext cx="2843530" cy="264858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6"/>
          <p:cNvSpPr txBox="1"/>
          <p:nvPr/>
        </p:nvSpPr>
        <p:spPr>
          <a:xfrm>
            <a:off x="451485" y="3787775"/>
            <a:ext cx="528383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loss:  0.1793 - iou_score: 0.775 - val_loss: 0.183 - val_iou_score: 0.763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451485" y="4309745"/>
            <a:ext cx="2663190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function focal loss + Dice loss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0" y="130175"/>
            <a:ext cx="9144000" cy="49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/>
              <a:t>RESNET 101</a:t>
            </a:r>
            <a:endParaRPr/>
          </a:p>
          <a:p>
            <a:pPr indent="0" lvl="0" marL="76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loss1" id="192" name="Google Shape;1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4215"/>
            <a:ext cx="3181350" cy="29038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ou1" id="193" name="Google Shape;1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8290" y="760730"/>
            <a:ext cx="335153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net_101" id="194" name="Google Shape;19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5330" y="760095"/>
            <a:ext cx="3328670" cy="270319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7"/>
          <p:cNvSpPr txBox="1"/>
          <p:nvPr/>
        </p:nvSpPr>
        <p:spPr>
          <a:xfrm>
            <a:off x="293370" y="3799205"/>
            <a:ext cx="5495925" cy="953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oss: 0.1567 - iou_score: 0.7551 - val_loss: 0.1541 - val_iou_score: 0.7502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function focal loss + Dice loss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198120" y="152400"/>
            <a:ext cx="8816340" cy="48190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1"/>
                </a:solidFill>
              </a:rPr>
              <a:t>RESNET 101 (Robust Augmentation)</a:t>
            </a:r>
            <a:endParaRPr>
              <a:solidFill>
                <a:schemeClr val="dk1"/>
              </a:solidFill>
            </a:endParaRPr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Figure_2" id="201" name="Google Shape;2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" y="701675"/>
            <a:ext cx="3147695" cy="25412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_1" id="202" name="Google Shape;20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5780" y="814705"/>
            <a:ext cx="3237865" cy="2428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ee" id="203" name="Google Shape;20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00420" y="883285"/>
            <a:ext cx="3243580" cy="235966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8"/>
          <p:cNvSpPr txBox="1"/>
          <p:nvPr/>
        </p:nvSpPr>
        <p:spPr>
          <a:xfrm>
            <a:off x="485775" y="3617595"/>
            <a:ext cx="5061585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loss: 0.170 - iou_score: 0.782 - val_loss:0.172 - val_iou_score:0.770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function focal loss + Dice loss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/>
          <p:nvPr/>
        </p:nvSpPr>
        <p:spPr>
          <a:xfrm>
            <a:off x="198120" y="152400"/>
            <a:ext cx="8816340" cy="48190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RESNET 101 (ADA Grad)(Robust Augmentation)</a:t>
            </a:r>
            <a:endParaRPr b="0" i="0" sz="2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270510" y="3801110"/>
            <a:ext cx="5506085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loss: 0.2449 - iou_score: 0.7012 - val_loss: 0.2534 - val_iou_score: 0.6923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function focal loss + Dice loss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best_101_loss" id="211" name="Google Shape;2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50240"/>
            <a:ext cx="363220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st_101_iou" id="212" name="Google Shape;21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2145" y="866140"/>
            <a:ext cx="3343275" cy="250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1" id="213" name="Google Shape;21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7125" y="969645"/>
            <a:ext cx="2936240" cy="230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title"/>
          </p:nvPr>
        </p:nvSpPr>
        <p:spPr>
          <a:xfrm>
            <a:off x="377575" y="24345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200"/>
              <a:t>Motivation and Problem Statement</a:t>
            </a:r>
            <a:endParaRPr/>
          </a:p>
        </p:txBody>
      </p:sp>
      <p:sp>
        <p:nvSpPr>
          <p:cNvPr id="83" name="Google Shape;83;p2"/>
          <p:cNvSpPr txBox="1"/>
          <p:nvPr>
            <p:ph idx="1" type="body"/>
          </p:nvPr>
        </p:nvSpPr>
        <p:spPr>
          <a:xfrm>
            <a:off x="377825" y="1295400"/>
            <a:ext cx="4414520" cy="35737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33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Noto Sans Symbols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16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Many companies Extracting oil and gas reserves, several places of the Earth that are rich in oil and natural gas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6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Finding subsurface salt deposits using Seismic waves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1600"/>
              <a:buFont typeface="Noto Sans Symbols"/>
              <a:buChar char="⮚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Knowing precise locations of large 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None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salt deposits is extremely important 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None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companies involved in oil and gas 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None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exploration.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4105" y="1402715"/>
            <a:ext cx="4106545" cy="33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idx="1" type="body"/>
          </p:nvPr>
        </p:nvSpPr>
        <p:spPr>
          <a:xfrm>
            <a:off x="243205" y="222250"/>
            <a:ext cx="8793480" cy="461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CUSTOM MODEL</a:t>
            </a:r>
            <a:endParaRPr/>
          </a:p>
          <a:p>
            <a:pPr indent="0" lvl="0" marL="76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ou GRAPH" id="219" name="Google Shape;2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1885" y="956905"/>
            <a:ext cx="36385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del_Loss" id="220" name="Google Shape;22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205" y="885829"/>
            <a:ext cx="4083050" cy="272224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0"/>
          <p:cNvSpPr txBox="1"/>
          <p:nvPr/>
        </p:nvSpPr>
        <p:spPr>
          <a:xfrm>
            <a:off x="644525" y="3685540"/>
            <a:ext cx="2663190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function focal loss + Dice loss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idx="1" type="body"/>
          </p:nvPr>
        </p:nvSpPr>
        <p:spPr>
          <a:xfrm>
            <a:off x="276860" y="198755"/>
            <a:ext cx="8521700" cy="463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LOSS FUNCTION </a:t>
            </a:r>
            <a:endParaRPr/>
          </a:p>
          <a:p>
            <a:pPr indent="0" lvl="0" marL="76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19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Arial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Binary Cross Entropy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33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CE = -log(p)*y - log(1-p)(1-y)</a:t>
            </a:r>
            <a:endParaRPr/>
          </a:p>
          <a:p>
            <a:pPr indent="-457200" lvl="0" marL="533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where,</a:t>
            </a:r>
            <a:endParaRPr/>
          </a:p>
          <a:p>
            <a:pPr indent="-457200" lvl="0" marL="533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         p is the predicted probability, y is the ground truth</a:t>
            </a:r>
            <a:endParaRPr/>
          </a:p>
          <a:p>
            <a:pPr indent="-457200" lvl="0" marL="533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-457200" lvl="0" marL="533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When y=1,</a:t>
            </a:r>
            <a:endParaRPr/>
          </a:p>
          <a:p>
            <a:pPr indent="-457200" lvl="0" marL="533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p=0.9     CE= 0.045</a:t>
            </a:r>
            <a:endParaRPr/>
          </a:p>
          <a:p>
            <a:pPr indent="-457200" lvl="0" marL="533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P=0.1     CE=1 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idx="1" type="body"/>
          </p:nvPr>
        </p:nvSpPr>
        <p:spPr>
          <a:xfrm>
            <a:off x="266065" y="107315"/>
            <a:ext cx="8725535" cy="4728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Arial"/>
              <a:buAutoNum type="arabicPeriod" startAt="2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Balanced Binary Cross Entropy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Positive samples - 100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Negative samples - 80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Class weight for positive sample = 0.8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Class weight for negative sample = 1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CE = -0.8*log(p)*y - 1*log(1-p)(1-y)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33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When y=1,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33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 = 0.9     CE = 0.0366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33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 = 0.1     CE = 0.8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852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16" y="0"/>
            <a:ext cx="490786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idx="1" type="body"/>
          </p:nvPr>
        </p:nvSpPr>
        <p:spPr>
          <a:xfrm>
            <a:off x="129540" y="74295"/>
            <a:ext cx="8770620" cy="47612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/>
          </a:p>
          <a:p>
            <a:pPr indent="0" lvl="0" marL="76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u="sng"/>
          </a:p>
        </p:txBody>
      </p:sp>
      <p:pic>
        <p:nvPicPr>
          <p:cNvPr id="247" name="Google Shape;24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9650" y="1440232"/>
            <a:ext cx="384810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2250" y="3599416"/>
            <a:ext cx="384810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0545" y="1440233"/>
            <a:ext cx="3848100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5"/>
          <p:cNvSpPr txBox="1"/>
          <p:nvPr/>
        </p:nvSpPr>
        <p:spPr>
          <a:xfrm>
            <a:off x="1761565" y="787600"/>
            <a:ext cx="25202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Positive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6069106" y="787600"/>
            <a:ext cx="25202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Positive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3957918" y="3017556"/>
            <a:ext cx="25202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Negative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type="title"/>
          </p:nvPr>
        </p:nvSpPr>
        <p:spPr>
          <a:xfrm>
            <a:off x="786130" y="160655"/>
            <a:ext cx="7571740" cy="487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Contribution</a:t>
            </a:r>
            <a:r>
              <a:rPr lang="en-US"/>
              <a:t> </a:t>
            </a:r>
            <a:endParaRPr/>
          </a:p>
        </p:txBody>
      </p:sp>
      <p:sp>
        <p:nvSpPr>
          <p:cNvPr id="258" name="Google Shape;258;p26"/>
          <p:cNvSpPr txBox="1"/>
          <p:nvPr>
            <p:ph idx="1" type="body"/>
          </p:nvPr>
        </p:nvSpPr>
        <p:spPr>
          <a:xfrm>
            <a:off x="367665" y="525780"/>
            <a:ext cx="8601075" cy="4309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100"/>
              <a:buFont typeface="Arial"/>
              <a:buChar char="•"/>
            </a:pPr>
            <a:r>
              <a:rPr b="1" lang="en-US" sz="1500"/>
              <a:t> Naveen Raju Sreerama Raju Govinda Raju</a:t>
            </a:r>
            <a:endParaRPr sz="2100"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Arial"/>
              <a:buNone/>
            </a:pPr>
            <a:r>
              <a:rPr lang="en-US" sz="1500"/>
              <a:t>- Image processing augmentation exploration</a:t>
            </a:r>
            <a:endParaRPr sz="2100"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Arial"/>
              <a:buNone/>
            </a:pPr>
            <a:r>
              <a:rPr lang="en-US" sz="1500"/>
              <a:t>- UNet architecture with different backbones coding </a:t>
            </a:r>
            <a:endParaRPr sz="2100"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Arial"/>
              <a:buNone/>
            </a:pPr>
            <a:r>
              <a:rPr lang="en-US" sz="1500"/>
              <a:t>- Training and testing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100"/>
              <a:buFont typeface="Arial"/>
              <a:buChar char="•"/>
            </a:pPr>
            <a:r>
              <a:rPr b="1" lang="en-US" sz="1500"/>
              <a:t> Sai Manohar Vemuri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100"/>
              <a:buFont typeface="Source Sans Pro"/>
              <a:buChar char="-"/>
            </a:pPr>
            <a:r>
              <a:rPr lang="en-US" sz="1500"/>
              <a:t>Unet Architecture research 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100"/>
              <a:buFont typeface="Source Sans Pro"/>
              <a:buChar char="-"/>
            </a:pPr>
            <a:r>
              <a:rPr lang="en-US" sz="1500"/>
              <a:t>Custom architecture design and exploration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100"/>
              <a:buFont typeface="Source Sans Pro"/>
              <a:buChar char="-"/>
            </a:pPr>
            <a:r>
              <a:rPr lang="en-US" sz="1500"/>
              <a:t>Training and testing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100"/>
              <a:buFont typeface="Arial"/>
              <a:buChar char="•"/>
            </a:pPr>
            <a:r>
              <a:rPr b="1" lang="en-US" sz="1500"/>
              <a:t> Sesha Shai Datta Kolli</a:t>
            </a:r>
            <a:endParaRPr b="1" sz="1500"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Arial"/>
              <a:buNone/>
            </a:pPr>
            <a:r>
              <a:rPr lang="en-US" sz="1500"/>
              <a:t>- Data set exploration and domain knowledge research</a:t>
            </a:r>
            <a:endParaRPr sz="2100"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Arial"/>
              <a:buNone/>
            </a:pPr>
            <a:r>
              <a:rPr lang="en-US" sz="1500"/>
              <a:t>- Data set cleaning</a:t>
            </a:r>
            <a:endParaRPr sz="2100"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Arial"/>
              <a:buNone/>
            </a:pPr>
            <a:r>
              <a:rPr lang="en-US" sz="1500"/>
              <a:t>- Analysis of predictions</a:t>
            </a:r>
            <a:endParaRPr sz="2100"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Arial"/>
              <a:buNone/>
            </a:pPr>
            <a:r>
              <a:t/>
            </a:r>
            <a:endParaRPr sz="1500"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Arial"/>
              <a:buNone/>
            </a:pPr>
            <a:r>
              <a:t/>
            </a:r>
            <a:endParaRPr sz="1500"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Arial"/>
              <a:buNone/>
            </a:pPr>
            <a:r>
              <a:t/>
            </a:r>
            <a:endParaRPr sz="1500"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Arial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/>
          <p:nvPr>
            <p:ph idx="1" type="body"/>
          </p:nvPr>
        </p:nvSpPr>
        <p:spPr>
          <a:xfrm>
            <a:off x="2343150" y="1884045"/>
            <a:ext cx="4457700" cy="10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52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Questions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idx="1" type="body"/>
          </p:nvPr>
        </p:nvSpPr>
        <p:spPr>
          <a:xfrm>
            <a:off x="321945" y="1402715"/>
            <a:ext cx="8555990" cy="14852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2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  <p:sp>
        <p:nvSpPr>
          <p:cNvPr id="269" name="Google Shape;269;p28"/>
          <p:cNvSpPr txBox="1"/>
          <p:nvPr/>
        </p:nvSpPr>
        <p:spPr>
          <a:xfrm>
            <a:off x="4668520" y="4326255"/>
            <a:ext cx="309880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idx="1" type="body"/>
          </p:nvPr>
        </p:nvSpPr>
        <p:spPr>
          <a:xfrm>
            <a:off x="637466" y="798867"/>
            <a:ext cx="7571740" cy="2793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12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16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Large amounts of salt are present beneath the surface of many oceans and seas around the world. Seismic images have historically been used to locate salt deposits underground.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12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16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Misinterpretation of the salt boundaries typically results in higher expenses.</a:t>
            </a:r>
            <a:endParaRPr/>
          </a:p>
          <a:p>
            <a:pPr indent="-285750" lvl="0" marL="412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16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Seismic image interpretation by humans can be difficult at times and is not always accurate.</a:t>
            </a:r>
            <a:endParaRPr/>
          </a:p>
          <a:p>
            <a:pPr indent="-285750" lvl="0" marL="412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1600"/>
              <a:buFont typeface="Noto Sans Symbols"/>
              <a:buChar char="⮚"/>
            </a:pPr>
            <a:r>
              <a:rPr b="0" i="0" lang="en-US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Salt density is usually about 2.14 g/cm</a:t>
            </a:r>
            <a:r>
              <a:rPr b="0" baseline="30000" i="0" lang="en-US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is less than most nearby rocks. Salt seismic velocity of around 4.5 km/s is usually bigger than the surrounding rocks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/>
          <p:nvPr>
            <p:ph type="title"/>
          </p:nvPr>
        </p:nvSpPr>
        <p:spPr>
          <a:xfrm>
            <a:off x="786150" y="14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200">
                <a:solidFill>
                  <a:schemeClr val="accen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Seismic imagery</a:t>
            </a:r>
            <a:endParaRPr/>
          </a:p>
        </p:txBody>
      </p:sp>
      <p:sp>
        <p:nvSpPr>
          <p:cNvPr id="95" name="Google Shape;95;p4"/>
          <p:cNvSpPr txBox="1"/>
          <p:nvPr>
            <p:ph idx="1" type="body"/>
          </p:nvPr>
        </p:nvSpPr>
        <p:spPr>
          <a:xfrm>
            <a:off x="153035" y="717550"/>
            <a:ext cx="8884285" cy="41167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Noto Sans Symbols"/>
              <a:buChar char="⮚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Technology called seismic imagery is used to describe the subsurface geology.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Noto Sans Symbols"/>
              <a:buChar char="⮚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is based on the emission of sound waves into the ocean, where they are reflected off of underwater object structures and detected on the surface by hydrophone receivers.</a:t>
            </a:r>
            <a:endParaRPr/>
          </a:p>
        </p:txBody>
      </p:sp>
      <p:pic>
        <p:nvPicPr>
          <p:cNvPr id="96" name="Google Shape;9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8165" y="1884680"/>
            <a:ext cx="4474845" cy="29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"/>
          <p:cNvSpPr txBox="1"/>
          <p:nvPr/>
        </p:nvSpPr>
        <p:spPr>
          <a:xfrm>
            <a:off x="211773" y="2038568"/>
            <a:ext cx="42900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Seismic imaging enables the 3D visualization of underground structures 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Salt regions in Seismic images</a:t>
            </a:r>
            <a:endParaRPr/>
          </a:p>
        </p:txBody>
      </p:sp>
      <p:pic>
        <p:nvPicPr>
          <p:cNvPr id="103" name="Google Shape;1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1751" y="1315395"/>
            <a:ext cx="5331225" cy="17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1750" y="3197175"/>
            <a:ext cx="5331225" cy="1732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title"/>
          </p:nvPr>
        </p:nvSpPr>
        <p:spPr>
          <a:xfrm>
            <a:off x="786150" y="30875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Salt regions in Seismic images</a:t>
            </a:r>
            <a:b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3375" y="2892650"/>
            <a:ext cx="4871475" cy="16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3350" y="1139774"/>
            <a:ext cx="4871525" cy="16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/>
          </a:p>
        </p:txBody>
      </p:sp>
      <p:sp>
        <p:nvSpPr>
          <p:cNvPr id="117" name="Google Shape;117;p7"/>
          <p:cNvSpPr txBox="1"/>
          <p:nvPr>
            <p:ph idx="1" type="body"/>
          </p:nvPr>
        </p:nvSpPr>
        <p:spPr>
          <a:xfrm>
            <a:off x="322580" y="1780540"/>
            <a:ext cx="8669020" cy="1075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Arial"/>
              <a:buChar char="•"/>
            </a:pPr>
            <a:r>
              <a:rPr lang="en-US"/>
              <a:t>Training dataset images and groudtruth masks - 1151 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Arial"/>
              <a:buChar char="•"/>
            </a:pPr>
            <a:r>
              <a:rPr lang="en-US"/>
              <a:t>Testing dataset images and groudtruth masks - 302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/>
          <p:nvPr>
            <p:ph type="title"/>
          </p:nvPr>
        </p:nvSpPr>
        <p:spPr>
          <a:xfrm>
            <a:off x="695980" y="14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U-Net Architecture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8"/>
          <p:cNvSpPr txBox="1"/>
          <p:nvPr>
            <p:ph idx="1" type="body"/>
          </p:nvPr>
        </p:nvSpPr>
        <p:spPr>
          <a:xfrm>
            <a:off x="269908" y="919035"/>
            <a:ext cx="2876113" cy="40429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Semantic Segmentation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Contracting Path and Expansive Path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Skip Connection by Concatenation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During encoding Spatial information is reduced while feature information is improved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Expansive path combines spatial information from contractive path and features learned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Augmentation is needed</a:t>
            </a:r>
            <a:endParaRPr/>
          </a:p>
          <a:p>
            <a:pPr indent="-1333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6021" y="1149724"/>
            <a:ext cx="5312180" cy="353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>
            <p:ph type="title"/>
          </p:nvPr>
        </p:nvSpPr>
        <p:spPr>
          <a:xfrm>
            <a:off x="786150" y="12714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VGG 16 as Backbone</a:t>
            </a:r>
            <a:endParaRPr/>
          </a:p>
        </p:txBody>
      </p:sp>
      <p:sp>
        <p:nvSpPr>
          <p:cNvPr id="130" name="Google Shape;130;p9"/>
          <p:cNvSpPr txBox="1"/>
          <p:nvPr>
            <p:ph idx="1" type="body"/>
          </p:nvPr>
        </p:nvSpPr>
        <p:spPr>
          <a:xfrm>
            <a:off x="310130" y="829684"/>
            <a:ext cx="3427443" cy="36052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Used for Object detection and classification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16 Layers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Smaller kernel size: 3x3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Used to replace encoder part of the U-Net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Degrades performance if we implement deep networks</a:t>
            </a:r>
            <a:endParaRPr/>
          </a:p>
          <a:p>
            <a:pPr indent="-1333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Noto Sans Symbols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Noto Sans Symbols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Noto Sans Symbols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VGG16 - Convolutional Network for Classification and Detection" id="131" name="Google Shape;13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6247" y="1428661"/>
            <a:ext cx="4781563" cy="2693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2022-11-17T21:57:19Z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A784E291FF794160BDC551FB86BCC976</vt:lpwstr>
  </property>
  <property fmtid="{D5CDD505-2E9C-101B-9397-08002B2CF9AE}" pid="3" name="KSOProductBuildVer">
    <vt:lpwstr>1033-11.2.0.11380</vt:lpwstr>
  </property>
</Properties>
</file>