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sldIdLst>
    <p:sldId id="256" r:id="rId2"/>
    <p:sldId id="269"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51001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173674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F2D60B-62D6-4B6F-ADCD-3F3C3FB22673}"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048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3952EF-2449-4912-B0C2-FF9453CEBDBB}"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97561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3952EF-2449-4912-B0C2-FF9453CEBDBB}"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2D60B-62D6-4B6F-ADCD-3F3C3FB22673}"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014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3952EF-2449-4912-B0C2-FF9453CEBDBB}"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260929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343662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96797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158089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952EF-2449-4912-B0C2-FF9453CEBDBB}"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50621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3952EF-2449-4912-B0C2-FF9453CEBDBB}"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103582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952EF-2449-4912-B0C2-FF9453CEBDBB}" type="datetimeFigureOut">
              <a:rPr lang="en-GB" smtClean="0"/>
              <a:t>11/04/2023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195936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3952EF-2449-4912-B0C2-FF9453CEBDBB}" type="datetimeFigureOut">
              <a:rPr lang="en-GB" smtClean="0"/>
              <a:t>11/04/2023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54742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952EF-2449-4912-B0C2-FF9453CEBDBB}" type="datetimeFigureOut">
              <a:rPr lang="en-GB" smtClean="0"/>
              <a:t>11/04/2023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151345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952EF-2449-4912-B0C2-FF9453CEBDBB}"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289353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952EF-2449-4912-B0C2-FF9453CEBDBB}"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2D60B-62D6-4B6F-ADCD-3F3C3FB22673}" type="slidenum">
              <a:rPr lang="en-GB" smtClean="0"/>
              <a:t>‹#›</a:t>
            </a:fld>
            <a:endParaRPr lang="en-GB"/>
          </a:p>
        </p:txBody>
      </p:sp>
    </p:spTree>
    <p:extLst>
      <p:ext uri="{BB962C8B-B14F-4D97-AF65-F5344CB8AC3E}">
        <p14:creationId xmlns:p14="http://schemas.microsoft.com/office/powerpoint/2010/main" val="332304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3952EF-2449-4912-B0C2-FF9453CEBDBB}" type="datetimeFigureOut">
              <a:rPr lang="en-GB" smtClean="0"/>
              <a:t>11/04/2023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F2D60B-62D6-4B6F-ADCD-3F3C3FB22673}" type="slidenum">
              <a:rPr lang="en-GB" smtClean="0"/>
              <a:t>‹#›</a:t>
            </a:fld>
            <a:endParaRPr lang="en-GB"/>
          </a:p>
        </p:txBody>
      </p:sp>
    </p:spTree>
    <p:extLst>
      <p:ext uri="{BB962C8B-B14F-4D97-AF65-F5344CB8AC3E}">
        <p14:creationId xmlns:p14="http://schemas.microsoft.com/office/powerpoint/2010/main" val="3477588201"/>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fda.gov/media/122535/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4AFB-1A9F-A970-ED9D-2B1F7EF081E9}"/>
              </a:ext>
            </a:extLst>
          </p:cNvPr>
          <p:cNvSpPr>
            <a:spLocks noGrp="1"/>
          </p:cNvSpPr>
          <p:nvPr>
            <p:ph type="ctrTitle"/>
          </p:nvPr>
        </p:nvSpPr>
        <p:spPr>
          <a:xfrm>
            <a:off x="2454459" y="425918"/>
            <a:ext cx="8915399" cy="3003082"/>
          </a:xfrm>
        </p:spPr>
        <p:txBody>
          <a:bodyPr>
            <a:normAutofit/>
          </a:bodyPr>
          <a:lstStyle/>
          <a:p>
            <a:r>
              <a:rPr lang="en-GB" sz="4400" b="1" dirty="0"/>
              <a:t>ARTIFICIAL INTELLIGENCE IN LIFE   SCIENCES</a:t>
            </a:r>
          </a:p>
        </p:txBody>
      </p:sp>
    </p:spTree>
    <p:extLst>
      <p:ext uri="{BB962C8B-B14F-4D97-AF65-F5344CB8AC3E}">
        <p14:creationId xmlns:p14="http://schemas.microsoft.com/office/powerpoint/2010/main" val="393535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C6DAC-0FBE-2C36-885D-EBB9DF2B940F}"/>
              </a:ext>
            </a:extLst>
          </p:cNvPr>
          <p:cNvSpPr>
            <a:spLocks noGrp="1"/>
          </p:cNvSpPr>
          <p:nvPr>
            <p:ph idx="1"/>
          </p:nvPr>
        </p:nvSpPr>
        <p:spPr>
          <a:xfrm>
            <a:off x="1992445" y="1728171"/>
            <a:ext cx="9249862" cy="5129829"/>
          </a:xfrm>
        </p:spPr>
        <p:txBody>
          <a:bodyPr>
            <a:normAutofit/>
          </a:bodyPr>
          <a:lstStyle/>
          <a:p>
            <a:pPr marL="0" indent="0" algn="l">
              <a:buNone/>
            </a:pPr>
            <a:r>
              <a:rPr lang="en-US" b="0" i="0" dirty="0">
                <a:solidFill>
                  <a:schemeClr val="tx1"/>
                </a:solidFill>
                <a:effectLst/>
                <a:latin typeface="Söhne"/>
              </a:rPr>
              <a:t>3.Enhanced Data Quality and Availability: With the increasing availability of large-scale, high-quality datasets, we can expect to see improved AI algorithms and models for use in life sciences. This will be driven in part by initiatives such as the Precision Medicine Initiative and the Human Cell Atlas project, which aim to collect and analyze large-scale biological datasets.</a:t>
            </a:r>
          </a:p>
          <a:p>
            <a:pPr marL="0" indent="0" algn="l">
              <a:buNone/>
            </a:pPr>
            <a:r>
              <a:rPr lang="en-US" b="0" i="0" dirty="0">
                <a:solidFill>
                  <a:schemeClr val="tx1"/>
                </a:solidFill>
                <a:effectLst/>
                <a:latin typeface="Söhne"/>
              </a:rPr>
              <a:t>4.Greater Collaboration and Interdisciplinarity: Successful implementation of AI in life sciences will require greater collaboration and interdisciplinarity between researchers and experts in fields such as computer science, biology, medicine, and statistics. This will require the development of new training programs and educational initiatives to promote interdisciplinary collaboration.</a:t>
            </a:r>
          </a:p>
          <a:p>
            <a:pPr marL="0" indent="0" algn="l">
              <a:buNone/>
            </a:pPr>
            <a:r>
              <a:rPr lang="en-US" b="0" i="0" dirty="0">
                <a:solidFill>
                  <a:schemeClr val="tx1"/>
                </a:solidFill>
                <a:effectLst/>
                <a:latin typeface="Söhne"/>
              </a:rPr>
              <a:t>Overall, the future of AI in life sciences is promising, with the potential to revolutionize healthcare delivery, drug discovery, and clinical research. However, the successful implementation of AI in life sciences will require continued investment in research and development, as well as collaboration and interdisciplinary cooperation between researchers, technology companies, and healthcare providers.</a:t>
            </a:r>
          </a:p>
          <a:p>
            <a:endParaRPr lang="en-GB" dirty="0"/>
          </a:p>
        </p:txBody>
      </p:sp>
    </p:spTree>
    <p:extLst>
      <p:ext uri="{BB962C8B-B14F-4D97-AF65-F5344CB8AC3E}">
        <p14:creationId xmlns:p14="http://schemas.microsoft.com/office/powerpoint/2010/main" val="257467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AA51-8F77-51BF-20F0-8C15E8C97F58}"/>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96B10ABD-3701-F251-0320-0B5106019CD4}"/>
              </a:ext>
            </a:extLst>
          </p:cNvPr>
          <p:cNvSpPr>
            <a:spLocks noGrp="1"/>
          </p:cNvSpPr>
          <p:nvPr>
            <p:ph idx="1"/>
          </p:nvPr>
        </p:nvSpPr>
        <p:spPr>
          <a:xfrm>
            <a:off x="1992445" y="1536832"/>
            <a:ext cx="9230611" cy="4921720"/>
          </a:xfrm>
        </p:spPr>
        <p:txBody>
          <a:bodyPr>
            <a:normAutofit lnSpcReduction="10000"/>
          </a:bodyPr>
          <a:lstStyle/>
          <a:p>
            <a:r>
              <a:rPr lang="en-US" b="0" i="0" dirty="0">
                <a:solidFill>
                  <a:schemeClr val="tx1"/>
                </a:solidFill>
                <a:effectLst/>
                <a:latin typeface="Söhne"/>
              </a:rPr>
              <a:t>AI has immense potential to revolutionize life sciences, from drug discovery and development to personalized medicine and clinical research. AI technologies can enable researchers to analyze and interpret large-scale biological data, helping to identify new drug targets, predict treatment outcomes, and develop new therapies. However, the successful implementation of AI in life sciences will require addressing challenges such as data quality and availability, ethical and regulatory issues, and the need for interdisciplinary collaboration.</a:t>
            </a:r>
          </a:p>
          <a:p>
            <a:pPr marL="0" indent="0">
              <a:buNone/>
            </a:pPr>
            <a:endParaRPr lang="en-US" dirty="0">
              <a:solidFill>
                <a:schemeClr val="tx1"/>
              </a:solidFill>
              <a:latin typeface="Söhne"/>
            </a:endParaRPr>
          </a:p>
          <a:p>
            <a:pPr algn="l"/>
            <a:r>
              <a:rPr lang="en-US" b="0" i="0" dirty="0">
                <a:solidFill>
                  <a:schemeClr val="tx1"/>
                </a:solidFill>
                <a:effectLst/>
                <a:latin typeface="Söhne"/>
              </a:rPr>
              <a:t>Summary of Key Points:</a:t>
            </a:r>
          </a:p>
          <a:p>
            <a:pPr algn="l">
              <a:buFont typeface="Arial" panose="020B0604020202020204" pitchFamily="34" charset="0"/>
              <a:buChar char="•"/>
            </a:pPr>
            <a:r>
              <a:rPr lang="en-US" b="0" i="0" dirty="0">
                <a:solidFill>
                  <a:schemeClr val="tx1"/>
                </a:solidFill>
                <a:effectLst/>
                <a:latin typeface="Söhne"/>
              </a:rPr>
              <a:t>AI has the potential to transform drug discovery, personalized medicine, and clinical research in life sciences.</a:t>
            </a:r>
          </a:p>
          <a:p>
            <a:pPr algn="l">
              <a:buFont typeface="Arial" panose="020B0604020202020204" pitchFamily="34" charset="0"/>
              <a:buChar char="•"/>
            </a:pPr>
            <a:r>
              <a:rPr lang="en-US" b="0" i="0" dirty="0">
                <a:solidFill>
                  <a:schemeClr val="tx1"/>
                </a:solidFill>
                <a:effectLst/>
                <a:latin typeface="Söhne"/>
              </a:rPr>
              <a:t>AI technologies can enable researchers to analyze and interpret large-scale biological data, helping to identify new drug targets, predict treatment outcomes, and develop new therapies.</a:t>
            </a:r>
          </a:p>
          <a:p>
            <a:pPr algn="l">
              <a:buFont typeface="Arial" panose="020B0604020202020204" pitchFamily="34" charset="0"/>
              <a:buChar char="•"/>
            </a:pPr>
            <a:r>
              <a:rPr lang="en-US" b="0" i="0" dirty="0">
                <a:solidFill>
                  <a:schemeClr val="tx1"/>
                </a:solidFill>
                <a:effectLst/>
                <a:latin typeface="Söhne"/>
              </a:rPr>
              <a:t>The successful implementation of AI in life sciences will require addressing challenges such as data quality and availability, ethical and regulatory issues, and the need for interdisciplinary collaboration.</a:t>
            </a:r>
          </a:p>
          <a:p>
            <a:endParaRPr lang="en-GB" dirty="0">
              <a:solidFill>
                <a:schemeClr val="tx1"/>
              </a:solidFill>
            </a:endParaRPr>
          </a:p>
        </p:txBody>
      </p:sp>
    </p:spTree>
    <p:extLst>
      <p:ext uri="{BB962C8B-B14F-4D97-AF65-F5344CB8AC3E}">
        <p14:creationId xmlns:p14="http://schemas.microsoft.com/office/powerpoint/2010/main" val="22264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F9B69-AF8A-139C-31B3-69190D3EC5EB}"/>
              </a:ext>
            </a:extLst>
          </p:cNvPr>
          <p:cNvSpPr>
            <a:spLocks noGrp="1"/>
          </p:cNvSpPr>
          <p:nvPr>
            <p:ph idx="1"/>
          </p:nvPr>
        </p:nvSpPr>
        <p:spPr>
          <a:xfrm>
            <a:off x="2107948" y="1488707"/>
            <a:ext cx="8915400" cy="4745183"/>
          </a:xfrm>
        </p:spPr>
        <p:txBody>
          <a:bodyPr/>
          <a:lstStyle/>
          <a:p>
            <a:pPr algn="l"/>
            <a:r>
              <a:rPr lang="en-US" sz="2000" b="0" i="0" dirty="0">
                <a:solidFill>
                  <a:schemeClr val="tx1"/>
                </a:solidFill>
                <a:effectLst/>
                <a:latin typeface="Söhne"/>
              </a:rPr>
              <a:t>As AI technologies continue to advance, we can expect to see continued growth and development in AI applications in life sciences. This will require investment in research and development, as well as collaboration and interdisciplinary cooperation between researchers, technology companies, and healthcare providers.</a:t>
            </a:r>
          </a:p>
          <a:p>
            <a:pPr marL="0" indent="0" algn="l">
              <a:buNone/>
            </a:pPr>
            <a:endParaRPr lang="en-US" sz="2000" b="0" i="0" dirty="0">
              <a:solidFill>
                <a:schemeClr val="tx1"/>
              </a:solidFill>
              <a:effectLst/>
              <a:latin typeface="Söhne"/>
            </a:endParaRPr>
          </a:p>
          <a:p>
            <a:pPr algn="l"/>
            <a:r>
              <a:rPr lang="en-US" sz="2000" b="0" i="0" dirty="0">
                <a:solidFill>
                  <a:schemeClr val="tx1"/>
                </a:solidFill>
                <a:effectLst/>
                <a:latin typeface="Söhne"/>
              </a:rPr>
              <a:t>To fully realize the potential of AI in life sciences, stakeholders should prioritize investment in research and development, encourage interdisciplinary collaboration, and address challenges such as data quality and ethical and regulatory issues. By doing so, we can improve healthcare delivery, accelerate drug discovery, and improve patient outcomes.</a:t>
            </a:r>
          </a:p>
          <a:p>
            <a:endParaRPr lang="en-GB" dirty="0"/>
          </a:p>
        </p:txBody>
      </p:sp>
    </p:spTree>
    <p:extLst>
      <p:ext uri="{BB962C8B-B14F-4D97-AF65-F5344CB8AC3E}">
        <p14:creationId xmlns:p14="http://schemas.microsoft.com/office/powerpoint/2010/main" val="178349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FD02-A2F9-354F-8FE7-C8E5DE8103D0}"/>
              </a:ext>
            </a:extLst>
          </p:cNvPr>
          <p:cNvSpPr>
            <a:spLocks noGrp="1"/>
          </p:cNvSpPr>
          <p:nvPr>
            <p:ph type="title"/>
          </p:nvPr>
        </p:nvSpPr>
        <p:spPr/>
        <p:txBody>
          <a:bodyPr/>
          <a:lstStyle/>
          <a:p>
            <a:r>
              <a:rPr lang="en-GB" b="1" dirty="0"/>
              <a:t>References</a:t>
            </a:r>
          </a:p>
        </p:txBody>
      </p:sp>
      <p:sp>
        <p:nvSpPr>
          <p:cNvPr id="3" name="Content Placeholder 2">
            <a:extLst>
              <a:ext uri="{FF2B5EF4-FFF2-40B4-BE49-F238E27FC236}">
                <a16:creationId xmlns:a16="http://schemas.microsoft.com/office/drawing/2014/main" id="{77CA3B15-FB5A-ACC2-67C3-9B5B72E7AA20}"/>
              </a:ext>
            </a:extLst>
          </p:cNvPr>
          <p:cNvSpPr>
            <a:spLocks noGrp="1"/>
          </p:cNvSpPr>
          <p:nvPr>
            <p:ph idx="1"/>
          </p:nvPr>
        </p:nvSpPr>
        <p:spPr>
          <a:xfrm>
            <a:off x="2261953" y="1540189"/>
            <a:ext cx="8915400" cy="4899112"/>
          </a:xfrm>
        </p:spPr>
        <p:txBody>
          <a:bodyPr/>
          <a:lstStyle/>
          <a:p>
            <a:pPr algn="l">
              <a:buFont typeface="+mj-lt"/>
              <a:buAutoNum type="arabicPeriod"/>
            </a:pPr>
            <a:r>
              <a:rPr lang="en-GB" b="0" i="0" dirty="0" err="1">
                <a:solidFill>
                  <a:schemeClr val="tx1"/>
                </a:solidFill>
                <a:effectLst/>
                <a:latin typeface="Söhne"/>
              </a:rPr>
              <a:t>liper</a:t>
            </a:r>
            <a:r>
              <a:rPr lang="en-GB" b="0" i="0" dirty="0">
                <a:solidFill>
                  <a:schemeClr val="tx1"/>
                </a:solidFill>
                <a:effectLst/>
                <a:latin typeface="Söhne"/>
              </a:rPr>
              <a:t>, A., </a:t>
            </a:r>
            <a:r>
              <a:rPr lang="en-GB" b="0" i="0" dirty="0" err="1">
                <a:solidFill>
                  <a:schemeClr val="tx1"/>
                </a:solidFill>
                <a:effectLst/>
                <a:latin typeface="Söhne"/>
              </a:rPr>
              <a:t>Plis</a:t>
            </a:r>
            <a:r>
              <a:rPr lang="en-GB" b="0" i="0" dirty="0">
                <a:solidFill>
                  <a:schemeClr val="tx1"/>
                </a:solidFill>
                <a:effectLst/>
                <a:latin typeface="Söhne"/>
              </a:rPr>
              <a:t>, S., </a:t>
            </a:r>
            <a:r>
              <a:rPr lang="en-GB" b="0" i="0" dirty="0" err="1">
                <a:solidFill>
                  <a:schemeClr val="tx1"/>
                </a:solidFill>
                <a:effectLst/>
                <a:latin typeface="Söhne"/>
              </a:rPr>
              <a:t>Artemov</a:t>
            </a:r>
            <a:r>
              <a:rPr lang="en-GB" b="0" i="0" dirty="0">
                <a:solidFill>
                  <a:schemeClr val="tx1"/>
                </a:solidFill>
                <a:effectLst/>
                <a:latin typeface="Söhne"/>
              </a:rPr>
              <a:t>, A., Ulloa, A., </a:t>
            </a:r>
            <a:r>
              <a:rPr lang="en-GB" b="0" i="0" dirty="0" err="1">
                <a:solidFill>
                  <a:schemeClr val="tx1"/>
                </a:solidFill>
                <a:effectLst/>
                <a:latin typeface="Söhne"/>
              </a:rPr>
              <a:t>Mamoshina</a:t>
            </a:r>
            <a:r>
              <a:rPr lang="en-GB" b="0" i="0" dirty="0">
                <a:solidFill>
                  <a:schemeClr val="tx1"/>
                </a:solidFill>
                <a:effectLst/>
                <a:latin typeface="Söhne"/>
              </a:rPr>
              <a:t>, P., &amp; </a:t>
            </a:r>
            <a:r>
              <a:rPr lang="en-GB" b="0" i="0" dirty="0" err="1">
                <a:solidFill>
                  <a:schemeClr val="tx1"/>
                </a:solidFill>
                <a:effectLst/>
                <a:latin typeface="Söhne"/>
              </a:rPr>
              <a:t>Zhavoronkov</a:t>
            </a:r>
            <a:r>
              <a:rPr lang="en-GB" b="0" i="0" dirty="0">
                <a:solidFill>
                  <a:schemeClr val="tx1"/>
                </a:solidFill>
                <a:effectLst/>
                <a:latin typeface="Söhne"/>
              </a:rPr>
              <a:t>, A. (2016). Deep learning applications for predicting pharmacological properties of drugs and drug repurposing using transcriptomic data. Molecular pharmaceutics.</a:t>
            </a:r>
          </a:p>
          <a:p>
            <a:pPr algn="l">
              <a:buFont typeface="+mj-lt"/>
              <a:buAutoNum type="arabicPeriod"/>
            </a:pPr>
            <a:r>
              <a:rPr lang="en-GB" b="0" i="0" dirty="0" err="1">
                <a:solidFill>
                  <a:schemeClr val="tx1"/>
                </a:solidFill>
                <a:effectLst/>
                <a:latin typeface="Söhne"/>
              </a:rPr>
              <a:t>Esteva</a:t>
            </a:r>
            <a:r>
              <a:rPr lang="en-GB" b="0" i="0" dirty="0">
                <a:solidFill>
                  <a:schemeClr val="tx1"/>
                </a:solidFill>
                <a:effectLst/>
                <a:latin typeface="Söhne"/>
              </a:rPr>
              <a:t>, A., </a:t>
            </a:r>
            <a:r>
              <a:rPr lang="en-GB" b="0" i="0" dirty="0" err="1">
                <a:solidFill>
                  <a:schemeClr val="tx1"/>
                </a:solidFill>
                <a:effectLst/>
                <a:latin typeface="Söhne"/>
              </a:rPr>
              <a:t>Kuprel</a:t>
            </a:r>
            <a:r>
              <a:rPr lang="en-GB" b="0" i="0" dirty="0">
                <a:solidFill>
                  <a:schemeClr val="tx1"/>
                </a:solidFill>
                <a:effectLst/>
                <a:latin typeface="Söhne"/>
              </a:rPr>
              <a:t>, B., </a:t>
            </a:r>
            <a:r>
              <a:rPr lang="en-GB" b="0" i="0" dirty="0" err="1">
                <a:solidFill>
                  <a:schemeClr val="tx1"/>
                </a:solidFill>
                <a:effectLst/>
                <a:latin typeface="Söhne"/>
              </a:rPr>
              <a:t>Novoa</a:t>
            </a:r>
            <a:r>
              <a:rPr lang="en-GB" b="0" i="0" dirty="0">
                <a:solidFill>
                  <a:schemeClr val="tx1"/>
                </a:solidFill>
                <a:effectLst/>
                <a:latin typeface="Söhne"/>
              </a:rPr>
              <a:t>, R. A., Ko, J., </a:t>
            </a:r>
            <a:r>
              <a:rPr lang="en-GB" b="0" i="0" dirty="0" err="1">
                <a:solidFill>
                  <a:schemeClr val="tx1"/>
                </a:solidFill>
                <a:effectLst/>
                <a:latin typeface="Söhne"/>
              </a:rPr>
              <a:t>Swetter</a:t>
            </a:r>
            <a:r>
              <a:rPr lang="en-GB" b="0" i="0" dirty="0">
                <a:solidFill>
                  <a:schemeClr val="tx1"/>
                </a:solidFill>
                <a:effectLst/>
                <a:latin typeface="Söhne"/>
              </a:rPr>
              <a:t>, S. M., </a:t>
            </a:r>
            <a:r>
              <a:rPr lang="en-GB" b="0" i="0" dirty="0" err="1">
                <a:solidFill>
                  <a:schemeClr val="tx1"/>
                </a:solidFill>
                <a:effectLst/>
                <a:latin typeface="Söhne"/>
              </a:rPr>
              <a:t>Blau</a:t>
            </a:r>
            <a:r>
              <a:rPr lang="en-GB" b="0" i="0" dirty="0">
                <a:solidFill>
                  <a:schemeClr val="tx1"/>
                </a:solidFill>
                <a:effectLst/>
                <a:latin typeface="Söhne"/>
              </a:rPr>
              <a:t>, H. M., &amp; </a:t>
            </a:r>
            <a:r>
              <a:rPr lang="en-GB" b="0" i="0" dirty="0" err="1">
                <a:solidFill>
                  <a:schemeClr val="tx1"/>
                </a:solidFill>
                <a:effectLst/>
                <a:latin typeface="Söhne"/>
              </a:rPr>
              <a:t>Thrun</a:t>
            </a:r>
            <a:r>
              <a:rPr lang="en-GB" b="0" i="0" dirty="0">
                <a:solidFill>
                  <a:schemeClr val="tx1"/>
                </a:solidFill>
                <a:effectLst/>
                <a:latin typeface="Söhne"/>
              </a:rPr>
              <a:t>, S. (2017). Dermatologist-level classification of skin cancer with deep neural networks. Nature, FDA. (2019). </a:t>
            </a:r>
          </a:p>
          <a:p>
            <a:pPr algn="l">
              <a:buFont typeface="+mj-lt"/>
              <a:buAutoNum type="arabicPeriod"/>
            </a:pPr>
            <a:r>
              <a:rPr lang="en-GB" b="0" i="0" dirty="0">
                <a:solidFill>
                  <a:schemeClr val="tx1"/>
                </a:solidFill>
                <a:effectLst/>
                <a:latin typeface="Söhne"/>
              </a:rPr>
              <a:t>Artificial Intelligence and Machine Learning in Software as a Medical Device. Retrieved from </a:t>
            </a:r>
            <a:r>
              <a:rPr lang="en-GB" b="0" i="0" u="sng" dirty="0">
                <a:solidFill>
                  <a:schemeClr val="tx1"/>
                </a:solidFill>
                <a:effectLst/>
                <a:latin typeface="Söhne"/>
                <a:hlinkClick r:id="rId2">
                  <a:extLst>
                    <a:ext uri="{A12FA001-AC4F-418D-AE19-62706E023703}">
                      <ahyp:hlinkClr xmlns:ahyp="http://schemas.microsoft.com/office/drawing/2018/hyperlinkcolor" val="tx"/>
                    </a:ext>
                  </a:extLst>
                </a:hlinkClick>
              </a:rPr>
              <a:t>https://www.fda.gov/media/122535/download</a:t>
            </a:r>
            <a:r>
              <a:rPr lang="en-GB" b="0" i="0" dirty="0">
                <a:solidFill>
                  <a:schemeClr val="tx1"/>
                </a:solidFill>
                <a:effectLst/>
                <a:latin typeface="Söhne"/>
              </a:rPr>
              <a:t>.</a:t>
            </a:r>
          </a:p>
          <a:p>
            <a:pPr algn="l">
              <a:buFont typeface="+mj-lt"/>
              <a:buAutoNum type="arabicPeriod"/>
            </a:pPr>
            <a:r>
              <a:rPr lang="en-GB" b="0" i="0" dirty="0" err="1">
                <a:solidFill>
                  <a:schemeClr val="tx1"/>
                </a:solidFill>
                <a:effectLst/>
                <a:latin typeface="Söhne"/>
              </a:rPr>
              <a:t>Miotto</a:t>
            </a:r>
            <a:r>
              <a:rPr lang="en-GB" b="0" i="0" dirty="0">
                <a:solidFill>
                  <a:schemeClr val="tx1"/>
                </a:solidFill>
                <a:effectLst/>
                <a:latin typeface="Söhne"/>
              </a:rPr>
              <a:t>, R., Wang, F., Wang, S., Jiang, X., &amp; Dudley, J. T. (2018). Deep learning for healthcare: review, opportunities and challenges. Briefings in bioinformatics.</a:t>
            </a:r>
            <a:endParaRPr lang="en-GB" dirty="0"/>
          </a:p>
        </p:txBody>
      </p:sp>
    </p:spTree>
    <p:extLst>
      <p:ext uri="{BB962C8B-B14F-4D97-AF65-F5344CB8AC3E}">
        <p14:creationId xmlns:p14="http://schemas.microsoft.com/office/powerpoint/2010/main" val="205899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BA55-B1F0-5998-569F-33EE9DA222D4}"/>
              </a:ext>
            </a:extLst>
          </p:cNvPr>
          <p:cNvSpPr>
            <a:spLocks noGrp="1"/>
          </p:cNvSpPr>
          <p:nvPr>
            <p:ph type="title"/>
          </p:nvPr>
        </p:nvSpPr>
        <p:spPr/>
        <p:txBody>
          <a:bodyPr/>
          <a:lstStyle/>
          <a:p>
            <a:r>
              <a:rPr lang="en-GB" b="1" dirty="0"/>
              <a:t>INTRODUCTION</a:t>
            </a:r>
          </a:p>
        </p:txBody>
      </p:sp>
      <p:sp>
        <p:nvSpPr>
          <p:cNvPr id="3" name="Content Placeholder 2">
            <a:extLst>
              <a:ext uri="{FF2B5EF4-FFF2-40B4-BE49-F238E27FC236}">
                <a16:creationId xmlns:a16="http://schemas.microsoft.com/office/drawing/2014/main" id="{B64169A1-4D49-7F16-AC3F-46698A801576}"/>
              </a:ext>
            </a:extLst>
          </p:cNvPr>
          <p:cNvSpPr>
            <a:spLocks noGrp="1"/>
          </p:cNvSpPr>
          <p:nvPr>
            <p:ph idx="1"/>
          </p:nvPr>
        </p:nvSpPr>
        <p:spPr>
          <a:xfrm>
            <a:off x="1828816" y="2055066"/>
            <a:ext cx="9521792" cy="3989599"/>
          </a:xfrm>
        </p:spPr>
        <p:txBody>
          <a:bodyPr/>
          <a:lstStyle/>
          <a:p>
            <a:r>
              <a:rPr lang="en-US" b="0" i="0" dirty="0">
                <a:solidFill>
                  <a:schemeClr val="tx1"/>
                </a:solidFill>
                <a:effectLst/>
                <a:latin typeface="Söhne"/>
              </a:rPr>
              <a:t>AI (Artificial Intelligence) has been introduced into the life sciences industry with the aim of improving the accuracy and efficiency of research and development. The use of AI in life sciences has the potential to revolutionize drug discovery and development, personalized medicine, and clinical research by enabling researchers to analyze and interpret large-scale biological data in a more efficient and effective manner. </a:t>
            </a:r>
          </a:p>
          <a:p>
            <a:pPr marL="0" indent="0">
              <a:buNone/>
            </a:pPr>
            <a:endParaRPr lang="en-US" b="0" i="0" dirty="0">
              <a:solidFill>
                <a:schemeClr val="tx1"/>
              </a:solidFill>
              <a:effectLst/>
              <a:latin typeface="Söhne"/>
            </a:endParaRPr>
          </a:p>
          <a:p>
            <a:r>
              <a:rPr lang="en-US" b="0" i="0" dirty="0">
                <a:solidFill>
                  <a:schemeClr val="tx1"/>
                </a:solidFill>
                <a:effectLst/>
                <a:latin typeface="Söhne"/>
              </a:rPr>
              <a:t>AI technologies can help to identify new drug targets, predict treatment outcomes, and develop new therapies, which can lead to improved patient outcomes and reduced healthcare costs. The integration of AI into life sciences is expected to play an increasingly important role in the future of healthcare, with potential applications ranging from disease diagnosis and treatment to drug discovery and precision medicine.</a:t>
            </a:r>
            <a:endParaRPr lang="en-GB" dirty="0">
              <a:solidFill>
                <a:schemeClr val="tx1"/>
              </a:solidFill>
            </a:endParaRPr>
          </a:p>
        </p:txBody>
      </p:sp>
    </p:spTree>
    <p:extLst>
      <p:ext uri="{BB962C8B-B14F-4D97-AF65-F5344CB8AC3E}">
        <p14:creationId xmlns:p14="http://schemas.microsoft.com/office/powerpoint/2010/main" val="181874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34665-F2DD-ECCB-9B87-552871C40DE2}"/>
              </a:ext>
            </a:extLst>
          </p:cNvPr>
          <p:cNvSpPr>
            <a:spLocks noGrp="1"/>
          </p:cNvSpPr>
          <p:nvPr>
            <p:ph idx="1"/>
          </p:nvPr>
        </p:nvSpPr>
        <p:spPr/>
        <p:txBody>
          <a:bodyPr/>
          <a:lstStyle/>
          <a:p>
            <a:pPr algn="l"/>
            <a:r>
              <a:rPr lang="en-US" sz="2000" i="0" dirty="0">
                <a:solidFill>
                  <a:schemeClr val="tx1"/>
                </a:solidFill>
                <a:effectLst/>
                <a:latin typeface="Söhne"/>
              </a:rPr>
              <a:t>Brief history of AI in life sciences:</a:t>
            </a:r>
          </a:p>
          <a:p>
            <a:pPr marL="0" indent="0" algn="l">
              <a:buNone/>
            </a:pPr>
            <a:endParaRPr lang="en-US" sz="2000" i="0" dirty="0">
              <a:solidFill>
                <a:schemeClr val="tx1"/>
              </a:solidFill>
              <a:effectLst/>
              <a:latin typeface="Söhne"/>
            </a:endParaRPr>
          </a:p>
          <a:p>
            <a:pPr algn="l"/>
            <a:r>
              <a:rPr lang="en-US" sz="2000" i="0" dirty="0">
                <a:solidFill>
                  <a:schemeClr val="tx1"/>
                </a:solidFill>
                <a:effectLst/>
                <a:latin typeface="Söhne"/>
              </a:rPr>
              <a:t>The use of AI in life sciences dates back to the 1960s when early attempts were made to create computer models of biological systems. However, it was not until the development of powerful computers and the availability of large amounts of data in the 1990s that AI began to be widely applied in the field. In the following decades, AI techniques such as machine learning, deep learning, natural language processing, and computer vision have been used to analyze genomic data, develop new drugs, design clinical trials, and personalize medicine.</a:t>
            </a:r>
          </a:p>
          <a:p>
            <a:endParaRPr lang="en-GB" dirty="0"/>
          </a:p>
        </p:txBody>
      </p:sp>
    </p:spTree>
    <p:extLst>
      <p:ext uri="{BB962C8B-B14F-4D97-AF65-F5344CB8AC3E}">
        <p14:creationId xmlns:p14="http://schemas.microsoft.com/office/powerpoint/2010/main" val="56447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48D-5367-7F7F-D8E4-01B99BCF855A}"/>
              </a:ext>
            </a:extLst>
          </p:cNvPr>
          <p:cNvSpPr>
            <a:spLocks noGrp="1"/>
          </p:cNvSpPr>
          <p:nvPr>
            <p:ph type="title"/>
          </p:nvPr>
        </p:nvSpPr>
        <p:spPr/>
        <p:txBody>
          <a:bodyPr>
            <a:normAutofit fontScale="90000"/>
          </a:bodyPr>
          <a:lstStyle/>
          <a:p>
            <a:r>
              <a:rPr lang="en-US" b="0" i="0" dirty="0">
                <a:solidFill>
                  <a:schemeClr val="tx1"/>
                </a:solidFill>
                <a:effectLst/>
                <a:latin typeface="Söhne"/>
              </a:rPr>
              <a:t>Applications of AI in Life Sciences:</a:t>
            </a:r>
            <a:br>
              <a:rPr lang="en-US" b="0" i="0" dirty="0">
                <a:solidFill>
                  <a:schemeClr val="tx1"/>
                </a:solidFill>
                <a:effectLst/>
                <a:latin typeface="Söhne"/>
              </a:rPr>
            </a:br>
            <a:br>
              <a:rPr lang="en-US" b="0" i="0" dirty="0">
                <a:solidFill>
                  <a:schemeClr val="tx1"/>
                </a:solidFill>
                <a:effectLst/>
                <a:latin typeface="Söhne"/>
              </a:rPr>
            </a:br>
            <a:endParaRPr lang="en-GB" dirty="0">
              <a:solidFill>
                <a:schemeClr val="tx1"/>
              </a:solidFill>
            </a:endParaRPr>
          </a:p>
        </p:txBody>
      </p:sp>
      <p:sp>
        <p:nvSpPr>
          <p:cNvPr id="3" name="Content Placeholder 2">
            <a:extLst>
              <a:ext uri="{FF2B5EF4-FFF2-40B4-BE49-F238E27FC236}">
                <a16:creationId xmlns:a16="http://schemas.microsoft.com/office/drawing/2014/main" id="{50429483-FBD3-60F9-CB7D-F7F9BD9C3BA1}"/>
              </a:ext>
            </a:extLst>
          </p:cNvPr>
          <p:cNvSpPr>
            <a:spLocks noGrp="1"/>
          </p:cNvSpPr>
          <p:nvPr>
            <p:ph idx="1"/>
          </p:nvPr>
        </p:nvSpPr>
        <p:spPr>
          <a:xfrm>
            <a:off x="2261953" y="1729339"/>
            <a:ext cx="8915400" cy="3777622"/>
          </a:xfrm>
        </p:spPr>
        <p:txBody>
          <a:bodyPr>
            <a:normAutofit fontScale="25000" lnSpcReduction="20000"/>
          </a:bodyPr>
          <a:lstStyle/>
          <a:p>
            <a:pPr algn="l">
              <a:buFont typeface="+mj-lt"/>
              <a:buAutoNum type="arabicPeriod"/>
            </a:pPr>
            <a:r>
              <a:rPr lang="en-US" sz="7200" b="0" i="0" dirty="0">
                <a:solidFill>
                  <a:schemeClr val="tx1"/>
                </a:solidFill>
                <a:effectLst/>
                <a:latin typeface="Söhne"/>
              </a:rPr>
              <a:t>Drug Discovery and Development: AI is being used to accelerate the drug discovery process by predicting the efficacy and safety of new drug compounds, identifying potential drug targets, and simulating drug interactions with biological systems. AI algorithms can analyze large amounts of data from various sources, including genetic and proteomic data, medical literature, and clinical trials, to identify new drug candidates.</a:t>
            </a:r>
          </a:p>
          <a:p>
            <a:pPr algn="l">
              <a:buFont typeface="+mj-lt"/>
              <a:buAutoNum type="arabicPeriod"/>
            </a:pPr>
            <a:endParaRPr lang="en-US" sz="7200" b="0" i="0" dirty="0">
              <a:solidFill>
                <a:schemeClr val="tx1"/>
              </a:solidFill>
              <a:effectLst/>
              <a:latin typeface="Söhne"/>
            </a:endParaRPr>
          </a:p>
          <a:p>
            <a:pPr algn="l">
              <a:buFont typeface="+mj-lt"/>
              <a:buAutoNum type="arabicPeriod"/>
            </a:pPr>
            <a:r>
              <a:rPr lang="en-US" sz="7200" b="0" i="0" dirty="0">
                <a:solidFill>
                  <a:schemeClr val="tx1"/>
                </a:solidFill>
                <a:effectLst/>
                <a:latin typeface="Söhne"/>
              </a:rPr>
              <a:t>Personalized Medicine: AI is enabling the implementation of precision medicine, which tailors treatments to individual patients based on their genetic and other biological characteristics. AI algorithms can analyze patient data, including genomic and proteomic data, electronic health records, and medical images, to identify the best treatment options for individual patients.</a:t>
            </a:r>
          </a:p>
          <a:p>
            <a:pPr algn="l">
              <a:buFont typeface="+mj-lt"/>
              <a:buAutoNum type="arabicPeriod"/>
            </a:pPr>
            <a:endParaRPr lang="en-US" sz="7200" b="0" i="0" dirty="0">
              <a:solidFill>
                <a:schemeClr val="tx1"/>
              </a:solidFill>
              <a:effectLst/>
              <a:latin typeface="Söhne"/>
            </a:endParaRPr>
          </a:p>
          <a:p>
            <a:pPr algn="l">
              <a:buFont typeface="+mj-lt"/>
              <a:buAutoNum type="arabicPeriod"/>
            </a:pPr>
            <a:r>
              <a:rPr lang="en-US" sz="7200" b="0" i="0" dirty="0">
                <a:solidFill>
                  <a:schemeClr val="tx1"/>
                </a:solidFill>
                <a:effectLst/>
                <a:latin typeface="Söhne"/>
              </a:rPr>
              <a:t>Genomics and Proteomics: AI is being used to analyze large amounts of genomic and proteomic data to identify disease biomarkers, predict disease risk, and develop targeted therapies. AI algorithms can identify patterns and correlations in complex biological data that are not easily detected by humans.</a:t>
            </a:r>
          </a:p>
          <a:p>
            <a:pPr algn="l">
              <a:buFont typeface="+mj-lt"/>
              <a:buAutoNum type="arabicPeriod"/>
            </a:pPr>
            <a:endParaRPr lang="en-US" sz="7200" dirty="0">
              <a:solidFill>
                <a:schemeClr val="tx1"/>
              </a:solidFill>
              <a:latin typeface="Söhne"/>
            </a:endParaRPr>
          </a:p>
          <a:p>
            <a:pPr algn="l">
              <a:buFont typeface="+mj-lt"/>
              <a:buAutoNum type="arabicPeriod"/>
            </a:pPr>
            <a:endParaRPr lang="en-US" sz="3200" b="0" i="0" dirty="0">
              <a:solidFill>
                <a:schemeClr val="tx1"/>
              </a:solidFill>
              <a:effectLst/>
              <a:latin typeface="Söhne"/>
            </a:endParaRPr>
          </a:p>
          <a:p>
            <a:endParaRPr lang="en-GB" dirty="0"/>
          </a:p>
        </p:txBody>
      </p:sp>
    </p:spTree>
    <p:extLst>
      <p:ext uri="{BB962C8B-B14F-4D97-AF65-F5344CB8AC3E}">
        <p14:creationId xmlns:p14="http://schemas.microsoft.com/office/powerpoint/2010/main" val="331662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65761B-9FFA-EC08-4CDA-62817D00D9B4}"/>
              </a:ext>
            </a:extLst>
          </p:cNvPr>
          <p:cNvSpPr>
            <a:spLocks noGrp="1"/>
          </p:cNvSpPr>
          <p:nvPr>
            <p:ph type="title"/>
          </p:nvPr>
        </p:nvSpPr>
        <p:spPr/>
        <p:txBody>
          <a:bodyPr>
            <a:normAutofit fontScale="90000"/>
          </a:bodyPr>
          <a:lstStyle/>
          <a:p>
            <a:br>
              <a:rPr lang="en-US" b="0" i="0" dirty="0">
                <a:solidFill>
                  <a:schemeClr val="tx1"/>
                </a:solidFill>
                <a:effectLst/>
                <a:latin typeface="Söhne"/>
              </a:rPr>
            </a:br>
            <a:br>
              <a:rPr lang="en-US" b="0" i="0" dirty="0">
                <a:solidFill>
                  <a:schemeClr val="tx1"/>
                </a:solidFill>
                <a:effectLst/>
                <a:latin typeface="Söhne"/>
              </a:rPr>
            </a:br>
            <a:endParaRPr lang="en-GB" dirty="0"/>
          </a:p>
        </p:txBody>
      </p:sp>
      <p:sp>
        <p:nvSpPr>
          <p:cNvPr id="9" name="Content Placeholder 8">
            <a:extLst>
              <a:ext uri="{FF2B5EF4-FFF2-40B4-BE49-F238E27FC236}">
                <a16:creationId xmlns:a16="http://schemas.microsoft.com/office/drawing/2014/main" id="{CEDAE516-5E2A-BEC0-DFC7-48A3E1FF0398}"/>
              </a:ext>
            </a:extLst>
          </p:cNvPr>
          <p:cNvSpPr>
            <a:spLocks noGrp="1"/>
          </p:cNvSpPr>
          <p:nvPr>
            <p:ph idx="1"/>
          </p:nvPr>
        </p:nvSpPr>
        <p:spPr>
          <a:xfrm>
            <a:off x="2290829" y="1671587"/>
            <a:ext cx="8915400" cy="3777622"/>
          </a:xfrm>
        </p:spPr>
        <p:txBody>
          <a:bodyPr>
            <a:noAutofit/>
          </a:bodyPr>
          <a:lstStyle/>
          <a:p>
            <a:r>
              <a:rPr lang="en-US" dirty="0">
                <a:solidFill>
                  <a:schemeClr val="tx1"/>
                </a:solidFill>
              </a:rPr>
              <a:t>Medical Imaging and Diagnostics: AI is being used to improve the accuracy and speed of medical image analysis and diagnosis. AI algorithms can analyze medical images, such as X-rays, CT scans, and MRI scans, to identify abnormalities and diagnose </a:t>
            </a:r>
            <a:r>
              <a:rPr lang="en-US" dirty="0" err="1">
                <a:solidFill>
                  <a:schemeClr val="tx1"/>
                </a:solidFill>
              </a:rPr>
              <a:t>diseases.Electronic</a:t>
            </a:r>
            <a:r>
              <a:rPr lang="en-US" dirty="0">
                <a:solidFill>
                  <a:schemeClr val="tx1"/>
                </a:solidFill>
              </a:rPr>
              <a:t> Health</a:t>
            </a:r>
          </a:p>
          <a:p>
            <a:r>
              <a:rPr lang="en-US" dirty="0">
                <a:solidFill>
                  <a:schemeClr val="tx1"/>
                </a:solidFill>
              </a:rPr>
              <a:t> Records (EHRs): AI is being used to analyze large amounts of electronic health record (EHR) data to identify disease patterns, predict disease outcomes, and improve patient care. AI algorithms can analyze EHR data to identify patients who are at risk of developing certain diseases, and recommend preventive measures and personalized treatment options.</a:t>
            </a:r>
          </a:p>
          <a:p>
            <a:r>
              <a:rPr lang="en-US" dirty="0">
                <a:solidFill>
                  <a:schemeClr val="tx1"/>
                </a:solidFill>
              </a:rPr>
              <a:t>Clinical Trials: AI is being used to optimize clinical trial design and recruitment, reduce trial costs and time, and improve trial outcomes. AI algorithms can analyze patient data to identify the most promising treatments and patient populations for clinical trials, and to monitor trial outcomes in real-time</a:t>
            </a:r>
            <a:r>
              <a:rPr lang="en-US" dirty="0"/>
              <a:t>.</a:t>
            </a:r>
            <a:endParaRPr lang="en-GB" dirty="0"/>
          </a:p>
        </p:txBody>
      </p:sp>
    </p:spTree>
    <p:extLst>
      <p:ext uri="{BB962C8B-B14F-4D97-AF65-F5344CB8AC3E}">
        <p14:creationId xmlns:p14="http://schemas.microsoft.com/office/powerpoint/2010/main" val="21723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AA93-36FB-A8C7-6D6F-5A107233C952}"/>
              </a:ext>
            </a:extLst>
          </p:cNvPr>
          <p:cNvSpPr>
            <a:spLocks noGrp="1"/>
          </p:cNvSpPr>
          <p:nvPr>
            <p:ph type="title"/>
          </p:nvPr>
        </p:nvSpPr>
        <p:spPr/>
        <p:txBody>
          <a:bodyPr/>
          <a:lstStyle/>
          <a:p>
            <a:r>
              <a:rPr lang="en-US" b="0" i="0" dirty="0">
                <a:solidFill>
                  <a:schemeClr val="tx1"/>
                </a:solidFill>
                <a:effectLst/>
                <a:latin typeface="Söhne"/>
              </a:rPr>
              <a:t>Advantages of AI in Life Sciences:</a:t>
            </a:r>
            <a:endParaRPr lang="en-GB" dirty="0">
              <a:solidFill>
                <a:schemeClr val="tx1"/>
              </a:solidFill>
            </a:endParaRPr>
          </a:p>
        </p:txBody>
      </p:sp>
      <p:sp>
        <p:nvSpPr>
          <p:cNvPr id="3" name="Content Placeholder 2">
            <a:extLst>
              <a:ext uri="{FF2B5EF4-FFF2-40B4-BE49-F238E27FC236}">
                <a16:creationId xmlns:a16="http://schemas.microsoft.com/office/drawing/2014/main" id="{79B8A098-494C-3C02-D0E8-0F7F731EEA8E}"/>
              </a:ext>
            </a:extLst>
          </p:cNvPr>
          <p:cNvSpPr>
            <a:spLocks noGrp="1"/>
          </p:cNvSpPr>
          <p:nvPr>
            <p:ph idx="1"/>
          </p:nvPr>
        </p:nvSpPr>
        <p:spPr/>
        <p:txBody>
          <a:bodyPr>
            <a:normAutofit fontScale="92500" lnSpcReduction="10000"/>
          </a:bodyPr>
          <a:lstStyle/>
          <a:p>
            <a:pPr algn="l">
              <a:buFont typeface="+mj-lt"/>
              <a:buAutoNum type="arabicPeriod"/>
            </a:pPr>
            <a:r>
              <a:rPr lang="en-US" sz="2000" b="0" i="0" dirty="0">
                <a:solidFill>
                  <a:schemeClr val="tx1"/>
                </a:solidFill>
                <a:effectLst/>
                <a:latin typeface="Söhne"/>
              </a:rPr>
              <a:t>Increased Efficiency and Productivity: AI algorithms can analyze vast amounts of complex data in a short amount of time, significantly reducing the time and effort required to perform complex tasks. This allows researchers and healthcare professionals to focus on more important tasks and ultimately increase their efficiency and productivity.</a:t>
            </a:r>
          </a:p>
          <a:p>
            <a:pPr algn="l">
              <a:buFont typeface="+mj-lt"/>
              <a:buAutoNum type="arabicPeriod"/>
            </a:pPr>
            <a:r>
              <a:rPr lang="en-US" sz="2000" b="0" i="0" dirty="0">
                <a:solidFill>
                  <a:schemeClr val="tx1"/>
                </a:solidFill>
                <a:effectLst/>
                <a:latin typeface="Söhne"/>
              </a:rPr>
              <a:t>Reduced Costs: By streamlining complex tasks and optimizing workflows, AI can significantly reduce costs associated with drug development, clinical trials, and healthcare delivery. AI can also reduce errors and inefficiencies, which can further reduce costs.</a:t>
            </a:r>
          </a:p>
          <a:p>
            <a:pPr algn="l">
              <a:buFont typeface="+mj-lt"/>
              <a:buAutoNum type="arabicPeriod"/>
            </a:pPr>
            <a:r>
              <a:rPr lang="en-US" sz="2000" b="0" i="0" dirty="0">
                <a:solidFill>
                  <a:schemeClr val="tx1"/>
                </a:solidFill>
                <a:effectLst/>
                <a:latin typeface="Söhne"/>
              </a:rPr>
              <a:t>Improved Accuracy and Precision: AI algorithms are capable of analyzing complex data and identifying patterns and correlations that may be difficult for humans to detect. This can lead to improved accuracy and precision in tasks such as disease diagnosis, drug discovery, and treatment selection.</a:t>
            </a:r>
          </a:p>
          <a:p>
            <a:endParaRPr lang="en-GB" dirty="0"/>
          </a:p>
        </p:txBody>
      </p:sp>
    </p:spTree>
    <p:extLst>
      <p:ext uri="{BB962C8B-B14F-4D97-AF65-F5344CB8AC3E}">
        <p14:creationId xmlns:p14="http://schemas.microsoft.com/office/powerpoint/2010/main" val="143542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9768B-9520-6909-5E8A-403A61284001}"/>
              </a:ext>
            </a:extLst>
          </p:cNvPr>
          <p:cNvSpPr>
            <a:spLocks noGrp="1"/>
          </p:cNvSpPr>
          <p:nvPr>
            <p:ph idx="1"/>
          </p:nvPr>
        </p:nvSpPr>
        <p:spPr>
          <a:xfrm>
            <a:off x="2069448" y="872689"/>
            <a:ext cx="8915400" cy="5441483"/>
          </a:xfrm>
        </p:spPr>
        <p:txBody>
          <a:bodyPr>
            <a:normAutofit fontScale="92500" lnSpcReduction="10000"/>
          </a:bodyPr>
          <a:lstStyle/>
          <a:p>
            <a:pPr marL="0" indent="0" algn="l">
              <a:buNone/>
            </a:pPr>
            <a:r>
              <a:rPr lang="en-US" sz="2000" b="0" i="0" dirty="0">
                <a:solidFill>
                  <a:schemeClr val="tx1"/>
                </a:solidFill>
                <a:effectLst/>
                <a:latin typeface="Söhne"/>
              </a:rPr>
              <a:t>3.Faster Drug Development and Clinical Trials: AI algorithms can help accelerate the drug development process by identifying potential drug targets and simulating drug interactions with biological systems. AI can also help optimize clinical trial design and recruitment, leading to faster and more efficient clinical trials.</a:t>
            </a:r>
          </a:p>
          <a:p>
            <a:pPr marL="0" indent="0" algn="l">
              <a:buNone/>
            </a:pPr>
            <a:endParaRPr lang="en-US" sz="2000" b="0" i="0" dirty="0">
              <a:solidFill>
                <a:schemeClr val="tx1"/>
              </a:solidFill>
              <a:effectLst/>
              <a:latin typeface="Söhne"/>
            </a:endParaRPr>
          </a:p>
          <a:p>
            <a:pPr marL="0" indent="0" algn="l">
              <a:buNone/>
            </a:pPr>
            <a:r>
              <a:rPr lang="en-US" sz="2000" b="0" i="0" dirty="0">
                <a:solidFill>
                  <a:schemeClr val="tx1"/>
                </a:solidFill>
                <a:effectLst/>
                <a:latin typeface="Söhne"/>
              </a:rPr>
              <a:t>4.Better Patient Outcomes: AI can help healthcare professionals personalize treatments and care plans based on individual patient characteristics, leading to better patient outcomes. AI can also help identify patients who are at risk of developing certain diseases, allowing for early intervention and prevention measures.</a:t>
            </a:r>
          </a:p>
          <a:p>
            <a:endParaRPr lang="en-GB" dirty="0"/>
          </a:p>
          <a:p>
            <a:pPr algn="l"/>
            <a:r>
              <a:rPr lang="en-US" sz="2200" b="1" i="0" dirty="0">
                <a:solidFill>
                  <a:schemeClr val="tx1"/>
                </a:solidFill>
                <a:effectLst/>
                <a:latin typeface="Söhne"/>
              </a:rPr>
              <a:t>Challenges of AI in Life Sciences:</a:t>
            </a:r>
          </a:p>
          <a:p>
            <a:pPr algn="l">
              <a:buFont typeface="+mj-lt"/>
              <a:buAutoNum type="arabicPeriod"/>
            </a:pPr>
            <a:r>
              <a:rPr lang="en-US" sz="1900" b="0" i="0" dirty="0">
                <a:solidFill>
                  <a:schemeClr val="tx1"/>
                </a:solidFill>
                <a:effectLst/>
                <a:latin typeface="Söhne"/>
              </a:rPr>
              <a:t>Lack of Sufficient Data: AI algorithms require large amounts of data to train and optimize their performance. However, in many cases, the data required for AI applications in life sciences is limited or difficult to obtain.</a:t>
            </a:r>
          </a:p>
          <a:p>
            <a:pPr algn="l">
              <a:buFont typeface="+mj-lt"/>
              <a:buAutoNum type="arabicPeriod"/>
            </a:pPr>
            <a:r>
              <a:rPr lang="en-US" sz="1900" b="0" i="0" dirty="0">
                <a:solidFill>
                  <a:schemeClr val="tx1"/>
                </a:solidFill>
                <a:effectLst/>
                <a:latin typeface="Söhne"/>
              </a:rPr>
              <a:t>Ethical and Regulatory Issues: AI applications in life sciences raise a number of ethical and regulatory concerns, including privacy issues, data ownership, and potential biases in AI algorithms.</a:t>
            </a:r>
            <a:br>
              <a:rPr lang="en-US" b="0" i="0" dirty="0">
                <a:solidFill>
                  <a:schemeClr val="tx1"/>
                </a:solidFill>
                <a:effectLst/>
                <a:latin typeface="Söhne"/>
              </a:rPr>
            </a:br>
            <a:endParaRPr lang="en-GB" dirty="0">
              <a:solidFill>
                <a:schemeClr val="tx1"/>
              </a:solidFill>
            </a:endParaRPr>
          </a:p>
        </p:txBody>
      </p:sp>
    </p:spTree>
    <p:extLst>
      <p:ext uri="{BB962C8B-B14F-4D97-AF65-F5344CB8AC3E}">
        <p14:creationId xmlns:p14="http://schemas.microsoft.com/office/powerpoint/2010/main" val="369281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81F0F-96AE-75C9-708C-8C80C061E1B2}"/>
              </a:ext>
            </a:extLst>
          </p:cNvPr>
          <p:cNvSpPr>
            <a:spLocks noGrp="1"/>
          </p:cNvSpPr>
          <p:nvPr>
            <p:ph idx="1"/>
          </p:nvPr>
        </p:nvSpPr>
        <p:spPr>
          <a:xfrm>
            <a:off x="2117574" y="904775"/>
            <a:ext cx="8915400" cy="5832909"/>
          </a:xfrm>
        </p:spPr>
        <p:txBody>
          <a:bodyPr>
            <a:normAutofit/>
          </a:bodyPr>
          <a:lstStyle/>
          <a:p>
            <a:pPr marL="0" indent="0" algn="l">
              <a:buNone/>
            </a:pPr>
            <a:r>
              <a:rPr lang="en-US" i="0" dirty="0">
                <a:solidFill>
                  <a:schemeClr val="tx1"/>
                </a:solidFill>
                <a:effectLst/>
                <a:latin typeface="Söhne"/>
              </a:rPr>
              <a:t>3.Integration with Existing Systems: Integrating AI applications with existing healthcare and research systems can be challenging, as these systems may be built on different platforms and may not be compatible with AI technologies.</a:t>
            </a:r>
          </a:p>
          <a:p>
            <a:pPr marL="0" indent="0" algn="l">
              <a:buNone/>
            </a:pPr>
            <a:r>
              <a:rPr lang="en-US" i="0" dirty="0">
                <a:solidFill>
                  <a:schemeClr val="tx1"/>
                </a:solidFill>
                <a:effectLst/>
                <a:latin typeface="Söhne"/>
              </a:rPr>
              <a:t>4.Need for Interdisciplinary Collaboration: Successful implementation of AI in life sciences requires collaboration between experts in different fields, including computer science, biology, medicine, and statistics.</a:t>
            </a:r>
          </a:p>
          <a:p>
            <a:pPr algn="l"/>
            <a:r>
              <a:rPr lang="en-US" sz="2000" b="1" i="0" dirty="0">
                <a:solidFill>
                  <a:schemeClr val="tx1"/>
                </a:solidFill>
                <a:effectLst/>
                <a:latin typeface="Söhne"/>
              </a:rPr>
              <a:t>Examples of AI in Life Sciences:</a:t>
            </a:r>
          </a:p>
          <a:p>
            <a:pPr algn="l">
              <a:buFont typeface="+mj-lt"/>
              <a:buAutoNum type="arabicPeriod"/>
            </a:pPr>
            <a:r>
              <a:rPr lang="en-US" b="0" i="0" dirty="0">
                <a:solidFill>
                  <a:schemeClr val="tx1"/>
                </a:solidFill>
                <a:effectLst/>
                <a:latin typeface="Söhne"/>
              </a:rPr>
              <a:t>IBM Watson Health: IBM Watson Health is a suite of AI-powered tools for healthcare providers and researchers, including applications for clinical decision support, medical image analysis, and drug discovery.</a:t>
            </a:r>
          </a:p>
          <a:p>
            <a:pPr algn="l">
              <a:buFont typeface="+mj-lt"/>
              <a:buAutoNum type="arabicPeriod"/>
            </a:pPr>
            <a:r>
              <a:rPr lang="en-US" b="0" i="0" dirty="0" err="1">
                <a:solidFill>
                  <a:schemeClr val="tx1"/>
                </a:solidFill>
                <a:effectLst/>
                <a:latin typeface="Söhne"/>
              </a:rPr>
              <a:t>BenevolentAI</a:t>
            </a:r>
            <a:r>
              <a:rPr lang="en-US" b="0" i="0" dirty="0">
                <a:solidFill>
                  <a:schemeClr val="tx1"/>
                </a:solidFill>
                <a:effectLst/>
                <a:latin typeface="Söhne"/>
              </a:rPr>
              <a:t>: </a:t>
            </a:r>
            <a:r>
              <a:rPr lang="en-US" b="0" i="0" dirty="0" err="1">
                <a:solidFill>
                  <a:schemeClr val="tx1"/>
                </a:solidFill>
                <a:effectLst/>
                <a:latin typeface="Söhne"/>
              </a:rPr>
              <a:t>BenevolentAI</a:t>
            </a:r>
            <a:r>
              <a:rPr lang="en-US" b="0" i="0" dirty="0">
                <a:solidFill>
                  <a:schemeClr val="tx1"/>
                </a:solidFill>
                <a:effectLst/>
                <a:latin typeface="Söhne"/>
              </a:rPr>
              <a:t> is a UK-based company that uses AI to accelerate drug discovery and development. Their platform uses machine learning to identify new drug targets and predict the efficacy and safety of drug candidates.</a:t>
            </a:r>
          </a:p>
          <a:p>
            <a:pPr algn="l">
              <a:buFont typeface="+mj-lt"/>
              <a:buAutoNum type="arabicPeriod"/>
            </a:pPr>
            <a:r>
              <a:rPr lang="en-US" b="0" i="0" dirty="0" err="1">
                <a:solidFill>
                  <a:schemeClr val="tx1"/>
                </a:solidFill>
                <a:effectLst/>
                <a:latin typeface="Söhne"/>
              </a:rPr>
              <a:t>Atomwise</a:t>
            </a:r>
            <a:r>
              <a:rPr lang="en-US" b="0" i="0" dirty="0">
                <a:solidFill>
                  <a:schemeClr val="tx1"/>
                </a:solidFill>
                <a:effectLst/>
                <a:latin typeface="Söhne"/>
              </a:rPr>
              <a:t>: </a:t>
            </a:r>
            <a:r>
              <a:rPr lang="en-US" b="0" i="0" dirty="0" err="1">
                <a:solidFill>
                  <a:schemeClr val="tx1"/>
                </a:solidFill>
                <a:effectLst/>
                <a:latin typeface="Söhne"/>
              </a:rPr>
              <a:t>Atomwise</a:t>
            </a:r>
            <a:r>
              <a:rPr lang="en-US" b="0" i="0" dirty="0">
                <a:solidFill>
                  <a:schemeClr val="tx1"/>
                </a:solidFill>
                <a:effectLst/>
                <a:latin typeface="Söhne"/>
              </a:rPr>
              <a:t> is a San Francisco-based company that uses AI to predict the binding affinity of drug compounds with their targets. Their platform can predict the efficacy and toxicity of potential drug candidates, reducing the time and cost of drug discovery.</a:t>
            </a:r>
          </a:p>
          <a:p>
            <a:pPr marL="0" indent="0">
              <a:buNone/>
            </a:pPr>
            <a:br>
              <a:rPr lang="en-US" b="0" i="0" dirty="0">
                <a:solidFill>
                  <a:schemeClr val="tx1"/>
                </a:solidFill>
                <a:effectLst/>
                <a:latin typeface="Söhne"/>
              </a:rPr>
            </a:br>
            <a:endParaRPr lang="en-US" i="0" dirty="0">
              <a:solidFill>
                <a:schemeClr val="tx1"/>
              </a:solidFill>
              <a:effectLst/>
              <a:latin typeface="Söhne"/>
            </a:endParaRPr>
          </a:p>
          <a:p>
            <a:endParaRPr lang="en-GB" dirty="0"/>
          </a:p>
        </p:txBody>
      </p:sp>
    </p:spTree>
    <p:extLst>
      <p:ext uri="{BB962C8B-B14F-4D97-AF65-F5344CB8AC3E}">
        <p14:creationId xmlns:p14="http://schemas.microsoft.com/office/powerpoint/2010/main" val="138054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41D43-64ED-43AD-F895-50BA817681E5}"/>
              </a:ext>
            </a:extLst>
          </p:cNvPr>
          <p:cNvSpPr>
            <a:spLocks noGrp="1"/>
          </p:cNvSpPr>
          <p:nvPr>
            <p:ph idx="1"/>
          </p:nvPr>
        </p:nvSpPr>
        <p:spPr>
          <a:xfrm>
            <a:off x="2146450" y="1175378"/>
            <a:ext cx="9220986" cy="6601835"/>
          </a:xfrm>
        </p:spPr>
        <p:txBody>
          <a:bodyPr>
            <a:normAutofit/>
          </a:bodyPr>
          <a:lstStyle/>
          <a:p>
            <a:pPr marL="0" indent="0" algn="l">
              <a:buNone/>
            </a:pPr>
            <a:r>
              <a:rPr lang="en-US" b="0" i="0" dirty="0">
                <a:solidFill>
                  <a:schemeClr val="tx1"/>
                </a:solidFill>
                <a:effectLst/>
                <a:latin typeface="Söhne"/>
              </a:rPr>
              <a:t>3.Insilico Medicine: </a:t>
            </a:r>
            <a:r>
              <a:rPr lang="en-US" b="0" i="0" dirty="0" err="1">
                <a:solidFill>
                  <a:schemeClr val="tx1"/>
                </a:solidFill>
                <a:effectLst/>
                <a:latin typeface="Söhne"/>
              </a:rPr>
              <a:t>Insilico</a:t>
            </a:r>
            <a:r>
              <a:rPr lang="en-US" b="0" i="0" dirty="0">
                <a:solidFill>
                  <a:schemeClr val="tx1"/>
                </a:solidFill>
                <a:effectLst/>
                <a:latin typeface="Söhne"/>
              </a:rPr>
              <a:t> Medicine is a biotech company that uses AI to discover new drugs and develop personalized treatments. Their platform uses deep learning to analyze genomic, proteomic, and other biological data to identify new drug targets and predict treatment outcomes.</a:t>
            </a:r>
          </a:p>
          <a:p>
            <a:pPr marL="0" indent="0" algn="l">
              <a:buNone/>
            </a:pPr>
            <a:r>
              <a:rPr lang="en-US" b="0" i="0" dirty="0">
                <a:solidFill>
                  <a:schemeClr val="tx1"/>
                </a:solidFill>
                <a:effectLst/>
                <a:latin typeface="Söhne"/>
              </a:rPr>
              <a:t>4.Freenome: </a:t>
            </a:r>
            <a:r>
              <a:rPr lang="en-US" b="0" i="0" dirty="0" err="1">
                <a:solidFill>
                  <a:schemeClr val="tx1"/>
                </a:solidFill>
                <a:effectLst/>
                <a:latin typeface="Söhne"/>
              </a:rPr>
              <a:t>Freenome</a:t>
            </a:r>
            <a:r>
              <a:rPr lang="en-US" b="0" i="0" dirty="0">
                <a:solidFill>
                  <a:schemeClr val="tx1"/>
                </a:solidFill>
                <a:effectLst/>
                <a:latin typeface="Söhne"/>
              </a:rPr>
              <a:t> is a healthcare company that uses AI to develop early cancer detection tests. Their platform uses machine learning to analyze genomic and proteomic data from blood samples to detect early signs of cancer.</a:t>
            </a:r>
          </a:p>
          <a:p>
            <a:pPr marL="0" indent="0" algn="l">
              <a:buNone/>
            </a:pPr>
            <a:endParaRPr lang="en-US" dirty="0">
              <a:solidFill>
                <a:schemeClr val="tx1"/>
              </a:solidFill>
              <a:latin typeface="Söhne"/>
            </a:endParaRPr>
          </a:p>
          <a:p>
            <a:pPr marL="0" indent="0" algn="l">
              <a:buNone/>
            </a:pPr>
            <a:r>
              <a:rPr lang="en-US" sz="2000" b="1" i="0" dirty="0">
                <a:solidFill>
                  <a:schemeClr val="tx1"/>
                </a:solidFill>
                <a:effectLst/>
                <a:latin typeface="Söhne"/>
              </a:rPr>
              <a:t>Future of AI in Life Sciences:</a:t>
            </a:r>
          </a:p>
          <a:p>
            <a:pPr algn="l">
              <a:buFont typeface="+mj-lt"/>
              <a:buAutoNum type="arabicPeriod"/>
            </a:pPr>
            <a:r>
              <a:rPr lang="en-US" b="0" i="0" dirty="0">
                <a:solidFill>
                  <a:schemeClr val="tx1"/>
                </a:solidFill>
                <a:effectLst/>
                <a:latin typeface="Söhne"/>
              </a:rPr>
              <a:t>Increased Adoption and Integration: As AI technologies continue to mature, we can expect to see greater adoption and integration of AI in life sciences. This will involve greater collaboration between technology companies, healthcare providers, and researchers, as well as increased investment in AI research and development.</a:t>
            </a:r>
          </a:p>
          <a:p>
            <a:pPr algn="l">
              <a:buFont typeface="+mj-lt"/>
              <a:buAutoNum type="arabicPeriod"/>
            </a:pPr>
            <a:r>
              <a:rPr lang="en-US" b="0" i="0" dirty="0">
                <a:solidFill>
                  <a:schemeClr val="tx1"/>
                </a:solidFill>
                <a:effectLst/>
                <a:latin typeface="Söhne"/>
              </a:rPr>
              <a:t>Development of New Applications: As AI technologies become more sophisticated, we can expect to see the development of new applications in life sciences. These may include applications in areas such as drug delivery, surgical robotics, and medical imaging.</a:t>
            </a:r>
          </a:p>
          <a:p>
            <a:pPr marL="0" indent="0">
              <a:buNone/>
            </a:pPr>
            <a:endParaRPr lang="en-GB" dirty="0"/>
          </a:p>
        </p:txBody>
      </p:sp>
    </p:spTree>
    <p:extLst>
      <p:ext uri="{BB962C8B-B14F-4D97-AF65-F5344CB8AC3E}">
        <p14:creationId xmlns:p14="http://schemas.microsoft.com/office/powerpoint/2010/main" val="33425639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115</TotalTime>
  <Words>1953</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Söhne</vt:lpstr>
      <vt:lpstr>Wingdings 3</vt:lpstr>
      <vt:lpstr>Wisp</vt:lpstr>
      <vt:lpstr>ARTIFICIAL INTELLIGENCE IN LIFE   SCIENCES</vt:lpstr>
      <vt:lpstr>INTRODUCTION</vt:lpstr>
      <vt:lpstr>PowerPoint Presentation</vt:lpstr>
      <vt:lpstr>Applications of AI in Life Sciences:  </vt:lpstr>
      <vt:lpstr>  </vt:lpstr>
      <vt:lpstr>Advantages of AI in Life Sciences:</vt:lpstr>
      <vt:lpstr>PowerPoint Presentation</vt:lpstr>
      <vt:lpstr>PowerPoint Presentation</vt:lpstr>
      <vt:lpstr>PowerPoint Presentation</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LIFE   SCIENCES</dc:title>
  <dc:creator>pavananisetti79957@gmail.com</dc:creator>
  <cp:lastModifiedBy>pavananisetti79957@gmail.com</cp:lastModifiedBy>
  <cp:revision>3</cp:revision>
  <dcterms:created xsi:type="dcterms:W3CDTF">2023-04-10T14:00:24Z</dcterms:created>
  <dcterms:modified xsi:type="dcterms:W3CDTF">2023-04-11T07:45:09Z</dcterms:modified>
</cp:coreProperties>
</file>