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8"/>
  </p:notesMasterIdLst>
  <p:handoutMasterIdLst>
    <p:handoutMasterId r:id="rId9"/>
  </p:handoutMasterIdLst>
  <p:sldIdLst>
    <p:sldId id="314" r:id="rId5"/>
    <p:sldId id="511" r:id="rId6"/>
    <p:sldId id="50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B09"/>
    <a:srgbClr val="FC804F"/>
    <a:srgbClr val="09094F"/>
    <a:srgbClr val="FF5001"/>
    <a:srgbClr val="29C187"/>
    <a:srgbClr val="0F0943"/>
    <a:srgbClr val="FF7B21"/>
    <a:srgbClr val="F26222"/>
    <a:srgbClr val="001746"/>
    <a:srgbClr val="0E0E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 autoAdjust="0"/>
    <p:restoredTop sz="95777" autoAdjust="0"/>
  </p:normalViewPr>
  <p:slideViewPr>
    <p:cSldViewPr>
      <p:cViewPr>
        <p:scale>
          <a:sx n="110" d="100"/>
          <a:sy n="110" d="100"/>
        </p:scale>
        <p:origin x="61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40"/>
    </p:cViewPr>
  </p:sorterViewPr>
  <p:notesViewPr>
    <p:cSldViewPr>
      <p:cViewPr varScale="1">
        <p:scale>
          <a:sx n="77" d="100"/>
          <a:sy n="77" d="100"/>
        </p:scale>
        <p:origin x="-20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C0109-3B5C-405A-97C1-DBF1B02A6D80}" type="datetimeFigureOut">
              <a:rPr lang="en-US" smtClean="0"/>
              <a:pPr/>
              <a:t>4/19/17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B693C-59E4-44E5-8B07-91C7E0E526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9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3C8FD-A28C-4140-B49E-F9314F90951F}" type="datetimeFigureOut">
              <a:rPr lang="en-IN" smtClean="0"/>
              <a:t>19/04/17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A7B56-1377-448F-A4EE-627F9C94F3C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4258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22926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>
                <a:solidFill>
                  <a:srgbClr val="000000">
                    <a:tint val="75000"/>
                  </a:srgbClr>
                </a:solidFill>
              </a:rPr>
              <a:pPr/>
              <a:t>4/19/17</a:t>
            </a:fld>
            <a:endParaRPr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751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>
                <a:solidFill>
                  <a:srgbClr val="000000">
                    <a:tint val="75000"/>
                  </a:srgbClr>
                </a:solidFill>
              </a:rPr>
              <a:pPr/>
              <a:t>4/19/17</a:t>
            </a:fld>
            <a:endParaRPr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425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>
                <a:solidFill>
                  <a:srgbClr val="000000">
                    <a:tint val="75000"/>
                  </a:srgbClr>
                </a:solidFill>
              </a:rPr>
              <a:pPr/>
              <a:t>4/19/17</a:t>
            </a:fld>
            <a:endParaRPr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678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>
                <a:solidFill>
                  <a:srgbClr val="000000">
                    <a:tint val="75000"/>
                  </a:srgbClr>
                </a:solidFill>
              </a:rPr>
              <a:pPr/>
              <a:t>4/19/17</a:t>
            </a:fld>
            <a:endParaRPr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147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>
                <a:solidFill>
                  <a:srgbClr val="000000">
                    <a:tint val="75000"/>
                  </a:srgbClr>
                </a:solidFill>
              </a:rPr>
              <a:pPr/>
              <a:t>4/19/17</a:t>
            </a:fld>
            <a:endParaRPr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575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>
                <a:solidFill>
                  <a:srgbClr val="000000">
                    <a:tint val="75000"/>
                  </a:srgbClr>
                </a:solidFill>
              </a:rPr>
              <a:pPr/>
              <a:t>4/19/17</a:t>
            </a:fld>
            <a:endParaRPr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927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>
                <a:solidFill>
                  <a:srgbClr val="000000">
                    <a:tint val="75000"/>
                  </a:srgbClr>
                </a:solidFill>
              </a:rPr>
              <a:pPr/>
              <a:t>4/19/17</a:t>
            </a:fld>
            <a:endParaRPr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861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>
                <a:solidFill>
                  <a:srgbClr val="000000">
                    <a:tint val="75000"/>
                  </a:srgbClr>
                </a:solidFill>
              </a:rPr>
              <a:pPr/>
              <a:t>4/19/17</a:t>
            </a:fld>
            <a:endParaRPr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749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>
                <a:solidFill>
                  <a:srgbClr val="000000">
                    <a:tint val="75000"/>
                  </a:srgbClr>
                </a:solidFill>
              </a:rPr>
              <a:pPr/>
              <a:t>4/19/17</a:t>
            </a:fld>
            <a:endParaRPr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19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>
                <a:solidFill>
                  <a:srgbClr val="000000">
                    <a:tint val="75000"/>
                  </a:srgbClr>
                </a:solidFill>
              </a:rPr>
              <a:pPr/>
              <a:t>4/19/17</a:t>
            </a:fld>
            <a:endParaRPr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29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>
                <a:solidFill>
                  <a:srgbClr val="000000">
                    <a:tint val="75000"/>
                  </a:srgbClr>
                </a:solidFill>
              </a:rPr>
              <a:pPr/>
              <a:t>4/19/17</a:t>
            </a:fld>
            <a:endParaRPr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dirty="0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 rot="5400000">
            <a:off x="5753098" y="387025"/>
            <a:ext cx="685802" cy="12256152"/>
            <a:chOff x="-357" y="0"/>
            <a:chExt cx="1563624" cy="9601200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-357" y="0"/>
              <a:ext cx="1563624" cy="9601200"/>
              <a:chOff x="-357" y="0"/>
              <a:chExt cx="1563624" cy="9601200"/>
            </a:xfrm>
          </p:grpSpPr>
          <p:sp>
            <p:nvSpPr>
              <p:cNvPr id="10" name="Freeform 9"/>
              <p:cNvSpPr>
                <a:spLocks/>
              </p:cNvSpPr>
              <p:nvPr userDrawn="1"/>
            </p:nvSpPr>
            <p:spPr bwMode="auto">
              <a:xfrm>
                <a:off x="-357" y="21943"/>
                <a:ext cx="1563624" cy="9550767"/>
              </a:xfrm>
              <a:custGeom>
                <a:avLst/>
                <a:gdLst>
                  <a:gd name="T0" fmla="*/ 502 w 502"/>
                  <a:gd name="T1" fmla="*/ 0 h 3168"/>
                  <a:gd name="T2" fmla="*/ 93 w 502"/>
                  <a:gd name="T3" fmla="*/ 0 h 3168"/>
                  <a:gd name="T4" fmla="*/ 0 w 502"/>
                  <a:gd name="T5" fmla="*/ 3168 h 3168"/>
                  <a:gd name="T6" fmla="*/ 502 w 502"/>
                  <a:gd name="T7" fmla="*/ 3168 h 3168"/>
                  <a:gd name="T8" fmla="*/ 502 w 502"/>
                  <a:gd name="T9" fmla="*/ 0 h 3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2" h="3168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solidFill>
                <a:srgbClr val="FF6B0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21212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C8682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Freeform 10"/>
              <p:cNvSpPr>
                <a:spLocks/>
              </p:cNvSpPr>
              <p:nvPr userDrawn="1"/>
            </p:nvSpPr>
            <p:spPr bwMode="auto">
              <a:xfrm>
                <a:off x="273133" y="47531"/>
                <a:ext cx="1031875" cy="9506139"/>
              </a:xfrm>
              <a:custGeom>
                <a:avLst/>
                <a:gdLst>
                  <a:gd name="T0" fmla="*/ 21 w 339"/>
                  <a:gd name="T1" fmla="*/ 0 h 3172"/>
                  <a:gd name="T2" fmla="*/ 0 w 339"/>
                  <a:gd name="T3" fmla="*/ 3172 h 3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39" h="3172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6B0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C8682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Freeform 11"/>
              <p:cNvSpPr>
                <a:spLocks/>
              </p:cNvSpPr>
              <p:nvPr userDrawn="1"/>
            </p:nvSpPr>
            <p:spPr bwMode="auto">
              <a:xfrm>
                <a:off x="142504" y="0"/>
                <a:ext cx="1043940" cy="9601200"/>
              </a:xfrm>
              <a:custGeom>
                <a:avLst/>
                <a:gdLst>
                  <a:gd name="T0" fmla="*/ 28 w 343"/>
                  <a:gd name="T1" fmla="*/ 0 h 3172"/>
                  <a:gd name="T2" fmla="*/ 0 w 343"/>
                  <a:gd name="T3" fmla="*/ 3172 h 3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43" h="3172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C8682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35626" y="47531"/>
              <a:ext cx="1028700" cy="9506139"/>
            </a:xfrm>
            <a:custGeom>
              <a:avLst/>
              <a:gdLst>
                <a:gd name="T0" fmla="*/ 20 w 338"/>
                <a:gd name="T1" fmla="*/ 0 h 3172"/>
                <a:gd name="T2" fmla="*/ 0 w 338"/>
                <a:gd name="T3" fmla="*/ 3172 h 3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38" h="3172">
                  <a:moveTo>
                    <a:pt x="20" y="0"/>
                  </a:moveTo>
                  <a:cubicBezTo>
                    <a:pt x="338" y="1378"/>
                    <a:pt x="116" y="2664"/>
                    <a:pt x="0" y="3172"/>
                  </a:cubicBezTo>
                </a:path>
              </a:pathLst>
            </a:custGeom>
            <a:noFill/>
            <a:ln w="6350">
              <a:solidFill>
                <a:srgbClr val="FF6B0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9" y="6344906"/>
            <a:ext cx="1447027" cy="47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4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6352" y="4085864"/>
            <a:ext cx="12225528" cy="783296"/>
          </a:xfrm>
          <a:prstGeom prst="rect">
            <a:avLst/>
          </a:prstGeom>
          <a:solidFill>
            <a:srgbClr val="090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Title 2"/>
          <p:cNvSpPr>
            <a:spLocks noGrp="1"/>
          </p:cNvSpPr>
          <p:nvPr>
            <p:ph type="ctrTitle"/>
          </p:nvPr>
        </p:nvSpPr>
        <p:spPr>
          <a:xfrm>
            <a:off x="2639616" y="4085864"/>
            <a:ext cx="7386398" cy="773840"/>
          </a:xfrm>
        </p:spPr>
        <p:txBody>
          <a:bodyPr>
            <a:noAutofit/>
          </a:bodyPr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Gill Sans MT" panose="020B0502020104020203" pitchFamily="34" charset="0"/>
              </a:rPr>
              <a:t>Digi Telecommunication QA </a:t>
            </a:r>
            <a:r>
              <a:rPr lang="en-US" sz="28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Automation POC</a:t>
            </a:r>
            <a:endParaRPr lang="en-US" sz="1100" i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39" y="1562524"/>
            <a:ext cx="5494921" cy="217871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354952"/>
            <a:ext cx="1487488" cy="476672"/>
          </a:xfrm>
          <a:prstGeom prst="rect">
            <a:avLst/>
          </a:prstGeom>
          <a:solidFill>
            <a:srgbClr val="FF6B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73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3608" y="508783"/>
            <a:ext cx="367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9416" y="903976"/>
            <a:ext cx="10009112" cy="511256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Explain Targeted Use Cases</a:t>
            </a:r>
          </a:p>
          <a:p>
            <a:pPr marL="850900" lvl="3" indent="-457200">
              <a:spcBef>
                <a:spcPts val="1800"/>
              </a:spcBef>
              <a:buClr>
                <a:schemeClr val="tx1"/>
              </a:buClr>
              <a:buFont typeface="+mj-lt"/>
              <a:buAutoNum type="romanUcPeriod"/>
            </a:pPr>
            <a:r>
              <a:rPr lang="en-US" dirty="0"/>
              <a:t>Limit a user to subscribe </a:t>
            </a:r>
            <a:r>
              <a:rPr lang="en-US" dirty="0" smtClean="0"/>
              <a:t>to </a:t>
            </a:r>
            <a:r>
              <a:rPr lang="en-US" dirty="0"/>
              <a:t>max of 6 </a:t>
            </a:r>
            <a:r>
              <a:rPr lang="en-US" dirty="0" smtClean="0"/>
              <a:t>supplementary subscriptions.</a:t>
            </a:r>
          </a:p>
          <a:p>
            <a:pPr lvl="4">
              <a:lnSpc>
                <a:spcPct val="70000"/>
              </a:lnSpc>
              <a:buClr>
                <a:schemeClr val="tx1"/>
              </a:buClr>
              <a:buFont typeface="Wingdings" charset="2"/>
              <a:buChar char="§"/>
            </a:pPr>
            <a:r>
              <a:rPr lang="en-US" sz="1500" dirty="0"/>
              <a:t>Up to 6 times - happy path</a:t>
            </a:r>
          </a:p>
          <a:p>
            <a:pPr lvl="4">
              <a:lnSpc>
                <a:spcPct val="70000"/>
              </a:lnSpc>
              <a:buClr>
                <a:schemeClr val="tx1"/>
              </a:buClr>
              <a:buFont typeface="Wingdings" charset="2"/>
              <a:buChar char="§"/>
            </a:pPr>
            <a:r>
              <a:rPr lang="en-US" sz="1500" dirty="0"/>
              <a:t>After 6 times generate an alert message ( exceeded the limit)</a:t>
            </a:r>
            <a:endParaRPr lang="en-US" sz="1500" dirty="0"/>
          </a:p>
          <a:p>
            <a:pPr marL="850900" lvl="3" indent="-457200">
              <a:spcBef>
                <a:spcPts val="1800"/>
              </a:spcBef>
              <a:buClr>
                <a:schemeClr val="tx1"/>
              </a:buClr>
              <a:buFont typeface="+mj-lt"/>
              <a:buAutoNum type="romanUcPeriod"/>
            </a:pPr>
            <a:r>
              <a:rPr lang="en-US" dirty="0"/>
              <a:t>Variation in bandwidth speed after allocated limit of data </a:t>
            </a:r>
            <a:r>
              <a:rPr lang="en-US" dirty="0" smtClean="0"/>
              <a:t>usage ( </a:t>
            </a:r>
            <a:r>
              <a:rPr lang="en-US" dirty="0"/>
              <a:t>taken 50 MB for demo purpose)</a:t>
            </a:r>
          </a:p>
          <a:p>
            <a:pPr lvl="4">
              <a:lnSpc>
                <a:spcPct val="70000"/>
              </a:lnSpc>
              <a:buClr>
                <a:schemeClr val="tx1"/>
              </a:buClr>
              <a:buFont typeface="Wingdings" charset="2"/>
              <a:buChar char="§"/>
            </a:pPr>
            <a:r>
              <a:rPr lang="en-US" sz="1500" dirty="0"/>
              <a:t>Captured time taken to download a 10 MB file  ( starting from 30 MB usage to 70 MB usage</a:t>
            </a:r>
            <a:r>
              <a:rPr lang="en-US" sz="1500" dirty="0"/>
              <a:t>)</a:t>
            </a:r>
          </a:p>
          <a:p>
            <a:pPr marL="850900" lvl="3" indent="-457200">
              <a:spcBef>
                <a:spcPts val="1800"/>
              </a:spcBef>
              <a:buClr>
                <a:schemeClr val="tx1"/>
              </a:buClr>
              <a:buFont typeface="+mj-lt"/>
              <a:buAutoNum type="romanUcPeriod"/>
            </a:pPr>
            <a:r>
              <a:rPr lang="en-US" dirty="0"/>
              <a:t>Try to download when a user subscription is </a:t>
            </a:r>
            <a:r>
              <a:rPr lang="en-US" dirty="0" smtClean="0"/>
              <a:t>expired.</a:t>
            </a:r>
            <a:endParaRPr lang="en-US" dirty="0"/>
          </a:p>
          <a:p>
            <a:pPr marL="457200" lvl="1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2"/>
            </a:pPr>
            <a:r>
              <a:rPr lang="en-US" sz="2400" dirty="0" smtClean="0"/>
              <a:t>Show the Application Developed for Demo purpose ( Node and Mongo)</a:t>
            </a:r>
          </a:p>
          <a:p>
            <a:pPr marL="457200" lvl="1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2"/>
            </a:pPr>
            <a:r>
              <a:rPr lang="en-US" sz="2400" dirty="0" smtClean="0"/>
              <a:t>Run </a:t>
            </a:r>
            <a:r>
              <a:rPr lang="en-US" sz="2400" dirty="0" smtClean="0"/>
              <a:t>the scripts from </a:t>
            </a:r>
            <a:r>
              <a:rPr lang="en-US" sz="2400" dirty="0"/>
              <a:t>IDE and show the </a:t>
            </a:r>
            <a:r>
              <a:rPr lang="en-US" sz="2400" dirty="0" smtClean="0"/>
              <a:t>test </a:t>
            </a:r>
            <a:r>
              <a:rPr lang="en-US" sz="2400" dirty="0" smtClean="0"/>
              <a:t>report </a:t>
            </a:r>
            <a:endParaRPr lang="en-US" sz="2400" dirty="0"/>
          </a:p>
          <a:p>
            <a:pPr marL="457200" lvl="1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2"/>
            </a:pPr>
            <a:r>
              <a:rPr lang="en-US" sz="2400" dirty="0" smtClean="0"/>
              <a:t>Code </a:t>
            </a:r>
            <a:r>
              <a:rPr lang="en-US" sz="2400" dirty="0" smtClean="0"/>
              <a:t>walkthrough </a:t>
            </a:r>
            <a:endParaRPr lang="en-US" sz="2400" dirty="0"/>
          </a:p>
          <a:p>
            <a:pPr marL="457200" lvl="1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2"/>
            </a:pPr>
            <a:r>
              <a:rPr lang="en-US" sz="2400" dirty="0" smtClean="0"/>
              <a:t>Sample Automation Scoping Process</a:t>
            </a:r>
          </a:p>
          <a:p>
            <a:pPr marL="457200" lvl="1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2"/>
            </a:pPr>
            <a:r>
              <a:rPr lang="en-US" sz="2400" dirty="0" smtClean="0"/>
              <a:t>Evoke QA Capabilities at a glance</a:t>
            </a:r>
          </a:p>
          <a:p>
            <a:pPr marL="457200" lvl="1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2"/>
            </a:pPr>
            <a:r>
              <a:rPr lang="en-US" sz="2400" dirty="0" smtClean="0"/>
              <a:t>Questions</a:t>
            </a:r>
            <a:endParaRPr lang="en-US" sz="24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38359" y="143103"/>
            <a:ext cx="4605513" cy="4344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600" b="1" dirty="0" smtClean="0">
                <a:solidFill>
                  <a:srgbClr val="09094F"/>
                </a:solidFill>
                <a:latin typeface="Gill Sans MT" panose="020B0502020104020203" pitchFamily="34" charset="0"/>
              </a:rPr>
              <a:t>Agenda - </a:t>
            </a:r>
            <a:r>
              <a:rPr lang="en-US" altLang="en-US" sz="2600" b="1" dirty="0" smtClean="0">
                <a:solidFill>
                  <a:srgbClr val="09094F"/>
                </a:solidFill>
                <a:latin typeface="Gill Sans MT" panose="020B0502020104020203" pitchFamily="34" charset="0"/>
              </a:rPr>
              <a:t>19</a:t>
            </a:r>
            <a:r>
              <a:rPr lang="en-US" altLang="en-US" sz="2600" b="1" baseline="30000" dirty="0" smtClean="0">
                <a:solidFill>
                  <a:srgbClr val="09094F"/>
                </a:solidFill>
                <a:latin typeface="Gill Sans MT" panose="020B0502020104020203" pitchFamily="34" charset="0"/>
              </a:rPr>
              <a:t>th</a:t>
            </a:r>
            <a:r>
              <a:rPr lang="en-US" altLang="en-US" sz="2600" b="1" dirty="0" smtClean="0">
                <a:solidFill>
                  <a:srgbClr val="09094F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600" b="1" dirty="0" smtClean="0">
                <a:solidFill>
                  <a:srgbClr val="09094F"/>
                </a:solidFill>
                <a:latin typeface="Gill Sans MT" panose="020B0502020104020203" pitchFamily="34" charset="0"/>
              </a:rPr>
              <a:t>April 2017</a:t>
            </a:r>
            <a:endParaRPr lang="en-US" altLang="en-US" sz="2600" b="1" dirty="0">
              <a:solidFill>
                <a:srgbClr val="09094F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631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7591" y="2442628"/>
            <a:ext cx="350276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800" i="1" dirty="0">
                <a:solidFill>
                  <a:srgbClr val="09094F"/>
                </a:solidFill>
                <a:latin typeface="Gill Sans MT" panose="020B0502020104020203" pitchFamily="34" charset="0"/>
              </a:rPr>
              <a:t>Thank You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202455" y="3372612"/>
            <a:ext cx="315550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  <a:effectLst>
            <a:outerShdw blurRad="38100" dist="25400" sx="101000" sy="10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680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203DC0E4EF2244A559ACD48D8577CD" ma:contentTypeVersion="2" ma:contentTypeDescription="Create a new document." ma:contentTypeScope="" ma:versionID="dff5ce1acd578e94cd05264c6510a3b9">
  <xsd:schema xmlns:xsd="http://www.w3.org/2001/XMLSchema" xmlns:xs="http://www.w3.org/2001/XMLSchema" xmlns:p="http://schemas.microsoft.com/office/2006/metadata/properties" xmlns:ns2="9b3a5856-23ee-4303-8af6-3e623751aafe" targetNamespace="http://schemas.microsoft.com/office/2006/metadata/properties" ma:root="true" ma:fieldsID="792c7200db6679b7255a1c6e86cf8d29" ns2:_="">
    <xsd:import namespace="9b3a5856-23ee-4303-8af6-3e623751aaf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3a5856-23ee-4303-8af6-3e623751aaf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b3a5856-23ee-4303-8af6-3e623751aafe">
      <UserInfo>
        <DisplayName>Gene  Sharp</DisplayName>
        <AccountId>13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A5024CD-832E-4719-B893-E410545236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3A8E90-691D-41D9-AF2E-C939C537CD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3a5856-23ee-4303-8af6-3e623751aa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38D06D-D256-4B76-B55E-1C9BFB24FE95}">
  <ds:schemaRefs>
    <ds:schemaRef ds:uri="http://schemas.microsoft.com/office/2006/metadata/properties"/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9b3a5856-23ee-4303-8af6-3e623751aaf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15354</TotalTime>
  <Words>130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Corbel</vt:lpstr>
      <vt:lpstr>Gill Sans MT</vt:lpstr>
      <vt:lpstr>Wingdings</vt:lpstr>
      <vt:lpstr>Arial</vt:lpstr>
      <vt:lpstr>Digital Blue Tunnel 16x9</vt:lpstr>
      <vt:lpstr>Digi Telecommunication QA Automation POC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Younus Suleman</dc:creator>
  <cp:lastModifiedBy>Venkat Naidu</cp:lastModifiedBy>
  <cp:revision>1585</cp:revision>
  <dcterms:created xsi:type="dcterms:W3CDTF">2014-04-23T04:25:36Z</dcterms:created>
  <dcterms:modified xsi:type="dcterms:W3CDTF">2017-04-19T00:42:57Z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TC019153389991</vt:lpwstr>
  </property>
  <property fmtid="{D5CDD505-2E9C-101B-9397-08002B2CF9AE}" pid="3" name="ContentTypeId">
    <vt:lpwstr>0x01010002203DC0E4EF2244A559ACD48D8577CD</vt:lpwstr>
  </property>
</Properties>
</file>