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54" r:id="rId2"/>
    <p:sldId id="398" r:id="rId3"/>
    <p:sldId id="399" r:id="rId4"/>
    <p:sldId id="463" r:id="rId5"/>
    <p:sldId id="461" r:id="rId6"/>
    <p:sldId id="464" r:id="rId7"/>
    <p:sldId id="466" r:id="rId8"/>
    <p:sldId id="465" r:id="rId9"/>
    <p:sldId id="460" r:id="rId10"/>
    <p:sldId id="467" r:id="rId11"/>
    <p:sldId id="468" r:id="rId12"/>
    <p:sldId id="472" r:id="rId13"/>
    <p:sldId id="469" r:id="rId14"/>
    <p:sldId id="473" r:id="rId15"/>
    <p:sldId id="470" r:id="rId16"/>
    <p:sldId id="474" r:id="rId17"/>
    <p:sldId id="4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83C"/>
    <a:srgbClr val="1F3F7C"/>
    <a:srgbClr val="DBE3F3"/>
    <a:srgbClr val="005F9F"/>
    <a:srgbClr val="C63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8E301-3DFA-4C73-9BFF-EDACBE8CE9B5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05934-9E10-4F0A-88EF-5F62E8E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0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2174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285397"/>
            <a:ext cx="12192000" cy="2572603"/>
          </a:xfrm>
          <a:prstGeom prst="rec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444" y="1122363"/>
            <a:ext cx="1129618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5A94-8458-4F17-AD3C-1A083E20221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196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yriad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78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2174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341434"/>
            <a:ext cx="12192000" cy="1516566"/>
          </a:xfrm>
          <a:prstGeom prst="rec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444" y="1122363"/>
            <a:ext cx="1129618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5A94-8458-4F17-AD3C-1A083E20221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47556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yriad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945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2174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780" y="1233866"/>
            <a:ext cx="11296184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8054" y="6492875"/>
            <a:ext cx="494371" cy="365125"/>
          </a:xfrm>
        </p:spPr>
        <p:txBody>
          <a:bodyPr/>
          <a:lstStyle/>
          <a:p>
            <a:fld id="{163F5A94-8458-4F17-AD3C-1A083E20221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780" y="3837899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Myriad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94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0F6329-576D-4C21-8FF7-61FA2770943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5A94-8458-4F17-AD3C-1A083E202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6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0F6329-576D-4C21-8FF7-61FA2770943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5A94-8458-4F17-AD3C-1A083E202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5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0F6329-576D-4C21-8FF7-61FA2770943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5A94-8458-4F17-AD3C-1A083E202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6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0F6329-576D-4C21-8FF7-61FA2770943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5A94-8458-4F17-AD3C-1A083E202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1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0F6329-576D-4C21-8FF7-61FA27709438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5A94-8458-4F17-AD3C-1A083E202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9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5A94-8458-4F17-AD3C-1A083E202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9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696" y="0"/>
            <a:ext cx="7850299" cy="1173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696" y="14939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7628" y="6492875"/>
            <a:ext cx="494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F5A94-8458-4F17-AD3C-1A083E2022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155282"/>
            <a:ext cx="12192000" cy="18288"/>
          </a:xfrm>
          <a:prstGeom prst="rec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497638"/>
            <a:ext cx="12192000" cy="18288"/>
          </a:xfrm>
          <a:prstGeom prst="rec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63133"/>
          </a:solidFill>
          <a:latin typeface="Myriad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eslabSJU/onem2m_design_tool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eybutler/nvm-windows/" TargetMode="External"/><Relationship Id="rId2" Type="http://schemas.openxmlformats.org/officeDocument/2006/relationships/hyperlink" Target="https://nodejs.org/download/release/v20.10.0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2193" y="3940845"/>
            <a:ext cx="11747614" cy="962653"/>
          </a:xfrm>
        </p:spPr>
        <p:txBody>
          <a:bodyPr>
            <a:normAutofit fontScale="90000"/>
          </a:bodyPr>
          <a:lstStyle/>
          <a:p>
            <a:r>
              <a:rPr lang="en-US" altLang="ko-KR" sz="5400"/>
              <a:t>Resource Design Tool:</a:t>
            </a:r>
            <a:br>
              <a:rPr lang="en-US" altLang="ko-KR" sz="5400"/>
            </a:br>
            <a:r>
              <a:rPr lang="fr-FR" altLang="ko-KR" sz="5400"/>
              <a:t>Installation</a:t>
            </a:r>
            <a:endParaRPr lang="fr-FR" altLang="ko-KR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53850" y="6492875"/>
            <a:ext cx="438150" cy="365125"/>
          </a:xfrm>
        </p:spPr>
        <p:txBody>
          <a:bodyPr/>
          <a:lstStyle/>
          <a:p>
            <a:fld id="{CF81B550-7CF2-4283-9092-C0AEF15491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254AD-C561-2ABC-14FB-F78CA1286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86A576-734E-3202-A197-868C8A990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946" y="4103272"/>
            <a:ext cx="9036107" cy="962653"/>
          </a:xfrm>
        </p:spPr>
        <p:txBody>
          <a:bodyPr>
            <a:normAutofit fontScale="90000"/>
          </a:bodyPr>
          <a:lstStyle/>
          <a:p>
            <a:r>
              <a:rPr lang="en-US" altLang="ko-KR" sz="5400"/>
              <a:t>How to Use </a:t>
            </a:r>
            <a:br>
              <a:rPr lang="en-US" altLang="ko-KR" sz="5400"/>
            </a:br>
            <a:r>
              <a:rPr lang="en-US" altLang="ko-KR" sz="5400"/>
              <a:t>the Resource Design Tool</a:t>
            </a:r>
            <a:endParaRPr lang="fr-FR" altLang="ko-KR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B442-DC16-A61E-3F68-F99807D0A0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850" y="6492875"/>
            <a:ext cx="438150" cy="365125"/>
          </a:xfrm>
        </p:spPr>
        <p:txBody>
          <a:bodyPr/>
          <a:lstStyle/>
          <a:p>
            <a:fld id="{CF81B550-7CF2-4283-9092-C0AEF15491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9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E2463-750D-988D-0E82-0FD602E3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Key Features of the Tool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5F54-9456-FC61-294B-19DEF70F60CD}"/>
              </a:ext>
            </a:extLst>
          </p:cNvPr>
          <p:cNvSpPr txBox="1">
            <a:spLocks/>
          </p:cNvSpPr>
          <p:nvPr/>
        </p:nvSpPr>
        <p:spPr>
          <a:xfrm>
            <a:off x="334696" y="1493918"/>
            <a:ext cx="11587900" cy="480433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CSE Load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Connect to an external CSE server to load and visualize its resource tree for further modeling.</a:t>
            </a: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Drag &amp; Drop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Intuitively model resources using a drag-and-drop interface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Drag components into the canvas to design resource structures.</a:t>
            </a: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Create Resources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Easily create resources or resource trees with a few clicks.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Modify resource attributes and relationships in the modal.</a:t>
            </a: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Resource Load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Retrieve and manage existing resources effortlessly.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Save the resource tree or load existing resources from a server.</a:t>
            </a: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endParaRPr lang="en-US" altLang="ko-KR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7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E2833-F077-6785-2A26-B6C79400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CSE Load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DFBD-832E-9278-FE1E-799B0CE04D3D}"/>
              </a:ext>
            </a:extLst>
          </p:cNvPr>
          <p:cNvSpPr txBox="1">
            <a:spLocks/>
          </p:cNvSpPr>
          <p:nvPr/>
        </p:nvSpPr>
        <p:spPr>
          <a:xfrm>
            <a:off x="334696" y="1493918"/>
            <a:ext cx="11587900" cy="48043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This feature connects to an external oneM2M-compatible CSE server, allowing you to load and visualize its complete resource tree for further modeling or management.</a:t>
            </a:r>
          </a:p>
          <a:p>
            <a:pPr marL="0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/>
          </a:p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How to use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Enter the URL or IP address of the target CSE server.</a:t>
            </a: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Click the CSE Load button in the toolbar.</a:t>
            </a: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View the loaded CSE resources</a:t>
            </a: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endParaRPr lang="en-US" altLang="ko-KR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C49458-8C19-1D61-CBBC-164117033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300" y="3860290"/>
            <a:ext cx="7879034" cy="5211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AA428E-E66C-8729-F8E9-44A779E79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301" y="4937106"/>
            <a:ext cx="7879034" cy="52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7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2D5DD-DE38-BBD9-8A68-76A41E5D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Drag &amp; Drop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9457-091B-0234-C1D0-6E58ADBCB955}"/>
              </a:ext>
            </a:extLst>
          </p:cNvPr>
          <p:cNvSpPr txBox="1">
            <a:spLocks/>
          </p:cNvSpPr>
          <p:nvPr/>
        </p:nvSpPr>
        <p:spPr>
          <a:xfrm>
            <a:off x="334696" y="1493918"/>
            <a:ext cx="11587900" cy="48043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Drag &amp; Drop allows you to visually organize and design the hierarchy of oneM2M resources within the modeling tool. This intuitive interface helps you build resource trees efficiently.</a:t>
            </a:r>
          </a:p>
          <a:p>
            <a:pPr marL="0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/>
          </a:p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How to use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Open the modeling tool interface.</a:t>
            </a: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Select a resource type (e.g., AE, CNT) from the left panel.</a:t>
            </a: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Drag the resource to the canvas and place it in the desired position.</a:t>
            </a: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Adjust the resources as needed to create the structure.</a:t>
            </a:r>
            <a:endParaRPr lang="en-US" altLang="ko-KR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9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51BE8-A0E2-5302-0D24-6793CFF1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Drag &amp; Drop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B17DAB-7816-D49C-DA0D-23291F05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44119"/>
            <a:ext cx="4353927" cy="2317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73CFFE-0AEA-7121-6986-45C36ACF8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934" y="1344119"/>
            <a:ext cx="4613521" cy="23713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7F4E39-A8FB-B14A-4408-856B37310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586" y="4058660"/>
            <a:ext cx="4353927" cy="2225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2D7D10-B031-DE6E-740D-F296324FC0CD}"/>
              </a:ext>
            </a:extLst>
          </p:cNvPr>
          <p:cNvSpPr txBox="1"/>
          <p:nvPr/>
        </p:nvSpPr>
        <p:spPr>
          <a:xfrm>
            <a:off x="5121207" y="199452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Click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632A4-1BA6-FCEB-8F46-C838FEAB1AB1}"/>
              </a:ext>
            </a:extLst>
          </p:cNvPr>
          <p:cNvSpPr txBox="1"/>
          <p:nvPr/>
        </p:nvSpPr>
        <p:spPr>
          <a:xfrm>
            <a:off x="7575558" y="1994525"/>
            <a:ext cx="132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Drag &amp; drop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408EB-E423-8151-7A90-DD3D53D12D13}"/>
              </a:ext>
            </a:extLst>
          </p:cNvPr>
          <p:cNvSpPr txBox="1"/>
          <p:nvPr/>
        </p:nvSpPr>
        <p:spPr>
          <a:xfrm>
            <a:off x="4519320" y="6099105"/>
            <a:ext cx="224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Resource tree created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80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F67AC-DAF6-8C10-65A8-E281DFD7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Create Resources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1AC1-218C-CAE2-76F7-BA1ADF7D0CEE}"/>
              </a:ext>
            </a:extLst>
          </p:cNvPr>
          <p:cNvSpPr txBox="1">
            <a:spLocks/>
          </p:cNvSpPr>
          <p:nvPr/>
        </p:nvSpPr>
        <p:spPr>
          <a:xfrm>
            <a:off x="334696" y="1493918"/>
            <a:ext cx="11587900" cy="48043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This feature allows users to create oneM2M-compliant resources using the modeling tool and then deploy them directly to the connected CSE server. You can configure resource attributes and send them to the CSE for immediate use.</a:t>
            </a:r>
          </a:p>
          <a:p>
            <a:pPr marL="0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/>
          </a:p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How to use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Use Drag &amp; Drop to design your resource structure.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Open the modal for each resource to configure its attributes. 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Click the Create Resource button to deploy the resource tree to the CSE.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Verify the resources are created successfully on the CSE server.</a:t>
            </a:r>
            <a:endParaRPr lang="en-US" altLang="ko-KR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1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FFE69-1008-DEDB-7579-5A641D93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Create Resources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9434A4-DEA2-D450-AA1C-32DA63A25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46200"/>
            <a:ext cx="6194975" cy="31796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B90C76-EA83-178A-3F56-26680D39B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3093520"/>
            <a:ext cx="5918200" cy="30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2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40126-F5D6-3D40-FA7F-6298F537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Resource Load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343D-6E69-0DD4-D412-6C37252A6E95}"/>
              </a:ext>
            </a:extLst>
          </p:cNvPr>
          <p:cNvSpPr txBox="1">
            <a:spLocks/>
          </p:cNvSpPr>
          <p:nvPr/>
        </p:nvSpPr>
        <p:spPr>
          <a:xfrm>
            <a:off x="334696" y="1493918"/>
            <a:ext cx="11587900" cy="48043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Resource Load lets you load pre-existing resource structures into the modeling tool. This feature supports importing from local files, allowing users to continue working on previously saved models.</a:t>
            </a:r>
          </a:p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How to use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Enter the target CSE server's URL or IP address (if not already connected).</a:t>
            </a: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Click the </a:t>
            </a:r>
            <a:r>
              <a:rPr lang="en-US" altLang="ko-KR" b="1"/>
              <a:t>Resource Load</a:t>
            </a:r>
            <a:r>
              <a:rPr lang="en-US" altLang="ko-KR"/>
              <a:t> button in the toolbar.</a:t>
            </a: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Import the resources into the modeling tool.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Modify or extend the loaded resources as needed.</a:t>
            </a:r>
            <a:endParaRPr lang="en-US" altLang="ko-KR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9191F5-36D0-D4C1-1482-5A3D1ABB3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24" y="4018388"/>
            <a:ext cx="10075854" cy="61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FBCDED-98A1-44EE-AD5D-F38B1C30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96" y="0"/>
            <a:ext cx="9022664" cy="1173570"/>
          </a:xfrm>
        </p:spPr>
        <p:txBody>
          <a:bodyPr>
            <a:noAutofit/>
          </a:bodyPr>
          <a:lstStyle/>
          <a:p>
            <a:r>
              <a:rPr lang="en-US" altLang="ko-KR" sz="4400"/>
              <a:t>Resource </a:t>
            </a:r>
            <a:r>
              <a:rPr lang="en-US" altLang="ko-KR"/>
              <a:t>Design Tool </a:t>
            </a:r>
            <a:r>
              <a:rPr lang="en-US" altLang="ko-KR" dirty="0"/>
              <a:t>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9474A5-5B89-4218-81D9-697B603ABBCE}"/>
              </a:ext>
            </a:extLst>
          </p:cNvPr>
          <p:cNvSpPr txBox="1">
            <a:spLocks/>
          </p:cNvSpPr>
          <p:nvPr/>
        </p:nvSpPr>
        <p:spPr>
          <a:xfrm>
            <a:off x="388839" y="1415548"/>
            <a:ext cx="11587900" cy="480433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Design</a:t>
            </a:r>
            <a:r>
              <a:rPr lang="en-US" altLang="ko-KR" i="0">
                <a:effectLst/>
              </a:rPr>
              <a:t> tool </a:t>
            </a:r>
            <a:r>
              <a:rPr lang="en-US" altLang="ko-KR" b="0" i="0">
                <a:effectLst/>
              </a:rPr>
              <a:t>is designed to help you design oneM2M data model.</a:t>
            </a:r>
          </a:p>
          <a:p>
            <a:pPr lvl="1">
              <a:spcBef>
                <a:spcPts val="600"/>
              </a:spcBef>
              <a:tabLst>
                <a:tab pos="180347" algn="l"/>
              </a:tabLst>
            </a:pPr>
            <a:r>
              <a:rPr lang="en-US" altLang="ko-KR" b="0" i="0">
                <a:effectLst/>
              </a:rPr>
              <a:t>It is based on the oneM2M data standards described in TS-0001. and the tool is written in Vue3</a:t>
            </a: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/>
          </a:p>
          <a:p>
            <a:pPr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Available </a:t>
            </a:r>
            <a:r>
              <a:rPr lang="en-US" altLang="ko-KR" i="0">
                <a:effectLst/>
              </a:rPr>
              <a:t>functions</a:t>
            </a:r>
          </a:p>
          <a:p>
            <a:pPr lvl="1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  CSE</a:t>
            </a:r>
            <a:r>
              <a:rPr lang="ko-KR" altLang="en-US"/>
              <a:t> </a:t>
            </a:r>
            <a:r>
              <a:rPr lang="en-US" altLang="ko-KR"/>
              <a:t>Load</a:t>
            </a:r>
            <a:endParaRPr lang="en-US" altLang="ko-KR" i="0">
              <a:effectLst/>
            </a:endParaRP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 i="0">
                <a:effectLst/>
              </a:rPr>
              <a:t>Drag &amp; Drop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 i="0">
                <a:effectLst/>
              </a:rPr>
              <a:t>Create resources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 i="0">
                <a:effectLst/>
              </a:rPr>
              <a:t>Resource load </a:t>
            </a: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/>
          </a:p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Prerequisities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OS (</a:t>
            </a:r>
            <a:r>
              <a:rPr lang="en-US" altLang="ko-KR"/>
              <a:t>Windows or Ubuntu</a:t>
            </a: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Node.js (</a:t>
            </a:r>
            <a:r>
              <a:rPr lang="en-US" altLang="ko-KR"/>
              <a:t>Version v20.10.0 or lower required)</a:t>
            </a: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 i="0">
              <a:effectLst/>
            </a:endParaRP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endParaRPr lang="en-US" altLang="ko-KR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그림 8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12905E39-EBBC-1E3C-8F8B-ABE85F1903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389" y="2513138"/>
            <a:ext cx="5616743" cy="280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7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FBCDED-98A1-44EE-AD5D-F38B1C30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96" y="0"/>
            <a:ext cx="9022664" cy="1173570"/>
          </a:xfrm>
        </p:spPr>
        <p:txBody>
          <a:bodyPr>
            <a:noAutofit/>
          </a:bodyPr>
          <a:lstStyle/>
          <a:p>
            <a:r>
              <a:rPr lang="en-US" altLang="ko-KR" sz="4400"/>
              <a:t>Resource </a:t>
            </a:r>
            <a:r>
              <a:rPr lang="en-US" altLang="ko-KR"/>
              <a:t>Design Tool </a:t>
            </a:r>
            <a:r>
              <a:rPr lang="en-US" altLang="ko-KR" dirty="0"/>
              <a:t>Installation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C2CDE9-7A27-4D35-A017-2F7DE4E4366A}"/>
              </a:ext>
            </a:extLst>
          </p:cNvPr>
          <p:cNvSpPr txBox="1">
            <a:spLocks/>
          </p:cNvSpPr>
          <p:nvPr/>
        </p:nvSpPr>
        <p:spPr>
          <a:xfrm>
            <a:off x="334696" y="1493918"/>
            <a:ext cx="11587900" cy="48043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/>
              <a:t>Clone resource design tool repository</a:t>
            </a:r>
            <a:endParaRPr kumimoji="1" lang="en-US" altLang="ko-KR" dirty="0"/>
          </a:p>
          <a:p>
            <a:pPr lvl="1"/>
            <a:r>
              <a:rPr kumimoji="1" lang="en-US" altLang="ko-KR">
                <a:hlinkClick r:id="rId2"/>
              </a:rPr>
              <a:t>https://github.com/seslabSJU/onem2m_design_tool</a:t>
            </a:r>
            <a:endParaRPr kumimoji="1" lang="en-US" altLang="ko-KR"/>
          </a:p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$ git clone </a:t>
            </a: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https://github.com/seslabSJU/onem2m_design_tool</a:t>
            </a:r>
            <a:endParaRPr kumimoji="1" lang="en-US" altLang="ko-KR"/>
          </a:p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endParaRPr lang="en-US" altLang="ko-KR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3D014D-C964-7F9A-D720-FC2F67CCD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79" y="3086850"/>
            <a:ext cx="9871911" cy="267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4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D2CB31-43A3-E0C4-E9E5-43F99426753D}"/>
              </a:ext>
            </a:extLst>
          </p:cNvPr>
          <p:cNvSpPr txBox="1">
            <a:spLocks/>
          </p:cNvSpPr>
          <p:nvPr/>
        </p:nvSpPr>
        <p:spPr>
          <a:xfrm>
            <a:off x="334696" y="1493918"/>
            <a:ext cx="11587900" cy="48043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Move </a:t>
            </a:r>
            <a:r>
              <a:rPr kumimoji="1" lang="en-US" altLang="ko-KR"/>
              <a:t>to onem2m_design_tool </a:t>
            </a:r>
            <a:r>
              <a:rPr kumimoji="1" lang="en-US" altLang="ko-KR" dirty="0"/>
              <a:t>directory</a:t>
            </a:r>
          </a:p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$ cd </a:t>
            </a:r>
            <a:r>
              <a:rPr kumimoji="1" lang="en-US" altLang="ko-KR"/>
              <a:t>onem2m_design_tool </a:t>
            </a:r>
            <a:endParaRPr lang="en-US" altLang="ko-KR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75FE12-DEC3-2B21-60E7-1CDCBD8D0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00" y="2736805"/>
            <a:ext cx="7677545" cy="15875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05AD9E-8922-B5C2-7D66-99D0414D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685" y="4644735"/>
            <a:ext cx="7366116" cy="1127679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F488629C-F6E3-17C5-0899-3385CCF1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96" y="0"/>
            <a:ext cx="9022664" cy="1173570"/>
          </a:xfrm>
        </p:spPr>
        <p:txBody>
          <a:bodyPr>
            <a:noAutofit/>
          </a:bodyPr>
          <a:lstStyle/>
          <a:p>
            <a:r>
              <a:rPr lang="en-US" altLang="ko-KR" sz="4400"/>
              <a:t>Resource </a:t>
            </a:r>
            <a:r>
              <a:rPr lang="en-US" altLang="ko-KR"/>
              <a:t>Design Tool </a:t>
            </a:r>
            <a:r>
              <a:rPr lang="en-US" altLang="ko-KR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371716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02703-CFAC-DB58-D2CC-E3ADF49D1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55A931-BCB4-9C96-28F0-47099BDC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96" y="0"/>
            <a:ext cx="9022664" cy="1173570"/>
          </a:xfrm>
        </p:spPr>
        <p:txBody>
          <a:bodyPr>
            <a:noAutofit/>
          </a:bodyPr>
          <a:lstStyle/>
          <a:p>
            <a:r>
              <a:rPr lang="en-US" altLang="ko-KR"/>
              <a:t>Environment Setting</a:t>
            </a:r>
            <a:endParaRPr lang="en-US" altLang="ko-K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AB310D-36D4-EED7-2156-5F8F8C58D5FB}"/>
              </a:ext>
            </a:extLst>
          </p:cNvPr>
          <p:cNvSpPr txBox="1">
            <a:spLocks/>
          </p:cNvSpPr>
          <p:nvPr/>
        </p:nvSpPr>
        <p:spPr>
          <a:xfrm>
            <a:off x="334696" y="1493918"/>
            <a:ext cx="11587900" cy="48043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Check the version of Node.js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$ node -v (</a:t>
            </a:r>
            <a:r>
              <a:rPr lang="en-US" altLang="ko-KR"/>
              <a:t>Version v20.10.0 or lower is required, v20.10.0 recommended</a:t>
            </a: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If Node.js is not installed, download and install it from the link below</a:t>
            </a: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  <a:hlinkClick r:id="rId2"/>
              </a:rPr>
              <a:t>https://nodejs.org/download/release/v20.10.0/</a:t>
            </a: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ko-KR"/>
              <a:t>the Node.js version is not available, (Node.js &amp; npm are already installed)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Install NVM for Node.js version management.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  <a:hlinkClick r:id="rId3"/>
              </a:rPr>
              <a:t>https://github.com/coreybutler/nvm-windows/</a:t>
            </a:r>
            <a:endParaRPr lang="en-US" altLang="ko-KR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2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B358E-88D8-623C-4F74-723127E9D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C37294-AD9F-E454-5D4E-81E2144F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96" y="0"/>
            <a:ext cx="9022664" cy="1173570"/>
          </a:xfrm>
        </p:spPr>
        <p:txBody>
          <a:bodyPr>
            <a:noAutofit/>
          </a:bodyPr>
          <a:lstStyle/>
          <a:p>
            <a:r>
              <a:rPr lang="en-US" altLang="ko-KR"/>
              <a:t>Environment Setting</a:t>
            </a:r>
            <a:endParaRPr lang="en-US" altLang="ko-K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C89ED8-1C0B-B4C8-8075-23B2175B139E}"/>
              </a:ext>
            </a:extLst>
          </p:cNvPr>
          <p:cNvSpPr txBox="1">
            <a:spLocks/>
          </p:cNvSpPr>
          <p:nvPr/>
        </p:nvSpPr>
        <p:spPr>
          <a:xfrm>
            <a:off x="334696" y="1493918"/>
            <a:ext cx="11587900" cy="48043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Install the NVM</a:t>
            </a:r>
            <a:endParaRPr lang="en-US" altLang="ko-KR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854D96-E0D5-FB92-155E-AD98B5256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68" y="2117423"/>
            <a:ext cx="5546944" cy="30862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251454-8F89-45ED-EDEA-A381854E0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12" y="3086742"/>
            <a:ext cx="5185631" cy="29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2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D13CF-C3EE-E936-7B2C-CAF0AE130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819E62-5F6E-7EC9-EEF7-70FDA0884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96" y="0"/>
            <a:ext cx="9022664" cy="1173570"/>
          </a:xfrm>
        </p:spPr>
        <p:txBody>
          <a:bodyPr>
            <a:noAutofit/>
          </a:bodyPr>
          <a:lstStyle/>
          <a:p>
            <a:r>
              <a:rPr lang="en-US" altLang="ko-KR"/>
              <a:t>Environment Setting</a:t>
            </a:r>
            <a:endParaRPr lang="en-US" altLang="ko-K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DCA342-52BD-A033-7B4B-DCC655A5FB8C}"/>
              </a:ext>
            </a:extLst>
          </p:cNvPr>
          <p:cNvSpPr txBox="1">
            <a:spLocks/>
          </p:cNvSpPr>
          <p:nvPr/>
        </p:nvSpPr>
        <p:spPr>
          <a:xfrm>
            <a:off x="334696" y="1493918"/>
            <a:ext cx="11587900" cy="48043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Check NVM Installation and Available Node.js Versions</a:t>
            </a: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$ nvm –v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$ nvm list available</a:t>
            </a: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/>
              <a:t>Install the Required Node.js Version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ko-KR"/>
              <a:t>nvm install 20.10.0</a:t>
            </a: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AC22FC-14F6-8498-FAC7-932BB8A1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23" y="4198230"/>
            <a:ext cx="5912154" cy="10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2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86C43-EBC6-CC5E-19F4-CA5F66844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B50A1D-1A8D-04CE-470F-80A93FFB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96" y="0"/>
            <a:ext cx="9022664" cy="1173570"/>
          </a:xfrm>
        </p:spPr>
        <p:txBody>
          <a:bodyPr>
            <a:noAutofit/>
          </a:bodyPr>
          <a:lstStyle/>
          <a:p>
            <a:r>
              <a:rPr lang="en-US" altLang="ko-KR"/>
              <a:t>Environment Setting</a:t>
            </a:r>
            <a:endParaRPr lang="en-US" altLang="ko-K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245BB8-6607-4CD5-A632-FA8E97571785}"/>
              </a:ext>
            </a:extLst>
          </p:cNvPr>
          <p:cNvSpPr txBox="1">
            <a:spLocks/>
          </p:cNvSpPr>
          <p:nvPr/>
        </p:nvSpPr>
        <p:spPr>
          <a:xfrm>
            <a:off x="334696" y="1493918"/>
            <a:ext cx="11587900" cy="48043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Change the Node.js Version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$ nvm list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$ nvm use 20.10.0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13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Checking the Node.js  Version</a:t>
            </a: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r>
              <a:rPr lang="en-US" altLang="ko-KR">
                <a:ea typeface="SimSun" panose="02010600030101010101" pitchFamily="2" charset="-122"/>
                <a:cs typeface="Times New Roman" panose="02020603050405020304" pitchFamily="18" charset="0"/>
              </a:rPr>
              <a:t>$ node –v</a:t>
            </a: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13" lvl="1" indent="-342913">
              <a:spcBef>
                <a:spcPts val="600"/>
              </a:spcBef>
              <a:tabLst>
                <a:tab pos="180347" algn="l"/>
              </a:tabLst>
            </a:pPr>
            <a:endParaRPr lang="en-US" altLang="ko-KR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buNone/>
              <a:tabLst>
                <a:tab pos="180347" algn="l"/>
              </a:tabLst>
            </a:pPr>
            <a:endParaRPr lang="en-US" altLang="ko-KR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1DEB19-23F8-A177-3FE2-B0B3B7059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28" y="5364082"/>
            <a:ext cx="7939164" cy="7692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BE86C8-DB2B-9E98-5485-4883D5B28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28" y="2873340"/>
            <a:ext cx="5600988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340FE-2D23-1DD4-B8A2-45E8AB0F4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E12151-0C1E-42C8-75AD-E983FB0E2198}"/>
              </a:ext>
            </a:extLst>
          </p:cNvPr>
          <p:cNvSpPr txBox="1">
            <a:spLocks/>
          </p:cNvSpPr>
          <p:nvPr/>
        </p:nvSpPr>
        <p:spPr>
          <a:xfrm>
            <a:off x="334696" y="1493918"/>
            <a:ext cx="11587900" cy="48043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Install requirements</a:t>
            </a:r>
          </a:p>
          <a:p>
            <a:pPr lvl="1"/>
            <a:r>
              <a:rPr lang="ko-KR" altLang="en-US"/>
              <a:t>$ npm install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ko-KR" altLang="en-US"/>
          </a:p>
          <a:p>
            <a:pPr lvl="1"/>
            <a:r>
              <a:rPr lang="ko-KR" altLang="en-US"/>
              <a:t>$ </a:t>
            </a:r>
            <a:r>
              <a:rPr lang="en-US" altLang="ko-KR"/>
              <a:t>npm run dev</a:t>
            </a:r>
          </a:p>
          <a:p>
            <a:pPr lvl="2"/>
            <a:r>
              <a:rPr lang="en-US" altLang="ko-KR" i="0">
                <a:effectLst/>
              </a:rPr>
              <a:t>Enter the address that appears afterward</a:t>
            </a:r>
            <a:endParaRPr lang="ko-KR" altLang="en-US"/>
          </a:p>
          <a:p>
            <a:endParaRPr lang="en-US" altLang="ko-KR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30C75B-F391-D8D8-1DC1-7AF75E573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449" y="2495262"/>
            <a:ext cx="5226319" cy="3619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B61ECE-E99B-9E95-DD91-E836E97BD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449" y="3896083"/>
            <a:ext cx="5272440" cy="2273417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BB00B00B-8F07-8A05-3ABD-C982B39D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96" y="0"/>
            <a:ext cx="9022664" cy="1173570"/>
          </a:xfrm>
        </p:spPr>
        <p:txBody>
          <a:bodyPr>
            <a:noAutofit/>
          </a:bodyPr>
          <a:lstStyle/>
          <a:p>
            <a:r>
              <a:rPr lang="en-US" altLang="ko-KR" sz="4400"/>
              <a:t>Resource </a:t>
            </a:r>
            <a:r>
              <a:rPr lang="en-US" altLang="ko-KR"/>
              <a:t>Design Tool </a:t>
            </a:r>
            <a:r>
              <a:rPr lang="en-US" altLang="ko-KR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60284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ne2m">
      <a:dk1>
        <a:srgbClr val="545054"/>
      </a:dk1>
      <a:lt1>
        <a:sysClr val="window" lastClr="FFFFFF"/>
      </a:lt1>
      <a:dk2>
        <a:srgbClr val="000000"/>
      </a:dk2>
      <a:lt2>
        <a:srgbClr val="E7E6E6"/>
      </a:lt2>
      <a:accent1>
        <a:srgbClr val="C00000"/>
      </a:accent1>
      <a:accent2>
        <a:srgbClr val="545054"/>
      </a:accent2>
      <a:accent3>
        <a:srgbClr val="A5A5A5"/>
      </a:accent3>
      <a:accent4>
        <a:srgbClr val="F6921E"/>
      </a:accent4>
      <a:accent5>
        <a:srgbClr val="716896"/>
      </a:accent5>
      <a:accent6>
        <a:srgbClr val="005480"/>
      </a:accent6>
      <a:hlink>
        <a:srgbClr val="668C97"/>
      </a:hlink>
      <a:folHlink>
        <a:srgbClr val="44546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716</Words>
  <Application>Microsoft Office PowerPoint</Application>
  <PresentationFormat>와이드스크린</PresentationFormat>
  <Paragraphs>118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Myriad Pro</vt:lpstr>
      <vt:lpstr>SimSun</vt:lpstr>
      <vt:lpstr>Arial</vt:lpstr>
      <vt:lpstr>Calibri</vt:lpstr>
      <vt:lpstr>Office Theme</vt:lpstr>
      <vt:lpstr>Resource Design Tool: Installation</vt:lpstr>
      <vt:lpstr>Resource Design Tool Overview</vt:lpstr>
      <vt:lpstr>Resource Design Tool Installation</vt:lpstr>
      <vt:lpstr>Resource Design Tool Installation</vt:lpstr>
      <vt:lpstr>Environment Setting</vt:lpstr>
      <vt:lpstr>Environment Setting</vt:lpstr>
      <vt:lpstr>Environment Setting</vt:lpstr>
      <vt:lpstr>Environment Setting</vt:lpstr>
      <vt:lpstr>Resource Design Tool Installation</vt:lpstr>
      <vt:lpstr>How to Use  the Resource Design Tool</vt:lpstr>
      <vt:lpstr>Key Features of the Tool</vt:lpstr>
      <vt:lpstr>CSE Load</vt:lpstr>
      <vt:lpstr>Drag &amp; Drop</vt:lpstr>
      <vt:lpstr>Drag &amp; Drop</vt:lpstr>
      <vt:lpstr>Create Resources</vt:lpstr>
      <vt:lpstr>Create Resources</vt:lpstr>
      <vt:lpstr>Resource Load</vt:lpstr>
    </vt:vector>
  </TitlesOfParts>
  <Company>iconectiv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KETI</dc:creator>
  <cp:lastModifiedBy>권수빈</cp:lastModifiedBy>
  <cp:revision>134</cp:revision>
  <dcterms:created xsi:type="dcterms:W3CDTF">2017-09-21T15:46:31Z</dcterms:created>
  <dcterms:modified xsi:type="dcterms:W3CDTF">2024-11-25T16:38:15Z</dcterms:modified>
</cp:coreProperties>
</file>