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2" r:id="rId5"/>
    <p:sldId id="263" r:id="rId6"/>
    <p:sldId id="264" r:id="rId7"/>
    <p:sldId id="259" r:id="rId8"/>
    <p:sldId id="265" r:id="rId9"/>
    <p:sldId id="266" r:id="rId10"/>
    <p:sldId id="267" r:id="rId11"/>
    <p:sldId id="268" r:id="rId12"/>
    <p:sldId id="260" r:id="rId13"/>
    <p:sldId id="269" r:id="rId14"/>
    <p:sldId id="270" r:id="rId15"/>
    <p:sldId id="271" r:id="rId16"/>
    <p:sldId id="272" r:id="rId17"/>
    <p:sldId id="261" r:id="rId18"/>
    <p:sldId id="273" r:id="rId19"/>
    <p:sldId id="275" r:id="rId20"/>
    <p:sldId id="276" r:id="rId21"/>
    <p:sldId id="277" r:id="rId22"/>
    <p:sldId id="278" r:id="rId23"/>
    <p:sldId id="279" r:id="rId24"/>
    <p:sldId id="28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92"/>
    <p:restoredTop sz="94660"/>
  </p:normalViewPr>
  <p:slideViewPr>
    <p:cSldViewPr snapToGrid="0">
      <p:cViewPr varScale="1">
        <p:scale>
          <a:sx n="118" d="100"/>
          <a:sy n="118" d="100"/>
        </p:scale>
        <p:origin x="296" y="2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MX"/>
              <a:t>Haz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MX"/>
              <a:t>Haz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MX"/>
              <a:t>Haga clic para modificar los estilos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9796027F-7875-4030-9381-8BD8C4F21935}" type="datetimeFigureOut">
              <a:rPr lang="en-US" dirty="0"/>
              <a:t>9/1/25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9/1/25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MX"/>
              <a:t>Haz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7" name="Date Placeholder 4"/>
          <p:cNvSpPr>
            <a:spLocks noGrp="1"/>
          </p:cNvSpPr>
          <p:nvPr>
            <p:ph type="dt" sz="half" idx="10"/>
          </p:nvPr>
        </p:nvSpPr>
        <p:spPr/>
        <p:txBody>
          <a:bodyPr/>
          <a:lstStyle/>
          <a:p>
            <a:fld id="{4509A250-FF31-4206-8172-F9D3106AACB1}" type="datetimeFigureOut">
              <a:rPr lang="en-US" dirty="0"/>
              <a:t>9/1/25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4509A250-FF31-4206-8172-F9D3106AACB1}" type="datetimeFigureOut">
              <a:rPr lang="en-US" dirty="0"/>
              <a:t>9/1/25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9/1/25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848643-0774-777C-C3AC-D6B55439FB6B}"/>
              </a:ext>
            </a:extLst>
          </p:cNvPr>
          <p:cNvSpPr>
            <a:spLocks noGrp="1"/>
          </p:cNvSpPr>
          <p:nvPr>
            <p:ph type="ctrTitle"/>
          </p:nvPr>
        </p:nvSpPr>
        <p:spPr/>
        <p:txBody>
          <a:bodyPr/>
          <a:lstStyle/>
          <a:p>
            <a:r>
              <a:rPr lang="es-AR" dirty="0" err="1"/>
              <a:t>Value</a:t>
            </a:r>
            <a:r>
              <a:rPr lang="es-AR" dirty="0"/>
              <a:t> </a:t>
            </a:r>
            <a:r>
              <a:rPr lang="es-AR" dirty="0" err="1"/>
              <a:t>Optimizer</a:t>
            </a:r>
            <a:endParaRPr lang="es-AR" dirty="0"/>
          </a:p>
        </p:txBody>
      </p:sp>
      <p:sp>
        <p:nvSpPr>
          <p:cNvPr id="3" name="Subtítulo 2">
            <a:extLst>
              <a:ext uri="{FF2B5EF4-FFF2-40B4-BE49-F238E27FC236}">
                <a16:creationId xmlns:a16="http://schemas.microsoft.com/office/drawing/2014/main" id="{83F32488-0874-2321-A9DD-D55764C4B24A}"/>
              </a:ext>
            </a:extLst>
          </p:cNvPr>
          <p:cNvSpPr>
            <a:spLocks noGrp="1"/>
          </p:cNvSpPr>
          <p:nvPr>
            <p:ph type="subTitle" idx="1"/>
          </p:nvPr>
        </p:nvSpPr>
        <p:spPr/>
        <p:txBody>
          <a:bodyPr/>
          <a:lstStyle/>
          <a:p>
            <a:r>
              <a:rPr lang="es-AR" dirty="0"/>
              <a:t>Instituto data </a:t>
            </a:r>
            <a:r>
              <a:rPr lang="es-AR" dirty="0" err="1"/>
              <a:t>science</a:t>
            </a:r>
            <a:r>
              <a:rPr lang="es-AR" dirty="0"/>
              <a:t> argentina – proyecto final</a:t>
            </a:r>
          </a:p>
          <a:p>
            <a:r>
              <a:rPr lang="es-AR" dirty="0"/>
              <a:t>Tutor julio paredes | alumno </a:t>
            </a:r>
            <a:r>
              <a:rPr lang="es-AR" dirty="0" err="1"/>
              <a:t>sebastian</a:t>
            </a:r>
            <a:r>
              <a:rPr lang="es-AR" dirty="0"/>
              <a:t> </a:t>
            </a:r>
            <a:r>
              <a:rPr lang="es-AR" dirty="0" err="1"/>
              <a:t>ledesma</a:t>
            </a:r>
            <a:endParaRPr lang="es-AR" dirty="0"/>
          </a:p>
        </p:txBody>
      </p:sp>
    </p:spTree>
    <p:extLst>
      <p:ext uri="{BB962C8B-B14F-4D97-AF65-F5344CB8AC3E}">
        <p14:creationId xmlns:p14="http://schemas.microsoft.com/office/powerpoint/2010/main" val="4112123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240BB8-5FC9-E426-6017-841DF615222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F70AB22-6CC2-C25E-747E-920B1DAFF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6F988FD2-747E-2FED-0CF8-BD9CEA6456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554C215D-A8CE-141F-8965-6255A6137A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251363FE-06E2-13DC-4150-F988863FC0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826BFBC5-F2A4-D146-9974-B2F84FF2FACC}"/>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Análisis Pronóstico</a:t>
            </a:r>
          </a:p>
        </p:txBody>
      </p:sp>
      <p:sp>
        <p:nvSpPr>
          <p:cNvPr id="3" name="Marcador de contenido 2">
            <a:extLst>
              <a:ext uri="{FF2B5EF4-FFF2-40B4-BE49-F238E27FC236}">
                <a16:creationId xmlns:a16="http://schemas.microsoft.com/office/drawing/2014/main" id="{CE94E597-E542-9215-1E1B-8BA43277A30F}"/>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85000" lnSpcReduction="20000"/>
          </a:bodyPr>
          <a:lstStyle/>
          <a:p>
            <a:pPr indent="0">
              <a:buNone/>
            </a:pPr>
            <a:r>
              <a:rPr lang="es-AR" b="1" dirty="0"/>
              <a:t>Se selecciona el mejor modelo (Aquel con menor RMSE), y se proyectan las ventas futuras.</a:t>
            </a:r>
          </a:p>
          <a:p>
            <a:pPr indent="0">
              <a:buNone/>
            </a:pPr>
            <a:endParaRPr lang="es-AR" b="1" dirty="0"/>
          </a:p>
          <a:p>
            <a:pPr indent="0">
              <a:buNone/>
            </a:pPr>
            <a:r>
              <a:rPr lang="es-AR" b="1" dirty="0"/>
              <a:t>El algoritmo </a:t>
            </a:r>
            <a:r>
              <a:rPr lang="es-AR" b="1" dirty="0" err="1"/>
              <a:t>AutoValuation</a:t>
            </a:r>
            <a:r>
              <a:rPr lang="es-AR" b="1" dirty="0"/>
              <a:t> consiste en, dada la serie de tiempo que represente el conjunto de datos, ésta se divide en conjunto de entrenamiento (</a:t>
            </a:r>
            <a:r>
              <a:rPr lang="es-AR" b="1" dirty="0" err="1"/>
              <a:t>train</a:t>
            </a:r>
            <a:r>
              <a:rPr lang="es-AR" b="1" dirty="0"/>
              <a:t>) y conjunto de prueba (test). </a:t>
            </a:r>
          </a:p>
          <a:p>
            <a:pPr indent="0">
              <a:buNone/>
            </a:pPr>
            <a:r>
              <a:rPr lang="es-AR" b="1" dirty="0"/>
              <a:t>Luego de eso, se aplica el siguiente proceso para cada modelo: se entrena el modelo con el conjunto de entrenamiento, se generan los </a:t>
            </a:r>
            <a:r>
              <a:rPr lang="es-AR" b="1" dirty="0" err="1"/>
              <a:t>pronosticos</a:t>
            </a:r>
            <a:r>
              <a:rPr lang="es-AR" b="1" dirty="0"/>
              <a:t> para las fechas del conjunto de prueba y se calcula el error del modelo (la diferencia entre el conjunto de prueba y el </a:t>
            </a:r>
            <a:r>
              <a:rPr lang="es-AR" b="1" dirty="0" err="1"/>
              <a:t>pronosdtico</a:t>
            </a:r>
            <a:r>
              <a:rPr lang="es-AR" b="1" dirty="0"/>
              <a:t> del modelo).</a:t>
            </a:r>
          </a:p>
          <a:p>
            <a:pPr indent="0">
              <a:buNone/>
            </a:pPr>
            <a:r>
              <a:rPr lang="es-AR" b="1" dirty="0"/>
              <a:t>Finalmente, se elige el modelo con menor error. Ese modelo se entrena, luego, con todo el conjunto de datos. Una vez entrenado, se proyectan las fechas futuras. Aquí tenemos el pronostico final</a:t>
            </a:r>
            <a:endParaRPr lang="es-AR" dirty="0"/>
          </a:p>
        </p:txBody>
      </p:sp>
    </p:spTree>
    <p:extLst>
      <p:ext uri="{BB962C8B-B14F-4D97-AF65-F5344CB8AC3E}">
        <p14:creationId xmlns:p14="http://schemas.microsoft.com/office/powerpoint/2010/main" val="1600851591"/>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F02A717-7046-933A-DE12-63048A6F24B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1940C9C-DD94-C564-0057-B19F24CA63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7D29AE35-6AC3-6B9A-2633-3A1B04133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C4A840FB-ED87-52A0-1638-76C608DC32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D95EBA6C-7117-BED5-9567-05DC20442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E78D34BA-E057-A017-9213-AD243D9B96BC}"/>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Análisis </a:t>
            </a:r>
            <a:r>
              <a:rPr lang="es-AR" dirty="0" err="1">
                <a:solidFill>
                  <a:srgbClr val="FFFFFF"/>
                </a:solidFill>
              </a:rPr>
              <a:t>Proscriptivo</a:t>
            </a:r>
            <a:endParaRPr lang="es-AR" dirty="0">
              <a:solidFill>
                <a:srgbClr val="FFFFFF"/>
              </a:solidFill>
            </a:endParaRPr>
          </a:p>
        </p:txBody>
      </p:sp>
      <p:sp>
        <p:nvSpPr>
          <p:cNvPr id="3" name="Marcador de contenido 2">
            <a:extLst>
              <a:ext uri="{FF2B5EF4-FFF2-40B4-BE49-F238E27FC236}">
                <a16:creationId xmlns:a16="http://schemas.microsoft.com/office/drawing/2014/main" id="{7C867268-238F-AF51-3B5A-E8391794CFDD}"/>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92500" lnSpcReduction="10000"/>
          </a:bodyPr>
          <a:lstStyle/>
          <a:p>
            <a:pPr indent="0">
              <a:buNone/>
            </a:pPr>
            <a:r>
              <a:rPr lang="es-AR" b="1" dirty="0"/>
              <a:t>Se toman las ventas futuras y se aplica el modelo de valuación</a:t>
            </a:r>
          </a:p>
          <a:p>
            <a:pPr indent="0">
              <a:buNone/>
            </a:pPr>
            <a:endParaRPr lang="es-AR" b="1" dirty="0"/>
          </a:p>
          <a:p>
            <a:pPr indent="0">
              <a:buNone/>
            </a:pPr>
            <a:r>
              <a:rPr lang="es-AR" b="1" dirty="0"/>
              <a:t>Para poder realizar los pasos del modelo de valuación (calculo de flujo de caja libre, descuento a la tasa dada, calculo del margen de crecimiento, etc.) se debe contar con información económico-financiera de la compañía.</a:t>
            </a:r>
          </a:p>
          <a:p>
            <a:pPr indent="0">
              <a:buNone/>
            </a:pPr>
            <a:r>
              <a:rPr lang="es-AR" b="1" dirty="0"/>
              <a:t>Para esta aplicación se optó por delegar en el usuario la carga directa de dicha información. Esto se diseñó así considerando la multiplicidad de escenarios de valuación a los que se puede enfrentar un modelo. Por tal motivo, se considera que la pericia del usuario es mucho más precisa que un calculo automatizado</a:t>
            </a:r>
          </a:p>
        </p:txBody>
      </p:sp>
    </p:spTree>
    <p:extLst>
      <p:ext uri="{BB962C8B-B14F-4D97-AF65-F5344CB8AC3E}">
        <p14:creationId xmlns:p14="http://schemas.microsoft.com/office/powerpoint/2010/main" val="41621179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1A86A0F-232C-5008-367E-1070C2DCD93F}"/>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7F11BB78-FD84-587D-1847-43B0EF92E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215AF0D-C720-79C3-8039-D6E880B0F18B}"/>
              </a:ext>
            </a:extLst>
          </p:cNvPr>
          <p:cNvSpPr>
            <a:spLocks noGrp="1"/>
          </p:cNvSpPr>
          <p:nvPr>
            <p:ph type="title"/>
          </p:nvPr>
        </p:nvSpPr>
        <p:spPr>
          <a:xfrm>
            <a:off x="648930" y="629266"/>
            <a:ext cx="6188190" cy="1622321"/>
          </a:xfrm>
        </p:spPr>
        <p:txBody>
          <a:bodyPr>
            <a:normAutofit fontScale="90000"/>
          </a:bodyPr>
          <a:lstStyle/>
          <a:p>
            <a:r>
              <a:rPr lang="es-AR" sz="4400" dirty="0">
                <a:solidFill>
                  <a:schemeClr val="tx1"/>
                </a:solidFill>
              </a:rPr>
              <a:t>HU 2: Sugerencia de estrategia comercial mediante Algoritmos </a:t>
            </a:r>
            <a:r>
              <a:rPr lang="es-AR" sz="4400" dirty="0" err="1">
                <a:solidFill>
                  <a:schemeClr val="tx1"/>
                </a:solidFill>
              </a:rPr>
              <a:t>Geneticos</a:t>
            </a:r>
            <a:endParaRPr lang="es-AR" sz="4400" dirty="0">
              <a:solidFill>
                <a:schemeClr val="tx1"/>
              </a:solidFill>
            </a:endParaRPr>
          </a:p>
        </p:txBody>
      </p:sp>
      <p:sp>
        <p:nvSpPr>
          <p:cNvPr id="22" name="Freeform 31">
            <a:extLst>
              <a:ext uri="{FF2B5EF4-FFF2-40B4-BE49-F238E27FC236}">
                <a16:creationId xmlns:a16="http://schemas.microsoft.com/office/drawing/2014/main" id="{C4639D95-2D45-B668-097D-3FB54789B7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lassroom sticker progress chart">
            <a:extLst>
              <a:ext uri="{FF2B5EF4-FFF2-40B4-BE49-F238E27FC236}">
                <a16:creationId xmlns:a16="http://schemas.microsoft.com/office/drawing/2014/main" id="{263C7C15-F0C3-2137-B6C2-21FD55580C12}"/>
              </a:ext>
            </a:extLst>
          </p:cNvPr>
          <p:cNvPicPr>
            <a:picLocks noChangeAspect="1"/>
          </p:cNvPicPr>
          <p:nvPr/>
        </p:nvPicPr>
        <p:blipFill>
          <a:blip r:embed="rId3"/>
          <a:srcRect l="42181" r="3540"/>
          <a:stretch>
            <a:fillRect/>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770460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5C2376A8-5235-12DD-7A70-E0583BF87C2D}"/>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Descripción del Algoritmo</a:t>
            </a:r>
          </a:p>
        </p:txBody>
      </p:sp>
      <p:sp>
        <p:nvSpPr>
          <p:cNvPr id="3" name="Marcador de contenido 2">
            <a:extLst>
              <a:ext uri="{FF2B5EF4-FFF2-40B4-BE49-F238E27FC236}">
                <a16:creationId xmlns:a16="http://schemas.microsoft.com/office/drawing/2014/main" id="{C25D9AAA-0A84-B1A0-C18F-6FEF02A1209A}"/>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77500" lnSpcReduction="20000"/>
          </a:bodyPr>
          <a:lstStyle/>
          <a:p>
            <a:pPr indent="0">
              <a:buNone/>
            </a:pPr>
            <a:r>
              <a:rPr lang="es-AR" sz="2000" b="1" i="0" kern="1200" dirty="0">
                <a:solidFill>
                  <a:schemeClr val="tx1"/>
                </a:solidFill>
                <a:latin typeface="+mj-lt"/>
                <a:ea typeface="+mj-ea"/>
                <a:cs typeface="+mj-cs"/>
              </a:rPr>
              <a:t>Se utilizaron Algoritmos Genéticos para encontrar los portafolios</a:t>
            </a:r>
          </a:p>
          <a:p>
            <a:pPr indent="0">
              <a:buNone/>
            </a:pPr>
            <a:r>
              <a:rPr lang="es-AR" dirty="0"/>
              <a:t>Los algoritmos genéticos (AG) son una </a:t>
            </a:r>
            <a:r>
              <a:rPr lang="es-AR" b="1" dirty="0"/>
              <a:t>técnica de optimización y búsqueda inspirada en los procesos de evolución biológica y selección natural</a:t>
            </a:r>
            <a:r>
              <a:rPr lang="es-AR" dirty="0"/>
              <a:t>, pertenecientes a la categoría de algoritmos evolutivos.24 Su objetivo principal es encontrar soluciones óptimas o cercanas a óptimas para problemas complejos, especialmente cuando las técnicas tradicionales presentan dificultades, como en problemas altamente no lineales, con muchas restricciones o con funciones no derivables.49 Estos algoritmos imitan fenómenos naturales como la herencia, la mutación, el cruzamiento (recombinación) y la selección, donde los individuos más aptos tienen mayor probabilidad de reproducirse y transmitir sus características a la siguiente generación.</a:t>
            </a:r>
            <a:endParaRPr lang="es-AR" b="1" dirty="0"/>
          </a:p>
          <a:p>
            <a:pPr indent="0">
              <a:buNone/>
            </a:pPr>
            <a:r>
              <a:rPr lang="es-AR" b="1" dirty="0"/>
              <a:t>Para el diseño de las funciones a optimizar se optó por seguir la teoría de cartera moderna de Markowitz. </a:t>
            </a:r>
            <a:r>
              <a:rPr lang="es-AR" dirty="0"/>
              <a:t>Markowitz diseñó un modelo de portafolio para activos financieros. Sin embargo, dicho modelo es aplicable a cualquier activo cuyo precio se rija por la ley de la oferta y la demanda. Asumiendo eso, se puede aplicar la misma teoría para diseñar portafolios de productos.</a:t>
            </a:r>
          </a:p>
        </p:txBody>
      </p:sp>
    </p:spTree>
    <p:extLst>
      <p:ext uri="{BB962C8B-B14F-4D97-AF65-F5344CB8AC3E}">
        <p14:creationId xmlns:p14="http://schemas.microsoft.com/office/powerpoint/2010/main" val="13509744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35AD29-DF1C-EBBD-577D-803173EFBDC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1B5892E-B9AE-9A84-558F-64C82CA1E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34802ED7-273A-3FA9-8728-7552CD822B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1DD36A98-695F-3A27-194F-0B68455AB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E3CB93C0-F62C-99AB-ACB0-4FA68B580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D9D3A37-F26C-44BF-88F0-4BBFCACFB167}"/>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Portafolio Conservador</a:t>
            </a:r>
          </a:p>
        </p:txBody>
      </p:sp>
      <p:sp>
        <p:nvSpPr>
          <p:cNvPr id="3" name="Marcador de contenido 2">
            <a:extLst>
              <a:ext uri="{FF2B5EF4-FFF2-40B4-BE49-F238E27FC236}">
                <a16:creationId xmlns:a16="http://schemas.microsoft.com/office/drawing/2014/main" id="{77D44479-E369-FC06-B670-C64D86EE912C}"/>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a:bodyPr>
          <a:lstStyle/>
          <a:p>
            <a:pPr indent="0">
              <a:buNone/>
            </a:pPr>
            <a:r>
              <a:rPr lang="es-AR" b="1" dirty="0"/>
              <a:t>Objetivo: Minimizar la varianza de la facturación</a:t>
            </a:r>
          </a:p>
          <a:p>
            <a:pPr indent="0">
              <a:buNone/>
            </a:pPr>
            <a:endParaRPr lang="es-AR" b="1" dirty="0"/>
          </a:p>
          <a:p>
            <a:pPr indent="0">
              <a:buNone/>
            </a:pPr>
            <a:r>
              <a:rPr lang="es-AR" b="1" dirty="0"/>
              <a:t>Perfil: Bajo riesgo</a:t>
            </a:r>
          </a:p>
          <a:p>
            <a:pPr indent="0">
              <a:buNone/>
            </a:pPr>
            <a:endParaRPr lang="es-AR" b="1" dirty="0"/>
          </a:p>
          <a:p>
            <a:pPr indent="0">
              <a:buNone/>
            </a:pPr>
            <a:r>
              <a:rPr lang="es-AR" b="1" dirty="0"/>
              <a:t>Algoritmo: Se minimiza la desviación estándar de las variaciones entre ventas</a:t>
            </a:r>
            <a:endParaRPr lang="es-AR" dirty="0"/>
          </a:p>
        </p:txBody>
      </p:sp>
    </p:spTree>
    <p:extLst>
      <p:ext uri="{BB962C8B-B14F-4D97-AF65-F5344CB8AC3E}">
        <p14:creationId xmlns:p14="http://schemas.microsoft.com/office/powerpoint/2010/main" val="2954709295"/>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51B25B-62F5-3EF6-B835-81CCB5BFC29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2981E2EC-803C-4D26-B76B-690FA7F64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8CEAF982-7DC4-13EC-53AD-617D86923D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2B96FE14-439A-C8D3-ED24-3906186590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7D9A2EE2-8633-F960-0C22-69F6CC21A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BC2DBDB3-0F2B-69F7-B1AA-DFC652DC081A}"/>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Portafolio Agresivo</a:t>
            </a:r>
          </a:p>
        </p:txBody>
      </p:sp>
      <p:sp>
        <p:nvSpPr>
          <p:cNvPr id="3" name="Marcador de contenido 2">
            <a:extLst>
              <a:ext uri="{FF2B5EF4-FFF2-40B4-BE49-F238E27FC236}">
                <a16:creationId xmlns:a16="http://schemas.microsoft.com/office/drawing/2014/main" id="{812EE3A1-BC2B-CD01-A89B-D4978E960F1F}"/>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a:bodyPr>
          <a:lstStyle/>
          <a:p>
            <a:pPr indent="0">
              <a:buNone/>
            </a:pPr>
            <a:r>
              <a:rPr lang="es-AR" b="1" dirty="0"/>
              <a:t>Objetivo: Minimizar la varianza de la facturación</a:t>
            </a:r>
          </a:p>
          <a:p>
            <a:pPr indent="0">
              <a:buNone/>
            </a:pPr>
            <a:endParaRPr lang="es-AR" b="1" dirty="0"/>
          </a:p>
          <a:p>
            <a:pPr indent="0">
              <a:buNone/>
            </a:pPr>
            <a:r>
              <a:rPr lang="es-AR" b="1" dirty="0"/>
              <a:t>Perfil: Bajo riesgo</a:t>
            </a:r>
          </a:p>
          <a:p>
            <a:pPr indent="0">
              <a:buNone/>
            </a:pPr>
            <a:endParaRPr lang="es-AR" b="1" dirty="0"/>
          </a:p>
          <a:p>
            <a:pPr indent="0">
              <a:buNone/>
            </a:pPr>
            <a:r>
              <a:rPr lang="es-AR" b="1" dirty="0"/>
              <a:t>Algoritmo: Se maximiza el promedio ponderado de las variaciones entre ventas</a:t>
            </a:r>
            <a:endParaRPr lang="es-AR" dirty="0"/>
          </a:p>
        </p:txBody>
      </p:sp>
    </p:spTree>
    <p:extLst>
      <p:ext uri="{BB962C8B-B14F-4D97-AF65-F5344CB8AC3E}">
        <p14:creationId xmlns:p14="http://schemas.microsoft.com/office/powerpoint/2010/main" val="419202219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7BF441-AA83-5C0E-BA1F-8D7F9578ABA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9DC6512-7DB8-CDD6-4E64-BC48CD656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63CFCA7F-EDF5-F6EC-2A6F-E4AABBB72B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E3039C17-D486-7143-AA09-A137166059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8E559CF5-2438-9D20-47AF-4D49B6181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0AB8294D-5CAE-AF73-F4E1-B2F3EC7FD731}"/>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Portafolio Moderado</a:t>
            </a:r>
          </a:p>
        </p:txBody>
      </p:sp>
      <p:sp>
        <p:nvSpPr>
          <p:cNvPr id="3" name="Marcador de contenido 2">
            <a:extLst>
              <a:ext uri="{FF2B5EF4-FFF2-40B4-BE49-F238E27FC236}">
                <a16:creationId xmlns:a16="http://schemas.microsoft.com/office/drawing/2014/main" id="{760CBDBC-41B3-E1A0-AE3A-B7C0DC432C43}"/>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a:bodyPr>
          <a:lstStyle/>
          <a:p>
            <a:pPr indent="0">
              <a:buNone/>
            </a:pPr>
            <a:r>
              <a:rPr lang="es-AR" b="1" dirty="0"/>
              <a:t>Objetivo: Minimizar la varianza de la facturación</a:t>
            </a:r>
          </a:p>
          <a:p>
            <a:pPr indent="0">
              <a:buNone/>
            </a:pPr>
            <a:endParaRPr lang="es-AR" b="1" dirty="0"/>
          </a:p>
          <a:p>
            <a:pPr indent="0">
              <a:buNone/>
            </a:pPr>
            <a:r>
              <a:rPr lang="es-AR" b="1" dirty="0"/>
              <a:t>Perfil: Bajo riesgo</a:t>
            </a:r>
          </a:p>
          <a:p>
            <a:pPr indent="0">
              <a:buNone/>
            </a:pPr>
            <a:endParaRPr lang="es-AR" b="1" dirty="0"/>
          </a:p>
          <a:p>
            <a:pPr indent="0">
              <a:buNone/>
            </a:pPr>
            <a:r>
              <a:rPr lang="es-AR" b="1" dirty="0"/>
              <a:t>Algoritmo: Se maximiza el cociente entre el promedio ponderado y la desviación estándar de las variaciones entre ventas</a:t>
            </a:r>
            <a:endParaRPr lang="es-AR" dirty="0"/>
          </a:p>
        </p:txBody>
      </p:sp>
    </p:spTree>
    <p:extLst>
      <p:ext uri="{BB962C8B-B14F-4D97-AF65-F5344CB8AC3E}">
        <p14:creationId xmlns:p14="http://schemas.microsoft.com/office/powerpoint/2010/main" val="1361561776"/>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7712C963-6660-CDEF-F1DA-96E08056E1AA}"/>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830CC190-0AF0-FADE-474E-37C0BE0891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61FFF2D-61BE-E969-0CEF-E7C04E6F0C45}"/>
              </a:ext>
            </a:extLst>
          </p:cNvPr>
          <p:cNvSpPr>
            <a:spLocks noGrp="1"/>
          </p:cNvSpPr>
          <p:nvPr>
            <p:ph type="title"/>
          </p:nvPr>
        </p:nvSpPr>
        <p:spPr>
          <a:xfrm>
            <a:off x="648930" y="629266"/>
            <a:ext cx="6188190" cy="1622321"/>
          </a:xfrm>
        </p:spPr>
        <p:txBody>
          <a:bodyPr>
            <a:normAutofit/>
          </a:bodyPr>
          <a:lstStyle/>
          <a:p>
            <a:r>
              <a:rPr lang="es-AR" sz="4400" dirty="0">
                <a:solidFill>
                  <a:schemeClr val="tx1"/>
                </a:solidFill>
              </a:rPr>
              <a:t>Modo de Uso</a:t>
            </a:r>
          </a:p>
        </p:txBody>
      </p:sp>
      <p:sp>
        <p:nvSpPr>
          <p:cNvPr id="22" name="Freeform 31">
            <a:extLst>
              <a:ext uri="{FF2B5EF4-FFF2-40B4-BE49-F238E27FC236}">
                <a16:creationId xmlns:a16="http://schemas.microsoft.com/office/drawing/2014/main" id="{67A0A624-36CA-08F8-1E02-F67C456398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lassroom sticker progress chart">
            <a:extLst>
              <a:ext uri="{FF2B5EF4-FFF2-40B4-BE49-F238E27FC236}">
                <a16:creationId xmlns:a16="http://schemas.microsoft.com/office/drawing/2014/main" id="{6351E7A3-2A4F-0D24-86E2-6F205919641B}"/>
              </a:ext>
            </a:extLst>
          </p:cNvPr>
          <p:cNvPicPr>
            <a:picLocks noChangeAspect="1"/>
          </p:cNvPicPr>
          <p:nvPr/>
        </p:nvPicPr>
        <p:blipFill>
          <a:blip r:embed="rId3"/>
          <a:srcRect l="42181" r="3540"/>
          <a:stretch>
            <a:fillRect/>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888205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F7BD3D-5D49-680E-6EB1-754F57EEEB6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7AF79D4-49C0-0D6A-29A8-6EA853D5E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EAF8EB06-5374-43C9-F7CF-170D933C81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40EE909A-F5B9-0B46-AA89-7FB59356E9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75EFDBBD-CB5F-7204-6065-F123A1336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166E41E0-45A1-D1BB-920C-CFB35E8D9FBD}"/>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E565031E-6408-DBA3-AB61-37C72E88F666}"/>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92500" lnSpcReduction="10000"/>
          </a:bodyPr>
          <a:lstStyle/>
          <a:p>
            <a:pPr marL="800100" indent="-457200">
              <a:buAutoNum type="arabicParenR"/>
            </a:pPr>
            <a:r>
              <a:rPr lang="es-AR" dirty="0"/>
              <a:t>Iniciar la Aplicación</a:t>
            </a:r>
          </a:p>
          <a:p>
            <a:pPr marL="800100" indent="-457200">
              <a:buAutoNum type="arabicParenR"/>
            </a:pPr>
            <a:r>
              <a:rPr lang="es-AR" dirty="0"/>
              <a:t>Elegir el conjunto de datos en el panel lateral (</a:t>
            </a:r>
            <a:r>
              <a:rPr lang="es-AR" dirty="0" err="1"/>
              <a:t>Click</a:t>
            </a:r>
            <a:r>
              <a:rPr lang="es-AR" dirty="0"/>
              <a:t> en </a:t>
            </a:r>
            <a:r>
              <a:rPr lang="es-AR" dirty="0" err="1"/>
              <a:t>Browse</a:t>
            </a:r>
            <a:r>
              <a:rPr lang="es-AR" dirty="0"/>
              <a:t>)</a:t>
            </a:r>
          </a:p>
          <a:p>
            <a:pPr marL="800100" indent="-457200">
              <a:buAutoNum type="arabicParenR"/>
            </a:pPr>
            <a:r>
              <a:rPr lang="es-AR" dirty="0"/>
              <a:t>Iniciar el Análisis (</a:t>
            </a:r>
            <a:r>
              <a:rPr lang="es-AR" dirty="0" err="1"/>
              <a:t>Click</a:t>
            </a:r>
            <a:r>
              <a:rPr lang="es-AR" dirty="0"/>
              <a:t> en Ejecutar </a:t>
            </a:r>
            <a:r>
              <a:rPr lang="es-AR" dirty="0" err="1"/>
              <a:t>Analisis</a:t>
            </a:r>
            <a:r>
              <a:rPr lang="es-AR" dirty="0"/>
              <a:t>). La aplicación mostrará en la esquina inferior derecha un cartel con información acerca del estado del análisis. Cuando éste termine, el cartel desaparecerá</a:t>
            </a:r>
          </a:p>
          <a:p>
            <a:pPr marL="800100" indent="-457200">
              <a:buAutoNum type="arabicParenR"/>
            </a:pPr>
            <a:r>
              <a:rPr lang="es-AR" dirty="0"/>
              <a:t>Una vez terminado el análisis se pueden acceder a los reportes a través de las pestañas correspondientes</a:t>
            </a:r>
          </a:p>
          <a:p>
            <a:pPr marL="800100" indent="-457200">
              <a:buAutoNum type="arabicParenR"/>
            </a:pPr>
            <a:r>
              <a:rPr lang="es-AR" dirty="0"/>
              <a:t>La pestaña “Valuación de la Compañía” tiene el modelo de valuación, en donde se pueden introducir los ratios y tasas correspondientes</a:t>
            </a:r>
          </a:p>
        </p:txBody>
      </p:sp>
    </p:spTree>
    <p:extLst>
      <p:ext uri="{BB962C8B-B14F-4D97-AF65-F5344CB8AC3E}">
        <p14:creationId xmlns:p14="http://schemas.microsoft.com/office/powerpoint/2010/main" val="699649525"/>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2B8BEE-7EC4-5D81-20C0-CE8DD5C40BF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1D083F3-66BE-ACF8-E768-A233387BE4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08FBBF92-8236-3D8C-17D7-9FE5258A60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C757378A-BB29-0524-C87E-E6EE8763EE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E3FB851B-2FF0-6F73-5976-9D5DD0EF8C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58F90513-C15A-500A-4991-99C2489021FF}"/>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DF6E3CB2-1BDA-CD28-EC77-E3072147D0CC}"/>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a:bodyPr>
          <a:lstStyle/>
          <a:p>
            <a:pPr indent="0">
              <a:buNone/>
            </a:pPr>
            <a:r>
              <a:rPr lang="es-AR" dirty="0"/>
              <a:t>Iniciar la Aplicación</a:t>
            </a:r>
          </a:p>
        </p:txBody>
      </p:sp>
      <p:pic>
        <p:nvPicPr>
          <p:cNvPr id="5" name="Imagen 4">
            <a:extLst>
              <a:ext uri="{FF2B5EF4-FFF2-40B4-BE49-F238E27FC236}">
                <a16:creationId xmlns:a16="http://schemas.microsoft.com/office/drawing/2014/main" id="{B5E79BF0-FBB0-F582-91EC-C4C64F13A140}"/>
              </a:ext>
            </a:extLst>
          </p:cNvPr>
          <p:cNvPicPr>
            <a:picLocks noChangeAspect="1"/>
          </p:cNvPicPr>
          <p:nvPr/>
        </p:nvPicPr>
        <p:blipFill>
          <a:blip r:embed="rId2"/>
          <a:stretch>
            <a:fillRect/>
          </a:stretch>
        </p:blipFill>
        <p:spPr>
          <a:xfrm>
            <a:off x="3726873" y="2496520"/>
            <a:ext cx="7772400" cy="4239974"/>
          </a:xfrm>
          <a:prstGeom prst="rect">
            <a:avLst/>
          </a:prstGeom>
        </p:spPr>
      </p:pic>
    </p:spTree>
    <p:extLst>
      <p:ext uri="{BB962C8B-B14F-4D97-AF65-F5344CB8AC3E}">
        <p14:creationId xmlns:p14="http://schemas.microsoft.com/office/powerpoint/2010/main" val="204639712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AR"/>
          </a:p>
        </p:txBody>
      </p:sp>
      <p:pic>
        <p:nvPicPr>
          <p:cNvPr id="39" name="Picture 3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6" name="Picture 4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8" name="Rectangle 4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useBgFill="1">
        <p:nvSpPr>
          <p:cNvPr id="45" name="Rectangle 44">
            <a:extLst>
              <a:ext uri="{FF2B5EF4-FFF2-40B4-BE49-F238E27FC236}">
                <a16:creationId xmlns:a16="http://schemas.microsoft.com/office/drawing/2014/main" id="{D27CF008-4B18-436D-B2D5-C1346C1243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CE22DAD8-5F67-4B73-ADA9-06EF381F7A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49"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20000"/>
            </a:schemeClr>
          </a:solidFill>
          <a:ln>
            <a:noFill/>
          </a:ln>
        </p:spPr>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A6A749C-F867-7A89-A8C9-092987C82840}"/>
              </a:ext>
            </a:extLst>
          </p:cNvPr>
          <p:cNvSpPr>
            <a:spLocks noGrp="1"/>
          </p:cNvSpPr>
          <p:nvPr>
            <p:ph type="title"/>
          </p:nvPr>
        </p:nvSpPr>
        <p:spPr>
          <a:xfrm>
            <a:off x="636916" y="4854346"/>
            <a:ext cx="9149350" cy="868026"/>
          </a:xfrm>
        </p:spPr>
        <p:txBody>
          <a:bodyPr vert="horz" lIns="91440" tIns="45720" rIns="91440" bIns="45720" rtlCol="0" anchor="b">
            <a:normAutofit/>
          </a:bodyPr>
          <a:lstStyle/>
          <a:p>
            <a:r>
              <a:rPr lang="en-US" sz="4800" b="0" i="0" kern="1200">
                <a:solidFill>
                  <a:srgbClr val="EBEBEB"/>
                </a:solidFill>
                <a:latin typeface="+mj-lt"/>
                <a:ea typeface="+mj-ea"/>
                <a:cs typeface="+mj-cs"/>
              </a:rPr>
              <a:t>Agenda</a:t>
            </a:r>
          </a:p>
        </p:txBody>
      </p:sp>
      <p:graphicFrame>
        <p:nvGraphicFramePr>
          <p:cNvPr id="5" name="Marcador de contenido 4">
            <a:extLst>
              <a:ext uri="{FF2B5EF4-FFF2-40B4-BE49-F238E27FC236}">
                <a16:creationId xmlns:a16="http://schemas.microsoft.com/office/drawing/2014/main" id="{C35E9276-84D5-B252-2469-89D7900A200A}"/>
              </a:ext>
            </a:extLst>
          </p:cNvPr>
          <p:cNvGraphicFramePr>
            <a:graphicFrameLocks noGrp="1"/>
          </p:cNvGraphicFramePr>
          <p:nvPr>
            <p:ph idx="1"/>
            <p:extLst>
              <p:ext uri="{D42A27DB-BD31-4B8C-83A1-F6EECF244321}">
                <p14:modId xmlns:p14="http://schemas.microsoft.com/office/powerpoint/2010/main" val="4058447717"/>
              </p:ext>
              <p:ext uri="{E7BDC344-281C-4309-B0C6-D0EE65EED2A8}">
                <p202:designPr xmlns:p202="http://schemas.microsoft.com/office/powerpoint/2020/02/main">
                  <p202:designTagLst>
                    <p202:designTag name="ARCH:1:CLS" val="StackedSequentialRowTable"/>
                  </p202:designTagLst>
                </p202:designPr>
              </p:ext>
            </p:extLst>
          </p:nvPr>
        </p:nvGraphicFramePr>
        <p:xfrm>
          <a:off x="1143855" y="640081"/>
          <a:ext cx="8134014" cy="3291848"/>
        </p:xfrm>
        <a:graphic>
          <a:graphicData uri="http://schemas.openxmlformats.org/drawingml/2006/table">
            <a:tbl>
              <a:tblPr firstRow="1" bandRow="1">
                <a:noFill/>
                <a:tableStyleId>{5C22544A-7EE6-4342-B048-85BDC9FD1C3A}</a:tableStyleId>
              </a:tblPr>
              <a:tblGrid>
                <a:gridCol w="1813605">
                  <a:extLst>
                    <a:ext uri="{9D8B030D-6E8A-4147-A177-3AD203B41FA5}">
                      <a16:colId xmlns:a16="http://schemas.microsoft.com/office/drawing/2014/main" val="577162119"/>
                    </a:ext>
                  </a:extLst>
                </a:gridCol>
                <a:gridCol w="6320409">
                  <a:extLst>
                    <a:ext uri="{9D8B030D-6E8A-4147-A177-3AD203B41FA5}">
                      <a16:colId xmlns:a16="http://schemas.microsoft.com/office/drawing/2014/main" val="1347316469"/>
                    </a:ext>
                  </a:extLst>
                </a:gridCol>
              </a:tblGrid>
              <a:tr h="620478">
                <a:tc>
                  <a:txBody>
                    <a:bodyPr/>
                    <a:lstStyle/>
                    <a:p>
                      <a:r>
                        <a:rPr lang="es-AR" sz="2500" b="1" cap="none" spc="0" dirty="0">
                          <a:solidFill>
                            <a:schemeClr val="tx1"/>
                          </a:solidFill>
                        </a:rPr>
                        <a:t>01</a:t>
                      </a:r>
                    </a:p>
                  </a:txBody>
                  <a:tcPr marL="106570" marR="106570" marT="106570" marB="106570"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tc>
                  <a:txBody>
                    <a:bodyPr/>
                    <a:lstStyle/>
                    <a:p>
                      <a:pPr algn="l"/>
                      <a:r>
                        <a:rPr lang="es-AR" sz="1600" b="0" cap="none" spc="0" dirty="0">
                          <a:solidFill>
                            <a:schemeClr val="tx1"/>
                          </a:solidFill>
                        </a:rPr>
                        <a:t>Descripción del Proyecto</a:t>
                      </a:r>
                    </a:p>
                  </a:txBody>
                  <a:tcPr marL="106570" marR="106570" marT="106570" marB="106570" anchor="ctr">
                    <a:lnL w="12700" cmpd="sng">
                      <a:noFill/>
                      <a:prstDash val="solid"/>
                    </a:lnL>
                    <a:lnR w="12700" cmpd="sng">
                      <a:noFill/>
                      <a:prstDash val="solid"/>
                    </a:lnR>
                    <a:lnT w="6350" cap="flat" cmpd="sng" algn="ctr">
                      <a:noFill/>
                      <a:prstDash val="solid"/>
                    </a:lnT>
                    <a:lnB w="6350" cap="flat" cmpd="sng" algn="ctr">
                      <a:solidFill>
                        <a:schemeClr val="tx1"/>
                      </a:solidFill>
                      <a:prstDash val="solid"/>
                    </a:lnB>
                    <a:noFill/>
                  </a:tcPr>
                </a:tc>
                <a:extLst>
                  <a:ext uri="{0D108BD9-81ED-4DB2-BD59-A6C34878D82A}">
                    <a16:rowId xmlns:a16="http://schemas.microsoft.com/office/drawing/2014/main" val="534321639"/>
                  </a:ext>
                </a:extLst>
              </a:tr>
              <a:tr h="715207">
                <a:tc>
                  <a:txBody>
                    <a:bodyPr/>
                    <a:lstStyle/>
                    <a:p>
                      <a:r>
                        <a:rPr lang="es-AR" sz="2500" b="1" cap="none" spc="0">
                          <a:solidFill>
                            <a:schemeClr val="tx1"/>
                          </a:solidFill>
                        </a:rPr>
                        <a:t>02</a:t>
                      </a: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s-AR" sz="1600" b="0" cap="none" spc="0" dirty="0">
                          <a:solidFill>
                            <a:schemeClr val="tx1"/>
                          </a:solidFill>
                        </a:rPr>
                        <a:t>HU 1: </a:t>
                      </a:r>
                      <a:r>
                        <a:rPr lang="es-AR" sz="1600" b="0" cap="none" spc="0" dirty="0" err="1">
                          <a:solidFill>
                            <a:schemeClr val="tx1"/>
                          </a:solidFill>
                        </a:rPr>
                        <a:t>Analisis</a:t>
                      </a:r>
                      <a:r>
                        <a:rPr lang="es-AR" sz="1600" b="0" cap="none" spc="0" dirty="0">
                          <a:solidFill>
                            <a:schemeClr val="tx1"/>
                          </a:solidFill>
                        </a:rPr>
                        <a:t> del valor financiero de la compañía mediante Series Temporales</a:t>
                      </a: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266690108"/>
                  </a:ext>
                </a:extLst>
              </a:tr>
              <a:tr h="715207">
                <a:tc>
                  <a:txBody>
                    <a:bodyPr/>
                    <a:lstStyle/>
                    <a:p>
                      <a:r>
                        <a:rPr lang="es-AR" sz="2500" b="1" cap="none" spc="0">
                          <a:solidFill>
                            <a:schemeClr val="tx1"/>
                          </a:solidFill>
                        </a:rPr>
                        <a:t>03</a:t>
                      </a: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s-AR" sz="1600" b="0" cap="none" spc="0" dirty="0">
                          <a:solidFill>
                            <a:schemeClr val="tx1"/>
                          </a:solidFill>
                        </a:rPr>
                        <a:t>HU 2: Sugerencia de estrategia comercial mediante Algoritmos </a:t>
                      </a:r>
                      <a:r>
                        <a:rPr lang="es-AR" sz="1600" b="0" cap="none" spc="0" dirty="0" err="1">
                          <a:solidFill>
                            <a:schemeClr val="tx1"/>
                          </a:solidFill>
                        </a:rPr>
                        <a:t>Geneticos</a:t>
                      </a:r>
                      <a:endParaRPr lang="es-AR" sz="1600" b="0" cap="none" spc="0" dirty="0">
                        <a:solidFill>
                          <a:schemeClr val="tx1"/>
                        </a:solidFill>
                      </a:endParaRP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4180407122"/>
                  </a:ext>
                </a:extLst>
              </a:tr>
              <a:tr h="620478">
                <a:tc>
                  <a:txBody>
                    <a:bodyPr/>
                    <a:lstStyle/>
                    <a:p>
                      <a:r>
                        <a:rPr lang="es-AR" sz="2500" b="1" cap="none" spc="0">
                          <a:solidFill>
                            <a:schemeClr val="tx1"/>
                          </a:solidFill>
                        </a:rPr>
                        <a:t>04</a:t>
                      </a: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tc>
                  <a:txBody>
                    <a:bodyPr/>
                    <a:lstStyle/>
                    <a:p>
                      <a:pPr algn="l"/>
                      <a:r>
                        <a:rPr lang="es-AR" sz="1600" b="0" cap="none" spc="0" dirty="0">
                          <a:solidFill>
                            <a:schemeClr val="tx1"/>
                          </a:solidFill>
                        </a:rPr>
                        <a:t>Interfaz y Modo de Uso</a:t>
                      </a: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solidFill>
                        <a:schemeClr val="tx1"/>
                      </a:solidFill>
                      <a:prstDash val="solid"/>
                    </a:lnB>
                    <a:noFill/>
                  </a:tcPr>
                </a:tc>
                <a:extLst>
                  <a:ext uri="{0D108BD9-81ED-4DB2-BD59-A6C34878D82A}">
                    <a16:rowId xmlns:a16="http://schemas.microsoft.com/office/drawing/2014/main" val="1895512583"/>
                  </a:ext>
                </a:extLst>
              </a:tr>
              <a:tr h="620478">
                <a:tc>
                  <a:txBody>
                    <a:bodyPr/>
                    <a:lstStyle/>
                    <a:p>
                      <a:endParaRPr lang="es-AR" sz="2500" b="1" cap="none" spc="0" dirty="0">
                        <a:solidFill>
                          <a:schemeClr val="tx1"/>
                        </a:solidFill>
                      </a:endParaRP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tc>
                  <a:txBody>
                    <a:bodyPr/>
                    <a:lstStyle/>
                    <a:p>
                      <a:pPr algn="l"/>
                      <a:endParaRPr lang="es-AR" sz="1600" b="0" cap="none" spc="0" dirty="0">
                        <a:solidFill>
                          <a:schemeClr val="tx1"/>
                        </a:solidFill>
                      </a:endParaRPr>
                    </a:p>
                  </a:txBody>
                  <a:tcPr marL="106570" marR="106570" marT="106570" marB="106570" anchor="ctr">
                    <a:lnL w="12700" cmpd="sng">
                      <a:noFill/>
                      <a:prstDash val="solid"/>
                    </a:lnL>
                    <a:lnR w="12700" cmpd="sng">
                      <a:noFill/>
                      <a:prstDash val="solid"/>
                    </a:lnR>
                    <a:lnT w="6350" cap="flat" cmpd="sng" algn="ctr">
                      <a:solidFill>
                        <a:schemeClr val="tx1"/>
                      </a:solidFill>
                      <a:prstDash val="solid"/>
                    </a:lnT>
                    <a:lnB w="6350" cap="flat" cmpd="sng" algn="ctr">
                      <a:noFill/>
                      <a:prstDash val="solid"/>
                    </a:lnB>
                    <a:noFill/>
                  </a:tcPr>
                </a:tc>
                <a:extLst>
                  <a:ext uri="{0D108BD9-81ED-4DB2-BD59-A6C34878D82A}">
                    <a16:rowId xmlns:a16="http://schemas.microsoft.com/office/drawing/2014/main" val="1215633429"/>
                  </a:ext>
                </a:extLst>
              </a:tr>
            </a:tbl>
          </a:graphicData>
        </a:graphic>
      </p:graphicFrame>
    </p:spTree>
    <p:extLst>
      <p:ext uri="{BB962C8B-B14F-4D97-AF65-F5344CB8AC3E}">
        <p14:creationId xmlns:p14="http://schemas.microsoft.com/office/powerpoint/2010/main" val="3797476659"/>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22D958-119A-4A45-FFBA-36A802E1CE4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EA84441-7C23-9DBE-A3BE-DE5EFA6AC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B43F7251-2880-FC91-77A7-B4476335F7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7D544712-CB6C-0067-1274-324E02D0B0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C0EC4540-10F8-1A3F-F3C3-B2818C9D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3DDFF24C-5DEA-0C06-B77E-3F4A42B7F534}"/>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F3DFD975-1EE9-8E02-2FCA-1F20D7FEB81B}"/>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a:bodyPr>
          <a:lstStyle/>
          <a:p>
            <a:pPr indent="0">
              <a:buNone/>
            </a:pPr>
            <a:r>
              <a:rPr lang="es-AR" dirty="0"/>
              <a:t>Elegir el conjunto de datos en el panel lateral (</a:t>
            </a:r>
            <a:r>
              <a:rPr lang="es-AR" dirty="0" err="1"/>
              <a:t>Click</a:t>
            </a:r>
            <a:r>
              <a:rPr lang="es-AR" dirty="0"/>
              <a:t> en </a:t>
            </a:r>
            <a:r>
              <a:rPr lang="es-AR" dirty="0" err="1"/>
              <a:t>Browse</a:t>
            </a:r>
            <a:r>
              <a:rPr lang="es-AR" dirty="0"/>
              <a:t>)</a:t>
            </a:r>
          </a:p>
        </p:txBody>
      </p:sp>
      <p:pic>
        <p:nvPicPr>
          <p:cNvPr id="6" name="Imagen 5">
            <a:extLst>
              <a:ext uri="{FF2B5EF4-FFF2-40B4-BE49-F238E27FC236}">
                <a16:creationId xmlns:a16="http://schemas.microsoft.com/office/drawing/2014/main" id="{99EF7E3D-DA2F-A3D3-DD64-862C19B8AF80}"/>
              </a:ext>
            </a:extLst>
          </p:cNvPr>
          <p:cNvPicPr>
            <a:picLocks noChangeAspect="1"/>
          </p:cNvPicPr>
          <p:nvPr/>
        </p:nvPicPr>
        <p:blipFill>
          <a:blip r:embed="rId2"/>
          <a:stretch>
            <a:fillRect/>
          </a:stretch>
        </p:blipFill>
        <p:spPr>
          <a:xfrm>
            <a:off x="3816927" y="2355030"/>
            <a:ext cx="7772400" cy="4239974"/>
          </a:xfrm>
          <a:prstGeom prst="rect">
            <a:avLst/>
          </a:prstGeom>
        </p:spPr>
      </p:pic>
    </p:spTree>
    <p:extLst>
      <p:ext uri="{BB962C8B-B14F-4D97-AF65-F5344CB8AC3E}">
        <p14:creationId xmlns:p14="http://schemas.microsoft.com/office/powerpoint/2010/main" val="2384856612"/>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667240-52B1-8A92-EE0E-DE3A939AE01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EF2525B-BB95-2E9F-2038-6EC6C08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16D6D195-5B0F-10F3-BB5C-3EE249CD9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6717F167-ECB5-210F-AD94-47ADF56B2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9E28B449-D911-E38F-FD2B-F57E90FC02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31262F2-F255-F4E3-7341-6CAA1830DD60}"/>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66CADAC0-F4BC-D47D-5C62-40D5C4287BF0}"/>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fontScale="77500" lnSpcReduction="20000"/>
          </a:bodyPr>
          <a:lstStyle/>
          <a:p>
            <a:pPr indent="0">
              <a:buNone/>
            </a:pPr>
            <a:r>
              <a:rPr lang="es-AR" dirty="0"/>
              <a:t>Iniciar el Análisis (</a:t>
            </a:r>
            <a:r>
              <a:rPr lang="es-AR" dirty="0" err="1"/>
              <a:t>Click</a:t>
            </a:r>
            <a:r>
              <a:rPr lang="es-AR" dirty="0"/>
              <a:t> en Ejecutar </a:t>
            </a:r>
            <a:r>
              <a:rPr lang="es-AR" dirty="0" err="1"/>
              <a:t>Analisis</a:t>
            </a:r>
            <a:r>
              <a:rPr lang="es-AR" dirty="0"/>
              <a:t>). La aplicación mostrará en la esquina inferior derecha un cartel con información acerca del estado del análisis. Cuando éste termine, el cartel desaparecerá</a:t>
            </a:r>
          </a:p>
          <a:p>
            <a:pPr indent="0">
              <a:buNone/>
            </a:pPr>
            <a:endParaRPr lang="es-AR" dirty="0"/>
          </a:p>
        </p:txBody>
      </p:sp>
      <p:pic>
        <p:nvPicPr>
          <p:cNvPr id="6" name="Imagen 5">
            <a:extLst>
              <a:ext uri="{FF2B5EF4-FFF2-40B4-BE49-F238E27FC236}">
                <a16:creationId xmlns:a16="http://schemas.microsoft.com/office/drawing/2014/main" id="{B1825B20-3372-ACA6-4C17-58D65F8ED91E}"/>
              </a:ext>
            </a:extLst>
          </p:cNvPr>
          <p:cNvPicPr>
            <a:picLocks noChangeAspect="1"/>
          </p:cNvPicPr>
          <p:nvPr/>
        </p:nvPicPr>
        <p:blipFill>
          <a:blip r:embed="rId2"/>
          <a:stretch>
            <a:fillRect/>
          </a:stretch>
        </p:blipFill>
        <p:spPr>
          <a:xfrm>
            <a:off x="3816927" y="2355030"/>
            <a:ext cx="7772400" cy="4239974"/>
          </a:xfrm>
          <a:prstGeom prst="rect">
            <a:avLst/>
          </a:prstGeom>
        </p:spPr>
      </p:pic>
    </p:spTree>
    <p:extLst>
      <p:ext uri="{BB962C8B-B14F-4D97-AF65-F5344CB8AC3E}">
        <p14:creationId xmlns:p14="http://schemas.microsoft.com/office/powerpoint/2010/main" val="225662999"/>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52239AB-370C-E0A0-36AA-44E9F7FF500A}"/>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635B00A-18BE-8CEA-D01A-A1ED547233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2F83F1E6-42C7-3755-E0B2-D76DDC7EA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959B640F-9AA5-FA3A-B3AD-AB82A9AB02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26F831FB-EAB6-F45F-24C2-04C81BCB83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3DA487C-A31A-AA0C-58C1-1FA4BC36D384}"/>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85811968-A306-8785-EE4E-047004429801}"/>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a:bodyPr>
          <a:lstStyle/>
          <a:p>
            <a:pPr indent="0">
              <a:buNone/>
            </a:pPr>
            <a:r>
              <a:rPr lang="es-AR" dirty="0"/>
              <a:t>Una vez terminado el análisis se pueden acceder a los reportes a través de las pestañas correspondientes</a:t>
            </a:r>
          </a:p>
        </p:txBody>
      </p:sp>
      <p:pic>
        <p:nvPicPr>
          <p:cNvPr id="6" name="Imagen 5">
            <a:extLst>
              <a:ext uri="{FF2B5EF4-FFF2-40B4-BE49-F238E27FC236}">
                <a16:creationId xmlns:a16="http://schemas.microsoft.com/office/drawing/2014/main" id="{FD157E43-143A-A5C5-AE4E-D23C9C099053}"/>
              </a:ext>
            </a:extLst>
          </p:cNvPr>
          <p:cNvPicPr>
            <a:picLocks noChangeAspect="1"/>
          </p:cNvPicPr>
          <p:nvPr/>
        </p:nvPicPr>
        <p:blipFill>
          <a:blip r:embed="rId2"/>
          <a:stretch>
            <a:fillRect/>
          </a:stretch>
        </p:blipFill>
        <p:spPr>
          <a:xfrm>
            <a:off x="3816927" y="2355030"/>
            <a:ext cx="7772400" cy="4239974"/>
          </a:xfrm>
          <a:prstGeom prst="rect">
            <a:avLst/>
          </a:prstGeom>
        </p:spPr>
      </p:pic>
    </p:spTree>
    <p:extLst>
      <p:ext uri="{BB962C8B-B14F-4D97-AF65-F5344CB8AC3E}">
        <p14:creationId xmlns:p14="http://schemas.microsoft.com/office/powerpoint/2010/main" val="703132192"/>
      </p:ext>
    </p:extLst>
  </p:cSld>
  <p:clrMapOvr>
    <a:overrideClrMapping bg1="lt1" tx1="dk1" bg2="lt2" tx2="dk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AB95C3-7316-AADD-D8D7-DDD23F899AC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A8871CF-540B-A5F7-99F2-1F2C88925F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00FCE7D-EFDE-4667-EB08-AC9CC98EF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0B84E152-CEC3-C644-CE16-639F79670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05537BA6-4F2E-C913-61E6-A4FC8C046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0EBC7AA-F202-CF5C-5E35-8B17A69FEF06}"/>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38D0E6BB-17DF-C315-99F8-778D8E5ED6B6}"/>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fontScale="92500" lnSpcReduction="10000"/>
          </a:bodyPr>
          <a:lstStyle/>
          <a:p>
            <a:pPr indent="0">
              <a:buNone/>
            </a:pPr>
            <a:r>
              <a:rPr lang="es-AR" dirty="0"/>
              <a:t>La pestaña “Valuación de la Compañía” tiene el modelo de valuación, en donde se pueden introducir los ratios y tasas correspondientes</a:t>
            </a:r>
          </a:p>
        </p:txBody>
      </p:sp>
      <p:pic>
        <p:nvPicPr>
          <p:cNvPr id="6" name="Imagen 5">
            <a:extLst>
              <a:ext uri="{FF2B5EF4-FFF2-40B4-BE49-F238E27FC236}">
                <a16:creationId xmlns:a16="http://schemas.microsoft.com/office/drawing/2014/main" id="{F437285A-706B-5D77-6D88-400F26AEF117}"/>
              </a:ext>
            </a:extLst>
          </p:cNvPr>
          <p:cNvPicPr>
            <a:picLocks noChangeAspect="1"/>
          </p:cNvPicPr>
          <p:nvPr/>
        </p:nvPicPr>
        <p:blipFill>
          <a:blip r:embed="rId2"/>
          <a:stretch>
            <a:fillRect/>
          </a:stretch>
        </p:blipFill>
        <p:spPr>
          <a:xfrm>
            <a:off x="3671454" y="2452094"/>
            <a:ext cx="7772400" cy="4239974"/>
          </a:xfrm>
          <a:prstGeom prst="rect">
            <a:avLst/>
          </a:prstGeom>
        </p:spPr>
      </p:pic>
    </p:spTree>
    <p:extLst>
      <p:ext uri="{BB962C8B-B14F-4D97-AF65-F5344CB8AC3E}">
        <p14:creationId xmlns:p14="http://schemas.microsoft.com/office/powerpoint/2010/main" val="2723011953"/>
      </p:ext>
    </p:extLst>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F52D47A-7BD7-4A75-F413-456D5B96DAC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90E8863-5281-4214-66B1-B12183C70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9884AAD3-1D8E-F980-D0BE-88067DE4C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6CA4CD6B-69DB-5623-DEF5-5334DF4198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5F779237-C1C8-E0E1-BF60-D7D120B55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2433C5D-285C-BE0B-3CB8-81F833A23B7B}"/>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Modo de Uso</a:t>
            </a:r>
          </a:p>
        </p:txBody>
      </p:sp>
      <p:sp>
        <p:nvSpPr>
          <p:cNvPr id="3" name="Marcador de contenido 2">
            <a:extLst>
              <a:ext uri="{FF2B5EF4-FFF2-40B4-BE49-F238E27FC236}">
                <a16:creationId xmlns:a16="http://schemas.microsoft.com/office/drawing/2014/main" id="{2EC29E98-5299-F5A1-0F40-99BC522648B8}"/>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01636"/>
            <a:ext cx="2110943" cy="3546763"/>
          </a:xfrm>
        </p:spPr>
        <p:txBody>
          <a:bodyPr>
            <a:normAutofit/>
          </a:bodyPr>
          <a:lstStyle/>
          <a:p>
            <a:pPr indent="0">
              <a:buNone/>
            </a:pPr>
            <a:r>
              <a:rPr lang="es-AR" dirty="0"/>
              <a:t>Iniciar la Aplicación</a:t>
            </a:r>
          </a:p>
        </p:txBody>
      </p:sp>
      <p:pic>
        <p:nvPicPr>
          <p:cNvPr id="5" name="Imagen 4">
            <a:extLst>
              <a:ext uri="{FF2B5EF4-FFF2-40B4-BE49-F238E27FC236}">
                <a16:creationId xmlns:a16="http://schemas.microsoft.com/office/drawing/2014/main" id="{036A82C1-8CD0-BE81-1FE2-4DE69E2AAA98}"/>
              </a:ext>
            </a:extLst>
          </p:cNvPr>
          <p:cNvPicPr>
            <a:picLocks noChangeAspect="1"/>
          </p:cNvPicPr>
          <p:nvPr/>
        </p:nvPicPr>
        <p:blipFill>
          <a:blip r:embed="rId2"/>
          <a:stretch>
            <a:fillRect/>
          </a:stretch>
        </p:blipFill>
        <p:spPr>
          <a:xfrm>
            <a:off x="3726873" y="2496520"/>
            <a:ext cx="7772400" cy="4239974"/>
          </a:xfrm>
          <a:prstGeom prst="rect">
            <a:avLst/>
          </a:prstGeom>
        </p:spPr>
      </p:pic>
    </p:spTree>
    <p:extLst>
      <p:ext uri="{BB962C8B-B14F-4D97-AF65-F5344CB8AC3E}">
        <p14:creationId xmlns:p14="http://schemas.microsoft.com/office/powerpoint/2010/main" val="3711056121"/>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C8A3C342-1D03-412F-8DD3-BF519E8E0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A241F48-A9F3-361B-FD65-69B93649E7FB}"/>
              </a:ext>
            </a:extLst>
          </p:cNvPr>
          <p:cNvSpPr>
            <a:spLocks noGrp="1"/>
          </p:cNvSpPr>
          <p:nvPr>
            <p:ph type="title"/>
          </p:nvPr>
        </p:nvSpPr>
        <p:spPr>
          <a:xfrm>
            <a:off x="648930" y="629266"/>
            <a:ext cx="6188190" cy="1622321"/>
          </a:xfrm>
        </p:spPr>
        <p:txBody>
          <a:bodyPr>
            <a:normAutofit/>
          </a:bodyPr>
          <a:lstStyle/>
          <a:p>
            <a:r>
              <a:rPr lang="es-AR" dirty="0">
                <a:solidFill>
                  <a:srgbClr val="EBEBEB"/>
                </a:solidFill>
              </a:rPr>
              <a:t>Descripción del proyecto</a:t>
            </a:r>
          </a:p>
        </p:txBody>
      </p:sp>
      <p:sp>
        <p:nvSpPr>
          <p:cNvPr id="3" name="Marcador de contenido 2">
            <a:extLst>
              <a:ext uri="{FF2B5EF4-FFF2-40B4-BE49-F238E27FC236}">
                <a16:creationId xmlns:a16="http://schemas.microsoft.com/office/drawing/2014/main" id="{5F75DE85-1A82-887D-5273-9205E2CB8E7B}"/>
              </a:ext>
            </a:extLst>
          </p:cNvPr>
          <p:cNvSpPr>
            <a:spLocks noGrp="1"/>
          </p:cNvSpPr>
          <p:nvPr>
            <p:ph idx="1"/>
            <p:extLst>
              <p:ext uri="{E7BDC344-281C-4309-B0C6-D0EE65EED2A8}">
                <p202:designPr xmlns:p202="http://schemas.microsoft.com/office/powerpoint/2020/02/main">
                  <p202:designTagLst>
                    <p202:designTag name="ARCH:1:VSVAR" val="TitledTextBox"/>
                    <p202:designTag name="ARCH:1:CLS" val="InformationBlock"/>
                  </p202:designTagLst>
                </p202:designPr>
              </p:ext>
            </p:extLst>
          </p:nvPr>
        </p:nvSpPr>
        <p:spPr>
          <a:xfrm>
            <a:off x="648930" y="2438400"/>
            <a:ext cx="6188189" cy="3785419"/>
          </a:xfrm>
        </p:spPr>
        <p:txBody>
          <a:bodyPr>
            <a:normAutofit/>
          </a:bodyPr>
          <a:lstStyle/>
          <a:p>
            <a:pPr marL="0" indent="0">
              <a:spcBef>
                <a:spcPts val="2500"/>
              </a:spcBef>
              <a:buFont typeface="Arial" panose="020B0604020202020204" pitchFamily="34" charset="0"/>
              <a:buNone/>
            </a:pPr>
            <a:r>
              <a:rPr lang="es-AR" sz="1400" b="1" dirty="0">
                <a:solidFill>
                  <a:srgbClr val="FFFFFF"/>
                </a:solidFill>
              </a:rPr>
              <a:t>(1) Como dueño de un negocio minorista;</a:t>
            </a:r>
          </a:p>
          <a:p>
            <a:pPr marL="0" indent="0">
              <a:spcBef>
                <a:spcPts val="2500"/>
              </a:spcBef>
              <a:buFont typeface="Arial" panose="020B0604020202020204" pitchFamily="34" charset="0"/>
              <a:buNone/>
            </a:pPr>
            <a:r>
              <a:rPr lang="es-AR" sz="1400" b="1" dirty="0">
                <a:solidFill>
                  <a:srgbClr val="FFFFFF"/>
                </a:solidFill>
              </a:rPr>
              <a:t>(2) Quiero una aplicación que, basándose en la facturación histórica y un análisis económico inicial, permita valuar la empresa y sugerir una estrategia de producto;</a:t>
            </a:r>
          </a:p>
          <a:p>
            <a:pPr marL="0" indent="0">
              <a:spcBef>
                <a:spcPts val="2500"/>
              </a:spcBef>
              <a:buFont typeface="Arial" panose="020B0604020202020204" pitchFamily="34" charset="0"/>
              <a:buNone/>
            </a:pPr>
            <a:r>
              <a:rPr lang="es-AR" sz="1400" b="1" dirty="0">
                <a:solidFill>
                  <a:srgbClr val="FFFFFF"/>
                </a:solidFill>
              </a:rPr>
              <a:t>(3) Para así apoyar la toma de decisiones financieras tales como la venta de la compañía, fusión, adquisición o política de inversión en productos.</a:t>
            </a:r>
          </a:p>
        </p:txBody>
      </p:sp>
      <p:sp>
        <p:nvSpPr>
          <p:cNvPr id="22" name="Freeform 31">
            <a:extLst>
              <a:ext uri="{FF2B5EF4-FFF2-40B4-BE49-F238E27FC236}">
                <a16:creationId xmlns:a16="http://schemas.microsoft.com/office/drawing/2014/main" id="{81CC9B02-E087-4350-AEBD-2C3CF001AF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lassroom sticker progress chart">
            <a:extLst>
              <a:ext uri="{FF2B5EF4-FFF2-40B4-BE49-F238E27FC236}">
                <a16:creationId xmlns:a16="http://schemas.microsoft.com/office/drawing/2014/main" id="{0CDD7C82-7744-222D-EB77-EB4A6CABB883}"/>
              </a:ext>
            </a:extLst>
          </p:cNvPr>
          <p:cNvPicPr>
            <a:picLocks noChangeAspect="1"/>
          </p:cNvPicPr>
          <p:nvPr/>
        </p:nvPicPr>
        <p:blipFill>
          <a:blip r:embed="rId3"/>
          <a:srcRect l="42181" r="3540"/>
          <a:stretch>
            <a:fillRect/>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2430177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7F3DB65-8902-2E05-8DEB-F8AD6FEDFDB9}"/>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(1) Perfil de Usuario</a:t>
            </a:r>
          </a:p>
        </p:txBody>
      </p:sp>
      <p:sp>
        <p:nvSpPr>
          <p:cNvPr id="3" name="Marcador de contenido 2">
            <a:extLst>
              <a:ext uri="{FF2B5EF4-FFF2-40B4-BE49-F238E27FC236}">
                <a16:creationId xmlns:a16="http://schemas.microsoft.com/office/drawing/2014/main" id="{E06C40D6-CF86-3F1A-4AEA-77E982C9CE47}"/>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a:bodyPr>
          <a:lstStyle/>
          <a:p>
            <a:pPr indent="0">
              <a:buNone/>
            </a:pPr>
            <a:r>
              <a:rPr lang="es-AR" sz="2000" b="1" i="0" kern="1200" dirty="0">
                <a:solidFill>
                  <a:schemeClr val="tx1"/>
                </a:solidFill>
                <a:latin typeface="+mj-lt"/>
                <a:ea typeface="+mj-ea"/>
                <a:cs typeface="+mj-cs"/>
              </a:rPr>
              <a:t>Se desarrolló una aplicación destinada a la Gerencia General o Gerencia Financiera de una pequeña o mediana empresa.</a:t>
            </a:r>
          </a:p>
          <a:p>
            <a:pPr indent="0">
              <a:buNone/>
            </a:pPr>
            <a:endParaRPr lang="es-AR" b="1" dirty="0"/>
          </a:p>
          <a:p>
            <a:pPr indent="0">
              <a:buNone/>
            </a:pPr>
            <a:r>
              <a:rPr lang="es-AR" b="1" dirty="0"/>
              <a:t>La aplicación sirve a la toma de decisiones estratégicas, dentro del área financiera de la empresa. </a:t>
            </a:r>
          </a:p>
          <a:p>
            <a:pPr indent="0">
              <a:buNone/>
            </a:pPr>
            <a:endParaRPr lang="es-AR" b="1" dirty="0"/>
          </a:p>
          <a:p>
            <a:pPr indent="0">
              <a:buNone/>
            </a:pPr>
            <a:r>
              <a:rPr lang="es-AR" b="1" dirty="0"/>
              <a:t>Se hace especial foco en el apoyo para la toma de decisiones referentes en Fusiones y Adquisiciones (M&amp;A) y Planificación Financiera (FP&amp;A)</a:t>
            </a:r>
            <a:endParaRPr lang="es-AR" dirty="0"/>
          </a:p>
        </p:txBody>
      </p:sp>
    </p:spTree>
    <p:extLst>
      <p:ext uri="{BB962C8B-B14F-4D97-AF65-F5344CB8AC3E}">
        <p14:creationId xmlns:p14="http://schemas.microsoft.com/office/powerpoint/2010/main" val="22996795"/>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98FD56-69FD-3B4F-C5AF-3C1AD93106F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C983DAE-F337-9906-F0E5-367384D1CF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2B771377-7850-9C02-8140-87E88EBF4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B6C76DDC-AFF6-DB7D-EA78-203241047C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14B26F4B-5B0D-71F3-F05E-E49C1E7C1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D4F58350-1CFA-DDF8-4739-5E7E1AAE9A07}"/>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(2) Modelo de Valuación</a:t>
            </a:r>
          </a:p>
        </p:txBody>
      </p:sp>
      <p:sp>
        <p:nvSpPr>
          <p:cNvPr id="3" name="Marcador de contenido 2">
            <a:extLst>
              <a:ext uri="{FF2B5EF4-FFF2-40B4-BE49-F238E27FC236}">
                <a16:creationId xmlns:a16="http://schemas.microsoft.com/office/drawing/2014/main" id="{F3979098-6544-E78D-4CC1-DAD713EA0135}"/>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85000" lnSpcReduction="20000"/>
          </a:bodyPr>
          <a:lstStyle/>
          <a:p>
            <a:pPr indent="0">
              <a:buNone/>
            </a:pPr>
            <a:r>
              <a:rPr lang="es-AR" sz="2000" b="1" i="0" kern="1200" dirty="0">
                <a:solidFill>
                  <a:schemeClr val="tx1"/>
                </a:solidFill>
                <a:latin typeface="+mj-lt"/>
                <a:ea typeface="+mj-ea"/>
                <a:cs typeface="+mj-cs"/>
              </a:rPr>
              <a:t>Se asume que el valor de un activo es el valor presente de sus flujos de efectivo futuros, descontados a una tasa de descuento.</a:t>
            </a:r>
          </a:p>
          <a:p>
            <a:pPr indent="0">
              <a:buNone/>
            </a:pPr>
            <a:endParaRPr lang="es-AR" sz="2000" b="1" i="0" kern="1200" dirty="0">
              <a:solidFill>
                <a:schemeClr val="tx1"/>
              </a:solidFill>
              <a:latin typeface="+mj-lt"/>
              <a:ea typeface="+mj-ea"/>
              <a:cs typeface="+mj-cs"/>
            </a:endParaRPr>
          </a:p>
          <a:p>
            <a:pPr indent="0">
              <a:buNone/>
            </a:pPr>
            <a:r>
              <a:rPr lang="es-AR" sz="2000" b="1" i="0" kern="1200" dirty="0">
                <a:solidFill>
                  <a:schemeClr val="tx1"/>
                </a:solidFill>
                <a:latin typeface="+mj-lt"/>
                <a:ea typeface="+mj-ea"/>
                <a:cs typeface="+mj-cs"/>
              </a:rPr>
              <a:t>Se utiliza el Descuento de Flujo de Caja Libre como modelo de valuación.</a:t>
            </a:r>
          </a:p>
          <a:p>
            <a:pPr indent="0">
              <a:buNone/>
            </a:pPr>
            <a:endParaRPr lang="es-AR" b="1" dirty="0"/>
          </a:p>
          <a:p>
            <a:pPr indent="0">
              <a:buNone/>
            </a:pPr>
            <a:r>
              <a:rPr lang="es-AR" sz="2000" b="1" i="0" kern="1200" dirty="0">
                <a:solidFill>
                  <a:schemeClr val="tx1"/>
                </a:solidFill>
                <a:latin typeface="+mj-lt"/>
                <a:ea typeface="+mj-ea"/>
                <a:cs typeface="+mj-cs"/>
              </a:rPr>
              <a:t>El modelo consiste en proyectar las ventas futuras, convertirlas a flujo de caja libre, descontarlas a una tasa que represente el riesgo asumido. Se agrega un valor terminal que indica las expectativas de crecimiento de la empresa</a:t>
            </a:r>
          </a:p>
          <a:p>
            <a:pPr indent="0">
              <a:buNone/>
            </a:pPr>
            <a:endParaRPr lang="es-AR" b="1" dirty="0"/>
          </a:p>
          <a:p>
            <a:pPr indent="0">
              <a:buNone/>
            </a:pPr>
            <a:r>
              <a:rPr lang="es-AR" sz="2000" b="1" i="0" kern="1200" dirty="0">
                <a:solidFill>
                  <a:schemeClr val="tx1"/>
                </a:solidFill>
                <a:latin typeface="+mj-lt"/>
                <a:ea typeface="+mj-ea"/>
                <a:cs typeface="+mj-cs"/>
              </a:rPr>
              <a:t>Se deja a discreción del usuario la determinación tanto de los ratios contables que hacen al flujo de caja libre, como la tasa de descuento utilizada. De esta forma, se permite al usuario probar diferentes escenarios financieros.</a:t>
            </a:r>
          </a:p>
        </p:txBody>
      </p:sp>
    </p:spTree>
    <p:extLst>
      <p:ext uri="{BB962C8B-B14F-4D97-AF65-F5344CB8AC3E}">
        <p14:creationId xmlns:p14="http://schemas.microsoft.com/office/powerpoint/2010/main" val="181964533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404CC6-D71E-4350-5C37-E95772D128D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B26FA00-FFC6-A5AA-CD8B-69C63E560F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43D9921B-7125-6E8D-A7C7-92827FC93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F11FA6BA-7C2F-3B20-683C-FC46A89B35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BC09893-C981-94AC-CF35-07C451C545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F8F4E29B-2C8B-21D7-E343-A32C6833D796}"/>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(3) Contribución económica</a:t>
            </a:r>
          </a:p>
        </p:txBody>
      </p:sp>
      <p:sp>
        <p:nvSpPr>
          <p:cNvPr id="3" name="Marcador de contenido 2">
            <a:extLst>
              <a:ext uri="{FF2B5EF4-FFF2-40B4-BE49-F238E27FC236}">
                <a16:creationId xmlns:a16="http://schemas.microsoft.com/office/drawing/2014/main" id="{617CCCBA-28D4-F0AC-1D38-1EE53099D3DC}"/>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92500"/>
          </a:bodyPr>
          <a:lstStyle/>
          <a:p>
            <a:pPr indent="0">
              <a:buNone/>
            </a:pPr>
            <a:r>
              <a:rPr lang="es-AR" sz="2000" b="1" i="0" kern="1200" dirty="0">
                <a:solidFill>
                  <a:schemeClr val="tx1"/>
                </a:solidFill>
                <a:latin typeface="+mj-lt"/>
                <a:ea typeface="+mj-ea"/>
                <a:cs typeface="+mj-cs"/>
              </a:rPr>
              <a:t>La aplicación ofrece dos artefactos, todos destinados a maximizar el valor del patrimonio de la compañía.</a:t>
            </a:r>
            <a:endParaRPr lang="es-AR" b="1" dirty="0"/>
          </a:p>
          <a:p>
            <a:pPr marL="800100" indent="-457200">
              <a:buAutoNum type="arabicParenR"/>
            </a:pPr>
            <a:r>
              <a:rPr lang="es-AR" b="1" dirty="0"/>
              <a:t>Valor Presente de la Compañía. Este artefacto permite reducir la compañía a un monto de dinero. De esta forma se puede decidir si continuar con la empresa o venderla, evitando pérdidas futuras</a:t>
            </a:r>
          </a:p>
          <a:p>
            <a:pPr marL="800100" indent="-457200">
              <a:buAutoNum type="arabicParenR"/>
            </a:pPr>
            <a:r>
              <a:rPr lang="es-AR" b="1" dirty="0"/>
              <a:t>Sugerencia de Portafolios de Productos. En el caso de decidir continuar con la empresa, la aplicación sugiere tres portafolios distintos, para que la gerencia pueda decidir en base a su perfil de riesgo. De esta forma, la aplicación ayuda a tomar decisiones que maximicen el valor de la compañía para el riesgo asumido.</a:t>
            </a:r>
            <a:endParaRPr lang="es-AR" dirty="0"/>
          </a:p>
        </p:txBody>
      </p:sp>
    </p:spTree>
    <p:extLst>
      <p:ext uri="{BB962C8B-B14F-4D97-AF65-F5344CB8AC3E}">
        <p14:creationId xmlns:p14="http://schemas.microsoft.com/office/powerpoint/2010/main" val="784894414"/>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2114C584-1499-3F29-790F-828F7B973E3C}"/>
            </a:ext>
          </a:extLst>
        </p:cNvPr>
        <p:cNvGrpSpPr/>
        <p:nvPr/>
      </p:nvGrpSpPr>
      <p:grpSpPr>
        <a:xfrm>
          <a:off x="0" y="0"/>
          <a:ext cx="0" cy="0"/>
          <a:chOff x="0" y="0"/>
          <a:chExt cx="0" cy="0"/>
        </a:xfrm>
      </p:grpSpPr>
      <p:sp>
        <p:nvSpPr>
          <p:cNvPr id="20" name="Rectangle 19">
            <a:extLst>
              <a:ext uri="{FF2B5EF4-FFF2-40B4-BE49-F238E27FC236}">
                <a16:creationId xmlns:a16="http://schemas.microsoft.com/office/drawing/2014/main" id="{6CF29639-163B-ABB5-9CBC-7FCA63474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FED3E9E-973D-FF8A-D9B1-70A180269419}"/>
              </a:ext>
            </a:extLst>
          </p:cNvPr>
          <p:cNvSpPr>
            <a:spLocks noGrp="1"/>
          </p:cNvSpPr>
          <p:nvPr>
            <p:ph type="title"/>
          </p:nvPr>
        </p:nvSpPr>
        <p:spPr>
          <a:xfrm>
            <a:off x="648930" y="629266"/>
            <a:ext cx="6188190" cy="1622321"/>
          </a:xfrm>
        </p:spPr>
        <p:txBody>
          <a:bodyPr>
            <a:normAutofit fontScale="90000"/>
          </a:bodyPr>
          <a:lstStyle/>
          <a:p>
            <a:r>
              <a:rPr lang="es-AR" sz="4400" dirty="0">
                <a:solidFill>
                  <a:schemeClr val="tx1"/>
                </a:solidFill>
              </a:rPr>
              <a:t>HU 1: </a:t>
            </a:r>
            <a:r>
              <a:rPr lang="es-AR" sz="4400" dirty="0" err="1">
                <a:solidFill>
                  <a:schemeClr val="tx1"/>
                </a:solidFill>
              </a:rPr>
              <a:t>Analisis</a:t>
            </a:r>
            <a:r>
              <a:rPr lang="es-AR" sz="4400" dirty="0">
                <a:solidFill>
                  <a:schemeClr val="tx1"/>
                </a:solidFill>
              </a:rPr>
              <a:t> del valor financiero de la compañía mediante Series Temporales</a:t>
            </a:r>
          </a:p>
        </p:txBody>
      </p:sp>
      <p:sp>
        <p:nvSpPr>
          <p:cNvPr id="22" name="Freeform 31">
            <a:extLst>
              <a:ext uri="{FF2B5EF4-FFF2-40B4-BE49-F238E27FC236}">
                <a16:creationId xmlns:a16="http://schemas.microsoft.com/office/drawing/2014/main" id="{CCFD2483-09D6-F100-5D36-BCDEC26614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5974"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16" name="Picture 15" descr="Classroom sticker progress chart">
            <a:extLst>
              <a:ext uri="{FF2B5EF4-FFF2-40B4-BE49-F238E27FC236}">
                <a16:creationId xmlns:a16="http://schemas.microsoft.com/office/drawing/2014/main" id="{32E7DC5A-10F4-B5AD-4201-1A74D07E6B14}"/>
              </a:ext>
            </a:extLst>
          </p:cNvPr>
          <p:cNvPicPr>
            <a:picLocks noChangeAspect="1"/>
          </p:cNvPicPr>
          <p:nvPr/>
        </p:nvPicPr>
        <p:blipFill>
          <a:blip r:embed="rId3"/>
          <a:srcRect l="42181" r="3540"/>
          <a:stretch>
            <a:fillRect/>
          </a:stretch>
        </p:blipFill>
        <p:spPr>
          <a:xfrm>
            <a:off x="7229175" y="1"/>
            <a:ext cx="4963245" cy="6858001"/>
          </a:xfrm>
          <a:custGeom>
            <a:avLst/>
            <a:gdLst/>
            <a:ahLst/>
            <a:cxnLst/>
            <a:rect l="l" t="t" r="r" b="b"/>
            <a:pathLst>
              <a:path w="4963245" h="6858001">
                <a:moveTo>
                  <a:pt x="1177" y="0"/>
                </a:moveTo>
                <a:lnTo>
                  <a:pt x="1344715" y="0"/>
                </a:lnTo>
                <a:lnTo>
                  <a:pt x="1344715" y="1"/>
                </a:lnTo>
                <a:lnTo>
                  <a:pt x="4963245" y="1"/>
                </a:lnTo>
                <a:lnTo>
                  <a:pt x="4963244" y="6858001"/>
                </a:lnTo>
                <a:lnTo>
                  <a:pt x="900697" y="6858001"/>
                </a:lnTo>
                <a:lnTo>
                  <a:pt x="900697" y="6858000"/>
                </a:lnTo>
                <a:lnTo>
                  <a:pt x="0" y="6858000"/>
                </a:lnTo>
                <a:lnTo>
                  <a:pt x="5883" y="6817538"/>
                </a:lnTo>
                <a:lnTo>
                  <a:pt x="23196" y="6698894"/>
                </a:lnTo>
                <a:lnTo>
                  <a:pt x="35299" y="6612483"/>
                </a:lnTo>
                <a:lnTo>
                  <a:pt x="48073" y="6509613"/>
                </a:lnTo>
                <a:lnTo>
                  <a:pt x="63369" y="6387541"/>
                </a:lnTo>
                <a:lnTo>
                  <a:pt x="79506" y="6252438"/>
                </a:lnTo>
                <a:lnTo>
                  <a:pt x="96483" y="6100191"/>
                </a:lnTo>
                <a:lnTo>
                  <a:pt x="114469" y="5934227"/>
                </a:lnTo>
                <a:lnTo>
                  <a:pt x="132454" y="5753862"/>
                </a:lnTo>
                <a:lnTo>
                  <a:pt x="150776" y="5561838"/>
                </a:lnTo>
                <a:lnTo>
                  <a:pt x="167753" y="5354726"/>
                </a:lnTo>
                <a:lnTo>
                  <a:pt x="184058" y="5138013"/>
                </a:lnTo>
                <a:lnTo>
                  <a:pt x="198849" y="4908956"/>
                </a:lnTo>
                <a:lnTo>
                  <a:pt x="212969" y="4670298"/>
                </a:lnTo>
                <a:lnTo>
                  <a:pt x="226248" y="4421352"/>
                </a:lnTo>
                <a:lnTo>
                  <a:pt x="230955" y="4293793"/>
                </a:lnTo>
                <a:lnTo>
                  <a:pt x="236165" y="4163492"/>
                </a:lnTo>
                <a:lnTo>
                  <a:pt x="241040" y="4031133"/>
                </a:lnTo>
                <a:lnTo>
                  <a:pt x="244234" y="3898087"/>
                </a:lnTo>
                <a:lnTo>
                  <a:pt x="247091" y="3762299"/>
                </a:lnTo>
                <a:lnTo>
                  <a:pt x="250117" y="3625139"/>
                </a:lnTo>
                <a:lnTo>
                  <a:pt x="252134" y="3485236"/>
                </a:lnTo>
                <a:lnTo>
                  <a:pt x="252134" y="3343961"/>
                </a:lnTo>
                <a:lnTo>
                  <a:pt x="253142" y="3201315"/>
                </a:lnTo>
                <a:lnTo>
                  <a:pt x="252134" y="3057297"/>
                </a:lnTo>
                <a:lnTo>
                  <a:pt x="250117" y="2911221"/>
                </a:lnTo>
                <a:lnTo>
                  <a:pt x="248268" y="2765146"/>
                </a:lnTo>
                <a:lnTo>
                  <a:pt x="244234" y="2617013"/>
                </a:lnTo>
                <a:lnTo>
                  <a:pt x="240032" y="2467509"/>
                </a:lnTo>
                <a:lnTo>
                  <a:pt x="235157" y="2318004"/>
                </a:lnTo>
                <a:lnTo>
                  <a:pt x="228266" y="2167128"/>
                </a:lnTo>
                <a:lnTo>
                  <a:pt x="220029" y="2014881"/>
                </a:lnTo>
                <a:lnTo>
                  <a:pt x="212129" y="1861947"/>
                </a:lnTo>
                <a:lnTo>
                  <a:pt x="202044" y="1709014"/>
                </a:lnTo>
                <a:lnTo>
                  <a:pt x="189941" y="1554023"/>
                </a:lnTo>
                <a:lnTo>
                  <a:pt x="177839" y="1401090"/>
                </a:lnTo>
                <a:lnTo>
                  <a:pt x="163887" y="1245413"/>
                </a:lnTo>
                <a:lnTo>
                  <a:pt x="148591" y="1089051"/>
                </a:lnTo>
                <a:lnTo>
                  <a:pt x="132455" y="934746"/>
                </a:lnTo>
                <a:lnTo>
                  <a:pt x="113629" y="778383"/>
                </a:lnTo>
                <a:lnTo>
                  <a:pt x="93458" y="622707"/>
                </a:lnTo>
                <a:lnTo>
                  <a:pt x="73455" y="466344"/>
                </a:lnTo>
                <a:lnTo>
                  <a:pt x="50091" y="310668"/>
                </a:lnTo>
                <a:lnTo>
                  <a:pt x="26222" y="155677"/>
                </a:lnTo>
                <a:close/>
              </a:path>
            </a:pathLst>
          </a:custGeom>
        </p:spPr>
      </p:pic>
    </p:spTree>
    <p:extLst>
      <p:ext uri="{BB962C8B-B14F-4D97-AF65-F5344CB8AC3E}">
        <p14:creationId xmlns:p14="http://schemas.microsoft.com/office/powerpoint/2010/main" val="1364981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1FC6D4B4-58BB-1F13-2C40-153D5EA78191}"/>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Análisis Descriptivo</a:t>
            </a:r>
          </a:p>
        </p:txBody>
      </p:sp>
      <p:sp>
        <p:nvSpPr>
          <p:cNvPr id="3" name="Marcador de contenido 2">
            <a:extLst>
              <a:ext uri="{FF2B5EF4-FFF2-40B4-BE49-F238E27FC236}">
                <a16:creationId xmlns:a16="http://schemas.microsoft.com/office/drawing/2014/main" id="{FB412C8D-7564-AD03-BAFB-ACF6D32D18B8}"/>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77500" lnSpcReduction="20000"/>
          </a:bodyPr>
          <a:lstStyle/>
          <a:p>
            <a:pPr indent="0">
              <a:buNone/>
            </a:pPr>
            <a:r>
              <a:rPr lang="es-AR" sz="2000" b="1" i="0" kern="1200" dirty="0">
                <a:solidFill>
                  <a:schemeClr val="tx1"/>
                </a:solidFill>
                <a:latin typeface="+mj-lt"/>
                <a:ea typeface="+mj-ea"/>
                <a:cs typeface="+mj-cs"/>
              </a:rPr>
              <a:t>Se realiza una descripción general del conjunto de datos. </a:t>
            </a:r>
            <a:r>
              <a:rPr lang="es-AR" b="1" dirty="0"/>
              <a:t>El análisis contiene la siguiente información:</a:t>
            </a:r>
          </a:p>
          <a:p>
            <a:pPr marL="685800"/>
            <a:r>
              <a:rPr lang="es-AR" sz="2000" b="1" i="0" kern="1200" dirty="0">
                <a:solidFill>
                  <a:schemeClr val="tx1"/>
                </a:solidFill>
                <a:latin typeface="+mj-lt"/>
                <a:ea typeface="+mj-ea"/>
                <a:cs typeface="+mj-cs"/>
              </a:rPr>
              <a:t>Periodo </a:t>
            </a:r>
            <a:r>
              <a:rPr lang="es-AR" b="1" dirty="0"/>
              <a:t>de mas y menos ventas</a:t>
            </a:r>
          </a:p>
          <a:p>
            <a:pPr marL="685800"/>
            <a:r>
              <a:rPr lang="es-AR" sz="2000" b="1" i="0" kern="1200" dirty="0">
                <a:solidFill>
                  <a:schemeClr val="tx1"/>
                </a:solidFill>
                <a:latin typeface="+mj-lt"/>
                <a:ea typeface="+mj-ea"/>
                <a:cs typeface="+mj-cs"/>
              </a:rPr>
              <a:t>Hora con mas y menos ventas</a:t>
            </a:r>
          </a:p>
          <a:p>
            <a:pPr marL="685800"/>
            <a:r>
              <a:rPr lang="es-AR" b="1" dirty="0"/>
              <a:t>Producto con mas y menos ventas</a:t>
            </a:r>
          </a:p>
          <a:p>
            <a:pPr marL="685800"/>
            <a:r>
              <a:rPr lang="es-AR" b="1" dirty="0"/>
              <a:t>Método de pago mas y menos usado</a:t>
            </a:r>
          </a:p>
          <a:p>
            <a:pPr marL="685800"/>
            <a:r>
              <a:rPr lang="es-AR" sz="2000" b="1" i="0" kern="1200" dirty="0">
                <a:solidFill>
                  <a:schemeClr val="tx1"/>
                </a:solidFill>
                <a:latin typeface="+mj-lt"/>
                <a:ea typeface="+mj-ea"/>
                <a:cs typeface="+mj-cs"/>
              </a:rPr>
              <a:t>Facturación promedio</a:t>
            </a:r>
          </a:p>
          <a:p>
            <a:pPr marL="685800"/>
            <a:r>
              <a:rPr lang="es-AR" b="1" dirty="0"/>
              <a:t>Rango de facturación</a:t>
            </a:r>
          </a:p>
          <a:p>
            <a:pPr marL="685800"/>
            <a:r>
              <a:rPr lang="es-AR" sz="2000" b="1" i="0" kern="1200" dirty="0">
                <a:solidFill>
                  <a:schemeClr val="tx1"/>
                </a:solidFill>
                <a:latin typeface="+mj-lt"/>
                <a:ea typeface="+mj-ea"/>
                <a:cs typeface="+mj-cs"/>
              </a:rPr>
              <a:t>Ciudad con mayor y menor facturación</a:t>
            </a:r>
          </a:p>
          <a:p>
            <a:pPr marL="685800"/>
            <a:r>
              <a:rPr lang="es-AR" sz="2000" b="1" i="0" kern="1200" dirty="0">
                <a:solidFill>
                  <a:schemeClr val="tx1"/>
                </a:solidFill>
                <a:latin typeface="+mj-lt"/>
                <a:ea typeface="+mj-ea"/>
                <a:cs typeface="+mj-cs"/>
              </a:rPr>
              <a:t>Calificación promedio</a:t>
            </a:r>
          </a:p>
          <a:p>
            <a:pPr marL="685800"/>
            <a:r>
              <a:rPr lang="es-AR" b="1" dirty="0"/>
              <a:t>Facturación promedio por línea de producto</a:t>
            </a:r>
            <a:endParaRPr lang="es-AR" sz="2000" b="1" i="0" kern="1200" dirty="0">
              <a:solidFill>
                <a:schemeClr val="tx1"/>
              </a:solidFill>
              <a:latin typeface="+mj-lt"/>
              <a:ea typeface="+mj-ea"/>
              <a:cs typeface="+mj-cs"/>
            </a:endParaRPr>
          </a:p>
        </p:txBody>
      </p:sp>
    </p:spTree>
    <p:extLst>
      <p:ext uri="{BB962C8B-B14F-4D97-AF65-F5344CB8AC3E}">
        <p14:creationId xmlns:p14="http://schemas.microsoft.com/office/powerpoint/2010/main" val="458625558"/>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A891BC-B5D3-3EA5-AB41-7F31E35F8E3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0C4CE43-70F8-D22D-8FB0-A6C7A1CE0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69828955-D0A6-0465-A39C-5CAA74D391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s-AR"/>
          </a:p>
        </p:txBody>
      </p:sp>
      <p:sp>
        <p:nvSpPr>
          <p:cNvPr id="12" name="Freeform 7">
            <a:extLst>
              <a:ext uri="{FF2B5EF4-FFF2-40B4-BE49-F238E27FC236}">
                <a16:creationId xmlns:a16="http://schemas.microsoft.com/office/drawing/2014/main" id="{13363947-0104-2E7F-55E4-68D94A086A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403F054F-E3AB-CC2E-DA0D-A9473EF720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s-AR"/>
          </a:p>
        </p:txBody>
      </p:sp>
      <p:sp>
        <p:nvSpPr>
          <p:cNvPr id="2" name="Título 1">
            <a:extLst>
              <a:ext uri="{FF2B5EF4-FFF2-40B4-BE49-F238E27FC236}">
                <a16:creationId xmlns:a16="http://schemas.microsoft.com/office/drawing/2014/main" id="{78004BF7-EFAA-5745-D2B6-68774AE992A2}"/>
              </a:ext>
            </a:extLst>
          </p:cNvPr>
          <p:cNvSpPr>
            <a:spLocks noGrp="1"/>
          </p:cNvSpPr>
          <p:nvPr>
            <p:ph type="title"/>
          </p:nvPr>
        </p:nvSpPr>
        <p:spPr>
          <a:xfrm>
            <a:off x="1103312" y="452718"/>
            <a:ext cx="8947522" cy="1400530"/>
          </a:xfrm>
        </p:spPr>
        <p:txBody>
          <a:bodyPr anchor="ctr">
            <a:normAutofit/>
          </a:bodyPr>
          <a:lstStyle/>
          <a:p>
            <a:r>
              <a:rPr lang="es-AR" dirty="0">
                <a:solidFill>
                  <a:srgbClr val="FFFFFF"/>
                </a:solidFill>
              </a:rPr>
              <a:t>Análisis Diagnóstico</a:t>
            </a:r>
          </a:p>
        </p:txBody>
      </p:sp>
      <p:sp>
        <p:nvSpPr>
          <p:cNvPr id="3" name="Marcador de contenido 2">
            <a:extLst>
              <a:ext uri="{FF2B5EF4-FFF2-40B4-BE49-F238E27FC236}">
                <a16:creationId xmlns:a16="http://schemas.microsoft.com/office/drawing/2014/main" id="{BADEDFB4-8CBF-63ED-7E22-08A9B9B8C1AA}"/>
              </a:ext>
            </a:extLst>
          </p:cNvPr>
          <p:cNvSpPr>
            <a:spLocks noGrp="1"/>
          </p:cNvSpPr>
          <p:nvPr>
            <p:ph idx="1"/>
            <p:extLst>
              <p:ext uri="{E7BDC344-281C-4309-B0C6-D0EE65EED2A8}">
                <p202:designPr xmlns:p202="http://schemas.microsoft.com/office/powerpoint/2020/02/main">
                  <p202:designTagLst>
                    <p202:designTag name="ARCH:1:CLS" val="LargePlainText"/>
                  </p202:designTagLst>
                </p202:designPr>
              </p:ext>
            </p:extLst>
          </p:nvPr>
        </p:nvSpPr>
        <p:spPr>
          <a:xfrm>
            <a:off x="1103312" y="2763520"/>
            <a:ext cx="8946541" cy="3484879"/>
          </a:xfrm>
        </p:spPr>
        <p:txBody>
          <a:bodyPr>
            <a:normAutofit fontScale="77500" lnSpcReduction="20000"/>
          </a:bodyPr>
          <a:lstStyle/>
          <a:p>
            <a:pPr indent="0">
              <a:buNone/>
            </a:pPr>
            <a:r>
              <a:rPr lang="es-AR" sz="2000" b="1" i="0" kern="1200" dirty="0">
                <a:solidFill>
                  <a:schemeClr val="tx1"/>
                </a:solidFill>
                <a:latin typeface="+mj-lt"/>
                <a:ea typeface="+mj-ea"/>
                <a:cs typeface="+mj-cs"/>
              </a:rPr>
              <a:t>Se evalúan diversos modelos con el fin de encontrar cuál es el que mejor se ajusta al conjunto de datos ingresados. </a:t>
            </a:r>
            <a:r>
              <a:rPr lang="es-AR" b="1" dirty="0"/>
              <a:t>Los modelos evaluados son:</a:t>
            </a:r>
            <a:endParaRPr lang="es-AR" sz="2000" b="1" i="0" kern="1200" dirty="0">
              <a:solidFill>
                <a:schemeClr val="tx1"/>
              </a:solidFill>
              <a:latin typeface="+mj-lt"/>
              <a:ea typeface="+mj-ea"/>
              <a:cs typeface="+mj-cs"/>
            </a:endParaRPr>
          </a:p>
          <a:p>
            <a:pPr marL="685800"/>
            <a:r>
              <a:rPr lang="es-AR" b="1" dirty="0" err="1"/>
              <a:t>Prophet</a:t>
            </a:r>
            <a:endParaRPr lang="es-AR" b="1" dirty="0"/>
          </a:p>
          <a:p>
            <a:pPr marL="685800"/>
            <a:r>
              <a:rPr lang="es-AR" b="1" dirty="0"/>
              <a:t>ARIMA mediante </a:t>
            </a:r>
            <a:r>
              <a:rPr lang="es-AR" b="1" dirty="0" err="1"/>
              <a:t>AutoARIMA</a:t>
            </a:r>
            <a:endParaRPr lang="es-AR" b="1" dirty="0"/>
          </a:p>
          <a:p>
            <a:pPr marL="685800"/>
            <a:r>
              <a:rPr lang="es-AR" b="1" dirty="0"/>
              <a:t>ETS mediante </a:t>
            </a:r>
            <a:r>
              <a:rPr lang="es-AR" b="1" dirty="0" err="1"/>
              <a:t>AutoETS</a:t>
            </a:r>
            <a:endParaRPr lang="es-AR" b="1" dirty="0"/>
          </a:p>
          <a:p>
            <a:pPr marL="685800"/>
            <a:r>
              <a:rPr lang="es-AR" b="1" dirty="0"/>
              <a:t>Modelo de Redes Neuronales (NNETAR)</a:t>
            </a:r>
          </a:p>
          <a:p>
            <a:pPr marL="685800"/>
            <a:r>
              <a:rPr lang="es-AR" b="1" dirty="0"/>
              <a:t>ARIMA con parámetros buscados de forma manual</a:t>
            </a:r>
          </a:p>
          <a:p>
            <a:pPr marL="685800"/>
            <a:r>
              <a:rPr lang="es-AR" b="1" dirty="0"/>
              <a:t>ARIMA con parámetros buscados mediante </a:t>
            </a:r>
            <a:r>
              <a:rPr lang="es-AR" b="1" dirty="0" err="1"/>
              <a:t>GridSearch</a:t>
            </a:r>
            <a:endParaRPr lang="es-AR" b="1" dirty="0"/>
          </a:p>
          <a:p>
            <a:pPr marL="685800"/>
            <a:r>
              <a:rPr lang="es-AR" b="1" dirty="0"/>
              <a:t>ETS con parámetros buscados mediante </a:t>
            </a:r>
            <a:r>
              <a:rPr lang="es-AR" b="1" dirty="0" err="1"/>
              <a:t>GridSearch</a:t>
            </a:r>
            <a:endParaRPr lang="es-AR" b="1" dirty="0"/>
          </a:p>
          <a:p>
            <a:pPr marL="685800"/>
            <a:r>
              <a:rPr lang="es-AR" b="1" dirty="0"/>
              <a:t>NNETAR con parámetros buscados mediante </a:t>
            </a:r>
            <a:r>
              <a:rPr lang="es-AR" b="1" dirty="0" err="1"/>
              <a:t>GridSearch</a:t>
            </a:r>
            <a:endParaRPr lang="es-AR" b="1" dirty="0"/>
          </a:p>
          <a:p>
            <a:pPr marL="685800"/>
            <a:r>
              <a:rPr lang="es-AR" b="1" dirty="0"/>
              <a:t>Modelo desarrollado manualmente que combina algunos modelos previos</a:t>
            </a:r>
          </a:p>
        </p:txBody>
      </p:sp>
    </p:spTree>
    <p:extLst>
      <p:ext uri="{BB962C8B-B14F-4D97-AF65-F5344CB8AC3E}">
        <p14:creationId xmlns:p14="http://schemas.microsoft.com/office/powerpoint/2010/main" val="1723730608"/>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124</TotalTime>
  <Words>1352</Words>
  <Application>Microsoft Macintosh PowerPoint</Application>
  <PresentationFormat>Panorámica</PresentationFormat>
  <Paragraphs>110</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Century Gothic</vt:lpstr>
      <vt:lpstr>Wingdings 3</vt:lpstr>
      <vt:lpstr>Ion</vt:lpstr>
      <vt:lpstr>Value Optimizer</vt:lpstr>
      <vt:lpstr>Agenda</vt:lpstr>
      <vt:lpstr>Descripción del proyecto</vt:lpstr>
      <vt:lpstr>(1) Perfil de Usuario</vt:lpstr>
      <vt:lpstr>(2) Modelo de Valuación</vt:lpstr>
      <vt:lpstr>(3) Contribución económica</vt:lpstr>
      <vt:lpstr>HU 1: Analisis del valor financiero de la compañía mediante Series Temporales</vt:lpstr>
      <vt:lpstr>Análisis Descriptivo</vt:lpstr>
      <vt:lpstr>Análisis Diagnóstico</vt:lpstr>
      <vt:lpstr>Análisis Pronóstico</vt:lpstr>
      <vt:lpstr>Análisis Proscriptivo</vt:lpstr>
      <vt:lpstr>HU 2: Sugerencia de estrategia comercial mediante Algoritmos Geneticos</vt:lpstr>
      <vt:lpstr>Descripción del Algoritmo</vt:lpstr>
      <vt:lpstr>Portafolio Conservador</vt:lpstr>
      <vt:lpstr>Portafolio Agresivo</vt:lpstr>
      <vt:lpstr>Portafolio Moderado</vt:lpstr>
      <vt:lpstr>Modo de Uso</vt:lpstr>
      <vt:lpstr>Modo de Uso</vt:lpstr>
      <vt:lpstr>Modo de Uso</vt:lpstr>
      <vt:lpstr>Modo de Uso</vt:lpstr>
      <vt:lpstr>Modo de Uso</vt:lpstr>
      <vt:lpstr>Modo de Uso</vt:lpstr>
      <vt:lpstr>Modo de Uso</vt:lpstr>
      <vt:lpstr>Modo de Uso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Sebastian Ledesma</dc:creator>
  <cp:lastModifiedBy>Sebastian Ledesma</cp:lastModifiedBy>
  <cp:revision>26</cp:revision>
  <dcterms:created xsi:type="dcterms:W3CDTF">2025-07-08T13:25:06Z</dcterms:created>
  <dcterms:modified xsi:type="dcterms:W3CDTF">2025-09-01T12:52:56Z</dcterms:modified>
</cp:coreProperties>
</file>