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8D768B-1E74-4E66-812A-787DC2EA36DB}" v="581" dt="2024-02-06T11:13:13.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2/6/2024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1222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2/6/2024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958831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2/6/2024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1373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2/6/2024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4048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2/6/2024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7801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2/6/2024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1532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2/6/2024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2703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2/6/2024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82249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2/6/2024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5582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2/6/2024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5726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2/6/2024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2163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2/6/2024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429098695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89EBE4E-5983-B393-1D5E-731351065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Triangular abstract background">
            <a:extLst>
              <a:ext uri="{FF2B5EF4-FFF2-40B4-BE49-F238E27FC236}">
                <a16:creationId xmlns:a16="http://schemas.microsoft.com/office/drawing/2014/main" id="{C60A3F2A-E7D5-34F2-E789-85C61A44A135}"/>
              </a:ext>
            </a:extLst>
          </p:cNvPr>
          <p:cNvPicPr>
            <a:picLocks noChangeAspect="1"/>
          </p:cNvPicPr>
          <p:nvPr/>
        </p:nvPicPr>
        <p:blipFill rotWithShape="1">
          <a:blip r:embed="rId2"/>
          <a:srcRect t="15605" r="-2" b="-2"/>
          <a:stretch/>
        </p:blipFill>
        <p:spPr>
          <a:xfrm>
            <a:off x="20" y="10"/>
            <a:ext cx="12191979" cy="6857989"/>
          </a:xfrm>
          <a:prstGeom prst="rect">
            <a:avLst/>
          </a:prstGeom>
        </p:spPr>
      </p:pic>
      <p:sp>
        <p:nvSpPr>
          <p:cNvPr id="27" name="Freeform: Shape 26">
            <a:extLst>
              <a:ext uri="{FF2B5EF4-FFF2-40B4-BE49-F238E27FC236}">
                <a16:creationId xmlns:a16="http://schemas.microsoft.com/office/drawing/2014/main" id="{2CEF5482-568A-9463-C672-BC6D644D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39511" y="-72076"/>
            <a:ext cx="8582352" cy="4875036"/>
          </a:xfrm>
          <a:custGeom>
            <a:avLst/>
            <a:gdLst>
              <a:gd name="connsiteX0" fmla="*/ 1259133 w 8582352"/>
              <a:gd name="connsiteY0" fmla="*/ 1707 h 4875036"/>
              <a:gd name="connsiteX1" fmla="*/ 29139 w 8582352"/>
              <a:gd name="connsiteY1" fmla="*/ 317762 h 4875036"/>
              <a:gd name="connsiteX2" fmla="*/ 0 w 8582352"/>
              <a:gd name="connsiteY2" fmla="*/ 333585 h 4875036"/>
              <a:gd name="connsiteX3" fmla="*/ 79271 w 8582352"/>
              <a:gd name="connsiteY3" fmla="*/ 4875036 h 4875036"/>
              <a:gd name="connsiteX4" fmla="*/ 8582352 w 8582352"/>
              <a:gd name="connsiteY4" fmla="*/ 4726614 h 4875036"/>
              <a:gd name="connsiteX5" fmla="*/ 3064323 w 8582352"/>
              <a:gd name="connsiteY5" fmla="*/ 550287 h 4875036"/>
              <a:gd name="connsiteX6" fmla="*/ 3002736 w 8582352"/>
              <a:gd name="connsiteY6" fmla="*/ 506058 h 4875036"/>
              <a:gd name="connsiteX7" fmla="*/ 1429589 w 8582352"/>
              <a:gd name="connsiteY7" fmla="*/ 840 h 4875036"/>
              <a:gd name="connsiteX8" fmla="*/ 1259133 w 8582352"/>
              <a:gd name="connsiteY8" fmla="*/ 1707 h 4875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2352" h="4875036">
                <a:moveTo>
                  <a:pt x="1259133" y="1707"/>
                </a:moveTo>
                <a:cubicBezTo>
                  <a:pt x="833461" y="16212"/>
                  <a:pt x="412733" y="123046"/>
                  <a:pt x="29139" y="317762"/>
                </a:cubicBezTo>
                <a:lnTo>
                  <a:pt x="0" y="333585"/>
                </a:lnTo>
                <a:lnTo>
                  <a:pt x="79271" y="4875036"/>
                </a:lnTo>
                <a:lnTo>
                  <a:pt x="8582352" y="4726614"/>
                </a:lnTo>
                <a:lnTo>
                  <a:pt x="3064323" y="550287"/>
                </a:lnTo>
                <a:lnTo>
                  <a:pt x="3002736" y="506058"/>
                </a:lnTo>
                <a:cubicBezTo>
                  <a:pt x="2522288" y="179187"/>
                  <a:pt x="1975404" y="13891"/>
                  <a:pt x="1429589" y="840"/>
                </a:cubicBezTo>
                <a:cubicBezTo>
                  <a:pt x="1372734" y="-519"/>
                  <a:pt x="1315889" y="-227"/>
                  <a:pt x="1259133" y="1707"/>
                </a:cubicBezTo>
                <a:close/>
              </a:path>
            </a:pathLst>
          </a:custGeom>
          <a:gradFill>
            <a:gsLst>
              <a:gs pos="22000">
                <a:schemeClr val="bg2">
                  <a:alpha val="80000"/>
                </a:schemeClr>
              </a:gs>
              <a:gs pos="100000">
                <a:schemeClr val="accent1">
                  <a:lumMod val="60000"/>
                  <a:lumOff val="40000"/>
                  <a:alpha val="86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937142" y="1166735"/>
            <a:ext cx="7724727" cy="1344646"/>
          </a:xfrm>
        </p:spPr>
        <p:txBody>
          <a:bodyPr>
            <a:normAutofit/>
          </a:bodyPr>
          <a:lstStyle/>
          <a:p>
            <a:r>
              <a:rPr lang="en-US" dirty="0">
                <a:latin typeface="Times New Roman"/>
                <a:cs typeface="Times New Roman"/>
              </a:rPr>
              <a:t>IMAGE CLASSIFICATION </a:t>
            </a:r>
            <a:br>
              <a:rPr lang="en-US" dirty="0">
                <a:latin typeface="Times New Roman"/>
              </a:rPr>
            </a:br>
            <a:r>
              <a:rPr lang="en-US" dirty="0">
                <a:latin typeface="Times New Roman"/>
                <a:cs typeface="Times New Roman"/>
              </a:rPr>
              <a:t>USING DEEP CNN</a:t>
            </a:r>
          </a:p>
        </p:txBody>
      </p:sp>
      <p:sp>
        <p:nvSpPr>
          <p:cNvPr id="3" name="Subtitle 2"/>
          <p:cNvSpPr>
            <a:spLocks noGrp="1"/>
          </p:cNvSpPr>
          <p:nvPr>
            <p:ph type="subTitle" idx="1"/>
          </p:nvPr>
        </p:nvSpPr>
        <p:spPr>
          <a:xfrm>
            <a:off x="937144" y="2783154"/>
            <a:ext cx="3349214" cy="896819"/>
          </a:xfrm>
        </p:spPr>
        <p:txBody>
          <a:bodyPr vert="horz" lIns="91440" tIns="45720" rIns="91440" bIns="45720" rtlCol="0" anchor="t">
            <a:normAutofit lnSpcReduction="10000"/>
          </a:bodyPr>
          <a:lstStyle/>
          <a:p>
            <a:r>
              <a:rPr lang="en-US" dirty="0">
                <a:latin typeface="Times New Roman"/>
                <a:cs typeface="Times New Roman"/>
              </a:rPr>
              <a:t>BY: SESNA TOMY</a:t>
            </a:r>
          </a:p>
          <a:p>
            <a:r>
              <a:rPr lang="en-US" dirty="0">
                <a:latin typeface="Times New Roman"/>
                <a:cs typeface="Times New Roman"/>
              </a:rPr>
              <a:t>ID: STB03 </a:t>
            </a:r>
          </a:p>
        </p:txBody>
      </p:sp>
      <p:sp>
        <p:nvSpPr>
          <p:cNvPr id="28" name="Freeform: Shape 27">
            <a:extLst>
              <a:ext uri="{FF2B5EF4-FFF2-40B4-BE49-F238E27FC236}">
                <a16:creationId xmlns:a16="http://schemas.microsoft.com/office/drawing/2014/main" id="{D38784C3-11AE-0BE2-6339-1A2BDAC7F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40000" flipV="1">
            <a:off x="7888979" y="5014859"/>
            <a:ext cx="4324338" cy="1889417"/>
          </a:xfrm>
          <a:custGeom>
            <a:avLst/>
            <a:gdLst>
              <a:gd name="connsiteX0" fmla="*/ 26412 w 4324338"/>
              <a:gd name="connsiteY0" fmla="*/ 1889417 h 1889417"/>
              <a:gd name="connsiteX1" fmla="*/ 4324338 w 4324338"/>
              <a:gd name="connsiteY1" fmla="*/ 1814397 h 1889417"/>
              <a:gd name="connsiteX2" fmla="*/ 2459858 w 4324338"/>
              <a:gd name="connsiteY2" fmla="*/ 403264 h 1889417"/>
              <a:gd name="connsiteX3" fmla="*/ 2414726 w 4324338"/>
              <a:gd name="connsiteY3" fmla="*/ 370852 h 1889417"/>
              <a:gd name="connsiteX4" fmla="*/ 1261883 w 4324338"/>
              <a:gd name="connsiteY4" fmla="*/ 615 h 1889417"/>
              <a:gd name="connsiteX5" fmla="*/ 70385 w 4324338"/>
              <a:gd name="connsiteY5" fmla="*/ 326182 h 1889417"/>
              <a:gd name="connsiteX6" fmla="*/ 0 w 4324338"/>
              <a:gd name="connsiteY6" fmla="*/ 376291 h 188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4338" h="1889417">
                <a:moveTo>
                  <a:pt x="26412" y="1889417"/>
                </a:moveTo>
                <a:lnTo>
                  <a:pt x="4324338" y="1814397"/>
                </a:lnTo>
                <a:lnTo>
                  <a:pt x="2459858" y="403264"/>
                </a:lnTo>
                <a:lnTo>
                  <a:pt x="2414726" y="370852"/>
                </a:lnTo>
                <a:cubicBezTo>
                  <a:pt x="2062641" y="131313"/>
                  <a:pt x="1661870" y="10180"/>
                  <a:pt x="1261883" y="615"/>
                </a:cubicBezTo>
                <a:cubicBezTo>
                  <a:pt x="845229" y="-9347"/>
                  <a:pt x="429425" y="101751"/>
                  <a:pt x="70385" y="326182"/>
                </a:cubicBezTo>
                <a:lnTo>
                  <a:pt x="0" y="376291"/>
                </a:lnTo>
                <a:close/>
              </a:path>
            </a:pathLst>
          </a:custGeom>
          <a:gradFill>
            <a:gsLst>
              <a:gs pos="27000">
                <a:schemeClr val="bg2">
                  <a:alpha val="80000"/>
                </a:schemeClr>
              </a:gs>
              <a:gs pos="100000">
                <a:schemeClr val="accent1">
                  <a:lumMod val="60000"/>
                  <a:lumOff val="40000"/>
                  <a:alpha val="92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FA393FD8-DF82-85AD-CACA-B8FE1F002F29}"/>
              </a:ext>
            </a:extLst>
          </p:cNvPr>
          <p:cNvCxnSpPr/>
          <p:nvPr/>
        </p:nvCxnSpPr>
        <p:spPr>
          <a:xfrm flipV="1">
            <a:off x="1105382" y="1899212"/>
            <a:ext cx="8852701" cy="1157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3180C850-38F1-6BEF-47CB-66046ACD4DED}"/>
              </a:ext>
            </a:extLst>
          </p:cNvPr>
          <p:cNvSpPr>
            <a:spLocks noGrp="1"/>
          </p:cNvSpPr>
          <p:nvPr>
            <p:ph idx="1"/>
          </p:nvPr>
        </p:nvSpPr>
        <p:spPr/>
        <p:txBody>
          <a:bodyPr vert="horz" lIns="91440" tIns="45720" rIns="91440" bIns="45720" rtlCol="0" anchor="t">
            <a:normAutofit/>
          </a:bodyPr>
          <a:lstStyle/>
          <a:p>
            <a:pPr marL="0" indent="0">
              <a:lnSpc>
                <a:spcPct val="100000"/>
              </a:lnSpc>
              <a:spcBef>
                <a:spcPts val="360"/>
              </a:spcBef>
              <a:buNone/>
            </a:pPr>
            <a:r>
              <a:rPr lang="en-US" sz="1400" dirty="0">
                <a:solidFill>
                  <a:srgbClr val="000000"/>
                </a:solidFill>
                <a:latin typeface="Times New Roman"/>
                <a:ea typeface="+mn-lt"/>
                <a:cs typeface="Times New Roman"/>
              </a:rPr>
              <a:t>Develop a robust image classification model capable of accurately categorizing images into predefined classes based on visual content. Dataset containing images captured from a diverse set of scenes and environments, including natural landscapes and urban settings. </a:t>
            </a:r>
            <a:endParaRPr lang="en-US" sz="1400" dirty="0">
              <a:solidFill>
                <a:srgbClr val="000000"/>
              </a:solidFill>
              <a:latin typeface="Times New Roman"/>
              <a:ea typeface="+mn-lt"/>
              <a:cs typeface="Arial"/>
            </a:endParaRPr>
          </a:p>
          <a:p>
            <a:pPr marL="0" indent="0">
              <a:lnSpc>
                <a:spcPct val="100000"/>
              </a:lnSpc>
              <a:spcBef>
                <a:spcPts val="360"/>
              </a:spcBef>
              <a:buNone/>
            </a:pPr>
            <a:r>
              <a:rPr lang="en-US" sz="1400" dirty="0">
                <a:solidFill>
                  <a:srgbClr val="000000"/>
                </a:solidFill>
                <a:latin typeface="Times New Roman"/>
                <a:ea typeface="+mn-lt"/>
                <a:cs typeface="Times New Roman"/>
              </a:rPr>
              <a:t>The images are labeled with specific categories, representing different types of scenes or objects. Build and train a machine learning model to classify images into the correct category. The model should be able to generalize well to unseen data and perform efficiently across various environmental conditions. </a:t>
            </a:r>
            <a:endParaRPr lang="en-US" sz="1400">
              <a:solidFill>
                <a:srgbClr val="000000"/>
              </a:solidFill>
              <a:latin typeface="Times New Roman"/>
              <a:ea typeface="+mn-lt"/>
              <a:cs typeface="Arial"/>
            </a:endParaRPr>
          </a:p>
          <a:p>
            <a:pPr marL="0" indent="0">
              <a:lnSpc>
                <a:spcPct val="100000"/>
              </a:lnSpc>
              <a:spcBef>
                <a:spcPts val="360"/>
              </a:spcBef>
              <a:buNone/>
            </a:pPr>
            <a:r>
              <a:rPr lang="en-US" sz="1400" dirty="0">
                <a:solidFill>
                  <a:srgbClr val="000000"/>
                </a:solidFill>
                <a:latin typeface="Times New Roman"/>
                <a:ea typeface="+mn-lt"/>
                <a:cs typeface="Times New Roman"/>
              </a:rPr>
              <a:t>The dataset consists of a collection of images, each belonging to one of several predefined classes. These classes may include, but are not limited to, buildings, forests, mountains, seas, and streets</a:t>
            </a:r>
            <a:r>
              <a:rPr lang="en-US" sz="1400" dirty="0">
                <a:solidFill>
                  <a:srgbClr val="000000"/>
                </a:solidFill>
                <a:latin typeface="Times New Roman"/>
                <a:ea typeface="+mn-lt"/>
                <a:cs typeface="Arial"/>
              </a:rPr>
              <a:t>.</a:t>
            </a:r>
            <a:endParaRPr lang="en-US" sz="1400">
              <a:solidFill>
                <a:srgbClr val="000000"/>
              </a:solidFill>
              <a:latin typeface="Times New Roman"/>
              <a:cs typeface="Arial"/>
            </a:endParaRPr>
          </a:p>
        </p:txBody>
      </p:sp>
      <p:sp>
        <p:nvSpPr>
          <p:cNvPr id="8" name="Title 7">
            <a:extLst>
              <a:ext uri="{FF2B5EF4-FFF2-40B4-BE49-F238E27FC236}">
                <a16:creationId xmlns:a16="http://schemas.microsoft.com/office/drawing/2014/main" id="{21501D36-8135-8651-5DC9-3171D02B4250}"/>
              </a:ext>
            </a:extLst>
          </p:cNvPr>
          <p:cNvSpPr>
            <a:spLocks noGrp="1"/>
          </p:cNvSpPr>
          <p:nvPr>
            <p:ph type="title"/>
          </p:nvPr>
        </p:nvSpPr>
        <p:spPr/>
        <p:txBody>
          <a:bodyPr/>
          <a:lstStyle/>
          <a:p>
            <a:r>
              <a:rPr lang="en-US" dirty="0">
                <a:latin typeface="Times New Roman"/>
                <a:cs typeface="Times New Roman"/>
              </a:rPr>
              <a:t>Problem Statement</a:t>
            </a:r>
            <a:endParaRPr lang="en-US" dirty="0"/>
          </a:p>
        </p:txBody>
      </p:sp>
    </p:spTree>
    <p:extLst>
      <p:ext uri="{BB962C8B-B14F-4D97-AF65-F5344CB8AC3E}">
        <p14:creationId xmlns:p14="http://schemas.microsoft.com/office/powerpoint/2010/main" val="329019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EB4C2-983A-AD7B-8EA2-AB50C8E63704}"/>
              </a:ext>
            </a:extLst>
          </p:cNvPr>
          <p:cNvSpPr>
            <a:spLocks noGrp="1"/>
          </p:cNvSpPr>
          <p:nvPr>
            <p:ph idx="1"/>
          </p:nvPr>
        </p:nvSpPr>
        <p:spPr/>
        <p:txBody>
          <a:bodyPr vert="horz" lIns="91440" tIns="45720" rIns="91440" bIns="45720" rtlCol="0" anchor="t">
            <a:normAutofit/>
          </a:bodyPr>
          <a:lstStyle/>
          <a:p>
            <a:pPr marL="0" indent="0">
              <a:lnSpc>
                <a:spcPct val="100000"/>
              </a:lnSpc>
              <a:spcBef>
                <a:spcPts val="360"/>
              </a:spcBef>
              <a:buNone/>
            </a:pPr>
            <a:r>
              <a:rPr lang="en-US" sz="1400" dirty="0">
                <a:latin typeface="Times New Roman"/>
                <a:ea typeface="+mn-lt"/>
                <a:cs typeface="+mn-lt"/>
              </a:rPr>
              <a:t>Used  </a:t>
            </a:r>
            <a:r>
              <a:rPr lang="en-US" sz="1400" err="1">
                <a:latin typeface="Times New Roman"/>
                <a:ea typeface="+mn-lt"/>
                <a:cs typeface="+mn-lt"/>
              </a:rPr>
              <a:t>load_data</a:t>
            </a:r>
            <a:r>
              <a:rPr lang="en-US" sz="1400" dirty="0">
                <a:latin typeface="Times New Roman"/>
                <a:ea typeface="+mn-lt"/>
                <a:cs typeface="+mn-lt"/>
              </a:rPr>
              <a:t> function for loading the images and corresponding labels from two directories (training and testing datasets).</a:t>
            </a:r>
            <a:endParaRPr lang="en-US" sz="1400">
              <a:latin typeface="Times New Roman"/>
              <a:ea typeface="+mn-lt"/>
              <a:cs typeface="+mn-lt"/>
            </a:endParaRPr>
          </a:p>
          <a:p>
            <a:pPr marL="0" indent="0">
              <a:lnSpc>
                <a:spcPct val="100000"/>
              </a:lnSpc>
              <a:spcBef>
                <a:spcPts val="360"/>
              </a:spcBef>
              <a:buNone/>
            </a:pPr>
            <a:r>
              <a:rPr lang="en-US" sz="1400" dirty="0">
                <a:latin typeface="Times New Roman"/>
                <a:ea typeface="+mn-lt"/>
                <a:cs typeface="+mn-lt"/>
              </a:rPr>
              <a:t>It iterates through each category (folder), reads each image, resizes it, and appends it to the images list along with its corresponding label in the labels list.</a:t>
            </a:r>
            <a:endParaRPr lang="en-US" sz="1400">
              <a:latin typeface="Times New Roman"/>
              <a:ea typeface="+mn-lt"/>
              <a:cs typeface="+mn-lt"/>
            </a:endParaRPr>
          </a:p>
          <a:p>
            <a:pPr marL="0" indent="0">
              <a:lnSpc>
                <a:spcPct val="100000"/>
              </a:lnSpc>
              <a:spcBef>
                <a:spcPts val="360"/>
              </a:spcBef>
              <a:buNone/>
            </a:pPr>
            <a:r>
              <a:rPr lang="en-US" sz="1400" dirty="0">
                <a:latin typeface="Times New Roman"/>
                <a:ea typeface="+mn-lt"/>
                <a:cs typeface="+mn-lt"/>
              </a:rPr>
              <a:t>The function returns a tuple containing the training and testing data, where each element is a tuple of images and labels.</a:t>
            </a:r>
            <a:endParaRPr lang="en-US" sz="1400">
              <a:latin typeface="Times New Roman"/>
              <a:ea typeface="+mn-lt"/>
              <a:cs typeface="+mn-lt"/>
            </a:endParaRPr>
          </a:p>
          <a:p>
            <a:pPr marL="0" indent="0">
              <a:lnSpc>
                <a:spcPct val="100000"/>
              </a:lnSpc>
              <a:spcBef>
                <a:spcPts val="360"/>
              </a:spcBef>
              <a:buNone/>
            </a:pPr>
            <a:r>
              <a:rPr lang="en-US" sz="1400" dirty="0">
                <a:latin typeface="Times New Roman"/>
                <a:ea typeface="+mn-lt"/>
                <a:cs typeface="+mn-lt"/>
              </a:rPr>
              <a:t>After loading the data, the training images and labels are shuffled. Shuffling is a common practice to ensure that the model does not learn patterns based on the order of the data.</a:t>
            </a:r>
            <a:endParaRPr lang="en-US" sz="1400">
              <a:latin typeface="Times New Roman"/>
              <a:ea typeface="+mn-lt"/>
              <a:cs typeface="+mn-lt"/>
            </a:endParaRPr>
          </a:p>
          <a:p>
            <a:pPr marL="0" indent="0">
              <a:lnSpc>
                <a:spcPct val="100000"/>
              </a:lnSpc>
              <a:spcBef>
                <a:spcPts val="360"/>
              </a:spcBef>
              <a:buNone/>
            </a:pPr>
            <a:r>
              <a:rPr lang="en-US" sz="1400" dirty="0">
                <a:latin typeface="Times New Roman"/>
                <a:ea typeface="+mn-lt"/>
                <a:cs typeface="+mn-lt"/>
              </a:rPr>
              <a:t>The pixel values of the images are normalized to a range between 0 and 1 by dividing them by 255.0. Normalization helps in training neural networks by ensuring that the input features are within a similar scale, which can improve convergence during training.</a:t>
            </a:r>
            <a:endParaRPr lang="en-US" dirty="0">
              <a:latin typeface="Times New Roman"/>
              <a:cs typeface="Times New Roman"/>
            </a:endParaRPr>
          </a:p>
        </p:txBody>
      </p:sp>
      <p:cxnSp>
        <p:nvCxnSpPr>
          <p:cNvPr id="4" name="Straight Arrow Connector 3">
            <a:extLst>
              <a:ext uri="{FF2B5EF4-FFF2-40B4-BE49-F238E27FC236}">
                <a16:creationId xmlns:a16="http://schemas.microsoft.com/office/drawing/2014/main" id="{F464C25E-A703-712E-FC97-38B90C0558E3}"/>
              </a:ext>
            </a:extLst>
          </p:cNvPr>
          <p:cNvCxnSpPr/>
          <p:nvPr/>
        </p:nvCxnSpPr>
        <p:spPr>
          <a:xfrm flipV="1">
            <a:off x="1066800" y="1899212"/>
            <a:ext cx="8949158" cy="1157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477B3A06-C433-6857-9FB2-2548762A970B}"/>
              </a:ext>
            </a:extLst>
          </p:cNvPr>
          <p:cNvSpPr>
            <a:spLocks noGrp="1"/>
          </p:cNvSpPr>
          <p:nvPr>
            <p:ph type="title"/>
          </p:nvPr>
        </p:nvSpPr>
        <p:spPr/>
        <p:txBody>
          <a:bodyPr/>
          <a:lstStyle/>
          <a:p>
            <a:r>
              <a:rPr lang="en-US" dirty="0">
                <a:latin typeface="Times New Roman"/>
                <a:cs typeface="Times New Roman"/>
              </a:rPr>
              <a:t>Data Preparation and Cleaning</a:t>
            </a:r>
          </a:p>
        </p:txBody>
      </p:sp>
    </p:spTree>
    <p:extLst>
      <p:ext uri="{BB962C8B-B14F-4D97-AF65-F5344CB8AC3E}">
        <p14:creationId xmlns:p14="http://schemas.microsoft.com/office/powerpoint/2010/main" val="414626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ED8A-0354-1B8D-56EF-082893E23945}"/>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37287251-E754-CB65-A773-02D7A595C818}"/>
              </a:ext>
            </a:extLst>
          </p:cNvPr>
          <p:cNvSpPr>
            <a:spLocks noGrp="1"/>
          </p:cNvSpPr>
          <p:nvPr>
            <p:ph idx="1"/>
          </p:nvPr>
        </p:nvSpPr>
        <p:spPr/>
        <p:txBody>
          <a:bodyPr vert="horz" lIns="91440" tIns="45720" rIns="91440" bIns="45720" rtlCol="0" anchor="t">
            <a:normAutofit/>
          </a:bodyPr>
          <a:lstStyle/>
          <a:p>
            <a:pPr marL="0" indent="0">
              <a:lnSpc>
                <a:spcPct val="150000"/>
              </a:lnSpc>
              <a:spcBef>
                <a:spcPts val="0"/>
              </a:spcBef>
              <a:buNone/>
            </a:pPr>
            <a:r>
              <a:rPr lang="en-US" sz="1400" dirty="0">
                <a:latin typeface="Times New Roman"/>
                <a:ea typeface="+mn-lt"/>
                <a:cs typeface="+mn-lt"/>
              </a:rPr>
              <a:t>Created a sequential model with the following layers:</a:t>
            </a:r>
          </a:p>
          <a:p>
            <a:pPr marL="285750" indent="-285750">
              <a:lnSpc>
                <a:spcPct val="150000"/>
              </a:lnSpc>
              <a:spcBef>
                <a:spcPts val="0"/>
              </a:spcBef>
              <a:buFont typeface="Arial,Sans-Serif" panose="020B0604020202020204" pitchFamily="34" charset="0"/>
            </a:pPr>
            <a:r>
              <a:rPr lang="en-US" sz="1400" dirty="0">
                <a:latin typeface="Times New Roman"/>
                <a:cs typeface="Arial"/>
              </a:rPr>
              <a:t>Two convolutional layers (Conv2D) with </a:t>
            </a:r>
            <a:r>
              <a:rPr lang="en-US" sz="1400" err="1">
                <a:latin typeface="Times New Roman"/>
                <a:cs typeface="Arial"/>
              </a:rPr>
              <a:t>ReLU</a:t>
            </a:r>
            <a:r>
              <a:rPr lang="en-US" sz="1400" dirty="0">
                <a:latin typeface="Times New Roman"/>
                <a:cs typeface="Arial"/>
              </a:rPr>
              <a:t> activation.</a:t>
            </a:r>
            <a:endParaRPr lang="en-US" sz="1400">
              <a:latin typeface="Times New Roman"/>
              <a:cs typeface="Arial"/>
            </a:endParaRPr>
          </a:p>
          <a:p>
            <a:pPr marL="285750" indent="-285750">
              <a:lnSpc>
                <a:spcPct val="150000"/>
              </a:lnSpc>
              <a:spcBef>
                <a:spcPts val="0"/>
              </a:spcBef>
              <a:buFont typeface="Arial,Sans-Serif" panose="020B0604020202020204" pitchFamily="34" charset="0"/>
            </a:pPr>
            <a:r>
              <a:rPr lang="en-US" sz="1400" dirty="0">
                <a:latin typeface="Times New Roman"/>
                <a:cs typeface="Arial"/>
              </a:rPr>
              <a:t>Two max-pooling layers (MaxPooling2D) to down-sample the spatial dimensions.</a:t>
            </a:r>
            <a:endParaRPr lang="en-US" sz="1400">
              <a:latin typeface="Times New Roman"/>
              <a:cs typeface="Arial"/>
            </a:endParaRPr>
          </a:p>
          <a:p>
            <a:pPr marL="285750" indent="-285750">
              <a:lnSpc>
                <a:spcPct val="150000"/>
              </a:lnSpc>
              <a:spcBef>
                <a:spcPts val="0"/>
              </a:spcBef>
              <a:buFont typeface="Arial,Sans-Serif" panose="020B0604020202020204" pitchFamily="34" charset="0"/>
            </a:pPr>
            <a:r>
              <a:rPr lang="en-US" sz="1400" dirty="0">
                <a:latin typeface="Times New Roman"/>
                <a:cs typeface="Arial"/>
              </a:rPr>
              <a:t>A flattening layer to convert the 2D output to a 1D tensor.</a:t>
            </a:r>
            <a:endParaRPr lang="en-US" sz="1400">
              <a:latin typeface="Times New Roman"/>
              <a:cs typeface="Arial"/>
            </a:endParaRPr>
          </a:p>
          <a:p>
            <a:pPr marL="285750" indent="-285750">
              <a:lnSpc>
                <a:spcPct val="150000"/>
              </a:lnSpc>
              <a:spcBef>
                <a:spcPts val="0"/>
              </a:spcBef>
              <a:buFont typeface="Arial,Sans-Serif" panose="020B0604020202020204" pitchFamily="34" charset="0"/>
            </a:pPr>
            <a:r>
              <a:rPr lang="en-US" sz="1400" dirty="0">
                <a:latin typeface="Times New Roman"/>
                <a:cs typeface="Arial"/>
              </a:rPr>
              <a:t>A dense layer with 128 neurons and </a:t>
            </a:r>
            <a:r>
              <a:rPr lang="en-US" sz="1400" err="1">
                <a:latin typeface="Times New Roman"/>
                <a:cs typeface="Arial"/>
              </a:rPr>
              <a:t>ReLU</a:t>
            </a:r>
            <a:r>
              <a:rPr lang="en-US" sz="1400" dirty="0">
                <a:latin typeface="Times New Roman"/>
                <a:cs typeface="Arial"/>
              </a:rPr>
              <a:t> activation.</a:t>
            </a:r>
            <a:endParaRPr lang="en-US" sz="1400">
              <a:latin typeface="Times New Roman"/>
              <a:cs typeface="Arial"/>
            </a:endParaRPr>
          </a:p>
          <a:p>
            <a:pPr marL="285750" indent="-285750">
              <a:lnSpc>
                <a:spcPct val="150000"/>
              </a:lnSpc>
              <a:spcBef>
                <a:spcPts val="0"/>
              </a:spcBef>
              <a:buFont typeface="Arial,Sans-Serif" panose="020B0604020202020204" pitchFamily="34" charset="0"/>
            </a:pPr>
            <a:r>
              <a:rPr lang="en-US" sz="1400" dirty="0">
                <a:latin typeface="Times New Roman"/>
                <a:cs typeface="Arial"/>
              </a:rPr>
              <a:t>The output layer with 6 neurons (assuming you have 6 classes) and </a:t>
            </a:r>
            <a:r>
              <a:rPr lang="en-US" sz="1400" err="1">
                <a:latin typeface="Times New Roman"/>
                <a:cs typeface="Arial"/>
              </a:rPr>
              <a:t>softmax</a:t>
            </a:r>
            <a:r>
              <a:rPr lang="en-US" sz="1400" dirty="0">
                <a:latin typeface="Times New Roman"/>
                <a:cs typeface="Arial"/>
              </a:rPr>
              <a:t> activation for multi-class classification.</a:t>
            </a:r>
            <a:endParaRPr lang="en-US" sz="1400">
              <a:latin typeface="Times New Roman"/>
              <a:cs typeface="Arial"/>
            </a:endParaRPr>
          </a:p>
          <a:p>
            <a:pPr marL="0" indent="0">
              <a:lnSpc>
                <a:spcPct val="150000"/>
              </a:lnSpc>
              <a:spcBef>
                <a:spcPts val="0"/>
              </a:spcBef>
              <a:buNone/>
            </a:pPr>
            <a:r>
              <a:rPr lang="en-US" sz="1400" dirty="0">
                <a:latin typeface="Times New Roman"/>
                <a:ea typeface="+mn-lt"/>
                <a:cs typeface="+mn-lt"/>
              </a:rPr>
              <a:t>The model is compiled with the Adam optimizer, sparse categorical cross entropy loss (suitable for integer-encoded labels), and accuracy as the evaluation metric.</a:t>
            </a:r>
          </a:p>
          <a:p>
            <a:pPr marL="0" indent="0">
              <a:lnSpc>
                <a:spcPct val="150000"/>
              </a:lnSpc>
              <a:spcBef>
                <a:spcPts val="0"/>
              </a:spcBef>
              <a:buNone/>
            </a:pPr>
            <a:r>
              <a:rPr lang="en-US" sz="1400" dirty="0">
                <a:latin typeface="Times New Roman"/>
                <a:ea typeface="+mn-lt"/>
                <a:cs typeface="+mn-lt"/>
              </a:rPr>
              <a:t>The fit method trains the model on the provided training data (</a:t>
            </a:r>
            <a:r>
              <a:rPr lang="en-US" sz="1400" dirty="0" err="1">
                <a:latin typeface="Times New Roman"/>
                <a:ea typeface="+mn-lt"/>
                <a:cs typeface="+mn-lt"/>
              </a:rPr>
              <a:t>train_images</a:t>
            </a:r>
            <a:r>
              <a:rPr lang="en-US" sz="1400" dirty="0">
                <a:latin typeface="Times New Roman"/>
                <a:ea typeface="+mn-lt"/>
                <a:cs typeface="+mn-lt"/>
              </a:rPr>
              <a:t> and </a:t>
            </a:r>
            <a:r>
              <a:rPr lang="en-US" sz="1400" dirty="0" err="1">
                <a:latin typeface="Times New Roman"/>
                <a:ea typeface="+mn-lt"/>
                <a:cs typeface="+mn-lt"/>
              </a:rPr>
              <a:t>train_labels</a:t>
            </a:r>
            <a:r>
              <a:rPr lang="en-US" sz="1400" dirty="0">
                <a:latin typeface="Times New Roman"/>
                <a:ea typeface="+mn-lt"/>
                <a:cs typeface="+mn-lt"/>
              </a:rPr>
              <a:t>) for a specified number of epochs (10 in this case). It also uses a batch size of 128 and includes a validation split of 40% to monitor validation performance during training. </a:t>
            </a:r>
            <a:endParaRPr lang="en-US" dirty="0">
              <a:latin typeface="Times New Roman"/>
            </a:endParaRPr>
          </a:p>
        </p:txBody>
      </p:sp>
      <p:cxnSp>
        <p:nvCxnSpPr>
          <p:cNvPr id="4" name="Straight Arrow Connector 3">
            <a:extLst>
              <a:ext uri="{FF2B5EF4-FFF2-40B4-BE49-F238E27FC236}">
                <a16:creationId xmlns:a16="http://schemas.microsoft.com/office/drawing/2014/main" id="{73CDF15F-659C-2A59-2289-7AC29C95C656}"/>
              </a:ext>
            </a:extLst>
          </p:cNvPr>
          <p:cNvCxnSpPr/>
          <p:nvPr/>
        </p:nvCxnSpPr>
        <p:spPr>
          <a:xfrm>
            <a:off x="1105382" y="1910787"/>
            <a:ext cx="8891285" cy="2700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689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EEB7-EF95-C3B4-8C71-369E7784B285}"/>
              </a:ext>
            </a:extLst>
          </p:cNvPr>
          <p:cNvSpPr>
            <a:spLocks noGrp="1"/>
          </p:cNvSpPr>
          <p:nvPr>
            <p:ph type="title"/>
          </p:nvPr>
        </p:nvSpPr>
        <p:spPr/>
        <p:txBody>
          <a:bodyPr/>
          <a:lstStyle/>
          <a:p>
            <a:r>
              <a:rPr lang="en-US" dirty="0">
                <a:latin typeface="Times New Roman"/>
                <a:cs typeface="Times New Roman"/>
              </a:rPr>
              <a:t>Transfer Learning</a:t>
            </a:r>
          </a:p>
        </p:txBody>
      </p:sp>
      <p:sp>
        <p:nvSpPr>
          <p:cNvPr id="3" name="Content Placeholder 2">
            <a:extLst>
              <a:ext uri="{FF2B5EF4-FFF2-40B4-BE49-F238E27FC236}">
                <a16:creationId xmlns:a16="http://schemas.microsoft.com/office/drawing/2014/main" id="{8A3E8D3F-3D49-8A59-1605-D18472DCF9EB}"/>
              </a:ext>
            </a:extLst>
          </p:cNvPr>
          <p:cNvSpPr>
            <a:spLocks noGrp="1"/>
          </p:cNvSpPr>
          <p:nvPr>
            <p:ph idx="1"/>
          </p:nvPr>
        </p:nvSpPr>
        <p:spPr>
          <a:xfrm>
            <a:off x="1069848" y="2168633"/>
            <a:ext cx="8883836" cy="4063505"/>
          </a:xfrm>
        </p:spPr>
        <p:txBody>
          <a:bodyPr vert="horz" lIns="91440" tIns="45720" rIns="91440" bIns="45720" rtlCol="0" anchor="t">
            <a:noAutofit/>
          </a:bodyPr>
          <a:lstStyle/>
          <a:p>
            <a:pPr marL="0" indent="0">
              <a:lnSpc>
                <a:spcPct val="100000"/>
              </a:lnSpc>
              <a:spcBef>
                <a:spcPts val="360"/>
              </a:spcBef>
              <a:buNone/>
            </a:pPr>
            <a:r>
              <a:rPr lang="en-US" sz="1400" dirty="0">
                <a:latin typeface="Times New Roman"/>
                <a:ea typeface="+mn-lt"/>
                <a:cs typeface="+mn-lt"/>
              </a:rPr>
              <a:t>Transfer learning is a powerful paradigm in machine learning, especially in the context of deep neural networks. It involves leveraging pre-trained models on large datasets for a specific task and adapting them to solve a new, related problem with limited labeled data. </a:t>
            </a:r>
            <a:endParaRPr lang="en-US"/>
          </a:p>
          <a:p>
            <a:pPr marL="0" indent="0">
              <a:lnSpc>
                <a:spcPct val="100000"/>
              </a:lnSpc>
              <a:spcBef>
                <a:spcPts val="360"/>
              </a:spcBef>
              <a:buNone/>
            </a:pPr>
            <a:r>
              <a:rPr lang="en-US" sz="1400" dirty="0">
                <a:latin typeface="Times New Roman"/>
                <a:ea typeface="+mn-lt"/>
                <a:cs typeface="+mn-lt"/>
              </a:rPr>
              <a:t>By transferring knowledge gained from one domain to another, transfer learning accelerates model training, enhances performance, and allows for effective solutions in scenarios where obtaining extensive labeled data is challenging.</a:t>
            </a:r>
          </a:p>
          <a:p>
            <a:pPr marL="285750" indent="-285750">
              <a:lnSpc>
                <a:spcPct val="100000"/>
              </a:lnSpc>
              <a:spcBef>
                <a:spcPts val="360"/>
              </a:spcBef>
            </a:pPr>
            <a:r>
              <a:rPr lang="en-US" sz="1400" dirty="0">
                <a:latin typeface="Times New Roman"/>
                <a:ea typeface="+mn-lt"/>
                <a:cs typeface="+mn-lt"/>
              </a:rPr>
              <a:t>Used the pre-trained VGG16 model from TensorFlow/</a:t>
            </a:r>
            <a:r>
              <a:rPr lang="en-US" sz="1400" dirty="0" err="1">
                <a:latin typeface="Times New Roman"/>
                <a:ea typeface="+mn-lt"/>
                <a:cs typeface="+mn-lt"/>
              </a:rPr>
              <a:t>Keras</a:t>
            </a:r>
            <a:r>
              <a:rPr lang="en-US" sz="1400" dirty="0">
                <a:latin typeface="Times New Roman"/>
                <a:ea typeface="+mn-lt"/>
                <a:cs typeface="+mn-lt"/>
              </a:rPr>
              <a:t>, excluding the top (fully connected) layers, as indicated by </a:t>
            </a:r>
            <a:r>
              <a:rPr lang="en-US" sz="1400" b="1" dirty="0" err="1">
                <a:latin typeface="Times New Roman"/>
                <a:ea typeface="+mn-lt"/>
                <a:cs typeface="+mn-lt"/>
              </a:rPr>
              <a:t>include_top</a:t>
            </a:r>
            <a:r>
              <a:rPr lang="en-US" sz="1400" b="1" dirty="0">
                <a:latin typeface="Times New Roman"/>
                <a:ea typeface="+mn-lt"/>
                <a:cs typeface="+mn-lt"/>
              </a:rPr>
              <a:t>=False</a:t>
            </a:r>
            <a:endParaRPr lang="en-US" sz="1400" dirty="0">
              <a:latin typeface="Times New Roman"/>
              <a:ea typeface="+mn-lt"/>
              <a:cs typeface="+mn-lt"/>
            </a:endParaRPr>
          </a:p>
          <a:p>
            <a:pPr marL="285750" indent="-285750">
              <a:lnSpc>
                <a:spcPct val="100000"/>
              </a:lnSpc>
              <a:spcBef>
                <a:spcPts val="360"/>
              </a:spcBef>
            </a:pPr>
            <a:r>
              <a:rPr lang="en-US" sz="1400" dirty="0">
                <a:latin typeface="Times New Roman"/>
                <a:ea typeface="+mn-lt"/>
                <a:cs typeface="+mn-lt"/>
              </a:rPr>
              <a:t>Create a new model by adding your own top layers on top of the pre-trained VGG16 base. This includes flattening the output, adding dense layers with </a:t>
            </a:r>
            <a:r>
              <a:rPr lang="en-US" sz="1400" dirty="0" err="1">
                <a:latin typeface="Times New Roman"/>
                <a:ea typeface="+mn-lt"/>
                <a:cs typeface="+mn-lt"/>
              </a:rPr>
              <a:t>ReLU</a:t>
            </a:r>
            <a:r>
              <a:rPr lang="en-US" sz="1400" dirty="0">
                <a:latin typeface="Times New Roman"/>
                <a:ea typeface="+mn-lt"/>
                <a:cs typeface="+mn-lt"/>
              </a:rPr>
              <a:t> activation, and a final dense layer with </a:t>
            </a:r>
            <a:r>
              <a:rPr lang="en-US" sz="1400" dirty="0" err="1">
                <a:latin typeface="Times New Roman"/>
                <a:ea typeface="+mn-lt"/>
                <a:cs typeface="+mn-lt"/>
              </a:rPr>
              <a:t>softmax</a:t>
            </a:r>
            <a:r>
              <a:rPr lang="en-US" sz="1400" dirty="0">
                <a:latin typeface="Times New Roman"/>
                <a:ea typeface="+mn-lt"/>
                <a:cs typeface="+mn-lt"/>
              </a:rPr>
              <a:t> activation for classification.</a:t>
            </a:r>
          </a:p>
          <a:p>
            <a:pPr marL="285750" indent="-285750">
              <a:lnSpc>
                <a:spcPct val="100000"/>
              </a:lnSpc>
              <a:spcBef>
                <a:spcPts val="360"/>
              </a:spcBef>
            </a:pPr>
            <a:r>
              <a:rPr lang="en-US" sz="1400" dirty="0">
                <a:latin typeface="Times New Roman"/>
                <a:ea typeface="+mn-lt"/>
                <a:cs typeface="+mn-lt"/>
              </a:rPr>
              <a:t>Compile the model using the Adam optimizer, sparse categorical cross entropy loss, and accuracy as the evaluation metric.</a:t>
            </a:r>
          </a:p>
          <a:p>
            <a:pPr marL="285750" indent="-285750">
              <a:lnSpc>
                <a:spcPct val="100000"/>
              </a:lnSpc>
              <a:spcBef>
                <a:spcPts val="360"/>
              </a:spcBef>
            </a:pPr>
            <a:r>
              <a:rPr lang="en-US" sz="1400" dirty="0">
                <a:latin typeface="Times New Roman"/>
                <a:ea typeface="+mn-lt"/>
                <a:cs typeface="+mn-lt"/>
              </a:rPr>
              <a:t>The model is trained using the </a:t>
            </a:r>
            <a:r>
              <a:rPr lang="en-US" sz="1400" b="1" dirty="0">
                <a:latin typeface="Times New Roman"/>
                <a:ea typeface="+mn-lt"/>
                <a:cs typeface="+mn-lt"/>
              </a:rPr>
              <a:t>fit</a:t>
            </a:r>
            <a:r>
              <a:rPr lang="en-US" sz="1400" dirty="0">
                <a:latin typeface="Times New Roman"/>
                <a:ea typeface="+mn-lt"/>
                <a:cs typeface="+mn-lt"/>
              </a:rPr>
              <a:t> method on the training data with validation data provided. The training runs for 10 epochs with a batch size of 128.</a:t>
            </a:r>
            <a:endParaRPr lang="en-US" sz="1400">
              <a:latin typeface="Times New Roman"/>
              <a:cs typeface="Times New Roman"/>
            </a:endParaRPr>
          </a:p>
        </p:txBody>
      </p:sp>
      <p:cxnSp>
        <p:nvCxnSpPr>
          <p:cNvPr id="4" name="Straight Arrow Connector 3">
            <a:extLst>
              <a:ext uri="{FF2B5EF4-FFF2-40B4-BE49-F238E27FC236}">
                <a16:creationId xmlns:a16="http://schemas.microsoft.com/office/drawing/2014/main" id="{CBFE1CCA-BA4A-A71E-AF56-6A42DFCFD0BA}"/>
              </a:ext>
            </a:extLst>
          </p:cNvPr>
          <p:cNvCxnSpPr/>
          <p:nvPr/>
        </p:nvCxnSpPr>
        <p:spPr>
          <a:xfrm flipV="1">
            <a:off x="1105382" y="1899212"/>
            <a:ext cx="9055259" cy="3086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082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287130B-8857-727B-18D5-BAD81BCD9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DD3D4-F290-4CA9-CD0B-24287AC8A18B}"/>
              </a:ext>
            </a:extLst>
          </p:cNvPr>
          <p:cNvSpPr>
            <a:spLocks noGrp="1"/>
          </p:cNvSpPr>
          <p:nvPr>
            <p:ph type="title"/>
          </p:nvPr>
        </p:nvSpPr>
        <p:spPr>
          <a:xfrm>
            <a:off x="1066799" y="1142999"/>
            <a:ext cx="5029201" cy="1257299"/>
          </a:xfrm>
        </p:spPr>
        <p:txBody>
          <a:bodyPr anchor="ctr">
            <a:normAutofit/>
          </a:bodyPr>
          <a:lstStyle/>
          <a:p>
            <a:r>
              <a:rPr lang="en-US">
                <a:latin typeface="Times New Roman"/>
                <a:cs typeface="Times New Roman"/>
              </a:rPr>
              <a:t>Model Evaluation</a:t>
            </a:r>
          </a:p>
        </p:txBody>
      </p:sp>
      <p:sp>
        <p:nvSpPr>
          <p:cNvPr id="3" name="Content Placeholder 2">
            <a:extLst>
              <a:ext uri="{FF2B5EF4-FFF2-40B4-BE49-F238E27FC236}">
                <a16:creationId xmlns:a16="http://schemas.microsoft.com/office/drawing/2014/main" id="{7121C152-59C5-236F-42A0-BF233D60EF70}"/>
              </a:ext>
            </a:extLst>
          </p:cNvPr>
          <p:cNvSpPr>
            <a:spLocks noGrp="1"/>
          </p:cNvSpPr>
          <p:nvPr>
            <p:ph idx="1"/>
          </p:nvPr>
        </p:nvSpPr>
        <p:spPr>
          <a:xfrm>
            <a:off x="1066798" y="2736850"/>
            <a:ext cx="5029202" cy="2978152"/>
          </a:xfrm>
        </p:spPr>
        <p:txBody>
          <a:bodyPr vert="horz" lIns="91440" tIns="45720" rIns="91440" bIns="45720" rtlCol="0">
            <a:normAutofit/>
          </a:bodyPr>
          <a:lstStyle/>
          <a:p>
            <a:pPr marL="0" indent="0">
              <a:spcBef>
                <a:spcPts val="360"/>
              </a:spcBef>
              <a:buNone/>
            </a:pPr>
            <a:r>
              <a:rPr lang="en-US">
                <a:latin typeface="Times New Roman"/>
                <a:ea typeface="+mn-lt"/>
                <a:cs typeface="+mn-lt"/>
              </a:rPr>
              <a:t>The classifier has trouble with 2 kinds of images. It has trouble with street and buildings. It can be understandable as  there are buildings in the street. It has also trouble with sea, glacier and mountain as well. However, it can detects forest very accurately! The accuracy of the model has improved after the transfer learning.</a:t>
            </a:r>
            <a:endParaRPr lang="en-US">
              <a:latin typeface="Times New Roman"/>
              <a:cs typeface="Times New Roman"/>
            </a:endParaRPr>
          </a:p>
        </p:txBody>
      </p:sp>
      <p:pic>
        <p:nvPicPr>
          <p:cNvPr id="5" name="Picture 4" descr="A screenshot of a computer&#10;&#10;Description automatically generated">
            <a:extLst>
              <a:ext uri="{FF2B5EF4-FFF2-40B4-BE49-F238E27FC236}">
                <a16:creationId xmlns:a16="http://schemas.microsoft.com/office/drawing/2014/main" id="{763CE5E4-6DDC-2596-60C0-7374554720F6}"/>
              </a:ext>
            </a:extLst>
          </p:cNvPr>
          <p:cNvPicPr>
            <a:picLocks noChangeAspect="1"/>
          </p:cNvPicPr>
          <p:nvPr/>
        </p:nvPicPr>
        <p:blipFill rotWithShape="1">
          <a:blip r:embed="rId2"/>
          <a:srcRect l="33117" t="24855" r="28896" b="16763"/>
          <a:stretch/>
        </p:blipFill>
        <p:spPr>
          <a:xfrm>
            <a:off x="7241284" y="610119"/>
            <a:ext cx="3190079" cy="2753242"/>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FA568813-553C-FF81-A7C7-6C1868F99D5B}"/>
              </a:ext>
            </a:extLst>
          </p:cNvPr>
          <p:cNvPicPr>
            <a:picLocks noChangeAspect="1"/>
          </p:cNvPicPr>
          <p:nvPr/>
        </p:nvPicPr>
        <p:blipFill rotWithShape="1">
          <a:blip r:embed="rId3"/>
          <a:srcRect l="32677" t="15728" r="30055" b="27379"/>
          <a:stretch/>
        </p:blipFill>
        <p:spPr>
          <a:xfrm>
            <a:off x="7238998" y="3494637"/>
            <a:ext cx="3108438" cy="2664177"/>
          </a:xfrm>
          <a:prstGeom prst="rect">
            <a:avLst/>
          </a:prstGeom>
        </p:spPr>
      </p:pic>
    </p:spTree>
    <p:extLst>
      <p:ext uri="{BB962C8B-B14F-4D97-AF65-F5344CB8AC3E}">
        <p14:creationId xmlns:p14="http://schemas.microsoft.com/office/powerpoint/2010/main" val="230152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5268-3ED0-D83D-F377-2096FAF00943}"/>
              </a:ext>
            </a:extLst>
          </p:cNvPr>
          <p:cNvSpPr>
            <a:spLocks noGrp="1"/>
          </p:cNvSpPr>
          <p:nvPr>
            <p:ph type="title"/>
          </p:nvPr>
        </p:nvSpPr>
        <p:spPr/>
        <p:txBody>
          <a:bodyPr/>
          <a:lstStyle/>
          <a:p>
            <a:r>
              <a:rPr lang="en-US" dirty="0">
                <a:latin typeface="Times New Roman"/>
                <a:cs typeface="Times New Roman"/>
              </a:rPr>
              <a:t>Conclusion</a:t>
            </a:r>
          </a:p>
        </p:txBody>
      </p:sp>
      <p:sp>
        <p:nvSpPr>
          <p:cNvPr id="3" name="Content Placeholder 2">
            <a:extLst>
              <a:ext uri="{FF2B5EF4-FFF2-40B4-BE49-F238E27FC236}">
                <a16:creationId xmlns:a16="http://schemas.microsoft.com/office/drawing/2014/main" id="{17D6A533-AA1C-BB2B-13F8-ED2829D74275}"/>
              </a:ext>
            </a:extLst>
          </p:cNvPr>
          <p:cNvSpPr>
            <a:spLocks noGrp="1"/>
          </p:cNvSpPr>
          <p:nvPr>
            <p:ph idx="1"/>
          </p:nvPr>
        </p:nvSpPr>
        <p:spPr/>
        <p:txBody>
          <a:bodyPr vert="horz" lIns="91440" tIns="45720" rIns="91440" bIns="45720" rtlCol="0" anchor="t">
            <a:normAutofit/>
          </a:bodyPr>
          <a:lstStyle/>
          <a:p>
            <a:pPr marL="0" indent="0">
              <a:buNone/>
            </a:pPr>
            <a:r>
              <a:rPr lang="en-US" sz="1400" dirty="0">
                <a:ea typeface="+mn-lt"/>
                <a:cs typeface="+mn-lt"/>
              </a:rPr>
              <a:t>Our project successfully deployed a transfer learning approach, utilizing a pre-trained VGG16 convolutional neural network, to develop an image classification model. Trained on the diverse Intel Image Classification dataset, the model demonstrated high accuracy in categorizing images across six distinct categories. With applications spanning environmental monitoring, tourism recommendations, and disaster response, our work underscores the value of leveraging pre-trained models for efficiently addressing real-world challenges.</a:t>
            </a:r>
            <a:endParaRPr lang="en-US" dirty="0"/>
          </a:p>
        </p:txBody>
      </p:sp>
      <p:cxnSp>
        <p:nvCxnSpPr>
          <p:cNvPr id="4" name="Straight Arrow Connector 3">
            <a:extLst>
              <a:ext uri="{FF2B5EF4-FFF2-40B4-BE49-F238E27FC236}">
                <a16:creationId xmlns:a16="http://schemas.microsoft.com/office/drawing/2014/main" id="{377E2EFC-2D70-D439-4CE2-C361E03CEE3B}"/>
              </a:ext>
            </a:extLst>
          </p:cNvPr>
          <p:cNvCxnSpPr/>
          <p:nvPr/>
        </p:nvCxnSpPr>
        <p:spPr>
          <a:xfrm flipV="1">
            <a:off x="1018571" y="1937794"/>
            <a:ext cx="8891285" cy="193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64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9FB6-9491-4624-C02E-A83596CB914A}"/>
              </a:ext>
            </a:extLst>
          </p:cNvPr>
          <p:cNvSpPr>
            <a:spLocks noGrp="1"/>
          </p:cNvSpPr>
          <p:nvPr>
            <p:ph type="title"/>
          </p:nvPr>
        </p:nvSpPr>
        <p:spPr>
          <a:xfrm>
            <a:off x="4683888" y="2576588"/>
            <a:ext cx="2887340" cy="953669"/>
          </a:xfrm>
        </p:spPr>
        <p:txBody>
          <a:bodyPr/>
          <a:lstStyle/>
          <a:p>
            <a:pPr algn="just"/>
            <a:r>
              <a:rPr lang="en-US" dirty="0"/>
              <a:t>THANK YOU</a:t>
            </a:r>
          </a:p>
        </p:txBody>
      </p:sp>
    </p:spTree>
    <p:extLst>
      <p:ext uri="{BB962C8B-B14F-4D97-AF65-F5344CB8AC3E}">
        <p14:creationId xmlns:p14="http://schemas.microsoft.com/office/powerpoint/2010/main" val="3947036078"/>
      </p:ext>
    </p:extLst>
  </p:cSld>
  <p:clrMapOvr>
    <a:masterClrMapping/>
  </p:clrMapOvr>
</p:sld>
</file>

<file path=ppt/theme/theme1.xml><?xml version="1.0" encoding="utf-8"?>
<a:theme xmlns:a="http://schemas.openxmlformats.org/drawingml/2006/main" name="SwellVTI">
  <a:themeElements>
    <a:clrScheme name="AnalogousFromLightSeed_2SEEDS">
      <a:dk1>
        <a:srgbClr val="000000"/>
      </a:dk1>
      <a:lt1>
        <a:srgbClr val="FFFFFF"/>
      </a:lt1>
      <a:dk2>
        <a:srgbClr val="412429"/>
      </a:dk2>
      <a:lt2>
        <a:srgbClr val="E2E8E7"/>
      </a:lt2>
      <a:accent1>
        <a:srgbClr val="BB7E89"/>
      </a:accent1>
      <a:accent2>
        <a:srgbClr val="C795B3"/>
      </a:accent2>
      <a:accent3>
        <a:srgbClr val="C49B8F"/>
      </a:accent3>
      <a:accent4>
        <a:srgbClr val="75ADA1"/>
      </a:accent4>
      <a:accent5>
        <a:srgbClr val="7AA9B5"/>
      </a:accent5>
      <a:accent6>
        <a:srgbClr val="7E95BB"/>
      </a:accent6>
      <a:hlink>
        <a:srgbClr val="568E84"/>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SwellVTI</vt:lpstr>
      <vt:lpstr>IMAGE CLASSIFICATION  USING DEEP CNN</vt:lpstr>
      <vt:lpstr>Problem Statement</vt:lpstr>
      <vt:lpstr>Data Preparation and Cleaning</vt:lpstr>
      <vt:lpstr>Model Creation</vt:lpstr>
      <vt:lpstr>Transfer Learning</vt:lpstr>
      <vt:lpstr>Model Evaluation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197</cp:revision>
  <dcterms:created xsi:type="dcterms:W3CDTF">2024-02-06T08:50:25Z</dcterms:created>
  <dcterms:modified xsi:type="dcterms:W3CDTF">2024-02-06T11:15:19Z</dcterms:modified>
</cp:coreProperties>
</file>