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9"/>
  </p:notes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60" r:id="rId11"/>
    <p:sldId id="263" r:id="rId12"/>
    <p:sldId id="261" r:id="rId13"/>
    <p:sldId id="262" r:id="rId14"/>
    <p:sldId id="271" r:id="rId15"/>
    <p:sldId id="272" r:id="rId16"/>
    <p:sldId id="273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30" autoAdjust="0"/>
  </p:normalViewPr>
  <p:slideViewPr>
    <p:cSldViewPr snapToGrid="0" snapToObjects="1">
      <p:cViewPr>
        <p:scale>
          <a:sx n="81" d="100"/>
          <a:sy n="81" d="100"/>
        </p:scale>
        <p:origin x="-43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604A-39AD-9445-83CD-97A43E26980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C3E56-B362-0841-8F90-8A45E48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photo</a:t>
            </a:r>
            <a:r>
              <a:rPr lang="en-US" baseline="0" dirty="0" smtClean="0"/>
              <a:t> of the most incredible </a:t>
            </a:r>
            <a:r>
              <a:rPr lang="en-US" baseline="0" dirty="0" err="1" smtClean="0"/>
              <a:t>sessie</a:t>
            </a:r>
            <a:r>
              <a:rPr lang="en-US" baseline="0" dirty="0" smtClean="0"/>
              <a:t> to-date. </a:t>
            </a:r>
          </a:p>
          <a:p>
            <a:r>
              <a:rPr lang="en-US" baseline="0" dirty="0" smtClean="0"/>
              <a:t>Very complicated patterns that are created by very simple rules.</a:t>
            </a:r>
          </a:p>
          <a:p>
            <a:r>
              <a:rPr lang="en-US" baseline="0" dirty="0" smtClean="0"/>
              <a:t>Simple explanations usually work to create complicated things that are seen in nature or in the universe.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3E56-B362-0841-8F90-8A45E4813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1-D disconnected and 1-D connected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3E56-B362-0841-8F90-8A45E4813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3E56-B362-0841-8F90-8A45E4813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3E56-B362-0841-8F90-8A45E4813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……</a:t>
            </a:r>
            <a:r>
              <a:rPr lang="en-US" dirty="0" smtClean="0"/>
              <a:t> means that </a:t>
            </a:r>
            <a:r>
              <a:rPr lang="en-US" dirty="0" smtClean="0">
                <a:sym typeface="Wingdings"/>
              </a:rPr>
              <a:t>all networks go on forever, except</a:t>
            </a:r>
            <a:r>
              <a:rPr lang="en-US" baseline="0" dirty="0" smtClean="0">
                <a:sym typeface="Wingdings"/>
              </a:rPr>
              <a:t> dead ones (That we don’t care about). We only care about repeating sessies, no “dead” or non-initiating cases. </a:t>
            </a:r>
          </a:p>
          <a:p>
            <a:r>
              <a:rPr lang="en-US" baseline="0" dirty="0" smtClean="0">
                <a:sym typeface="Wingdings"/>
              </a:rPr>
              <a:t>Done by hand first, summarized by a human in order to make a way for the computer to do the same but automatically. Add photo along with summary.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3E56-B362-0841-8F90-8A45E48130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the network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subtracting the nodes. So we replace every link by a difference.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one subtraction and if the difference between nodes does not increase, if it is always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1,1,1,1,…,1 : Computer generated summary: {1}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Should we call this reducing summaries or normalizing summaries?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3E56-B362-0841-8F90-8A45E48130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 between</a:t>
            </a:r>
            <a:r>
              <a:rPr lang="en-US" baseline="0" dirty="0" smtClean="0"/>
              <a:t> nodes is growing but the difference between them is still 1.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Show colored </a:t>
            </a:r>
            <a:r>
              <a:rPr lang="en-US" baseline="0" dirty="0" err="1" smtClean="0"/>
              <a:t>sessie</a:t>
            </a:r>
            <a:r>
              <a:rPr lang="en-US" baseline="0" dirty="0" smtClean="0"/>
              <a:t>, then show growing network, then say that we are focusing on find the difference between the nodes. </a:t>
            </a:r>
          </a:p>
          <a:p>
            <a:r>
              <a:rPr lang="en-US" baseline="0" dirty="0" smtClean="0"/>
              <a:t>Find colored </a:t>
            </a:r>
            <a:r>
              <a:rPr lang="en-US" baseline="0" dirty="0" err="1" smtClean="0"/>
              <a:t>sessie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examples, scroll down to 2D and </a:t>
            </a:r>
            <a:r>
              <a:rPr lang="en-US" baseline="0" smtClean="0"/>
              <a:t>3D case.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3E56-B362-0841-8F90-8A45E48130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between nodes is growing and the difference</a:t>
            </a:r>
            <a:r>
              <a:rPr lang="en-US" baseline="0" dirty="0" smtClean="0"/>
              <a:t> between those differences is also growing.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3E56-B362-0841-8F90-8A45E48130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png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Identifying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Look at Sequential Substitution Systems</a:t>
            </a:r>
          </a:p>
          <a:p>
            <a:r>
              <a:rPr lang="en-US" dirty="0" smtClean="0"/>
              <a:t>By: Jeanna Toulouse</a:t>
            </a:r>
          </a:p>
          <a:p>
            <a:r>
              <a:rPr lang="en-US" dirty="0" smtClean="0"/>
              <a:t>Chris Trana</a:t>
            </a:r>
          </a:p>
          <a:p>
            <a:r>
              <a:rPr lang="en-US" dirty="0" smtClean="0"/>
              <a:t>Dr. Ken </a:t>
            </a:r>
            <a:r>
              <a:rPr lang="en-US" dirty="0" err="1" smtClean="0"/>
              <a:t>Caviness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2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2" y="604356"/>
            <a:ext cx="3327401" cy="707122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13" name="Content Placeholder 12" descr="Screen Shot 2018-10-01 at 8.29.0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/>
          <a:stretch/>
        </p:blipFill>
        <p:spPr>
          <a:xfrm>
            <a:off x="5696361" y="4673147"/>
            <a:ext cx="882211" cy="117555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14577"/>
            <a:ext cx="3840480" cy="968061"/>
          </a:xfrm>
        </p:spPr>
        <p:txBody>
          <a:bodyPr/>
          <a:lstStyle/>
          <a:p>
            <a:r>
              <a:rPr lang="en-US" dirty="0" smtClean="0"/>
              <a:t>Overview of SESSIEs up until this point</a:t>
            </a:r>
          </a:p>
        </p:txBody>
      </p:sp>
      <p:pic>
        <p:nvPicPr>
          <p:cNvPr id="5" name="Picture 2" descr="https://www.southern.edu/apps/imageserver.ashx?spid=0xAD462CA3095C40748A120CF5FF06C13F3810EC14DC2CF9E355B8E167754A17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71" y="308627"/>
            <a:ext cx="859166" cy="11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southern.edu/apps/imageserver.ashx?spid=0xF0481CABFB57CB6A98C2286B002848CB0D270FE2BC3F09476E8C25716F3B85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17" y="354794"/>
            <a:ext cx="859968" cy="11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ww.southern.edu/apps/imageserver.ashx?spid=0x4D7A7848795D4652E521042312AF6A86142FDB8DD9574E73DCF09E254B1C5EA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55" y="2427440"/>
            <a:ext cx="869312" cy="11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www.southern.edu/apps/imageserver.ashx?spid=0x97C27838D7645FB31EC43FDC3725766EA48A213FB0DBB1B88CAD430302C7514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12" y="2679187"/>
            <a:ext cx="873554" cy="11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www.southern.edu/apps/imageserver.ashx?spid=0xD6CE0CE207283F2762326145A2131814B35ED14BAD9690AB70731E4D5B5E83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0" y="4660372"/>
            <a:ext cx="855184" cy="11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s://www.southern.edu/apps/imageserver.ashx?spid=0xEFB803AAF1BF02A358743A5046987ECCFB4192F6C3538C9042F11DFD5CED338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40" y="4660372"/>
            <a:ext cx="869669" cy="11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www.southern.edu/apps/imageserver.ashx?spid=0xB31D68C7217202D7A2F8649A8395873EBB4B49577ABDCBB62AC0B09A93775D6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08" y="4673147"/>
            <a:ext cx="911872" cy="11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creen Shot 2018-10-01 at 8.29.32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002" y="4673147"/>
            <a:ext cx="925111" cy="11850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35557" y="1936331"/>
            <a:ext cx="3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Human inspection of networks.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034" y="3812394"/>
            <a:ext cx="355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Mathematical treatment of network properties.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5557" y="4014041"/>
            <a:ext cx="3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Improved enumeration &amp; acceleration.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034" y="6146250"/>
            <a:ext cx="327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Programmatic identification of dimension.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51126" y="3805910"/>
            <a:ext cx="17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Christen Case F14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2988" y="1458715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Kelsey Dobbs, W10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2938" y="1458715"/>
            <a:ext cx="2119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Breanna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Bowden-Green W11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5419" y="3605026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Amy Bead W12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3211" y="5848703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Drew Blake 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W17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213657" y="5858207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Lucas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Valenca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F16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3086" y="5867507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Camille Morrow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W18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5650" y="6341146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Identifying Networks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23459" y="5870516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Jeanna Toulouse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43334" y="5870516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Christofer Trana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Screen Shot 2018-10-02 at 10.30.09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76" y="2679187"/>
            <a:ext cx="881154" cy="112672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916359" y="3804420"/>
            <a:ext cx="174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Jade Deschamps ?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8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Toward Identifying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our research begins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1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Summaries for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 by hand</a:t>
            </a:r>
          </a:p>
          <a:p>
            <a:r>
              <a:rPr lang="en-US" dirty="0" smtClean="0"/>
              <a:t>What does this mean to a newcomer?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4030" y="2101114"/>
            <a:ext cx="5377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baseline="30000" dirty="0"/>
              <a:t>{1→2, 2→3, 3→4, 4→5, 5→6, 6→7, 7→</a:t>
            </a:r>
            <a:r>
              <a:rPr lang="is-IS" baseline="30000" dirty="0" smtClean="0"/>
              <a:t>8 ..... }</a:t>
            </a:r>
            <a:r>
              <a:rPr lang="is-IS" baseline="30000" dirty="0"/>
              <a:t>: </a:t>
            </a:r>
            <a:r>
              <a:rPr lang="is-IS" i="1" baseline="30000" dirty="0"/>
              <a:t>Summary</a:t>
            </a:r>
            <a:r>
              <a:rPr lang="is-IS" baseline="30000" dirty="0"/>
              <a:t>: {{1→2}, +1}</a:t>
            </a:r>
          </a:p>
        </p:txBody>
      </p:sp>
    </p:spTree>
    <p:extLst>
      <p:ext uri="{BB962C8B-B14F-4D97-AF65-F5344CB8AC3E}">
        <p14:creationId xmlns:p14="http://schemas.microsoft.com/office/powerpoint/2010/main" val="65384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Normalizing Summaries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Subtract numbers to make the smallest node in a network a 1.</a:t>
            </a:r>
            <a:endParaRPr lang="en-US" dirty="0"/>
          </a:p>
        </p:txBody>
      </p:sp>
      <p:pic>
        <p:nvPicPr>
          <p:cNvPr id="6" name="Picture 5" descr="Screen Shot 2018-09-18 at 8.0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3" y="2219880"/>
            <a:ext cx="6077534" cy="299386"/>
          </a:xfrm>
          <a:prstGeom prst="rect">
            <a:avLst/>
          </a:prstGeom>
        </p:spPr>
      </p:pic>
      <p:pic>
        <p:nvPicPr>
          <p:cNvPr id="7" name="Picture 6" descr="Screen Shot 2018-09-18 at 8.07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0" y="1669054"/>
            <a:ext cx="8402040" cy="3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0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1D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8-09-18 at 8.05.40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05" y="4707549"/>
            <a:ext cx="5486400" cy="20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1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2D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Difference between nodes is growing:</a:t>
            </a:r>
          </a:p>
          <a:p>
            <a:pPr marL="0" indent="0">
              <a:buNone/>
            </a:pPr>
            <a:r>
              <a:rPr lang="en-US" dirty="0" smtClean="0"/>
              <a:t>{1,1,2,1,2,4,</a:t>
            </a:r>
          </a:p>
          <a:p>
            <a:pPr marL="0" indent="0">
              <a:buNone/>
            </a:pPr>
            <a:r>
              <a:rPr lang="en-US" dirty="0" smtClean="0"/>
              <a:t> 1,1,2,1,3,1,5,5</a:t>
            </a:r>
          </a:p>
          <a:p>
            <a:pPr marL="0" indent="0">
              <a:buNone/>
            </a:pPr>
            <a:r>
              <a:rPr lang="en-US" dirty="0" smtClean="0"/>
              <a:t>1,1,2,1,4,1,6,1,6,6}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275" y="2019254"/>
            <a:ext cx="714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{</a:t>
            </a:r>
            <a:r>
              <a:rPr lang="mr-IN" dirty="0" smtClean="0"/>
              <a:t>1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2,1</a:t>
            </a:r>
            <a:r>
              <a:rPr lang="en-US" dirty="0" smtClean="0"/>
              <a:t>      </a:t>
            </a:r>
            <a:r>
              <a:rPr lang="mr-IN" dirty="0" smtClean="0"/>
              <a:t>2,1</a:t>
            </a:r>
            <a:r>
              <a:rPr lang="en-US" dirty="0" smtClean="0"/>
              <a:t>      </a:t>
            </a:r>
            <a:r>
              <a:rPr lang="mr-IN" dirty="0" smtClean="0"/>
              <a:t>3,2</a:t>
            </a:r>
            <a:r>
              <a:rPr lang="mr-IN" dirty="0"/>
              <a:t>-&gt;3,2-&gt;4,3-&gt;7,4-&gt;5,4-&gt;5,4-&gt;6,5-&gt;6,5-&gt;8,6-&gt;7,6-&gt;11,7-&gt;12,8-&gt;9,8-&gt;9,8-&gt;10,9-&gt;10,9-&gt;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270" y="2207413"/>
            <a:ext cx="235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18898" y="2207413"/>
            <a:ext cx="235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27785" y="2220558"/>
            <a:ext cx="235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9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3D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Summaries &amp; Convert them into a </a:t>
            </a:r>
            <a:r>
              <a:rPr lang="en-US" dirty="0"/>
              <a:t>M</a:t>
            </a:r>
            <a:r>
              <a:rPr lang="en-US" dirty="0" smtClean="0"/>
              <a:t>athematical </a:t>
            </a:r>
            <a:r>
              <a:rPr lang="en-US" dirty="0"/>
              <a:t>D</a:t>
            </a:r>
            <a:r>
              <a:rPr lang="en-US" dirty="0" smtClean="0"/>
              <a:t>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 simple rules explain the complex patterns of the universe?</a:t>
            </a:r>
          </a:p>
          <a:p>
            <a:endParaRPr lang="en-US" dirty="0"/>
          </a:p>
        </p:txBody>
      </p:sp>
      <p:pic>
        <p:nvPicPr>
          <p:cNvPr id="4" name="Picture Placeholder 3" descr="Screen Shot 2018-10-02 at 10.43.32 AM.png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5961" r="-45961"/>
          <a:stretch>
            <a:fillRect/>
          </a:stretch>
        </p:blipFill>
        <p:spPr>
          <a:xfrm>
            <a:off x="371475" y="363538"/>
            <a:ext cx="8401050" cy="2836862"/>
          </a:xfrm>
        </p:spPr>
      </p:pic>
    </p:spTree>
    <p:extLst>
      <p:ext uri="{BB962C8B-B14F-4D97-AF65-F5344CB8AC3E}">
        <p14:creationId xmlns:p14="http://schemas.microsoft.com/office/powerpoint/2010/main" val="384223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they are:</a:t>
            </a:r>
          </a:p>
          <a:p>
            <a:r>
              <a:rPr lang="en-US" dirty="0" smtClean="0"/>
              <a:t>Sequential Substitution Systems</a:t>
            </a:r>
          </a:p>
          <a:p>
            <a:r>
              <a:rPr lang="en-US" dirty="0" smtClean="0"/>
              <a:t>A set of rules are applied to construct a network (A grid of cells tells each node what to do)</a:t>
            </a:r>
          </a:p>
          <a:p>
            <a:r>
              <a:rPr lang="en-US" dirty="0" smtClean="0"/>
              <a:t>To look for patterns and complex behavior</a:t>
            </a:r>
          </a:p>
          <a:p>
            <a:r>
              <a:rPr lang="en-US" dirty="0" smtClean="0"/>
              <a:t>“Substitution” </a:t>
            </a:r>
            <a:r>
              <a:rPr lang="en-US" dirty="0" smtClean="0">
                <a:sym typeface="Wingdings"/>
              </a:rPr>
              <a:t> we substitute one cell for another. This tells the SESSIE to go on down the line following the rules and creating a network until reaching a potential stopping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4133" y="6168246"/>
            <a:ext cx="2840243" cy="515408"/>
          </a:xfrm>
          <a:prstGeom prst="rect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1277"/>
            <a:ext cx="9144000" cy="38237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215D77"/>
                </a:solidFill>
                <a:latin typeface="Abadi MT Condensed Extra Bold"/>
                <a:cs typeface="Abadi MT Condensed Extra Bold"/>
              </a:rPr>
              <a:t>Different </a:t>
            </a:r>
            <a:r>
              <a:rPr lang="en-US" sz="2800" b="1" dirty="0">
                <a:solidFill>
                  <a:srgbClr val="215D77"/>
                </a:solidFill>
                <a:latin typeface="Abadi MT Condensed Extra Bold"/>
                <a:cs typeface="Abadi MT Condensed Extra Bold"/>
              </a:rPr>
              <a:t>Rule Sets → Different Sessies  → Different </a:t>
            </a:r>
            <a:r>
              <a:rPr lang="en-US" sz="2800" b="1" dirty="0" smtClean="0">
                <a:solidFill>
                  <a:srgbClr val="215D77"/>
                </a:solidFill>
                <a:latin typeface="Abadi MT Condensed Extra Bold"/>
                <a:cs typeface="Abadi MT Condensed Extra Bold"/>
              </a:rPr>
              <a:t>Networks</a:t>
            </a:r>
            <a:endParaRPr lang="en-US" sz="2800" b="1" dirty="0">
              <a:solidFill>
                <a:srgbClr val="215D77"/>
              </a:solidFill>
              <a:latin typeface="Abadi MT Condensed Extra Bold"/>
              <a:cs typeface="Abadi MT Condensed Extra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690140" y="205928"/>
            <a:ext cx="7928997" cy="57524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24134" y="457200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24134" y="2143433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24134" y="3460955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4133" y="4761664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132006" y="462120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32006" y="2148353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32006" y="3465875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32005" y="4766584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52487" y="462120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126724" y="467040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5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86481" y="6200169"/>
            <a:ext cx="2486507" cy="515408"/>
          </a:xfrm>
          <a:prstGeom prst="rect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1277"/>
            <a:ext cx="9144000" cy="38237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badi MT Condensed Extra Bold"/>
                <a:cs typeface="Abadi MT Condensed Extra Bold"/>
              </a:rPr>
              <a:t>Different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badi MT Condensed Extra Bold"/>
                <a:cs typeface="Abadi MT Condensed Extra Bold"/>
              </a:rPr>
              <a:t>Rule Sets → Different Sessies  → Different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badi MT Condensed Extra Bold"/>
                <a:cs typeface="Abadi MT Condensed Extra Bold"/>
              </a:rPr>
              <a:t>Networks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badi MT Condensed Extra Bold"/>
              <a:cs typeface="Abadi MT Condensed Extra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690140" y="205928"/>
            <a:ext cx="7928997" cy="57524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24134" y="961701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4134" y="2647934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4134" y="3965456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4133" y="5266165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132006" y="966621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32006" y="2652854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32006" y="3970376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32005" y="5271085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52487" y="966621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126724" y="971541"/>
            <a:ext cx="628034" cy="484632"/>
          </a:xfrm>
          <a:prstGeom prst="rightArrow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256026" y="6168246"/>
            <a:ext cx="2840243" cy="515408"/>
          </a:xfrm>
          <a:prstGeom prst="rect">
            <a:avLst/>
          </a:prstGeom>
          <a:solidFill>
            <a:srgbClr val="FFFF59"/>
          </a:solidFill>
          <a:ln>
            <a:solidFill>
              <a:srgbClr val="215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68286"/>
            <a:ext cx="9144000" cy="41536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badi MT Condensed Extra Bold"/>
                <a:cs typeface="Abadi MT Condensed Extra Bold"/>
              </a:rPr>
              <a:t>Different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badi MT Condensed Extra Bold"/>
                <a:cs typeface="Abadi MT Condensed Extra Bold"/>
              </a:rPr>
              <a:t>Rule Sets → Different Sessies  → Different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badi MT Condensed Extra Bold"/>
                <a:cs typeface="Abadi MT Condensed Extra Bold"/>
              </a:rPr>
              <a:t>Networks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badi MT Condensed Extra Bold"/>
              <a:cs typeface="Abadi MT Condensed Extra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690140" y="205928"/>
            <a:ext cx="7928997" cy="575242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56605" y="376272"/>
            <a:ext cx="1190993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86415" y="376272"/>
            <a:ext cx="1289526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08013" y="376272"/>
            <a:ext cx="1289526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13098" y="346776"/>
            <a:ext cx="1251602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05683" y="2464926"/>
            <a:ext cx="3169564" cy="51475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80726" y="3670144"/>
            <a:ext cx="2619474" cy="69243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19908" y="5036792"/>
            <a:ext cx="2955338" cy="45805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36843" y="2498494"/>
            <a:ext cx="2840956" cy="51475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22238" y="3626069"/>
            <a:ext cx="2825604" cy="74429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52969" y="4934687"/>
            <a:ext cx="2633735" cy="69786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Dimension 1-D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00" t="1352" r="1367" b="3831"/>
          <a:stretch/>
        </p:blipFill>
        <p:spPr>
          <a:xfrm>
            <a:off x="621663" y="1600201"/>
            <a:ext cx="7859956" cy="42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1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360638"/>
            <a:ext cx="8042276" cy="1119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Network Dimension 2-D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5" b="93817" l="8500" r="92700">
                        <a14:foregroundMark x1="75700" y1="73656" x2="75700" y2="73656"/>
                        <a14:foregroundMark x1="12000" y1="72984" x2="12000" y2="72984"/>
                      </a14:backgroundRemoval>
                    </a14:imgEffect>
                  </a14:imgLayer>
                </a14:imgProps>
              </a:ext>
            </a:extLst>
          </a:blip>
          <a:srcRect l="4674" t="7268" r="5374" b="8167"/>
          <a:stretch/>
        </p:blipFill>
        <p:spPr>
          <a:xfrm>
            <a:off x="706052" y="2313768"/>
            <a:ext cx="2898693" cy="2027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333" b="67783" l="35329" r="9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78" t="27943" b="27715"/>
          <a:stretch/>
        </p:blipFill>
        <p:spPr>
          <a:xfrm>
            <a:off x="4352034" y="2141289"/>
            <a:ext cx="3816220" cy="24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9275" y="13453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Network Dimension 3-D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35347" b="-35347"/>
          <a:stretch>
            <a:fillRect/>
          </a:stretch>
        </p:blipFill>
        <p:spPr>
          <a:xfrm>
            <a:off x="549275" y="1600200"/>
            <a:ext cx="8042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4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1144</TotalTime>
  <Words>603</Words>
  <Application>Microsoft Macintosh PowerPoint</Application>
  <PresentationFormat>On-screen Show (4:3)</PresentationFormat>
  <Paragraphs>85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Breeze</vt:lpstr>
      <vt:lpstr>Intro to Identifying Networks</vt:lpstr>
      <vt:lpstr>SESSIEs</vt:lpstr>
      <vt:lpstr>SESSIEs</vt:lpstr>
      <vt:lpstr>Different Rule Sets → Different Sessies  → Different Networks</vt:lpstr>
      <vt:lpstr>Different Rule Sets → Different Sessies  → Different Networks</vt:lpstr>
      <vt:lpstr>Different Rule Sets → Different Sessies  → Different Networks</vt:lpstr>
      <vt:lpstr>Network Dimension 1-D</vt:lpstr>
      <vt:lpstr>PowerPoint Presentation</vt:lpstr>
      <vt:lpstr>PowerPoint Presentation</vt:lpstr>
      <vt:lpstr>Recap</vt:lpstr>
      <vt:lpstr>Steps Toward Identifying Networks</vt:lpstr>
      <vt:lpstr>Creating Summaries for Networks</vt:lpstr>
      <vt:lpstr>Normalizing Summaries</vt:lpstr>
      <vt:lpstr>Reducing 1D Summaries</vt:lpstr>
      <vt:lpstr>Reducing 2D Summaries</vt:lpstr>
      <vt:lpstr>Reducing 3D Summaries</vt:lpstr>
      <vt:lpstr>Take Summaries &amp; Convert them into a Mathematical Definition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Identifying Networks</dc:title>
  <dc:creator>Jeanna Toulouse</dc:creator>
  <cp:lastModifiedBy>Jeanna Toulouse</cp:lastModifiedBy>
  <cp:revision>100</cp:revision>
  <dcterms:created xsi:type="dcterms:W3CDTF">2018-09-18T11:34:37Z</dcterms:created>
  <dcterms:modified xsi:type="dcterms:W3CDTF">2018-10-16T14:50:14Z</dcterms:modified>
</cp:coreProperties>
</file>