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57" r:id="rId2"/>
    <p:sldId id="258" r:id="rId3"/>
    <p:sldId id="259" r:id="rId4"/>
    <p:sldId id="260" r:id="rId5"/>
    <p:sldId id="261" r:id="rId6"/>
    <p:sldId id="263" r:id="rId7"/>
    <p:sldId id="265" r:id="rId8"/>
    <p:sldId id="266" r:id="rId9"/>
    <p:sldId id="287" r:id="rId10"/>
    <p:sldId id="286" r:id="rId11"/>
    <p:sldId id="285" r:id="rId12"/>
    <p:sldId id="284" r:id="rId13"/>
    <p:sldId id="283" r:id="rId14"/>
    <p:sldId id="282" r:id="rId15"/>
    <p:sldId id="281" r:id="rId16"/>
    <p:sldId id="280" r:id="rId17"/>
    <p:sldId id="279" r:id="rId18"/>
    <p:sldId id="278" r:id="rId19"/>
    <p:sldId id="277" r:id="rId20"/>
    <p:sldId id="276" r:id="rId21"/>
    <p:sldId id="275" r:id="rId22"/>
    <p:sldId id="274" r:id="rId23"/>
    <p:sldId id="273" r:id="rId24"/>
    <p:sldId id="272" r:id="rId25"/>
    <p:sldId id="271" r:id="rId26"/>
    <p:sldId id="270" r:id="rId27"/>
    <p:sldId id="269" r:id="rId28"/>
    <p:sldId id="268" r:id="rId29"/>
    <p:sldId id="267" r:id="rId30"/>
    <p:sldId id="288" r:id="rId31"/>
    <p:sldId id="289" r:id="rId32"/>
    <p:sldId id="295" r:id="rId33"/>
    <p:sldId id="294" r:id="rId34"/>
    <p:sldId id="293" r:id="rId35"/>
    <p:sldId id="292" r:id="rId36"/>
    <p:sldId id="291" r:id="rId37"/>
    <p:sldId id="290" r:id="rId38"/>
    <p:sldId id="296" r:id="rId39"/>
    <p:sldId id="297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84544" autoAdjust="0"/>
  </p:normalViewPr>
  <p:slideViewPr>
    <p:cSldViewPr snapToGrid="0">
      <p:cViewPr varScale="1">
        <p:scale>
          <a:sx n="70" d="100"/>
          <a:sy n="70" d="100"/>
        </p:scale>
        <p:origin x="352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BDD3BB-09B5-48A6-BE28-66D717C2DA56}" type="datetimeFigureOut">
              <a:rPr lang="en-US" smtClean="0"/>
              <a:t>10-Sep-17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CFE98C-5E38-4E4B-8401-EC4A07408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8843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our first case of a </a:t>
            </a:r>
            <a:r>
              <a:rPr lang="en-US" dirty="0" err="1" smtClean="0"/>
              <a:t>Sessie</a:t>
            </a:r>
            <a:r>
              <a:rPr lang="en-US" baseline="0" dirty="0" smtClean="0"/>
              <a:t> ruleset generating a three-dimensional causal network.  At first the network looks 2-d, as if it could lie flat in a plane, 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FE98C-5E38-4E4B-8401-EC4A0740860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9874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4 means “increment</a:t>
            </a:r>
            <a:r>
              <a:rPr lang="en-US" baseline="0" dirty="0" smtClean="0"/>
              <a:t> the final character”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FE98C-5E38-4E4B-8401-EC4A0740860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4124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 means “end this string</a:t>
            </a:r>
            <a:r>
              <a:rPr lang="en-US" baseline="0" dirty="0" smtClean="0"/>
              <a:t> and start a new string with a single A”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FE98C-5E38-4E4B-8401-EC4A0740860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8512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Increment the A to become a 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FE98C-5E38-4E4B-8401-EC4A0740860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9501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Append an 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FE98C-5E38-4E4B-8401-EC4A0740860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7143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Start a new string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FE98C-5E38-4E4B-8401-EC4A0740860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2896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Append an 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FE98C-5E38-4E4B-8401-EC4A0740860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3905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Increment the A to become a 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FE98C-5E38-4E4B-8401-EC4A0740860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028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Increment the B to become a 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FE98C-5E38-4E4B-8401-EC4A0740860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2623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Start a new string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FE98C-5E38-4E4B-8401-EC4A0740860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7196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Increment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FE98C-5E38-4E4B-8401-EC4A0740860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8678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But it soon needs to curve</a:t>
            </a:r>
            <a:r>
              <a:rPr lang="en-US" baseline="0" dirty="0" smtClean="0"/>
              <a:t> in order to lie flat, 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FE98C-5E38-4E4B-8401-EC4A0740860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35790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Append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FE98C-5E38-4E4B-8401-EC4A0740860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18760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Increment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FE98C-5E38-4E4B-8401-EC4A0740860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71525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Increment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FE98C-5E38-4E4B-8401-EC4A0740860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81221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Append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FE98C-5E38-4E4B-8401-EC4A0740860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81542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Start a new string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FE98C-5E38-4E4B-8401-EC4A0740860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88579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Increment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FE98C-5E38-4E4B-8401-EC4A0740860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33240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Start a new string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FE98C-5E38-4E4B-8401-EC4A0740860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84719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Append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FE98C-5E38-4E4B-8401-EC4A07408604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00518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Increment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FE98C-5E38-4E4B-8401-EC4A07408604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03375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Increment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FE98C-5E38-4E4B-8401-EC4A07408604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7636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And eventually</a:t>
            </a:r>
            <a:r>
              <a:rPr lang="en-US" baseline="0" dirty="0" smtClean="0"/>
              <a:t> it would curve back over itself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FE98C-5E38-4E4B-8401-EC4A0740860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42885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Every </a:t>
            </a:r>
            <a:r>
              <a:rPr lang="en-US" baseline="0" dirty="0" smtClean="0"/>
              <a:t>base-5 code number results in a unique sequential substitution system ruleset.  But let’s look at another example, 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FE98C-5E38-4E4B-8401-EC4A07408604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20608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simpler one,</a:t>
            </a:r>
            <a:r>
              <a:rPr lang="en-US" baseline="0" dirty="0" smtClean="0"/>
              <a:t> but containing the digits 0 and 1.  Again, s</a:t>
            </a:r>
            <a:r>
              <a:rPr lang="en-US" dirty="0" smtClean="0"/>
              <a:t>tart</a:t>
            </a:r>
            <a:r>
              <a:rPr lang="en-US" baseline="0" dirty="0" smtClean="0"/>
              <a:t> with a single A.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FE98C-5E38-4E4B-8401-EC4A07408604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39159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Append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FE98C-5E38-4E4B-8401-EC4A07408604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08409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 means “insert an empty string, then start</a:t>
            </a:r>
            <a:r>
              <a:rPr lang="en-US" baseline="0" dirty="0" smtClean="0"/>
              <a:t> a new string with a single A”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FE98C-5E38-4E4B-8401-EC4A07408604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5243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Increment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FE98C-5E38-4E4B-8401-EC4A07408604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11983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0 means “insert 2 empty strings, then a new string starting</a:t>
            </a:r>
            <a:r>
              <a:rPr lang="en-US" baseline="0" dirty="0" smtClean="0"/>
              <a:t> with an A”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FE98C-5E38-4E4B-8401-EC4A07408604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87721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Append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FE98C-5E38-4E4B-8401-EC4A07408604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5718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Increment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FE98C-5E38-4E4B-8401-EC4A07408604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21214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Done.</a:t>
            </a:r>
            <a:r>
              <a:rPr lang="en-US" baseline="0" dirty="0" smtClean="0"/>
              <a:t>  Although this simpler ruleset generates a rather simple repetitive </a:t>
            </a:r>
            <a:r>
              <a:rPr lang="en-US" baseline="0" dirty="0" err="1" smtClean="0"/>
              <a:t>sessie</a:t>
            </a:r>
            <a:r>
              <a:rPr lang="en-US" baseline="0" dirty="0" smtClean="0"/>
              <a:t> and network, as shown 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FE98C-5E38-4E4B-8401-EC4A07408604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28875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FE98C-5E38-4E4B-8401-EC4A07408604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9696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Or start filling up a 3</a:t>
            </a:r>
            <a:r>
              <a:rPr lang="en-US" baseline="30000" dirty="0" smtClean="0"/>
              <a:t>rd</a:t>
            </a:r>
            <a:r>
              <a:rPr lang="en-US" dirty="0" smtClean="0"/>
              <a:t> dimension.</a:t>
            </a:r>
            <a:r>
              <a:rPr lang="en-US" baseline="0" dirty="0" smtClean="0"/>
              <a:t>  This could be arranged to evenly fill a growing cone-shape in 3 dimensions, but it does need 3-d.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FE98C-5E38-4E4B-8401-EC4A0740860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491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All </a:t>
            </a:r>
            <a:r>
              <a:rPr lang="en-US" dirty="0" err="1" smtClean="0"/>
              <a:t>sessies</a:t>
            </a:r>
            <a:r>
              <a:rPr lang="en-US" baseline="0" dirty="0" smtClean="0"/>
              <a:t> are generated from sets of substitution rules, and every ruleset corresponds to a unique code number.  Let’s build this ruleset 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FE98C-5E38-4E4B-8401-EC4A0740860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0918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You’ll start to recognize the meaning of the different digit codes as we work</a:t>
            </a:r>
            <a:r>
              <a:rPr lang="en-US" baseline="0" dirty="0" smtClean="0"/>
              <a:t> through this example….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FE98C-5E38-4E4B-8401-EC4A0740860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858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Camille,</a:t>
            </a:r>
            <a:r>
              <a:rPr lang="en-US" b="1" baseline="0" dirty="0" smtClean="0"/>
              <a:t> can you make the window at the bottom scroll up?</a:t>
            </a:r>
          </a:p>
          <a:p>
            <a:endParaRPr lang="en-US" baseline="0" dirty="0" smtClean="0"/>
          </a:p>
          <a:p>
            <a:r>
              <a:rPr lang="en-US" baseline="0" dirty="0" smtClean="0"/>
              <a:t>After all the code digits are scanned, the complete ruleset has been built.  Wait, that was too fast!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FE98C-5E38-4E4B-8401-EC4A0740860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6676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Let’s look at it one step</a:t>
            </a:r>
            <a:r>
              <a:rPr lang="en-US" baseline="0" dirty="0" smtClean="0"/>
              <a:t> at a time.  Even before we look at any of the digits, we start the ruleset with a single “A”.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FE98C-5E38-4E4B-8401-EC4A0740860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847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3 means “append an</a:t>
            </a:r>
            <a:r>
              <a:rPr lang="en-US" baseline="0" dirty="0" smtClean="0"/>
              <a:t> A”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FE98C-5E38-4E4B-8401-EC4A0740860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2026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25625-05E0-4E65-8C2A-4FD22AC083FD}" type="datetimeFigureOut">
              <a:rPr lang="en-US" smtClean="0"/>
              <a:t>10-Sep-17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DAFF6-4324-43DC-8BAE-11C458B6F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61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25625-05E0-4E65-8C2A-4FD22AC083FD}" type="datetimeFigureOut">
              <a:rPr lang="en-US" smtClean="0"/>
              <a:t>10-Sep-17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DAFF6-4324-43DC-8BAE-11C458B6F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112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25625-05E0-4E65-8C2A-4FD22AC083FD}" type="datetimeFigureOut">
              <a:rPr lang="en-US" smtClean="0"/>
              <a:t>10-Sep-17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DAFF6-4324-43DC-8BAE-11C458B6F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770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25625-05E0-4E65-8C2A-4FD22AC083FD}" type="datetimeFigureOut">
              <a:rPr lang="en-US" smtClean="0"/>
              <a:t>10-Sep-17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DAFF6-4324-43DC-8BAE-11C458B6F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009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25625-05E0-4E65-8C2A-4FD22AC083FD}" type="datetimeFigureOut">
              <a:rPr lang="en-US" smtClean="0"/>
              <a:t>10-Sep-17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DAFF6-4324-43DC-8BAE-11C458B6F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139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25625-05E0-4E65-8C2A-4FD22AC083FD}" type="datetimeFigureOut">
              <a:rPr lang="en-US" smtClean="0"/>
              <a:t>10-Sep-17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DAFF6-4324-43DC-8BAE-11C458B6F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852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25625-05E0-4E65-8C2A-4FD22AC083FD}" type="datetimeFigureOut">
              <a:rPr lang="en-US" smtClean="0"/>
              <a:t>10-Sep-17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DAFF6-4324-43DC-8BAE-11C458B6F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268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25625-05E0-4E65-8C2A-4FD22AC083FD}" type="datetimeFigureOut">
              <a:rPr lang="en-US" smtClean="0"/>
              <a:t>10-Sep-17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DAFF6-4324-43DC-8BAE-11C458B6F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234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25625-05E0-4E65-8C2A-4FD22AC083FD}" type="datetimeFigureOut">
              <a:rPr lang="en-US" smtClean="0"/>
              <a:t>10-Sep-17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DAFF6-4324-43DC-8BAE-11C458B6F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180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25625-05E0-4E65-8C2A-4FD22AC083FD}" type="datetimeFigureOut">
              <a:rPr lang="en-US" smtClean="0"/>
              <a:t>10-Sep-17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DAFF6-4324-43DC-8BAE-11C458B6F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249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25625-05E0-4E65-8C2A-4FD22AC083FD}" type="datetimeFigureOut">
              <a:rPr lang="en-US" smtClean="0"/>
              <a:t>10-Sep-17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DAFF6-4324-43DC-8BAE-11C458B6F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492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A25625-05E0-4E65-8C2A-4FD22AC083FD}" type="datetimeFigureOut">
              <a:rPr lang="en-US" smtClean="0"/>
              <a:t>10-Sep-17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7DAFF6-4324-43DC-8BAE-11C458B6F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764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8114607" cy="1325563"/>
          </a:xfrm>
        </p:spPr>
        <p:txBody>
          <a:bodyPr/>
          <a:lstStyle/>
          <a:p>
            <a:r>
              <a:rPr lang="en-US" dirty="0" smtClean="0"/>
              <a:t>Our first 3-d network: </a:t>
            </a: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4000" dirty="0" smtClean="0"/>
              <a:t>{"</a:t>
            </a:r>
            <a:r>
              <a:rPr lang="en-US" sz="4000" dirty="0"/>
              <a:t>AB"-&gt;"BA</a:t>
            </a:r>
            <a:r>
              <a:rPr lang="en-US" sz="4000" dirty="0" smtClean="0"/>
              <a:t>", "</a:t>
            </a:r>
            <a:r>
              <a:rPr lang="en-US" sz="4000" dirty="0"/>
              <a:t>AC"-&gt;"BCA</a:t>
            </a:r>
            <a:r>
              <a:rPr lang="en-US" sz="4000" dirty="0" smtClean="0"/>
              <a:t>", "</a:t>
            </a:r>
            <a:r>
              <a:rPr lang="en-US" sz="4000" dirty="0"/>
              <a:t>B"-&gt;"AC"}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338" y="1722175"/>
            <a:ext cx="3275214" cy="4836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04355" y="365125"/>
            <a:ext cx="2233463" cy="186949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14058" y="2579619"/>
            <a:ext cx="6763099" cy="3415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22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90303" y="357264"/>
            <a:ext cx="8257032" cy="202996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/>
              <a:t>Base-5 </a:t>
            </a:r>
            <a:r>
              <a:rPr lang="en-US" dirty="0"/>
              <a:t>digit meanings:</a:t>
            </a:r>
          </a:p>
          <a:p>
            <a:pPr marL="0" indent="0">
              <a:buNone/>
            </a:pPr>
            <a:r>
              <a:rPr lang="en-US" sz="3200" dirty="0" smtClean="0"/>
              <a:t>0.  End </a:t>
            </a:r>
            <a:r>
              <a:rPr lang="en-US" sz="3200" dirty="0"/>
              <a:t>this string, insert two empty strings and start a new string with an “A”.</a:t>
            </a:r>
          </a:p>
          <a:p>
            <a:pPr marL="0" indent="0">
              <a:buNone/>
            </a:pPr>
            <a:r>
              <a:rPr lang="en-US" sz="3200" dirty="0" smtClean="0"/>
              <a:t>1.  End </a:t>
            </a:r>
            <a:r>
              <a:rPr lang="en-US" sz="3200" dirty="0"/>
              <a:t>this string, insert one empty string and start a new string with an “A”.</a:t>
            </a:r>
          </a:p>
          <a:p>
            <a:pPr marL="0" indent="0">
              <a:buNone/>
            </a:pPr>
            <a:r>
              <a:rPr lang="en-US" sz="3200" dirty="0" smtClean="0"/>
              <a:t>2.  End </a:t>
            </a:r>
            <a:r>
              <a:rPr lang="en-US" sz="3200" dirty="0"/>
              <a:t>this string and start a new string with an “A”.</a:t>
            </a:r>
          </a:p>
          <a:p>
            <a:pPr marL="0" indent="0">
              <a:buNone/>
            </a:pPr>
            <a:r>
              <a:rPr lang="en-US" sz="3200" dirty="0" smtClean="0"/>
              <a:t>3.  End </a:t>
            </a:r>
            <a:r>
              <a:rPr lang="en-US" sz="3200" dirty="0"/>
              <a:t>this character and start a new character (as an “A”).</a:t>
            </a:r>
          </a:p>
          <a:p>
            <a:pPr marL="0" indent="0">
              <a:buNone/>
            </a:pPr>
            <a:r>
              <a:rPr lang="en-US" sz="3200" dirty="0" smtClean="0"/>
              <a:t>4.  Increment </a:t>
            </a:r>
            <a:r>
              <a:rPr lang="en-US" sz="3200" dirty="0"/>
              <a:t>this character</a:t>
            </a:r>
            <a:r>
              <a:rPr lang="en-US" sz="3200" dirty="0" smtClean="0"/>
              <a:t>.</a:t>
            </a:r>
            <a:endParaRPr lang="en-US" sz="3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4355" y="365125"/>
            <a:ext cx="2233463" cy="1869491"/>
          </a:xfrm>
          <a:prstGeom prst="rect">
            <a:avLst/>
          </a:prstGeom>
        </p:spPr>
      </p:pic>
      <p:sp>
        <p:nvSpPr>
          <p:cNvPr id="8" name="Content Placeholder 3"/>
          <p:cNvSpPr txBox="1">
            <a:spLocks/>
          </p:cNvSpPr>
          <p:nvPr/>
        </p:nvSpPr>
        <p:spPr>
          <a:xfrm>
            <a:off x="890302" y="2584688"/>
            <a:ext cx="11170634" cy="35875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400" dirty="0" smtClean="0"/>
              <a:t>Digit being treated:	</a:t>
            </a:r>
            <a:r>
              <a:rPr lang="en-US" sz="4400" dirty="0" smtClean="0"/>
              <a:t>342432344243443242344</a:t>
            </a:r>
            <a:endParaRPr lang="en-US" sz="4400" dirty="0" smtClean="0"/>
          </a:p>
          <a:p>
            <a:pPr marL="0" indent="0">
              <a:spcBef>
                <a:spcPts val="1800"/>
              </a:spcBef>
              <a:spcAft>
                <a:spcPts val="1800"/>
              </a:spcAft>
              <a:buFont typeface="Arial" panose="020B0604020202020204" pitchFamily="34" charset="0"/>
              <a:buNone/>
            </a:pPr>
            <a:r>
              <a:rPr lang="en-US" sz="4400" dirty="0" smtClean="0"/>
              <a:t>Ruleset under construction:  </a:t>
            </a:r>
            <a:endParaRPr lang="en-US" sz="3600" dirty="0" smtClean="0"/>
          </a:p>
          <a:p>
            <a:pPr marL="0" indent="0">
              <a:buNone/>
            </a:pPr>
            <a:r>
              <a:rPr lang="en-US" sz="4800" dirty="0" smtClean="0"/>
              <a:t>	</a:t>
            </a:r>
            <a:r>
              <a:rPr lang="en-US" sz="4800" dirty="0" smtClean="0"/>
              <a:t>{“AA”}</a:t>
            </a:r>
            <a:r>
              <a:rPr lang="en-US" sz="4800" dirty="0" smtClean="0"/>
              <a:t>	</a:t>
            </a:r>
            <a:endParaRPr lang="en-US" sz="4800" dirty="0"/>
          </a:p>
          <a:p>
            <a:pPr marL="0" indent="0">
              <a:buNone/>
            </a:pPr>
            <a:r>
              <a:rPr lang="en-US" sz="4800" dirty="0" smtClean="0"/>
              <a:t>=&gt;	{“A</a:t>
            </a:r>
            <a:r>
              <a:rPr lang="en-US" sz="4800" b="1" dirty="0" smtClean="0"/>
              <a:t>B</a:t>
            </a:r>
            <a:r>
              <a:rPr lang="en-US" sz="4800" dirty="0" smtClean="0"/>
              <a:t>”}</a:t>
            </a:r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2" name="Up Arrow 1"/>
          <p:cNvSpPr/>
          <p:nvPr/>
        </p:nvSpPr>
        <p:spPr>
          <a:xfrm>
            <a:off x="5888736" y="3163824"/>
            <a:ext cx="228600" cy="420624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Up Arrow 5"/>
          <p:cNvSpPr/>
          <p:nvPr/>
        </p:nvSpPr>
        <p:spPr>
          <a:xfrm>
            <a:off x="2702966" y="5794248"/>
            <a:ext cx="228600" cy="420624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315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90303" y="357264"/>
            <a:ext cx="8257032" cy="202996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/>
              <a:t>Base-5 </a:t>
            </a:r>
            <a:r>
              <a:rPr lang="en-US" dirty="0"/>
              <a:t>digit meanings:</a:t>
            </a:r>
          </a:p>
          <a:p>
            <a:pPr marL="0" indent="0">
              <a:buNone/>
            </a:pPr>
            <a:r>
              <a:rPr lang="en-US" sz="3200" dirty="0" smtClean="0"/>
              <a:t>0.  End </a:t>
            </a:r>
            <a:r>
              <a:rPr lang="en-US" sz="3200" dirty="0"/>
              <a:t>this string, insert two empty strings and start a new string with an “A”.</a:t>
            </a:r>
          </a:p>
          <a:p>
            <a:pPr marL="0" indent="0">
              <a:buNone/>
            </a:pPr>
            <a:r>
              <a:rPr lang="en-US" sz="3200" dirty="0" smtClean="0"/>
              <a:t>1.  End </a:t>
            </a:r>
            <a:r>
              <a:rPr lang="en-US" sz="3200" dirty="0"/>
              <a:t>this string, insert one empty string and start a new string with an “A”.</a:t>
            </a:r>
          </a:p>
          <a:p>
            <a:pPr marL="0" indent="0">
              <a:buNone/>
            </a:pPr>
            <a:r>
              <a:rPr lang="en-US" sz="3200" dirty="0" smtClean="0"/>
              <a:t>2.  End </a:t>
            </a:r>
            <a:r>
              <a:rPr lang="en-US" sz="3200" dirty="0"/>
              <a:t>this string and start a new string with an “A”.</a:t>
            </a:r>
          </a:p>
          <a:p>
            <a:pPr marL="0" indent="0">
              <a:buNone/>
            </a:pPr>
            <a:r>
              <a:rPr lang="en-US" sz="3200" dirty="0" smtClean="0"/>
              <a:t>3.  End </a:t>
            </a:r>
            <a:r>
              <a:rPr lang="en-US" sz="3200" dirty="0"/>
              <a:t>this character and start a new character (as an “A”).</a:t>
            </a:r>
          </a:p>
          <a:p>
            <a:pPr marL="0" indent="0">
              <a:buNone/>
            </a:pPr>
            <a:r>
              <a:rPr lang="en-US" sz="3200" dirty="0" smtClean="0"/>
              <a:t>4.  Increment </a:t>
            </a:r>
            <a:r>
              <a:rPr lang="en-US" sz="3200" dirty="0"/>
              <a:t>this character</a:t>
            </a:r>
            <a:r>
              <a:rPr lang="en-US" sz="3200" dirty="0" smtClean="0"/>
              <a:t>.</a:t>
            </a:r>
            <a:endParaRPr lang="en-US" sz="3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4355" y="365125"/>
            <a:ext cx="2233463" cy="1869491"/>
          </a:xfrm>
          <a:prstGeom prst="rect">
            <a:avLst/>
          </a:prstGeom>
        </p:spPr>
      </p:pic>
      <p:sp>
        <p:nvSpPr>
          <p:cNvPr id="8" name="Content Placeholder 3"/>
          <p:cNvSpPr txBox="1">
            <a:spLocks/>
          </p:cNvSpPr>
          <p:nvPr/>
        </p:nvSpPr>
        <p:spPr>
          <a:xfrm>
            <a:off x="890302" y="2584688"/>
            <a:ext cx="11170634" cy="35875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400" dirty="0" smtClean="0"/>
              <a:t>Digit being treated:	</a:t>
            </a:r>
            <a:r>
              <a:rPr lang="en-US" sz="4400" dirty="0" smtClean="0"/>
              <a:t>342432344243443242344</a:t>
            </a:r>
            <a:endParaRPr lang="en-US" sz="4400" dirty="0" smtClean="0"/>
          </a:p>
          <a:p>
            <a:pPr marL="0" indent="0">
              <a:spcBef>
                <a:spcPts val="1800"/>
              </a:spcBef>
              <a:spcAft>
                <a:spcPts val="1800"/>
              </a:spcAft>
              <a:buFont typeface="Arial" panose="020B0604020202020204" pitchFamily="34" charset="0"/>
              <a:buNone/>
            </a:pPr>
            <a:r>
              <a:rPr lang="en-US" sz="4400" dirty="0" smtClean="0"/>
              <a:t>Ruleset under construction:  </a:t>
            </a:r>
            <a:endParaRPr lang="en-US" sz="3600" dirty="0" smtClean="0"/>
          </a:p>
          <a:p>
            <a:pPr marL="0" indent="0">
              <a:buNone/>
            </a:pPr>
            <a:r>
              <a:rPr lang="en-US" sz="4800" dirty="0" smtClean="0"/>
              <a:t>	</a:t>
            </a:r>
            <a:r>
              <a:rPr lang="en-US" sz="4800" dirty="0" smtClean="0"/>
              <a:t>{“AB”}</a:t>
            </a:r>
            <a:r>
              <a:rPr lang="en-US" sz="4800" dirty="0" smtClean="0"/>
              <a:t>	</a:t>
            </a:r>
            <a:endParaRPr lang="en-US" sz="4800" dirty="0"/>
          </a:p>
          <a:p>
            <a:pPr marL="0" indent="0">
              <a:buNone/>
            </a:pPr>
            <a:r>
              <a:rPr lang="en-US" sz="4800" dirty="0" smtClean="0"/>
              <a:t>=&gt;	{“</a:t>
            </a:r>
            <a:r>
              <a:rPr lang="en-US" sz="4800" dirty="0"/>
              <a:t>AB</a:t>
            </a:r>
            <a:r>
              <a:rPr lang="en-US" sz="4800" dirty="0" smtClean="0"/>
              <a:t>”-&gt;“</a:t>
            </a:r>
            <a:r>
              <a:rPr lang="en-US" sz="4800" b="1" dirty="0" smtClean="0"/>
              <a:t>A</a:t>
            </a:r>
            <a:r>
              <a:rPr lang="en-US" sz="4800" dirty="0" smtClean="0"/>
              <a:t>”}</a:t>
            </a:r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2" name="Up Arrow 1"/>
          <p:cNvSpPr/>
          <p:nvPr/>
        </p:nvSpPr>
        <p:spPr>
          <a:xfrm>
            <a:off x="6163056" y="3163824"/>
            <a:ext cx="228600" cy="420624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Up Arrow 5"/>
          <p:cNvSpPr/>
          <p:nvPr/>
        </p:nvSpPr>
        <p:spPr>
          <a:xfrm>
            <a:off x="4037990" y="5794248"/>
            <a:ext cx="228600" cy="420624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609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90303" y="357264"/>
            <a:ext cx="8257032" cy="202996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/>
              <a:t>Base-5 </a:t>
            </a:r>
            <a:r>
              <a:rPr lang="en-US" dirty="0"/>
              <a:t>digit meanings:</a:t>
            </a:r>
          </a:p>
          <a:p>
            <a:pPr marL="0" indent="0">
              <a:buNone/>
            </a:pPr>
            <a:r>
              <a:rPr lang="en-US" sz="3200" dirty="0" smtClean="0"/>
              <a:t>0.  End </a:t>
            </a:r>
            <a:r>
              <a:rPr lang="en-US" sz="3200" dirty="0"/>
              <a:t>this string, insert two empty strings and start a new string with an “A”.</a:t>
            </a:r>
          </a:p>
          <a:p>
            <a:pPr marL="0" indent="0">
              <a:buNone/>
            </a:pPr>
            <a:r>
              <a:rPr lang="en-US" sz="3200" dirty="0" smtClean="0"/>
              <a:t>1.  End </a:t>
            </a:r>
            <a:r>
              <a:rPr lang="en-US" sz="3200" dirty="0"/>
              <a:t>this string, insert one empty string and start a new string with an “A”.</a:t>
            </a:r>
          </a:p>
          <a:p>
            <a:pPr marL="0" indent="0">
              <a:buNone/>
            </a:pPr>
            <a:r>
              <a:rPr lang="en-US" sz="3200" dirty="0" smtClean="0"/>
              <a:t>2.  End </a:t>
            </a:r>
            <a:r>
              <a:rPr lang="en-US" sz="3200" dirty="0"/>
              <a:t>this string and start a new string with an “A”.</a:t>
            </a:r>
          </a:p>
          <a:p>
            <a:pPr marL="0" indent="0">
              <a:buNone/>
            </a:pPr>
            <a:r>
              <a:rPr lang="en-US" sz="3200" dirty="0" smtClean="0"/>
              <a:t>3.  End </a:t>
            </a:r>
            <a:r>
              <a:rPr lang="en-US" sz="3200" dirty="0"/>
              <a:t>this character and start a new character (as an “A”).</a:t>
            </a:r>
          </a:p>
          <a:p>
            <a:pPr marL="0" indent="0">
              <a:buNone/>
            </a:pPr>
            <a:r>
              <a:rPr lang="en-US" sz="3200" dirty="0" smtClean="0"/>
              <a:t>4.  Increment </a:t>
            </a:r>
            <a:r>
              <a:rPr lang="en-US" sz="3200" dirty="0"/>
              <a:t>this character</a:t>
            </a:r>
            <a:r>
              <a:rPr lang="en-US" sz="3200" dirty="0" smtClean="0"/>
              <a:t>.</a:t>
            </a:r>
            <a:endParaRPr lang="en-US" sz="3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4355" y="365125"/>
            <a:ext cx="2233463" cy="1869491"/>
          </a:xfrm>
          <a:prstGeom prst="rect">
            <a:avLst/>
          </a:prstGeom>
        </p:spPr>
      </p:pic>
      <p:sp>
        <p:nvSpPr>
          <p:cNvPr id="8" name="Content Placeholder 3"/>
          <p:cNvSpPr txBox="1">
            <a:spLocks/>
          </p:cNvSpPr>
          <p:nvPr/>
        </p:nvSpPr>
        <p:spPr>
          <a:xfrm>
            <a:off x="890302" y="2584688"/>
            <a:ext cx="11170634" cy="35875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400" dirty="0" smtClean="0"/>
              <a:t>Digit being treated:	</a:t>
            </a:r>
            <a:r>
              <a:rPr lang="en-US" sz="4400" dirty="0" smtClean="0"/>
              <a:t>342432344243443242344</a:t>
            </a:r>
            <a:endParaRPr lang="en-US" sz="4400" dirty="0" smtClean="0"/>
          </a:p>
          <a:p>
            <a:pPr marL="0" indent="0">
              <a:spcBef>
                <a:spcPts val="1800"/>
              </a:spcBef>
              <a:spcAft>
                <a:spcPts val="1800"/>
              </a:spcAft>
              <a:buFont typeface="Arial" panose="020B0604020202020204" pitchFamily="34" charset="0"/>
              <a:buNone/>
            </a:pPr>
            <a:r>
              <a:rPr lang="en-US" sz="4400" dirty="0" smtClean="0"/>
              <a:t>Ruleset under construction:  </a:t>
            </a:r>
            <a:endParaRPr lang="en-US" sz="3600" dirty="0" smtClean="0"/>
          </a:p>
          <a:p>
            <a:pPr marL="0" indent="0">
              <a:buNone/>
            </a:pPr>
            <a:r>
              <a:rPr lang="en-US" sz="4800" dirty="0" smtClean="0"/>
              <a:t>	</a:t>
            </a:r>
            <a:r>
              <a:rPr lang="en-US" sz="4800" dirty="0" smtClean="0"/>
              <a:t>{“AB”-&gt;“A”}</a:t>
            </a:r>
            <a:r>
              <a:rPr lang="en-US" sz="4800" dirty="0" smtClean="0"/>
              <a:t>	</a:t>
            </a:r>
            <a:endParaRPr lang="en-US" sz="4800" dirty="0"/>
          </a:p>
          <a:p>
            <a:pPr marL="0" indent="0">
              <a:buNone/>
            </a:pPr>
            <a:r>
              <a:rPr lang="en-US" sz="4800" dirty="0" smtClean="0"/>
              <a:t>=&gt;	{“</a:t>
            </a:r>
            <a:r>
              <a:rPr lang="en-US" sz="4800" dirty="0"/>
              <a:t>AB</a:t>
            </a:r>
            <a:r>
              <a:rPr lang="en-US" sz="4800" dirty="0" smtClean="0"/>
              <a:t>”-&gt;“</a:t>
            </a:r>
            <a:r>
              <a:rPr lang="en-US" sz="4800" b="1" dirty="0" smtClean="0"/>
              <a:t>B</a:t>
            </a:r>
            <a:r>
              <a:rPr lang="en-US" sz="4800" dirty="0" smtClean="0"/>
              <a:t>”}</a:t>
            </a:r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2" name="Up Arrow 1"/>
          <p:cNvSpPr/>
          <p:nvPr/>
        </p:nvSpPr>
        <p:spPr>
          <a:xfrm>
            <a:off x="6455664" y="3163824"/>
            <a:ext cx="228600" cy="420624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Up Arrow 5"/>
          <p:cNvSpPr/>
          <p:nvPr/>
        </p:nvSpPr>
        <p:spPr>
          <a:xfrm>
            <a:off x="4019702" y="5794248"/>
            <a:ext cx="228600" cy="420624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627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90303" y="357264"/>
            <a:ext cx="8257032" cy="202996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/>
              <a:t>Base-5 </a:t>
            </a:r>
            <a:r>
              <a:rPr lang="en-US" dirty="0"/>
              <a:t>digit meanings:</a:t>
            </a:r>
          </a:p>
          <a:p>
            <a:pPr marL="0" indent="0">
              <a:buNone/>
            </a:pPr>
            <a:r>
              <a:rPr lang="en-US" sz="3200" dirty="0" smtClean="0"/>
              <a:t>0.  End </a:t>
            </a:r>
            <a:r>
              <a:rPr lang="en-US" sz="3200" dirty="0"/>
              <a:t>this string, insert two empty strings and start a new string with an “A”.</a:t>
            </a:r>
          </a:p>
          <a:p>
            <a:pPr marL="0" indent="0">
              <a:buNone/>
            </a:pPr>
            <a:r>
              <a:rPr lang="en-US" sz="3200" dirty="0" smtClean="0"/>
              <a:t>1.  End </a:t>
            </a:r>
            <a:r>
              <a:rPr lang="en-US" sz="3200" dirty="0"/>
              <a:t>this string, insert one empty string and start a new string with an “A”.</a:t>
            </a:r>
          </a:p>
          <a:p>
            <a:pPr marL="0" indent="0">
              <a:buNone/>
            </a:pPr>
            <a:r>
              <a:rPr lang="en-US" sz="3200" dirty="0" smtClean="0"/>
              <a:t>2.  End </a:t>
            </a:r>
            <a:r>
              <a:rPr lang="en-US" sz="3200" dirty="0"/>
              <a:t>this string and start a new string with an “A”.</a:t>
            </a:r>
          </a:p>
          <a:p>
            <a:pPr marL="0" indent="0">
              <a:buNone/>
            </a:pPr>
            <a:r>
              <a:rPr lang="en-US" sz="3200" dirty="0" smtClean="0"/>
              <a:t>3.  End </a:t>
            </a:r>
            <a:r>
              <a:rPr lang="en-US" sz="3200" dirty="0"/>
              <a:t>this character and start a new character (as an “A”).</a:t>
            </a:r>
          </a:p>
          <a:p>
            <a:pPr marL="0" indent="0">
              <a:buNone/>
            </a:pPr>
            <a:r>
              <a:rPr lang="en-US" sz="3200" dirty="0" smtClean="0"/>
              <a:t>4.  Increment </a:t>
            </a:r>
            <a:r>
              <a:rPr lang="en-US" sz="3200" dirty="0"/>
              <a:t>this character</a:t>
            </a:r>
            <a:r>
              <a:rPr lang="en-US" sz="3200" dirty="0" smtClean="0"/>
              <a:t>.</a:t>
            </a:r>
            <a:endParaRPr lang="en-US" sz="3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4355" y="365125"/>
            <a:ext cx="2233463" cy="1869491"/>
          </a:xfrm>
          <a:prstGeom prst="rect">
            <a:avLst/>
          </a:prstGeom>
        </p:spPr>
      </p:pic>
      <p:sp>
        <p:nvSpPr>
          <p:cNvPr id="8" name="Content Placeholder 3"/>
          <p:cNvSpPr txBox="1">
            <a:spLocks/>
          </p:cNvSpPr>
          <p:nvPr/>
        </p:nvSpPr>
        <p:spPr>
          <a:xfrm>
            <a:off x="890302" y="2584688"/>
            <a:ext cx="11170634" cy="35875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400" dirty="0" smtClean="0"/>
              <a:t>Digit being treated:	</a:t>
            </a:r>
            <a:r>
              <a:rPr lang="en-US" sz="4400" dirty="0" smtClean="0"/>
              <a:t>342432344243443242344</a:t>
            </a:r>
            <a:endParaRPr lang="en-US" sz="4400" dirty="0" smtClean="0"/>
          </a:p>
          <a:p>
            <a:pPr marL="0" indent="0">
              <a:spcBef>
                <a:spcPts val="1800"/>
              </a:spcBef>
              <a:spcAft>
                <a:spcPts val="1800"/>
              </a:spcAft>
              <a:buFont typeface="Arial" panose="020B0604020202020204" pitchFamily="34" charset="0"/>
              <a:buNone/>
            </a:pPr>
            <a:r>
              <a:rPr lang="en-US" sz="4400" dirty="0" smtClean="0"/>
              <a:t>Ruleset under construction:  </a:t>
            </a:r>
            <a:endParaRPr lang="en-US" sz="3600" dirty="0" smtClean="0"/>
          </a:p>
          <a:p>
            <a:pPr marL="0" indent="0">
              <a:buNone/>
            </a:pPr>
            <a:r>
              <a:rPr lang="en-US" sz="4800" dirty="0" smtClean="0"/>
              <a:t>	</a:t>
            </a:r>
            <a:r>
              <a:rPr lang="en-US" sz="4800" dirty="0" smtClean="0"/>
              <a:t>{“AB”-&gt;“B”}</a:t>
            </a:r>
            <a:r>
              <a:rPr lang="en-US" sz="4800" dirty="0" smtClean="0"/>
              <a:t>	</a:t>
            </a:r>
            <a:endParaRPr lang="en-US" sz="4800" dirty="0"/>
          </a:p>
          <a:p>
            <a:pPr marL="0" indent="0">
              <a:buNone/>
            </a:pPr>
            <a:r>
              <a:rPr lang="en-US" sz="4800" dirty="0" smtClean="0"/>
              <a:t>=&gt;	{“</a:t>
            </a:r>
            <a:r>
              <a:rPr lang="en-US" sz="4800" dirty="0"/>
              <a:t>AB”-&gt;“</a:t>
            </a:r>
            <a:r>
              <a:rPr lang="en-US" sz="4800" dirty="0" smtClean="0"/>
              <a:t>B</a:t>
            </a:r>
            <a:r>
              <a:rPr lang="en-US" sz="4800" b="1" dirty="0" smtClean="0"/>
              <a:t>A</a:t>
            </a:r>
            <a:r>
              <a:rPr lang="en-US" sz="4800" dirty="0" smtClean="0"/>
              <a:t>”}</a:t>
            </a:r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2" name="Up Arrow 1"/>
          <p:cNvSpPr/>
          <p:nvPr/>
        </p:nvSpPr>
        <p:spPr>
          <a:xfrm>
            <a:off x="6693408" y="3163824"/>
            <a:ext cx="228600" cy="420624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Up Arrow 5"/>
          <p:cNvSpPr/>
          <p:nvPr/>
        </p:nvSpPr>
        <p:spPr>
          <a:xfrm>
            <a:off x="4394606" y="5794248"/>
            <a:ext cx="228600" cy="420624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921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90303" y="357264"/>
            <a:ext cx="8257032" cy="202996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/>
              <a:t>Base-5 </a:t>
            </a:r>
            <a:r>
              <a:rPr lang="en-US" dirty="0"/>
              <a:t>digit meanings:</a:t>
            </a:r>
          </a:p>
          <a:p>
            <a:pPr marL="0" indent="0">
              <a:buNone/>
            </a:pPr>
            <a:r>
              <a:rPr lang="en-US" sz="3200" dirty="0" smtClean="0"/>
              <a:t>0.  End </a:t>
            </a:r>
            <a:r>
              <a:rPr lang="en-US" sz="3200" dirty="0"/>
              <a:t>this string, insert two empty strings and start a new string with an “A”.</a:t>
            </a:r>
          </a:p>
          <a:p>
            <a:pPr marL="0" indent="0">
              <a:buNone/>
            </a:pPr>
            <a:r>
              <a:rPr lang="en-US" sz="3200" dirty="0" smtClean="0"/>
              <a:t>1.  End </a:t>
            </a:r>
            <a:r>
              <a:rPr lang="en-US" sz="3200" dirty="0"/>
              <a:t>this string, insert one empty string and start a new string with an “A”.</a:t>
            </a:r>
          </a:p>
          <a:p>
            <a:pPr marL="0" indent="0">
              <a:buNone/>
            </a:pPr>
            <a:r>
              <a:rPr lang="en-US" sz="3200" dirty="0" smtClean="0"/>
              <a:t>2.  End </a:t>
            </a:r>
            <a:r>
              <a:rPr lang="en-US" sz="3200" dirty="0"/>
              <a:t>this string and start a new string with an “A”.</a:t>
            </a:r>
          </a:p>
          <a:p>
            <a:pPr marL="0" indent="0">
              <a:buNone/>
            </a:pPr>
            <a:r>
              <a:rPr lang="en-US" sz="3200" dirty="0" smtClean="0"/>
              <a:t>3.  End </a:t>
            </a:r>
            <a:r>
              <a:rPr lang="en-US" sz="3200" dirty="0"/>
              <a:t>this character and start a new character (as an “A”).</a:t>
            </a:r>
          </a:p>
          <a:p>
            <a:pPr marL="0" indent="0">
              <a:buNone/>
            </a:pPr>
            <a:r>
              <a:rPr lang="en-US" sz="3200" dirty="0" smtClean="0"/>
              <a:t>4.  Increment </a:t>
            </a:r>
            <a:r>
              <a:rPr lang="en-US" sz="3200" dirty="0"/>
              <a:t>this character</a:t>
            </a:r>
            <a:r>
              <a:rPr lang="en-US" sz="3200" dirty="0" smtClean="0"/>
              <a:t>.</a:t>
            </a:r>
            <a:endParaRPr lang="en-US" sz="3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4355" y="365125"/>
            <a:ext cx="2233463" cy="1869491"/>
          </a:xfrm>
          <a:prstGeom prst="rect">
            <a:avLst/>
          </a:prstGeom>
        </p:spPr>
      </p:pic>
      <p:sp>
        <p:nvSpPr>
          <p:cNvPr id="8" name="Content Placeholder 3"/>
          <p:cNvSpPr txBox="1">
            <a:spLocks/>
          </p:cNvSpPr>
          <p:nvPr/>
        </p:nvSpPr>
        <p:spPr>
          <a:xfrm>
            <a:off x="890302" y="2584688"/>
            <a:ext cx="11170634" cy="35875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400" dirty="0" smtClean="0"/>
              <a:t>Digit being treated:	</a:t>
            </a:r>
            <a:r>
              <a:rPr lang="en-US" sz="4400" dirty="0" smtClean="0"/>
              <a:t>342432344243443242344</a:t>
            </a:r>
            <a:endParaRPr lang="en-US" sz="4400" dirty="0" smtClean="0"/>
          </a:p>
          <a:p>
            <a:pPr marL="0" indent="0">
              <a:spcBef>
                <a:spcPts val="1800"/>
              </a:spcBef>
              <a:spcAft>
                <a:spcPts val="1800"/>
              </a:spcAft>
              <a:buFont typeface="Arial" panose="020B0604020202020204" pitchFamily="34" charset="0"/>
              <a:buNone/>
            </a:pPr>
            <a:r>
              <a:rPr lang="en-US" sz="4400" dirty="0" smtClean="0"/>
              <a:t>Ruleset under construction:  </a:t>
            </a:r>
            <a:endParaRPr lang="en-US" sz="3600" dirty="0" smtClean="0"/>
          </a:p>
          <a:p>
            <a:pPr marL="0" indent="0">
              <a:buNone/>
            </a:pPr>
            <a:r>
              <a:rPr lang="en-US" sz="4800" dirty="0" smtClean="0"/>
              <a:t>	</a:t>
            </a:r>
            <a:r>
              <a:rPr lang="en-US" sz="4800" dirty="0" smtClean="0"/>
              <a:t>{“AB”-&gt;“BA”}</a:t>
            </a:r>
            <a:r>
              <a:rPr lang="en-US" sz="4800" dirty="0" smtClean="0"/>
              <a:t>	</a:t>
            </a:r>
            <a:endParaRPr lang="en-US" sz="4800" dirty="0"/>
          </a:p>
          <a:p>
            <a:pPr marL="0" indent="0">
              <a:buNone/>
            </a:pPr>
            <a:r>
              <a:rPr lang="en-US" sz="4800" dirty="0" smtClean="0"/>
              <a:t>=&gt;	{“</a:t>
            </a:r>
            <a:r>
              <a:rPr lang="en-US" sz="4800" dirty="0"/>
              <a:t>AB”-&gt;“BA”, </a:t>
            </a:r>
            <a:r>
              <a:rPr lang="en-US" sz="4800" dirty="0" smtClean="0"/>
              <a:t>“</a:t>
            </a:r>
            <a:r>
              <a:rPr lang="en-US" sz="4800" b="1" dirty="0" smtClean="0"/>
              <a:t>A</a:t>
            </a:r>
            <a:r>
              <a:rPr lang="en-US" sz="4800" dirty="0" smtClean="0"/>
              <a:t>”}</a:t>
            </a:r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2" name="Up Arrow 1"/>
          <p:cNvSpPr/>
          <p:nvPr/>
        </p:nvSpPr>
        <p:spPr>
          <a:xfrm>
            <a:off x="6995160" y="3163824"/>
            <a:ext cx="228600" cy="420624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Up Arrow 5"/>
          <p:cNvSpPr/>
          <p:nvPr/>
        </p:nvSpPr>
        <p:spPr>
          <a:xfrm>
            <a:off x="5464454" y="5794248"/>
            <a:ext cx="228600" cy="420624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115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90303" y="357264"/>
            <a:ext cx="8257032" cy="202996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/>
              <a:t>Base-5 </a:t>
            </a:r>
            <a:r>
              <a:rPr lang="en-US" dirty="0"/>
              <a:t>digit meanings:</a:t>
            </a:r>
          </a:p>
          <a:p>
            <a:pPr marL="0" indent="0">
              <a:buNone/>
            </a:pPr>
            <a:r>
              <a:rPr lang="en-US" sz="3200" dirty="0" smtClean="0"/>
              <a:t>0.  End </a:t>
            </a:r>
            <a:r>
              <a:rPr lang="en-US" sz="3200" dirty="0"/>
              <a:t>this string, insert two empty strings and start a new string with an “A”.</a:t>
            </a:r>
          </a:p>
          <a:p>
            <a:pPr marL="0" indent="0">
              <a:buNone/>
            </a:pPr>
            <a:r>
              <a:rPr lang="en-US" sz="3200" dirty="0" smtClean="0"/>
              <a:t>1.  End </a:t>
            </a:r>
            <a:r>
              <a:rPr lang="en-US" sz="3200" dirty="0"/>
              <a:t>this string, insert one empty string and start a new string with an “A”.</a:t>
            </a:r>
          </a:p>
          <a:p>
            <a:pPr marL="0" indent="0">
              <a:buNone/>
            </a:pPr>
            <a:r>
              <a:rPr lang="en-US" sz="3200" dirty="0" smtClean="0"/>
              <a:t>2.  End </a:t>
            </a:r>
            <a:r>
              <a:rPr lang="en-US" sz="3200" dirty="0"/>
              <a:t>this string and start a new string with an “A”.</a:t>
            </a:r>
          </a:p>
          <a:p>
            <a:pPr marL="0" indent="0">
              <a:buNone/>
            </a:pPr>
            <a:r>
              <a:rPr lang="en-US" sz="3200" dirty="0" smtClean="0"/>
              <a:t>3.  End </a:t>
            </a:r>
            <a:r>
              <a:rPr lang="en-US" sz="3200" dirty="0"/>
              <a:t>this character and start a new character (as an “A”).</a:t>
            </a:r>
          </a:p>
          <a:p>
            <a:pPr marL="0" indent="0">
              <a:buNone/>
            </a:pPr>
            <a:r>
              <a:rPr lang="en-US" sz="3200" dirty="0" smtClean="0"/>
              <a:t>4.  Increment </a:t>
            </a:r>
            <a:r>
              <a:rPr lang="en-US" sz="3200" dirty="0"/>
              <a:t>this character</a:t>
            </a:r>
            <a:r>
              <a:rPr lang="en-US" sz="3200" dirty="0" smtClean="0"/>
              <a:t>.</a:t>
            </a:r>
            <a:endParaRPr lang="en-US" sz="3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4355" y="365125"/>
            <a:ext cx="2233463" cy="1869491"/>
          </a:xfrm>
          <a:prstGeom prst="rect">
            <a:avLst/>
          </a:prstGeom>
        </p:spPr>
      </p:pic>
      <p:sp>
        <p:nvSpPr>
          <p:cNvPr id="8" name="Content Placeholder 3"/>
          <p:cNvSpPr txBox="1">
            <a:spLocks/>
          </p:cNvSpPr>
          <p:nvPr/>
        </p:nvSpPr>
        <p:spPr>
          <a:xfrm>
            <a:off x="890302" y="2584688"/>
            <a:ext cx="11170634" cy="35875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400" dirty="0" smtClean="0"/>
              <a:t>Digit being treated:	</a:t>
            </a:r>
            <a:r>
              <a:rPr lang="en-US" sz="4400" dirty="0" smtClean="0"/>
              <a:t>342432344243443242344</a:t>
            </a:r>
            <a:endParaRPr lang="en-US" sz="4400" dirty="0" smtClean="0"/>
          </a:p>
          <a:p>
            <a:pPr marL="0" indent="0">
              <a:spcBef>
                <a:spcPts val="1800"/>
              </a:spcBef>
              <a:spcAft>
                <a:spcPts val="1800"/>
              </a:spcAft>
              <a:buFont typeface="Arial" panose="020B0604020202020204" pitchFamily="34" charset="0"/>
              <a:buNone/>
            </a:pPr>
            <a:r>
              <a:rPr lang="en-US" sz="4400" dirty="0" smtClean="0"/>
              <a:t>Ruleset under construction:  </a:t>
            </a:r>
            <a:endParaRPr lang="en-US" sz="3600" dirty="0" smtClean="0"/>
          </a:p>
          <a:p>
            <a:pPr marL="0" indent="0">
              <a:buNone/>
            </a:pPr>
            <a:r>
              <a:rPr lang="en-US" sz="4800" dirty="0" smtClean="0"/>
              <a:t>	</a:t>
            </a:r>
            <a:r>
              <a:rPr lang="en-US" sz="4800" dirty="0" smtClean="0"/>
              <a:t>{“AB”-&gt;“BA”, “A”}</a:t>
            </a:r>
            <a:r>
              <a:rPr lang="en-US" sz="4800" dirty="0" smtClean="0"/>
              <a:t>	</a:t>
            </a:r>
            <a:endParaRPr lang="en-US" sz="4800" dirty="0"/>
          </a:p>
          <a:p>
            <a:pPr marL="0" indent="0">
              <a:buNone/>
            </a:pPr>
            <a:r>
              <a:rPr lang="en-US" sz="4800" dirty="0" smtClean="0"/>
              <a:t>=&gt;	{“</a:t>
            </a:r>
            <a:r>
              <a:rPr lang="en-US" sz="4800" dirty="0"/>
              <a:t>AB”-&gt;“BA”, “</a:t>
            </a:r>
            <a:r>
              <a:rPr lang="en-US" sz="4800" dirty="0" smtClean="0"/>
              <a:t>A</a:t>
            </a:r>
            <a:r>
              <a:rPr lang="en-US" sz="4800" b="1" dirty="0" smtClean="0"/>
              <a:t>A</a:t>
            </a:r>
            <a:r>
              <a:rPr lang="en-US" sz="4800" dirty="0" smtClean="0"/>
              <a:t>”}</a:t>
            </a:r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2" name="Up Arrow 1"/>
          <p:cNvSpPr/>
          <p:nvPr/>
        </p:nvSpPr>
        <p:spPr>
          <a:xfrm>
            <a:off x="7269480" y="3163824"/>
            <a:ext cx="228600" cy="420624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Up Arrow 5"/>
          <p:cNvSpPr/>
          <p:nvPr/>
        </p:nvSpPr>
        <p:spPr>
          <a:xfrm>
            <a:off x="5784494" y="5794248"/>
            <a:ext cx="228600" cy="420624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00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90303" y="357264"/>
            <a:ext cx="8257032" cy="202996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/>
              <a:t>Base-5 </a:t>
            </a:r>
            <a:r>
              <a:rPr lang="en-US" dirty="0"/>
              <a:t>digit meanings:</a:t>
            </a:r>
          </a:p>
          <a:p>
            <a:pPr marL="0" indent="0">
              <a:buNone/>
            </a:pPr>
            <a:r>
              <a:rPr lang="en-US" sz="3200" dirty="0" smtClean="0"/>
              <a:t>0.  End </a:t>
            </a:r>
            <a:r>
              <a:rPr lang="en-US" sz="3200" dirty="0"/>
              <a:t>this string, insert two empty strings and start a new string with an “A”.</a:t>
            </a:r>
          </a:p>
          <a:p>
            <a:pPr marL="0" indent="0">
              <a:buNone/>
            </a:pPr>
            <a:r>
              <a:rPr lang="en-US" sz="3200" dirty="0" smtClean="0"/>
              <a:t>1.  End </a:t>
            </a:r>
            <a:r>
              <a:rPr lang="en-US" sz="3200" dirty="0"/>
              <a:t>this string, insert one empty string and start a new string with an “A”.</a:t>
            </a:r>
          </a:p>
          <a:p>
            <a:pPr marL="0" indent="0">
              <a:buNone/>
            </a:pPr>
            <a:r>
              <a:rPr lang="en-US" sz="3200" dirty="0" smtClean="0"/>
              <a:t>2.  End </a:t>
            </a:r>
            <a:r>
              <a:rPr lang="en-US" sz="3200" dirty="0"/>
              <a:t>this string and start a new string with an “A”.</a:t>
            </a:r>
          </a:p>
          <a:p>
            <a:pPr marL="0" indent="0">
              <a:buNone/>
            </a:pPr>
            <a:r>
              <a:rPr lang="en-US" sz="3200" dirty="0" smtClean="0"/>
              <a:t>3.  End </a:t>
            </a:r>
            <a:r>
              <a:rPr lang="en-US" sz="3200" dirty="0"/>
              <a:t>this character and start a new character (as an “A”).</a:t>
            </a:r>
          </a:p>
          <a:p>
            <a:pPr marL="0" indent="0">
              <a:buNone/>
            </a:pPr>
            <a:r>
              <a:rPr lang="en-US" sz="3200" dirty="0" smtClean="0"/>
              <a:t>4.  Increment </a:t>
            </a:r>
            <a:r>
              <a:rPr lang="en-US" sz="3200" dirty="0"/>
              <a:t>this character</a:t>
            </a:r>
            <a:r>
              <a:rPr lang="en-US" sz="3200" dirty="0" smtClean="0"/>
              <a:t>.</a:t>
            </a:r>
            <a:endParaRPr lang="en-US" sz="3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4355" y="365125"/>
            <a:ext cx="2233463" cy="1869491"/>
          </a:xfrm>
          <a:prstGeom prst="rect">
            <a:avLst/>
          </a:prstGeom>
        </p:spPr>
      </p:pic>
      <p:sp>
        <p:nvSpPr>
          <p:cNvPr id="8" name="Content Placeholder 3"/>
          <p:cNvSpPr txBox="1">
            <a:spLocks/>
          </p:cNvSpPr>
          <p:nvPr/>
        </p:nvSpPr>
        <p:spPr>
          <a:xfrm>
            <a:off x="890302" y="2584688"/>
            <a:ext cx="11170634" cy="35875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400" dirty="0" smtClean="0"/>
              <a:t>Digit being treated:	</a:t>
            </a:r>
            <a:r>
              <a:rPr lang="en-US" sz="4400" dirty="0" smtClean="0"/>
              <a:t>342432344243443242344</a:t>
            </a:r>
            <a:endParaRPr lang="en-US" sz="4400" dirty="0" smtClean="0"/>
          </a:p>
          <a:p>
            <a:pPr marL="0" indent="0">
              <a:spcBef>
                <a:spcPts val="1800"/>
              </a:spcBef>
              <a:spcAft>
                <a:spcPts val="1800"/>
              </a:spcAft>
              <a:buFont typeface="Arial" panose="020B0604020202020204" pitchFamily="34" charset="0"/>
              <a:buNone/>
            </a:pPr>
            <a:r>
              <a:rPr lang="en-US" sz="4400" dirty="0" smtClean="0"/>
              <a:t>Ruleset under construction:  </a:t>
            </a:r>
            <a:endParaRPr lang="en-US" sz="3600" dirty="0" smtClean="0"/>
          </a:p>
          <a:p>
            <a:pPr marL="0" indent="0">
              <a:buNone/>
            </a:pPr>
            <a:r>
              <a:rPr lang="en-US" sz="4800" dirty="0" smtClean="0"/>
              <a:t>	</a:t>
            </a:r>
            <a:r>
              <a:rPr lang="en-US" sz="4800" dirty="0" smtClean="0"/>
              <a:t>{“AB”-&gt;“BA”, “AA”}</a:t>
            </a:r>
            <a:r>
              <a:rPr lang="en-US" sz="4800" dirty="0" smtClean="0"/>
              <a:t>	</a:t>
            </a:r>
            <a:endParaRPr lang="en-US" sz="4800" dirty="0"/>
          </a:p>
          <a:p>
            <a:pPr marL="0" indent="0">
              <a:buNone/>
            </a:pPr>
            <a:r>
              <a:rPr lang="en-US" sz="4800" dirty="0" smtClean="0"/>
              <a:t>=&gt;	{“</a:t>
            </a:r>
            <a:r>
              <a:rPr lang="en-US" sz="4800" dirty="0"/>
              <a:t>AB”-&gt;“BA”, “</a:t>
            </a:r>
            <a:r>
              <a:rPr lang="en-US" sz="4800" dirty="0" smtClean="0"/>
              <a:t>A</a:t>
            </a:r>
            <a:r>
              <a:rPr lang="en-US" sz="4800" b="1" dirty="0" smtClean="0"/>
              <a:t>B</a:t>
            </a:r>
            <a:r>
              <a:rPr lang="en-US" sz="4800" dirty="0" smtClean="0"/>
              <a:t>”}</a:t>
            </a:r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2" name="Up Arrow 1"/>
          <p:cNvSpPr/>
          <p:nvPr/>
        </p:nvSpPr>
        <p:spPr>
          <a:xfrm>
            <a:off x="7552944" y="3163824"/>
            <a:ext cx="228600" cy="420624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Up Arrow 5"/>
          <p:cNvSpPr/>
          <p:nvPr/>
        </p:nvSpPr>
        <p:spPr>
          <a:xfrm>
            <a:off x="5784494" y="5794248"/>
            <a:ext cx="228600" cy="420624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772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90303" y="357264"/>
            <a:ext cx="8257032" cy="202996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/>
              <a:t>Base-5 </a:t>
            </a:r>
            <a:r>
              <a:rPr lang="en-US" dirty="0"/>
              <a:t>digit meanings:</a:t>
            </a:r>
          </a:p>
          <a:p>
            <a:pPr marL="0" indent="0">
              <a:buNone/>
            </a:pPr>
            <a:r>
              <a:rPr lang="en-US" sz="3200" dirty="0" smtClean="0"/>
              <a:t>0.  End </a:t>
            </a:r>
            <a:r>
              <a:rPr lang="en-US" sz="3200" dirty="0"/>
              <a:t>this string, insert two empty strings and start a new string with an “A”.</a:t>
            </a:r>
          </a:p>
          <a:p>
            <a:pPr marL="0" indent="0">
              <a:buNone/>
            </a:pPr>
            <a:r>
              <a:rPr lang="en-US" sz="3200" dirty="0" smtClean="0"/>
              <a:t>1.  End </a:t>
            </a:r>
            <a:r>
              <a:rPr lang="en-US" sz="3200" dirty="0"/>
              <a:t>this string, insert one empty string and start a new string with an “A”.</a:t>
            </a:r>
          </a:p>
          <a:p>
            <a:pPr marL="0" indent="0">
              <a:buNone/>
            </a:pPr>
            <a:r>
              <a:rPr lang="en-US" sz="3200" dirty="0" smtClean="0"/>
              <a:t>2.  End </a:t>
            </a:r>
            <a:r>
              <a:rPr lang="en-US" sz="3200" dirty="0"/>
              <a:t>this string and start a new string with an “A”.</a:t>
            </a:r>
          </a:p>
          <a:p>
            <a:pPr marL="0" indent="0">
              <a:buNone/>
            </a:pPr>
            <a:r>
              <a:rPr lang="en-US" sz="3200" dirty="0" smtClean="0"/>
              <a:t>3.  End </a:t>
            </a:r>
            <a:r>
              <a:rPr lang="en-US" sz="3200" dirty="0"/>
              <a:t>this character and start a new character (as an “A”).</a:t>
            </a:r>
          </a:p>
          <a:p>
            <a:pPr marL="0" indent="0">
              <a:buNone/>
            </a:pPr>
            <a:r>
              <a:rPr lang="en-US" sz="3200" dirty="0" smtClean="0"/>
              <a:t>4.  Increment </a:t>
            </a:r>
            <a:r>
              <a:rPr lang="en-US" sz="3200" dirty="0"/>
              <a:t>this character</a:t>
            </a:r>
            <a:r>
              <a:rPr lang="en-US" sz="3200" dirty="0" smtClean="0"/>
              <a:t>.</a:t>
            </a:r>
            <a:endParaRPr lang="en-US" sz="3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4355" y="365125"/>
            <a:ext cx="2233463" cy="1869491"/>
          </a:xfrm>
          <a:prstGeom prst="rect">
            <a:avLst/>
          </a:prstGeom>
        </p:spPr>
      </p:pic>
      <p:sp>
        <p:nvSpPr>
          <p:cNvPr id="8" name="Content Placeholder 3"/>
          <p:cNvSpPr txBox="1">
            <a:spLocks/>
          </p:cNvSpPr>
          <p:nvPr/>
        </p:nvSpPr>
        <p:spPr>
          <a:xfrm>
            <a:off x="890302" y="2584688"/>
            <a:ext cx="11170634" cy="35875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400" dirty="0" smtClean="0"/>
              <a:t>Digit being treated:	</a:t>
            </a:r>
            <a:r>
              <a:rPr lang="en-US" sz="4400" dirty="0" smtClean="0"/>
              <a:t>342432344243443242344</a:t>
            </a:r>
            <a:endParaRPr lang="en-US" sz="4400" dirty="0" smtClean="0"/>
          </a:p>
          <a:p>
            <a:pPr marL="0" indent="0">
              <a:spcBef>
                <a:spcPts val="1800"/>
              </a:spcBef>
              <a:spcAft>
                <a:spcPts val="1800"/>
              </a:spcAft>
              <a:buFont typeface="Arial" panose="020B0604020202020204" pitchFamily="34" charset="0"/>
              <a:buNone/>
            </a:pPr>
            <a:r>
              <a:rPr lang="en-US" sz="4400" dirty="0" smtClean="0"/>
              <a:t>Ruleset under construction:  </a:t>
            </a:r>
            <a:endParaRPr lang="en-US" sz="3600" dirty="0" smtClean="0"/>
          </a:p>
          <a:p>
            <a:pPr marL="0" indent="0">
              <a:buNone/>
            </a:pPr>
            <a:r>
              <a:rPr lang="en-US" sz="4800" dirty="0" smtClean="0"/>
              <a:t>	</a:t>
            </a:r>
            <a:r>
              <a:rPr lang="en-US" sz="4800" dirty="0" smtClean="0"/>
              <a:t>{“AB”-&gt;“BA”, “AB”}</a:t>
            </a:r>
            <a:r>
              <a:rPr lang="en-US" sz="4800" dirty="0" smtClean="0"/>
              <a:t>	</a:t>
            </a:r>
            <a:endParaRPr lang="en-US" sz="4800" dirty="0"/>
          </a:p>
          <a:p>
            <a:pPr marL="0" indent="0">
              <a:buNone/>
            </a:pPr>
            <a:r>
              <a:rPr lang="en-US" sz="4800" dirty="0" smtClean="0"/>
              <a:t>=&gt;	{“</a:t>
            </a:r>
            <a:r>
              <a:rPr lang="en-US" sz="4800" dirty="0"/>
              <a:t>AB”-&gt;“BA”, “</a:t>
            </a:r>
            <a:r>
              <a:rPr lang="en-US" sz="4800" dirty="0" smtClean="0"/>
              <a:t>A</a:t>
            </a:r>
            <a:r>
              <a:rPr lang="en-US" sz="4800" b="1" dirty="0" smtClean="0"/>
              <a:t>C</a:t>
            </a:r>
            <a:r>
              <a:rPr lang="en-US" sz="4800" dirty="0" smtClean="0"/>
              <a:t>”}</a:t>
            </a:r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2" name="Up Arrow 1"/>
          <p:cNvSpPr/>
          <p:nvPr/>
        </p:nvSpPr>
        <p:spPr>
          <a:xfrm>
            <a:off x="7845552" y="3163824"/>
            <a:ext cx="228600" cy="420624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Up Arrow 5"/>
          <p:cNvSpPr/>
          <p:nvPr/>
        </p:nvSpPr>
        <p:spPr>
          <a:xfrm>
            <a:off x="5784494" y="5794248"/>
            <a:ext cx="228600" cy="420624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200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90303" y="357264"/>
            <a:ext cx="8257032" cy="202996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/>
              <a:t>Base-5 </a:t>
            </a:r>
            <a:r>
              <a:rPr lang="en-US" dirty="0"/>
              <a:t>digit meanings:</a:t>
            </a:r>
          </a:p>
          <a:p>
            <a:pPr marL="0" indent="0">
              <a:buNone/>
            </a:pPr>
            <a:r>
              <a:rPr lang="en-US" sz="3200" dirty="0" smtClean="0"/>
              <a:t>0.  End </a:t>
            </a:r>
            <a:r>
              <a:rPr lang="en-US" sz="3200" dirty="0"/>
              <a:t>this string, insert two empty strings and start a new string with an “A”.</a:t>
            </a:r>
          </a:p>
          <a:p>
            <a:pPr marL="0" indent="0">
              <a:buNone/>
            </a:pPr>
            <a:r>
              <a:rPr lang="en-US" sz="3200" dirty="0" smtClean="0"/>
              <a:t>1.  End </a:t>
            </a:r>
            <a:r>
              <a:rPr lang="en-US" sz="3200" dirty="0"/>
              <a:t>this string, insert one empty string and start a new string with an “A”.</a:t>
            </a:r>
          </a:p>
          <a:p>
            <a:pPr marL="0" indent="0">
              <a:buNone/>
            </a:pPr>
            <a:r>
              <a:rPr lang="en-US" sz="3200" dirty="0" smtClean="0"/>
              <a:t>2.  End </a:t>
            </a:r>
            <a:r>
              <a:rPr lang="en-US" sz="3200" dirty="0"/>
              <a:t>this string and start a new string with an “A”.</a:t>
            </a:r>
          </a:p>
          <a:p>
            <a:pPr marL="0" indent="0">
              <a:buNone/>
            </a:pPr>
            <a:r>
              <a:rPr lang="en-US" sz="3200" dirty="0" smtClean="0"/>
              <a:t>3.  End </a:t>
            </a:r>
            <a:r>
              <a:rPr lang="en-US" sz="3200" dirty="0"/>
              <a:t>this character and start a new character (as an “A”).</a:t>
            </a:r>
          </a:p>
          <a:p>
            <a:pPr marL="0" indent="0">
              <a:buNone/>
            </a:pPr>
            <a:r>
              <a:rPr lang="en-US" sz="3200" dirty="0" smtClean="0"/>
              <a:t>4.  Increment </a:t>
            </a:r>
            <a:r>
              <a:rPr lang="en-US" sz="3200" dirty="0"/>
              <a:t>this character</a:t>
            </a:r>
            <a:r>
              <a:rPr lang="en-US" sz="3200" dirty="0" smtClean="0"/>
              <a:t>.</a:t>
            </a:r>
            <a:endParaRPr lang="en-US" sz="3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4355" y="365125"/>
            <a:ext cx="2233463" cy="1869491"/>
          </a:xfrm>
          <a:prstGeom prst="rect">
            <a:avLst/>
          </a:prstGeom>
        </p:spPr>
      </p:pic>
      <p:sp>
        <p:nvSpPr>
          <p:cNvPr id="8" name="Content Placeholder 3"/>
          <p:cNvSpPr txBox="1">
            <a:spLocks/>
          </p:cNvSpPr>
          <p:nvPr/>
        </p:nvSpPr>
        <p:spPr>
          <a:xfrm>
            <a:off x="890302" y="2584688"/>
            <a:ext cx="11170634" cy="35875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400" dirty="0" smtClean="0"/>
              <a:t>Digit being treated:	</a:t>
            </a:r>
            <a:r>
              <a:rPr lang="en-US" sz="4400" dirty="0" smtClean="0"/>
              <a:t>342432344243443242344</a:t>
            </a:r>
            <a:endParaRPr lang="en-US" sz="4400" dirty="0" smtClean="0"/>
          </a:p>
          <a:p>
            <a:pPr marL="0" indent="0">
              <a:spcBef>
                <a:spcPts val="1800"/>
              </a:spcBef>
              <a:spcAft>
                <a:spcPts val="1800"/>
              </a:spcAft>
              <a:buFont typeface="Arial" panose="020B0604020202020204" pitchFamily="34" charset="0"/>
              <a:buNone/>
            </a:pPr>
            <a:r>
              <a:rPr lang="en-US" sz="4400" dirty="0" smtClean="0"/>
              <a:t>Ruleset under construction:  </a:t>
            </a:r>
            <a:endParaRPr lang="en-US" sz="3600" dirty="0" smtClean="0"/>
          </a:p>
          <a:p>
            <a:pPr marL="0" indent="0">
              <a:buNone/>
            </a:pPr>
            <a:r>
              <a:rPr lang="en-US" sz="4800" dirty="0" smtClean="0"/>
              <a:t>	</a:t>
            </a:r>
            <a:r>
              <a:rPr lang="en-US" sz="4800" dirty="0" smtClean="0"/>
              <a:t>{“AB”-&gt;“BA”, “AC”}</a:t>
            </a:r>
            <a:r>
              <a:rPr lang="en-US" sz="4800" dirty="0" smtClean="0"/>
              <a:t>	</a:t>
            </a:r>
            <a:endParaRPr lang="en-US" sz="4800" dirty="0"/>
          </a:p>
          <a:p>
            <a:pPr marL="0" indent="0">
              <a:buNone/>
            </a:pPr>
            <a:r>
              <a:rPr lang="en-US" sz="4800" dirty="0" smtClean="0"/>
              <a:t>=&gt;	{“</a:t>
            </a:r>
            <a:r>
              <a:rPr lang="en-US" sz="4800" dirty="0"/>
              <a:t>AB”-&gt;“BA”, “AC</a:t>
            </a:r>
            <a:r>
              <a:rPr lang="en-US" sz="4800" dirty="0" smtClean="0"/>
              <a:t>”-&gt;“</a:t>
            </a:r>
            <a:r>
              <a:rPr lang="en-US" sz="4800" b="1" dirty="0" smtClean="0"/>
              <a:t>A</a:t>
            </a:r>
            <a:r>
              <a:rPr lang="en-US" sz="4800" dirty="0" smtClean="0"/>
              <a:t>”}</a:t>
            </a:r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2" name="Up Arrow 1"/>
          <p:cNvSpPr/>
          <p:nvPr/>
        </p:nvSpPr>
        <p:spPr>
          <a:xfrm>
            <a:off x="8119872" y="3163824"/>
            <a:ext cx="228600" cy="420624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Up Arrow 5"/>
          <p:cNvSpPr/>
          <p:nvPr/>
        </p:nvSpPr>
        <p:spPr>
          <a:xfrm>
            <a:off x="7101230" y="5794248"/>
            <a:ext cx="228600" cy="420624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4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90303" y="357264"/>
            <a:ext cx="8257032" cy="202996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/>
              <a:t>Base-5 </a:t>
            </a:r>
            <a:r>
              <a:rPr lang="en-US" dirty="0"/>
              <a:t>digit meanings:</a:t>
            </a:r>
          </a:p>
          <a:p>
            <a:pPr marL="0" indent="0">
              <a:buNone/>
            </a:pPr>
            <a:r>
              <a:rPr lang="en-US" sz="3200" dirty="0" smtClean="0"/>
              <a:t>0.  End </a:t>
            </a:r>
            <a:r>
              <a:rPr lang="en-US" sz="3200" dirty="0"/>
              <a:t>this string, insert two empty strings and start a new string with an “A”.</a:t>
            </a:r>
          </a:p>
          <a:p>
            <a:pPr marL="0" indent="0">
              <a:buNone/>
            </a:pPr>
            <a:r>
              <a:rPr lang="en-US" sz="3200" dirty="0" smtClean="0"/>
              <a:t>1.  End </a:t>
            </a:r>
            <a:r>
              <a:rPr lang="en-US" sz="3200" dirty="0"/>
              <a:t>this string, insert one empty string and start a new string with an “A”.</a:t>
            </a:r>
          </a:p>
          <a:p>
            <a:pPr marL="0" indent="0">
              <a:buNone/>
            </a:pPr>
            <a:r>
              <a:rPr lang="en-US" sz="3200" dirty="0" smtClean="0"/>
              <a:t>2.  End </a:t>
            </a:r>
            <a:r>
              <a:rPr lang="en-US" sz="3200" dirty="0"/>
              <a:t>this string and start a new string with an “A”.</a:t>
            </a:r>
          </a:p>
          <a:p>
            <a:pPr marL="0" indent="0">
              <a:buNone/>
            </a:pPr>
            <a:r>
              <a:rPr lang="en-US" sz="3200" dirty="0" smtClean="0"/>
              <a:t>3.  End </a:t>
            </a:r>
            <a:r>
              <a:rPr lang="en-US" sz="3200" dirty="0"/>
              <a:t>this character and start a new character (as an “A”).</a:t>
            </a:r>
          </a:p>
          <a:p>
            <a:pPr marL="0" indent="0">
              <a:buNone/>
            </a:pPr>
            <a:r>
              <a:rPr lang="en-US" sz="3200" dirty="0" smtClean="0"/>
              <a:t>4.  Increment </a:t>
            </a:r>
            <a:r>
              <a:rPr lang="en-US" sz="3200" dirty="0"/>
              <a:t>this character</a:t>
            </a:r>
            <a:r>
              <a:rPr lang="en-US" sz="3200" dirty="0" smtClean="0"/>
              <a:t>.</a:t>
            </a:r>
            <a:endParaRPr lang="en-US" sz="3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4355" y="365125"/>
            <a:ext cx="2233463" cy="1869491"/>
          </a:xfrm>
          <a:prstGeom prst="rect">
            <a:avLst/>
          </a:prstGeom>
        </p:spPr>
      </p:pic>
      <p:sp>
        <p:nvSpPr>
          <p:cNvPr id="8" name="Content Placeholder 3"/>
          <p:cNvSpPr txBox="1">
            <a:spLocks/>
          </p:cNvSpPr>
          <p:nvPr/>
        </p:nvSpPr>
        <p:spPr>
          <a:xfrm>
            <a:off x="890302" y="2584688"/>
            <a:ext cx="11170634" cy="35875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400" dirty="0" smtClean="0"/>
              <a:t>Digit being treated:	</a:t>
            </a:r>
            <a:r>
              <a:rPr lang="en-US" sz="4400" dirty="0" smtClean="0"/>
              <a:t>342432344243443242344</a:t>
            </a:r>
            <a:endParaRPr lang="en-US" sz="4400" dirty="0" smtClean="0"/>
          </a:p>
          <a:p>
            <a:pPr marL="0" indent="0">
              <a:spcBef>
                <a:spcPts val="1800"/>
              </a:spcBef>
              <a:spcAft>
                <a:spcPts val="1800"/>
              </a:spcAft>
              <a:buFont typeface="Arial" panose="020B0604020202020204" pitchFamily="34" charset="0"/>
              <a:buNone/>
            </a:pPr>
            <a:r>
              <a:rPr lang="en-US" sz="4400" dirty="0" smtClean="0"/>
              <a:t>Ruleset under construction:  </a:t>
            </a:r>
            <a:endParaRPr lang="en-US" sz="3600" dirty="0" smtClean="0"/>
          </a:p>
          <a:p>
            <a:pPr marL="0" indent="0">
              <a:buNone/>
            </a:pPr>
            <a:r>
              <a:rPr lang="en-US" sz="4800" dirty="0" smtClean="0"/>
              <a:t>	</a:t>
            </a:r>
            <a:r>
              <a:rPr lang="en-US" sz="4800" dirty="0" smtClean="0"/>
              <a:t>{“AB”-&gt;“BA”, “AC”-&gt;“A”}</a:t>
            </a:r>
            <a:r>
              <a:rPr lang="en-US" sz="4800" dirty="0" smtClean="0"/>
              <a:t>	</a:t>
            </a:r>
            <a:endParaRPr lang="en-US" sz="4800" dirty="0"/>
          </a:p>
          <a:p>
            <a:pPr marL="0" indent="0">
              <a:buNone/>
            </a:pPr>
            <a:r>
              <a:rPr lang="en-US" sz="4800" dirty="0" smtClean="0"/>
              <a:t>=&gt;	{“</a:t>
            </a:r>
            <a:r>
              <a:rPr lang="en-US" sz="4800" dirty="0"/>
              <a:t>AB”-&gt;“BA”, “AC</a:t>
            </a:r>
            <a:r>
              <a:rPr lang="en-US" sz="4800" dirty="0" smtClean="0"/>
              <a:t>”-&gt;“</a:t>
            </a:r>
            <a:r>
              <a:rPr lang="en-US" sz="4800" b="1" dirty="0" smtClean="0"/>
              <a:t>B</a:t>
            </a:r>
            <a:r>
              <a:rPr lang="en-US" sz="4800" dirty="0" smtClean="0"/>
              <a:t>”}</a:t>
            </a:r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2" name="Up Arrow 1"/>
          <p:cNvSpPr/>
          <p:nvPr/>
        </p:nvSpPr>
        <p:spPr>
          <a:xfrm>
            <a:off x="8412480" y="3163824"/>
            <a:ext cx="228600" cy="420624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Up Arrow 5"/>
          <p:cNvSpPr/>
          <p:nvPr/>
        </p:nvSpPr>
        <p:spPr>
          <a:xfrm>
            <a:off x="7101230" y="5794248"/>
            <a:ext cx="228600" cy="420624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85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8114607" cy="1325563"/>
          </a:xfrm>
        </p:spPr>
        <p:txBody>
          <a:bodyPr/>
          <a:lstStyle/>
          <a:p>
            <a:r>
              <a:rPr lang="en-US" dirty="0" smtClean="0"/>
              <a:t>Our first 3-d network: </a:t>
            </a: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4000" dirty="0" smtClean="0"/>
              <a:t>{"</a:t>
            </a:r>
            <a:r>
              <a:rPr lang="en-US" sz="4000" dirty="0"/>
              <a:t>AB"-&gt;"BA</a:t>
            </a:r>
            <a:r>
              <a:rPr lang="en-US" sz="4000" dirty="0" smtClean="0"/>
              <a:t>", "</a:t>
            </a:r>
            <a:r>
              <a:rPr lang="en-US" sz="4000" dirty="0"/>
              <a:t>AC"-&gt;"BCA</a:t>
            </a:r>
            <a:r>
              <a:rPr lang="en-US" sz="4000" dirty="0" smtClean="0"/>
              <a:t>", "</a:t>
            </a:r>
            <a:r>
              <a:rPr lang="en-US" sz="4000" dirty="0"/>
              <a:t>B"-&gt;"AC"}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338" y="1722175"/>
            <a:ext cx="3275214" cy="4836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04355" y="365125"/>
            <a:ext cx="2233463" cy="186949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5"/>
          <a:srcRect l="7601" r="8555"/>
          <a:stretch/>
        </p:blipFill>
        <p:spPr>
          <a:xfrm>
            <a:off x="4272742" y="2749231"/>
            <a:ext cx="7365076" cy="3030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391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90303" y="357264"/>
            <a:ext cx="8257032" cy="202996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/>
              <a:t>Base-5 </a:t>
            </a:r>
            <a:r>
              <a:rPr lang="en-US" dirty="0"/>
              <a:t>digit meanings:</a:t>
            </a:r>
          </a:p>
          <a:p>
            <a:pPr marL="0" indent="0">
              <a:buNone/>
            </a:pPr>
            <a:r>
              <a:rPr lang="en-US" sz="3200" dirty="0" smtClean="0"/>
              <a:t>0.  End </a:t>
            </a:r>
            <a:r>
              <a:rPr lang="en-US" sz="3200" dirty="0"/>
              <a:t>this string, insert two empty strings and start a new string with an “A”.</a:t>
            </a:r>
          </a:p>
          <a:p>
            <a:pPr marL="0" indent="0">
              <a:buNone/>
            </a:pPr>
            <a:r>
              <a:rPr lang="en-US" sz="3200" dirty="0" smtClean="0"/>
              <a:t>1.  End </a:t>
            </a:r>
            <a:r>
              <a:rPr lang="en-US" sz="3200" dirty="0"/>
              <a:t>this string, insert one empty string and start a new string with an “A”.</a:t>
            </a:r>
          </a:p>
          <a:p>
            <a:pPr marL="0" indent="0">
              <a:buNone/>
            </a:pPr>
            <a:r>
              <a:rPr lang="en-US" sz="3200" dirty="0" smtClean="0"/>
              <a:t>2.  End </a:t>
            </a:r>
            <a:r>
              <a:rPr lang="en-US" sz="3200" dirty="0"/>
              <a:t>this string and start a new string with an “A”.</a:t>
            </a:r>
          </a:p>
          <a:p>
            <a:pPr marL="0" indent="0">
              <a:buNone/>
            </a:pPr>
            <a:r>
              <a:rPr lang="en-US" sz="3200" dirty="0" smtClean="0"/>
              <a:t>3.  End </a:t>
            </a:r>
            <a:r>
              <a:rPr lang="en-US" sz="3200" dirty="0"/>
              <a:t>this character and start a new character (as an “A”).</a:t>
            </a:r>
          </a:p>
          <a:p>
            <a:pPr marL="0" indent="0">
              <a:buNone/>
            </a:pPr>
            <a:r>
              <a:rPr lang="en-US" sz="3200" dirty="0" smtClean="0"/>
              <a:t>4.  Increment </a:t>
            </a:r>
            <a:r>
              <a:rPr lang="en-US" sz="3200" dirty="0"/>
              <a:t>this character</a:t>
            </a:r>
            <a:r>
              <a:rPr lang="en-US" sz="3200" dirty="0" smtClean="0"/>
              <a:t>.</a:t>
            </a:r>
            <a:endParaRPr lang="en-US" sz="3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4355" y="365125"/>
            <a:ext cx="2233463" cy="1869491"/>
          </a:xfrm>
          <a:prstGeom prst="rect">
            <a:avLst/>
          </a:prstGeom>
        </p:spPr>
      </p:pic>
      <p:sp>
        <p:nvSpPr>
          <p:cNvPr id="8" name="Content Placeholder 3"/>
          <p:cNvSpPr txBox="1">
            <a:spLocks/>
          </p:cNvSpPr>
          <p:nvPr/>
        </p:nvSpPr>
        <p:spPr>
          <a:xfrm>
            <a:off x="890302" y="2584688"/>
            <a:ext cx="11170634" cy="35875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400" dirty="0" smtClean="0"/>
              <a:t>Digit being treated:	</a:t>
            </a:r>
            <a:r>
              <a:rPr lang="en-US" sz="4400" dirty="0" smtClean="0"/>
              <a:t>342432344243443242344</a:t>
            </a:r>
            <a:endParaRPr lang="en-US" sz="4400" dirty="0" smtClean="0"/>
          </a:p>
          <a:p>
            <a:pPr marL="0" indent="0">
              <a:spcBef>
                <a:spcPts val="1800"/>
              </a:spcBef>
              <a:spcAft>
                <a:spcPts val="1800"/>
              </a:spcAft>
              <a:buFont typeface="Arial" panose="020B0604020202020204" pitchFamily="34" charset="0"/>
              <a:buNone/>
            </a:pPr>
            <a:r>
              <a:rPr lang="en-US" sz="4400" dirty="0" smtClean="0"/>
              <a:t>Ruleset under construction:  </a:t>
            </a:r>
            <a:endParaRPr lang="en-US" sz="3600" dirty="0" smtClean="0"/>
          </a:p>
          <a:p>
            <a:pPr marL="0" indent="0">
              <a:buNone/>
            </a:pPr>
            <a:r>
              <a:rPr lang="en-US" sz="4800" dirty="0" smtClean="0"/>
              <a:t>	</a:t>
            </a:r>
            <a:r>
              <a:rPr lang="en-US" sz="4800" dirty="0" smtClean="0"/>
              <a:t>{“AB”-&gt;“BA”, “AC”-&gt;“B”}</a:t>
            </a:r>
            <a:r>
              <a:rPr lang="en-US" sz="4800" dirty="0" smtClean="0"/>
              <a:t>	</a:t>
            </a:r>
            <a:endParaRPr lang="en-US" sz="4800" dirty="0"/>
          </a:p>
          <a:p>
            <a:pPr marL="0" indent="0">
              <a:buNone/>
            </a:pPr>
            <a:r>
              <a:rPr lang="en-US" sz="4800" dirty="0" smtClean="0"/>
              <a:t>=&gt;	{“</a:t>
            </a:r>
            <a:r>
              <a:rPr lang="en-US" sz="4800" dirty="0"/>
              <a:t>AB”-&gt;“BA”, “AC”-&gt;“</a:t>
            </a:r>
            <a:r>
              <a:rPr lang="en-US" sz="4800" dirty="0" smtClean="0"/>
              <a:t>B</a:t>
            </a:r>
            <a:r>
              <a:rPr lang="en-US" sz="4800" b="1" dirty="0" smtClean="0"/>
              <a:t>A</a:t>
            </a:r>
            <a:r>
              <a:rPr lang="en-US" sz="4800" dirty="0" smtClean="0"/>
              <a:t>”}</a:t>
            </a:r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2" name="Up Arrow 1"/>
          <p:cNvSpPr/>
          <p:nvPr/>
        </p:nvSpPr>
        <p:spPr>
          <a:xfrm>
            <a:off x="8686800" y="3163824"/>
            <a:ext cx="228600" cy="420624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Up Arrow 5"/>
          <p:cNvSpPr/>
          <p:nvPr/>
        </p:nvSpPr>
        <p:spPr>
          <a:xfrm>
            <a:off x="7466990" y="5794248"/>
            <a:ext cx="228600" cy="420624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645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90303" y="357264"/>
            <a:ext cx="8257032" cy="202996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/>
              <a:t>Base-5 </a:t>
            </a:r>
            <a:r>
              <a:rPr lang="en-US" dirty="0"/>
              <a:t>digit meanings:</a:t>
            </a:r>
          </a:p>
          <a:p>
            <a:pPr marL="0" indent="0">
              <a:buNone/>
            </a:pPr>
            <a:r>
              <a:rPr lang="en-US" sz="3200" dirty="0" smtClean="0"/>
              <a:t>0.  End </a:t>
            </a:r>
            <a:r>
              <a:rPr lang="en-US" sz="3200" dirty="0"/>
              <a:t>this string, insert two empty strings and start a new string with an “A”.</a:t>
            </a:r>
          </a:p>
          <a:p>
            <a:pPr marL="0" indent="0">
              <a:buNone/>
            </a:pPr>
            <a:r>
              <a:rPr lang="en-US" sz="3200" dirty="0" smtClean="0"/>
              <a:t>1.  End </a:t>
            </a:r>
            <a:r>
              <a:rPr lang="en-US" sz="3200" dirty="0"/>
              <a:t>this string, insert one empty string and start a new string with an “A”.</a:t>
            </a:r>
          </a:p>
          <a:p>
            <a:pPr marL="0" indent="0">
              <a:buNone/>
            </a:pPr>
            <a:r>
              <a:rPr lang="en-US" sz="3200" dirty="0" smtClean="0"/>
              <a:t>2.  End </a:t>
            </a:r>
            <a:r>
              <a:rPr lang="en-US" sz="3200" dirty="0"/>
              <a:t>this string and start a new string with an “A”.</a:t>
            </a:r>
          </a:p>
          <a:p>
            <a:pPr marL="0" indent="0">
              <a:buNone/>
            </a:pPr>
            <a:r>
              <a:rPr lang="en-US" sz="3200" dirty="0" smtClean="0"/>
              <a:t>3.  End </a:t>
            </a:r>
            <a:r>
              <a:rPr lang="en-US" sz="3200" dirty="0"/>
              <a:t>this character and start a new character (as an “A”).</a:t>
            </a:r>
          </a:p>
          <a:p>
            <a:pPr marL="0" indent="0">
              <a:buNone/>
            </a:pPr>
            <a:r>
              <a:rPr lang="en-US" sz="3200" dirty="0" smtClean="0"/>
              <a:t>4.  Increment </a:t>
            </a:r>
            <a:r>
              <a:rPr lang="en-US" sz="3200" dirty="0"/>
              <a:t>this character</a:t>
            </a:r>
            <a:r>
              <a:rPr lang="en-US" sz="3200" dirty="0" smtClean="0"/>
              <a:t>.</a:t>
            </a:r>
            <a:endParaRPr lang="en-US" sz="3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4355" y="365125"/>
            <a:ext cx="2233463" cy="1869491"/>
          </a:xfrm>
          <a:prstGeom prst="rect">
            <a:avLst/>
          </a:prstGeom>
        </p:spPr>
      </p:pic>
      <p:sp>
        <p:nvSpPr>
          <p:cNvPr id="8" name="Content Placeholder 3"/>
          <p:cNvSpPr txBox="1">
            <a:spLocks/>
          </p:cNvSpPr>
          <p:nvPr/>
        </p:nvSpPr>
        <p:spPr>
          <a:xfrm>
            <a:off x="890302" y="2584688"/>
            <a:ext cx="11170634" cy="35875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400" dirty="0" smtClean="0"/>
              <a:t>Digit being treated:	</a:t>
            </a:r>
            <a:r>
              <a:rPr lang="en-US" sz="4400" dirty="0" smtClean="0"/>
              <a:t>342432344243443242344</a:t>
            </a:r>
            <a:endParaRPr lang="en-US" sz="4400" dirty="0" smtClean="0"/>
          </a:p>
          <a:p>
            <a:pPr marL="0" indent="0">
              <a:spcBef>
                <a:spcPts val="1800"/>
              </a:spcBef>
              <a:spcAft>
                <a:spcPts val="1800"/>
              </a:spcAft>
              <a:buFont typeface="Arial" panose="020B0604020202020204" pitchFamily="34" charset="0"/>
              <a:buNone/>
            </a:pPr>
            <a:r>
              <a:rPr lang="en-US" sz="4400" dirty="0" smtClean="0"/>
              <a:t>Ruleset under construction:  </a:t>
            </a:r>
            <a:endParaRPr lang="en-US" sz="3600" dirty="0" smtClean="0"/>
          </a:p>
          <a:p>
            <a:pPr marL="0" indent="0">
              <a:buNone/>
            </a:pPr>
            <a:r>
              <a:rPr lang="en-US" sz="4800" dirty="0" smtClean="0"/>
              <a:t>	</a:t>
            </a:r>
            <a:r>
              <a:rPr lang="en-US" sz="4800" dirty="0" smtClean="0"/>
              <a:t>{“AB”-&gt;“BA”, “AC”-&gt;“BA”}</a:t>
            </a:r>
            <a:r>
              <a:rPr lang="en-US" sz="4800" dirty="0" smtClean="0"/>
              <a:t>	</a:t>
            </a:r>
            <a:endParaRPr lang="en-US" sz="4800" dirty="0"/>
          </a:p>
          <a:p>
            <a:pPr marL="0" indent="0">
              <a:buNone/>
            </a:pPr>
            <a:r>
              <a:rPr lang="en-US" sz="4800" dirty="0" smtClean="0"/>
              <a:t>=&gt;	{“</a:t>
            </a:r>
            <a:r>
              <a:rPr lang="en-US" sz="4800" dirty="0"/>
              <a:t>AB”-&gt;“BA”, “AC”-&gt;“</a:t>
            </a:r>
            <a:r>
              <a:rPr lang="en-US" sz="4800" dirty="0" smtClean="0"/>
              <a:t>B</a:t>
            </a:r>
            <a:r>
              <a:rPr lang="en-US" sz="4800" b="1" dirty="0" smtClean="0"/>
              <a:t>B</a:t>
            </a:r>
            <a:r>
              <a:rPr lang="en-US" sz="4800" dirty="0" smtClean="0"/>
              <a:t>”}</a:t>
            </a:r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2" name="Up Arrow 1"/>
          <p:cNvSpPr/>
          <p:nvPr/>
        </p:nvSpPr>
        <p:spPr>
          <a:xfrm>
            <a:off x="8970264" y="3163824"/>
            <a:ext cx="228600" cy="420624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Up Arrow 5"/>
          <p:cNvSpPr/>
          <p:nvPr/>
        </p:nvSpPr>
        <p:spPr>
          <a:xfrm>
            <a:off x="7466990" y="5794248"/>
            <a:ext cx="228600" cy="420624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092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90303" y="357264"/>
            <a:ext cx="8257032" cy="202996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/>
              <a:t>Base-5 </a:t>
            </a:r>
            <a:r>
              <a:rPr lang="en-US" dirty="0"/>
              <a:t>digit meanings:</a:t>
            </a:r>
          </a:p>
          <a:p>
            <a:pPr marL="0" indent="0">
              <a:buNone/>
            </a:pPr>
            <a:r>
              <a:rPr lang="en-US" sz="3200" dirty="0" smtClean="0"/>
              <a:t>0.  End </a:t>
            </a:r>
            <a:r>
              <a:rPr lang="en-US" sz="3200" dirty="0"/>
              <a:t>this string, insert two empty strings and start a new string with an “A”.</a:t>
            </a:r>
          </a:p>
          <a:p>
            <a:pPr marL="0" indent="0">
              <a:buNone/>
            </a:pPr>
            <a:r>
              <a:rPr lang="en-US" sz="3200" dirty="0" smtClean="0"/>
              <a:t>1.  End </a:t>
            </a:r>
            <a:r>
              <a:rPr lang="en-US" sz="3200" dirty="0"/>
              <a:t>this string, insert one empty string and start a new string with an “A”.</a:t>
            </a:r>
          </a:p>
          <a:p>
            <a:pPr marL="0" indent="0">
              <a:buNone/>
            </a:pPr>
            <a:r>
              <a:rPr lang="en-US" sz="3200" dirty="0" smtClean="0"/>
              <a:t>2.  End </a:t>
            </a:r>
            <a:r>
              <a:rPr lang="en-US" sz="3200" dirty="0"/>
              <a:t>this string and start a new string with an “A”.</a:t>
            </a:r>
          </a:p>
          <a:p>
            <a:pPr marL="0" indent="0">
              <a:buNone/>
            </a:pPr>
            <a:r>
              <a:rPr lang="en-US" sz="3200" dirty="0" smtClean="0"/>
              <a:t>3.  End </a:t>
            </a:r>
            <a:r>
              <a:rPr lang="en-US" sz="3200" dirty="0"/>
              <a:t>this character and start a new character (as an “A”).</a:t>
            </a:r>
          </a:p>
          <a:p>
            <a:pPr marL="0" indent="0">
              <a:buNone/>
            </a:pPr>
            <a:r>
              <a:rPr lang="en-US" sz="3200" dirty="0" smtClean="0"/>
              <a:t>4.  Increment </a:t>
            </a:r>
            <a:r>
              <a:rPr lang="en-US" sz="3200" dirty="0"/>
              <a:t>this character</a:t>
            </a:r>
            <a:r>
              <a:rPr lang="en-US" sz="3200" dirty="0" smtClean="0"/>
              <a:t>.</a:t>
            </a:r>
            <a:endParaRPr lang="en-US" sz="3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4355" y="365125"/>
            <a:ext cx="2233463" cy="1869491"/>
          </a:xfrm>
          <a:prstGeom prst="rect">
            <a:avLst/>
          </a:prstGeom>
        </p:spPr>
      </p:pic>
      <p:sp>
        <p:nvSpPr>
          <p:cNvPr id="8" name="Content Placeholder 3"/>
          <p:cNvSpPr txBox="1">
            <a:spLocks/>
          </p:cNvSpPr>
          <p:nvPr/>
        </p:nvSpPr>
        <p:spPr>
          <a:xfrm>
            <a:off x="890302" y="2584688"/>
            <a:ext cx="11170634" cy="35875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400" dirty="0" smtClean="0"/>
              <a:t>Digit being treated:	</a:t>
            </a:r>
            <a:r>
              <a:rPr lang="en-US" sz="4400" dirty="0" smtClean="0"/>
              <a:t>342432344243443242344</a:t>
            </a:r>
            <a:endParaRPr lang="en-US" sz="4400" dirty="0" smtClean="0"/>
          </a:p>
          <a:p>
            <a:pPr marL="0" indent="0">
              <a:spcBef>
                <a:spcPts val="1800"/>
              </a:spcBef>
              <a:spcAft>
                <a:spcPts val="1800"/>
              </a:spcAft>
              <a:buFont typeface="Arial" panose="020B0604020202020204" pitchFamily="34" charset="0"/>
              <a:buNone/>
            </a:pPr>
            <a:r>
              <a:rPr lang="en-US" sz="4400" dirty="0" smtClean="0"/>
              <a:t>Ruleset under construction:  </a:t>
            </a:r>
            <a:endParaRPr lang="en-US" sz="3600" dirty="0" smtClean="0"/>
          </a:p>
          <a:p>
            <a:pPr marL="0" indent="0">
              <a:buNone/>
            </a:pPr>
            <a:r>
              <a:rPr lang="en-US" sz="4800" dirty="0" smtClean="0"/>
              <a:t>	</a:t>
            </a:r>
            <a:r>
              <a:rPr lang="en-US" sz="4800" dirty="0" smtClean="0"/>
              <a:t>{“AB”-&gt;“BA”, “AC”-&gt;“BB”}</a:t>
            </a:r>
            <a:r>
              <a:rPr lang="en-US" sz="4800" dirty="0" smtClean="0"/>
              <a:t>	</a:t>
            </a:r>
            <a:endParaRPr lang="en-US" sz="4800" dirty="0"/>
          </a:p>
          <a:p>
            <a:pPr marL="0" indent="0">
              <a:buNone/>
            </a:pPr>
            <a:r>
              <a:rPr lang="en-US" sz="4800" dirty="0" smtClean="0"/>
              <a:t>=&gt;	{“</a:t>
            </a:r>
            <a:r>
              <a:rPr lang="en-US" sz="4800" dirty="0"/>
              <a:t>AB”-&gt;“BA”, “AC”-&gt;“</a:t>
            </a:r>
            <a:r>
              <a:rPr lang="en-US" sz="4800" dirty="0" smtClean="0"/>
              <a:t>B</a:t>
            </a:r>
            <a:r>
              <a:rPr lang="en-US" sz="4800" b="1" dirty="0" smtClean="0"/>
              <a:t>C</a:t>
            </a:r>
            <a:r>
              <a:rPr lang="en-US" sz="4800" dirty="0" smtClean="0"/>
              <a:t>”}</a:t>
            </a:r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2" name="Up Arrow 1"/>
          <p:cNvSpPr/>
          <p:nvPr/>
        </p:nvSpPr>
        <p:spPr>
          <a:xfrm>
            <a:off x="9262872" y="3163824"/>
            <a:ext cx="228600" cy="420624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Up Arrow 5"/>
          <p:cNvSpPr/>
          <p:nvPr/>
        </p:nvSpPr>
        <p:spPr>
          <a:xfrm>
            <a:off x="7466990" y="5794248"/>
            <a:ext cx="228600" cy="420624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248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90303" y="357264"/>
            <a:ext cx="8257032" cy="202996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/>
              <a:t>Base-5 </a:t>
            </a:r>
            <a:r>
              <a:rPr lang="en-US" dirty="0"/>
              <a:t>digit meanings:</a:t>
            </a:r>
          </a:p>
          <a:p>
            <a:pPr marL="0" indent="0">
              <a:buNone/>
            </a:pPr>
            <a:r>
              <a:rPr lang="en-US" sz="3200" dirty="0" smtClean="0"/>
              <a:t>0.  End </a:t>
            </a:r>
            <a:r>
              <a:rPr lang="en-US" sz="3200" dirty="0"/>
              <a:t>this string, insert two empty strings and start a new string with an “A”.</a:t>
            </a:r>
          </a:p>
          <a:p>
            <a:pPr marL="0" indent="0">
              <a:buNone/>
            </a:pPr>
            <a:r>
              <a:rPr lang="en-US" sz="3200" dirty="0" smtClean="0"/>
              <a:t>1.  End </a:t>
            </a:r>
            <a:r>
              <a:rPr lang="en-US" sz="3200" dirty="0"/>
              <a:t>this string, insert one empty string and start a new string with an “A”.</a:t>
            </a:r>
          </a:p>
          <a:p>
            <a:pPr marL="0" indent="0">
              <a:buNone/>
            </a:pPr>
            <a:r>
              <a:rPr lang="en-US" sz="3200" dirty="0" smtClean="0"/>
              <a:t>2.  End </a:t>
            </a:r>
            <a:r>
              <a:rPr lang="en-US" sz="3200" dirty="0"/>
              <a:t>this string and start a new string with an “A”.</a:t>
            </a:r>
          </a:p>
          <a:p>
            <a:pPr marL="0" indent="0">
              <a:buNone/>
            </a:pPr>
            <a:r>
              <a:rPr lang="en-US" sz="3200" dirty="0" smtClean="0"/>
              <a:t>3.  End </a:t>
            </a:r>
            <a:r>
              <a:rPr lang="en-US" sz="3200" dirty="0"/>
              <a:t>this character and start a new character (as an “A”).</a:t>
            </a:r>
          </a:p>
          <a:p>
            <a:pPr marL="0" indent="0">
              <a:buNone/>
            </a:pPr>
            <a:r>
              <a:rPr lang="en-US" sz="3200" dirty="0" smtClean="0"/>
              <a:t>4.  Increment </a:t>
            </a:r>
            <a:r>
              <a:rPr lang="en-US" sz="3200" dirty="0"/>
              <a:t>this character</a:t>
            </a:r>
            <a:r>
              <a:rPr lang="en-US" sz="3200" dirty="0" smtClean="0"/>
              <a:t>.</a:t>
            </a:r>
            <a:endParaRPr lang="en-US" sz="3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4355" y="365125"/>
            <a:ext cx="2233463" cy="1869491"/>
          </a:xfrm>
          <a:prstGeom prst="rect">
            <a:avLst/>
          </a:prstGeom>
        </p:spPr>
      </p:pic>
      <p:sp>
        <p:nvSpPr>
          <p:cNvPr id="8" name="Content Placeholder 3"/>
          <p:cNvSpPr txBox="1">
            <a:spLocks/>
          </p:cNvSpPr>
          <p:nvPr/>
        </p:nvSpPr>
        <p:spPr>
          <a:xfrm>
            <a:off x="890302" y="2584688"/>
            <a:ext cx="11170634" cy="35875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400" dirty="0" smtClean="0"/>
              <a:t>Digit being treated:	</a:t>
            </a:r>
            <a:r>
              <a:rPr lang="en-US" sz="4400" dirty="0" smtClean="0"/>
              <a:t>342432344243443242344</a:t>
            </a:r>
            <a:endParaRPr lang="en-US" sz="4400" dirty="0" smtClean="0"/>
          </a:p>
          <a:p>
            <a:pPr marL="0" indent="0">
              <a:spcBef>
                <a:spcPts val="1800"/>
              </a:spcBef>
              <a:spcAft>
                <a:spcPts val="1800"/>
              </a:spcAft>
              <a:buFont typeface="Arial" panose="020B0604020202020204" pitchFamily="34" charset="0"/>
              <a:buNone/>
            </a:pPr>
            <a:r>
              <a:rPr lang="en-US" sz="4400" dirty="0" smtClean="0"/>
              <a:t>Ruleset under construction:  </a:t>
            </a:r>
            <a:endParaRPr lang="en-US" sz="3600" dirty="0" smtClean="0"/>
          </a:p>
          <a:p>
            <a:pPr marL="0" indent="0">
              <a:buNone/>
            </a:pPr>
            <a:r>
              <a:rPr lang="en-US" sz="4800" dirty="0" smtClean="0"/>
              <a:t>	</a:t>
            </a:r>
            <a:r>
              <a:rPr lang="en-US" sz="4800" dirty="0" smtClean="0"/>
              <a:t>{“AB”-&gt;“BA”, “AC”-&gt;“BC”}</a:t>
            </a:r>
            <a:r>
              <a:rPr lang="en-US" sz="4800" dirty="0" smtClean="0"/>
              <a:t>	</a:t>
            </a:r>
            <a:endParaRPr lang="en-US" sz="4800" dirty="0"/>
          </a:p>
          <a:p>
            <a:pPr marL="0" indent="0">
              <a:buNone/>
            </a:pPr>
            <a:r>
              <a:rPr lang="en-US" sz="4800" dirty="0" smtClean="0"/>
              <a:t>=&gt;	{“</a:t>
            </a:r>
            <a:r>
              <a:rPr lang="en-US" sz="4800" dirty="0"/>
              <a:t>AB”-&gt;“BA”, “AC”-&gt;“</a:t>
            </a:r>
            <a:r>
              <a:rPr lang="en-US" sz="4800" dirty="0" smtClean="0"/>
              <a:t>BC</a:t>
            </a:r>
            <a:r>
              <a:rPr lang="en-US" sz="4800" b="1" dirty="0" smtClean="0"/>
              <a:t>A</a:t>
            </a:r>
            <a:r>
              <a:rPr lang="en-US" sz="4800" dirty="0" smtClean="0"/>
              <a:t>”}</a:t>
            </a:r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2" name="Up Arrow 1"/>
          <p:cNvSpPr/>
          <p:nvPr/>
        </p:nvSpPr>
        <p:spPr>
          <a:xfrm>
            <a:off x="9537192" y="3163824"/>
            <a:ext cx="228600" cy="420624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Up Arrow 5"/>
          <p:cNvSpPr/>
          <p:nvPr/>
        </p:nvSpPr>
        <p:spPr>
          <a:xfrm>
            <a:off x="7732166" y="5794248"/>
            <a:ext cx="228600" cy="420624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540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90303" y="357264"/>
            <a:ext cx="8257032" cy="202996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/>
              <a:t>Base-5 </a:t>
            </a:r>
            <a:r>
              <a:rPr lang="en-US" dirty="0"/>
              <a:t>digit meanings:</a:t>
            </a:r>
          </a:p>
          <a:p>
            <a:pPr marL="0" indent="0">
              <a:buNone/>
            </a:pPr>
            <a:r>
              <a:rPr lang="en-US" sz="3200" dirty="0" smtClean="0"/>
              <a:t>0.  End </a:t>
            </a:r>
            <a:r>
              <a:rPr lang="en-US" sz="3200" dirty="0"/>
              <a:t>this string, insert two empty strings and start a new string with an “A”.</a:t>
            </a:r>
          </a:p>
          <a:p>
            <a:pPr marL="0" indent="0">
              <a:buNone/>
            </a:pPr>
            <a:r>
              <a:rPr lang="en-US" sz="3200" dirty="0" smtClean="0"/>
              <a:t>1.  End </a:t>
            </a:r>
            <a:r>
              <a:rPr lang="en-US" sz="3200" dirty="0"/>
              <a:t>this string, insert one empty string and start a new string with an “A”.</a:t>
            </a:r>
          </a:p>
          <a:p>
            <a:pPr marL="0" indent="0">
              <a:buNone/>
            </a:pPr>
            <a:r>
              <a:rPr lang="en-US" sz="3200" dirty="0" smtClean="0"/>
              <a:t>2.  End </a:t>
            </a:r>
            <a:r>
              <a:rPr lang="en-US" sz="3200" dirty="0"/>
              <a:t>this string and start a new string with an “A”.</a:t>
            </a:r>
          </a:p>
          <a:p>
            <a:pPr marL="0" indent="0">
              <a:buNone/>
            </a:pPr>
            <a:r>
              <a:rPr lang="en-US" sz="3200" dirty="0" smtClean="0"/>
              <a:t>3.  End </a:t>
            </a:r>
            <a:r>
              <a:rPr lang="en-US" sz="3200" dirty="0"/>
              <a:t>this character and start a new character (as an “A”).</a:t>
            </a:r>
          </a:p>
          <a:p>
            <a:pPr marL="0" indent="0">
              <a:buNone/>
            </a:pPr>
            <a:r>
              <a:rPr lang="en-US" sz="3200" dirty="0" smtClean="0"/>
              <a:t>4.  Increment </a:t>
            </a:r>
            <a:r>
              <a:rPr lang="en-US" sz="3200" dirty="0"/>
              <a:t>this character</a:t>
            </a:r>
            <a:r>
              <a:rPr lang="en-US" sz="3200" dirty="0" smtClean="0"/>
              <a:t>.</a:t>
            </a:r>
            <a:endParaRPr lang="en-US" sz="3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4355" y="365125"/>
            <a:ext cx="2233463" cy="1869491"/>
          </a:xfrm>
          <a:prstGeom prst="rect">
            <a:avLst/>
          </a:prstGeom>
        </p:spPr>
      </p:pic>
      <p:sp>
        <p:nvSpPr>
          <p:cNvPr id="8" name="Content Placeholder 3"/>
          <p:cNvSpPr txBox="1">
            <a:spLocks/>
          </p:cNvSpPr>
          <p:nvPr/>
        </p:nvSpPr>
        <p:spPr>
          <a:xfrm>
            <a:off x="890302" y="2584688"/>
            <a:ext cx="11170634" cy="35875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400" dirty="0" smtClean="0"/>
              <a:t>Digit being treated:	</a:t>
            </a:r>
            <a:r>
              <a:rPr lang="en-US" sz="4400" dirty="0" smtClean="0"/>
              <a:t>342432344243443242344</a:t>
            </a:r>
            <a:endParaRPr lang="en-US" sz="4400" dirty="0" smtClean="0"/>
          </a:p>
          <a:p>
            <a:pPr marL="0" indent="0">
              <a:spcBef>
                <a:spcPts val="1800"/>
              </a:spcBef>
              <a:spcAft>
                <a:spcPts val="1800"/>
              </a:spcAft>
              <a:buFont typeface="Arial" panose="020B0604020202020204" pitchFamily="34" charset="0"/>
              <a:buNone/>
            </a:pPr>
            <a:r>
              <a:rPr lang="en-US" sz="4400" dirty="0" smtClean="0"/>
              <a:t>Ruleset under construction:  </a:t>
            </a:r>
            <a:endParaRPr lang="en-US" sz="3600" dirty="0" smtClean="0"/>
          </a:p>
          <a:p>
            <a:pPr marL="0" indent="0">
              <a:buNone/>
            </a:pPr>
            <a:r>
              <a:rPr lang="en-US" sz="4800" dirty="0" smtClean="0"/>
              <a:t>	</a:t>
            </a:r>
            <a:r>
              <a:rPr lang="en-US" sz="4800" dirty="0" smtClean="0"/>
              <a:t>{“AB”-&gt;“BA”, “AC”-&gt;“BCA”}</a:t>
            </a:r>
            <a:r>
              <a:rPr lang="en-US" sz="4800" dirty="0" smtClean="0"/>
              <a:t>	</a:t>
            </a:r>
            <a:endParaRPr lang="en-US" sz="4800" dirty="0"/>
          </a:p>
          <a:p>
            <a:pPr marL="0" indent="0">
              <a:buNone/>
            </a:pPr>
            <a:r>
              <a:rPr lang="en-US" sz="4800" dirty="0" smtClean="0"/>
              <a:t>=&gt;	{“</a:t>
            </a:r>
            <a:r>
              <a:rPr lang="en-US" sz="4800" dirty="0"/>
              <a:t>AB”-&gt;“BA”, “AC”-&gt;“BCA”, </a:t>
            </a:r>
            <a:r>
              <a:rPr lang="en-US" sz="4800" dirty="0" smtClean="0"/>
              <a:t>“</a:t>
            </a:r>
            <a:r>
              <a:rPr lang="en-US" sz="4800" b="1" dirty="0" smtClean="0"/>
              <a:t>A</a:t>
            </a:r>
            <a:r>
              <a:rPr lang="en-US" sz="4800" dirty="0" smtClean="0"/>
              <a:t>”}</a:t>
            </a:r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2" name="Up Arrow 1"/>
          <p:cNvSpPr/>
          <p:nvPr/>
        </p:nvSpPr>
        <p:spPr>
          <a:xfrm>
            <a:off x="9820656" y="3163824"/>
            <a:ext cx="228600" cy="420624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Up Arrow 5"/>
          <p:cNvSpPr/>
          <p:nvPr/>
        </p:nvSpPr>
        <p:spPr>
          <a:xfrm>
            <a:off x="8811158" y="5794248"/>
            <a:ext cx="228600" cy="420624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421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90303" y="357264"/>
            <a:ext cx="8257032" cy="202996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/>
              <a:t>Base-5 </a:t>
            </a:r>
            <a:r>
              <a:rPr lang="en-US" dirty="0"/>
              <a:t>digit meanings:</a:t>
            </a:r>
          </a:p>
          <a:p>
            <a:pPr marL="0" indent="0">
              <a:buNone/>
            </a:pPr>
            <a:r>
              <a:rPr lang="en-US" sz="3200" dirty="0" smtClean="0"/>
              <a:t>0.  End </a:t>
            </a:r>
            <a:r>
              <a:rPr lang="en-US" sz="3200" dirty="0"/>
              <a:t>this string, insert two empty strings and start a new string with an “A”.</a:t>
            </a:r>
          </a:p>
          <a:p>
            <a:pPr marL="0" indent="0">
              <a:buNone/>
            </a:pPr>
            <a:r>
              <a:rPr lang="en-US" sz="3200" dirty="0" smtClean="0"/>
              <a:t>1.  End </a:t>
            </a:r>
            <a:r>
              <a:rPr lang="en-US" sz="3200" dirty="0"/>
              <a:t>this string, insert one empty string and start a new string with an “A”.</a:t>
            </a:r>
          </a:p>
          <a:p>
            <a:pPr marL="0" indent="0">
              <a:buNone/>
            </a:pPr>
            <a:r>
              <a:rPr lang="en-US" sz="3200" dirty="0" smtClean="0"/>
              <a:t>2.  End </a:t>
            </a:r>
            <a:r>
              <a:rPr lang="en-US" sz="3200" dirty="0"/>
              <a:t>this string and start a new string with an “A”.</a:t>
            </a:r>
          </a:p>
          <a:p>
            <a:pPr marL="0" indent="0">
              <a:buNone/>
            </a:pPr>
            <a:r>
              <a:rPr lang="en-US" sz="3200" dirty="0" smtClean="0"/>
              <a:t>3.  End </a:t>
            </a:r>
            <a:r>
              <a:rPr lang="en-US" sz="3200" dirty="0"/>
              <a:t>this character and start a new character (as an “A”).</a:t>
            </a:r>
          </a:p>
          <a:p>
            <a:pPr marL="0" indent="0">
              <a:buNone/>
            </a:pPr>
            <a:r>
              <a:rPr lang="en-US" sz="3200" dirty="0" smtClean="0"/>
              <a:t>4.  Increment </a:t>
            </a:r>
            <a:r>
              <a:rPr lang="en-US" sz="3200" dirty="0"/>
              <a:t>this character</a:t>
            </a:r>
            <a:r>
              <a:rPr lang="en-US" sz="3200" dirty="0" smtClean="0"/>
              <a:t>.</a:t>
            </a:r>
            <a:endParaRPr lang="en-US" sz="3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4355" y="365125"/>
            <a:ext cx="2233463" cy="1869491"/>
          </a:xfrm>
          <a:prstGeom prst="rect">
            <a:avLst/>
          </a:prstGeom>
        </p:spPr>
      </p:pic>
      <p:sp>
        <p:nvSpPr>
          <p:cNvPr id="8" name="Content Placeholder 3"/>
          <p:cNvSpPr txBox="1">
            <a:spLocks/>
          </p:cNvSpPr>
          <p:nvPr/>
        </p:nvSpPr>
        <p:spPr>
          <a:xfrm>
            <a:off x="890302" y="2584688"/>
            <a:ext cx="11170634" cy="35875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400" dirty="0" smtClean="0"/>
              <a:t>Digit being treated:	</a:t>
            </a:r>
            <a:r>
              <a:rPr lang="en-US" sz="4400" dirty="0" smtClean="0"/>
              <a:t>342432344243443242344</a:t>
            </a:r>
            <a:endParaRPr lang="en-US" sz="4400" dirty="0" smtClean="0"/>
          </a:p>
          <a:p>
            <a:pPr marL="0" indent="0">
              <a:spcBef>
                <a:spcPts val="1800"/>
              </a:spcBef>
              <a:spcAft>
                <a:spcPts val="1800"/>
              </a:spcAft>
              <a:buFont typeface="Arial" panose="020B0604020202020204" pitchFamily="34" charset="0"/>
              <a:buNone/>
            </a:pPr>
            <a:r>
              <a:rPr lang="en-US" sz="4400" dirty="0" smtClean="0"/>
              <a:t>Ruleset under construction:  </a:t>
            </a:r>
            <a:endParaRPr lang="en-US" sz="3600" dirty="0" smtClean="0"/>
          </a:p>
          <a:p>
            <a:pPr marL="0" indent="0">
              <a:buNone/>
            </a:pPr>
            <a:r>
              <a:rPr lang="en-US" sz="4800" dirty="0" smtClean="0"/>
              <a:t>	</a:t>
            </a:r>
            <a:r>
              <a:rPr lang="en-US" sz="4800" dirty="0" smtClean="0"/>
              <a:t>{“AB”-&gt;“BA”, “AC”-&gt;“BCA”, “A”}</a:t>
            </a:r>
            <a:r>
              <a:rPr lang="en-US" sz="4800" dirty="0" smtClean="0"/>
              <a:t>	</a:t>
            </a:r>
            <a:endParaRPr lang="en-US" sz="4800" dirty="0"/>
          </a:p>
          <a:p>
            <a:pPr marL="0" indent="0">
              <a:buNone/>
            </a:pPr>
            <a:r>
              <a:rPr lang="en-US" sz="4800" dirty="0" smtClean="0"/>
              <a:t>=&gt;	{“</a:t>
            </a:r>
            <a:r>
              <a:rPr lang="en-US" sz="4800" dirty="0"/>
              <a:t>AB”-&gt;“BA”, “AC”-&gt;“BCA”, </a:t>
            </a:r>
            <a:r>
              <a:rPr lang="en-US" sz="4800" dirty="0" smtClean="0"/>
              <a:t>“</a:t>
            </a:r>
            <a:r>
              <a:rPr lang="en-US" sz="4800" b="1" dirty="0" smtClean="0"/>
              <a:t>B</a:t>
            </a:r>
            <a:r>
              <a:rPr lang="en-US" sz="4800" dirty="0" smtClean="0"/>
              <a:t>”}</a:t>
            </a:r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2" name="Up Arrow 1"/>
          <p:cNvSpPr/>
          <p:nvPr/>
        </p:nvSpPr>
        <p:spPr>
          <a:xfrm>
            <a:off x="10104120" y="3163824"/>
            <a:ext cx="228600" cy="420624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Up Arrow 5"/>
          <p:cNvSpPr/>
          <p:nvPr/>
        </p:nvSpPr>
        <p:spPr>
          <a:xfrm>
            <a:off x="8811158" y="5794248"/>
            <a:ext cx="228600" cy="420624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73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90303" y="357264"/>
            <a:ext cx="8257032" cy="202996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/>
              <a:t>Base-5 </a:t>
            </a:r>
            <a:r>
              <a:rPr lang="en-US" dirty="0"/>
              <a:t>digit meanings:</a:t>
            </a:r>
          </a:p>
          <a:p>
            <a:pPr marL="0" indent="0">
              <a:buNone/>
            </a:pPr>
            <a:r>
              <a:rPr lang="en-US" sz="3200" dirty="0" smtClean="0"/>
              <a:t>0.  End </a:t>
            </a:r>
            <a:r>
              <a:rPr lang="en-US" sz="3200" dirty="0"/>
              <a:t>this string, insert two empty strings and start a new string with an “A”.</a:t>
            </a:r>
          </a:p>
          <a:p>
            <a:pPr marL="0" indent="0">
              <a:buNone/>
            </a:pPr>
            <a:r>
              <a:rPr lang="en-US" sz="3200" dirty="0" smtClean="0"/>
              <a:t>1.  End </a:t>
            </a:r>
            <a:r>
              <a:rPr lang="en-US" sz="3200" dirty="0"/>
              <a:t>this string, insert one empty string and start a new string with an “A”.</a:t>
            </a:r>
          </a:p>
          <a:p>
            <a:pPr marL="0" indent="0">
              <a:buNone/>
            </a:pPr>
            <a:r>
              <a:rPr lang="en-US" sz="3200" dirty="0" smtClean="0"/>
              <a:t>2.  End </a:t>
            </a:r>
            <a:r>
              <a:rPr lang="en-US" sz="3200" dirty="0"/>
              <a:t>this string and start a new string with an “A”.</a:t>
            </a:r>
          </a:p>
          <a:p>
            <a:pPr marL="0" indent="0">
              <a:buNone/>
            </a:pPr>
            <a:r>
              <a:rPr lang="en-US" sz="3200" dirty="0" smtClean="0"/>
              <a:t>3.  End </a:t>
            </a:r>
            <a:r>
              <a:rPr lang="en-US" sz="3200" dirty="0"/>
              <a:t>this character and start a new character (as an “A”).</a:t>
            </a:r>
          </a:p>
          <a:p>
            <a:pPr marL="0" indent="0">
              <a:buNone/>
            </a:pPr>
            <a:r>
              <a:rPr lang="en-US" sz="3200" dirty="0" smtClean="0"/>
              <a:t>4.  Increment </a:t>
            </a:r>
            <a:r>
              <a:rPr lang="en-US" sz="3200" dirty="0"/>
              <a:t>this character</a:t>
            </a:r>
            <a:r>
              <a:rPr lang="en-US" sz="3200" dirty="0" smtClean="0"/>
              <a:t>.</a:t>
            </a:r>
            <a:endParaRPr lang="en-US" sz="3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4355" y="365125"/>
            <a:ext cx="2233463" cy="1869491"/>
          </a:xfrm>
          <a:prstGeom prst="rect">
            <a:avLst/>
          </a:prstGeom>
        </p:spPr>
      </p:pic>
      <p:sp>
        <p:nvSpPr>
          <p:cNvPr id="8" name="Content Placeholder 3"/>
          <p:cNvSpPr txBox="1">
            <a:spLocks/>
          </p:cNvSpPr>
          <p:nvPr/>
        </p:nvSpPr>
        <p:spPr>
          <a:xfrm>
            <a:off x="890302" y="2584688"/>
            <a:ext cx="11170634" cy="35875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400" dirty="0" smtClean="0"/>
              <a:t>Digit being treated:	</a:t>
            </a:r>
            <a:r>
              <a:rPr lang="en-US" sz="4400" dirty="0" smtClean="0"/>
              <a:t>342432344243443242344</a:t>
            </a:r>
            <a:endParaRPr lang="en-US" sz="4400" dirty="0" smtClean="0"/>
          </a:p>
          <a:p>
            <a:pPr marL="0" indent="0">
              <a:spcBef>
                <a:spcPts val="1800"/>
              </a:spcBef>
              <a:spcAft>
                <a:spcPts val="1800"/>
              </a:spcAft>
              <a:buFont typeface="Arial" panose="020B0604020202020204" pitchFamily="34" charset="0"/>
              <a:buNone/>
            </a:pPr>
            <a:r>
              <a:rPr lang="en-US" sz="4400" dirty="0" smtClean="0"/>
              <a:t>Ruleset under construction:  </a:t>
            </a:r>
            <a:endParaRPr lang="en-US" sz="3600" dirty="0" smtClean="0"/>
          </a:p>
          <a:p>
            <a:pPr marL="0" indent="0">
              <a:buNone/>
            </a:pPr>
            <a:r>
              <a:rPr lang="en-US" sz="4800" dirty="0" smtClean="0"/>
              <a:t>	</a:t>
            </a:r>
            <a:r>
              <a:rPr lang="en-US" sz="4800" dirty="0" smtClean="0"/>
              <a:t>{“AB”-&gt;“BA”, “AC”-&gt;“BCA”, “B”}</a:t>
            </a:r>
            <a:r>
              <a:rPr lang="en-US" sz="4800" dirty="0" smtClean="0"/>
              <a:t>	</a:t>
            </a:r>
            <a:endParaRPr lang="en-US" sz="4800" dirty="0"/>
          </a:p>
          <a:p>
            <a:pPr marL="0" indent="0">
              <a:buNone/>
            </a:pPr>
            <a:r>
              <a:rPr lang="en-US" sz="4800" dirty="0" smtClean="0"/>
              <a:t>=&gt;	{“</a:t>
            </a:r>
            <a:r>
              <a:rPr lang="en-US" sz="4800" dirty="0"/>
              <a:t>AB”-&gt;“BA”, “AC”-&gt;“BCA”, “B</a:t>
            </a:r>
            <a:r>
              <a:rPr lang="en-US" sz="4800" dirty="0" smtClean="0"/>
              <a:t>”-&gt;“</a:t>
            </a:r>
            <a:r>
              <a:rPr lang="en-US" sz="4800" b="1" dirty="0" smtClean="0"/>
              <a:t>A</a:t>
            </a:r>
            <a:r>
              <a:rPr lang="en-US" sz="4800" dirty="0" smtClean="0"/>
              <a:t>”}</a:t>
            </a:r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2" name="Up Arrow 1"/>
          <p:cNvSpPr/>
          <p:nvPr/>
        </p:nvSpPr>
        <p:spPr>
          <a:xfrm>
            <a:off x="10387584" y="3163824"/>
            <a:ext cx="228600" cy="420624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Up Arrow 5"/>
          <p:cNvSpPr/>
          <p:nvPr/>
        </p:nvSpPr>
        <p:spPr>
          <a:xfrm>
            <a:off x="10155326" y="5794248"/>
            <a:ext cx="228600" cy="420624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374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90303" y="357264"/>
            <a:ext cx="8257032" cy="202996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/>
              <a:t>Base-5 </a:t>
            </a:r>
            <a:r>
              <a:rPr lang="en-US" dirty="0"/>
              <a:t>digit meanings:</a:t>
            </a:r>
          </a:p>
          <a:p>
            <a:pPr marL="0" indent="0">
              <a:buNone/>
            </a:pPr>
            <a:r>
              <a:rPr lang="en-US" sz="3200" dirty="0" smtClean="0"/>
              <a:t>0.  End </a:t>
            </a:r>
            <a:r>
              <a:rPr lang="en-US" sz="3200" dirty="0"/>
              <a:t>this string, insert two empty strings and start a new string with an “A”.</a:t>
            </a:r>
          </a:p>
          <a:p>
            <a:pPr marL="0" indent="0">
              <a:buNone/>
            </a:pPr>
            <a:r>
              <a:rPr lang="en-US" sz="3200" dirty="0" smtClean="0"/>
              <a:t>1.  End </a:t>
            </a:r>
            <a:r>
              <a:rPr lang="en-US" sz="3200" dirty="0"/>
              <a:t>this string, insert one empty string and start a new string with an “A”.</a:t>
            </a:r>
          </a:p>
          <a:p>
            <a:pPr marL="0" indent="0">
              <a:buNone/>
            </a:pPr>
            <a:r>
              <a:rPr lang="en-US" sz="3200" dirty="0" smtClean="0"/>
              <a:t>2.  End </a:t>
            </a:r>
            <a:r>
              <a:rPr lang="en-US" sz="3200" dirty="0"/>
              <a:t>this string and start a new string with an “A”.</a:t>
            </a:r>
          </a:p>
          <a:p>
            <a:pPr marL="0" indent="0">
              <a:buNone/>
            </a:pPr>
            <a:r>
              <a:rPr lang="en-US" sz="3200" dirty="0" smtClean="0"/>
              <a:t>3.  End </a:t>
            </a:r>
            <a:r>
              <a:rPr lang="en-US" sz="3200" dirty="0"/>
              <a:t>this character and start a new character (as an “A”).</a:t>
            </a:r>
          </a:p>
          <a:p>
            <a:pPr marL="0" indent="0">
              <a:buNone/>
            </a:pPr>
            <a:r>
              <a:rPr lang="en-US" sz="3200" dirty="0" smtClean="0"/>
              <a:t>4.  Increment </a:t>
            </a:r>
            <a:r>
              <a:rPr lang="en-US" sz="3200" dirty="0"/>
              <a:t>this character</a:t>
            </a:r>
            <a:r>
              <a:rPr lang="en-US" sz="3200" dirty="0" smtClean="0"/>
              <a:t>.</a:t>
            </a:r>
            <a:endParaRPr lang="en-US" sz="3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4355" y="365125"/>
            <a:ext cx="2233463" cy="1869491"/>
          </a:xfrm>
          <a:prstGeom prst="rect">
            <a:avLst/>
          </a:prstGeom>
        </p:spPr>
      </p:pic>
      <p:sp>
        <p:nvSpPr>
          <p:cNvPr id="8" name="Content Placeholder 3"/>
          <p:cNvSpPr txBox="1">
            <a:spLocks/>
          </p:cNvSpPr>
          <p:nvPr/>
        </p:nvSpPr>
        <p:spPr>
          <a:xfrm>
            <a:off x="890302" y="2584688"/>
            <a:ext cx="11170634" cy="35875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400" dirty="0" smtClean="0"/>
              <a:t>Digit being treated:	</a:t>
            </a:r>
            <a:r>
              <a:rPr lang="en-US" sz="4400" dirty="0" smtClean="0"/>
              <a:t>342432344243443242344</a:t>
            </a:r>
            <a:endParaRPr lang="en-US" sz="4400" dirty="0" smtClean="0"/>
          </a:p>
          <a:p>
            <a:pPr marL="0" indent="0">
              <a:spcBef>
                <a:spcPts val="1800"/>
              </a:spcBef>
              <a:spcAft>
                <a:spcPts val="1800"/>
              </a:spcAft>
              <a:buFont typeface="Arial" panose="020B0604020202020204" pitchFamily="34" charset="0"/>
              <a:buNone/>
            </a:pPr>
            <a:r>
              <a:rPr lang="en-US" sz="4400" dirty="0" smtClean="0"/>
              <a:t>Ruleset under construction:  </a:t>
            </a:r>
            <a:endParaRPr lang="en-US" sz="3600" dirty="0" smtClean="0"/>
          </a:p>
          <a:p>
            <a:pPr marL="0" indent="0">
              <a:buNone/>
            </a:pPr>
            <a:r>
              <a:rPr lang="en-US" sz="4800" dirty="0" smtClean="0"/>
              <a:t>	</a:t>
            </a:r>
            <a:r>
              <a:rPr lang="en-US" sz="4800" dirty="0" smtClean="0"/>
              <a:t>{“AB”-&gt;“BA”, “AC”-&gt;“BCA”, “B”-&gt;“A”}</a:t>
            </a:r>
            <a:r>
              <a:rPr lang="en-US" sz="4800" dirty="0" smtClean="0"/>
              <a:t>	</a:t>
            </a:r>
            <a:endParaRPr lang="en-US" sz="4800" dirty="0"/>
          </a:p>
          <a:p>
            <a:pPr marL="0" indent="0">
              <a:buNone/>
            </a:pPr>
            <a:r>
              <a:rPr lang="en-US" sz="4800" dirty="0" smtClean="0"/>
              <a:t>=&gt;	{“</a:t>
            </a:r>
            <a:r>
              <a:rPr lang="en-US" sz="4800" dirty="0"/>
              <a:t>AB”-&gt;“BA”, “AC”-&gt;“BCA”, “B”-&gt;“</a:t>
            </a:r>
            <a:r>
              <a:rPr lang="en-US" sz="4800" dirty="0" smtClean="0"/>
              <a:t>A</a:t>
            </a:r>
            <a:r>
              <a:rPr lang="en-US" sz="4800" b="1" dirty="0" smtClean="0"/>
              <a:t>A</a:t>
            </a:r>
            <a:r>
              <a:rPr lang="en-US" sz="4800" dirty="0" smtClean="0"/>
              <a:t>”}</a:t>
            </a:r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2" name="Up Arrow 1"/>
          <p:cNvSpPr/>
          <p:nvPr/>
        </p:nvSpPr>
        <p:spPr>
          <a:xfrm>
            <a:off x="10671048" y="3163824"/>
            <a:ext cx="228600" cy="420624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Up Arrow 5"/>
          <p:cNvSpPr/>
          <p:nvPr/>
        </p:nvSpPr>
        <p:spPr>
          <a:xfrm>
            <a:off x="10475366" y="5794248"/>
            <a:ext cx="228600" cy="420624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786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90303" y="357264"/>
            <a:ext cx="8257032" cy="202996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/>
              <a:t>Base-5 </a:t>
            </a:r>
            <a:r>
              <a:rPr lang="en-US" dirty="0"/>
              <a:t>digit meanings:</a:t>
            </a:r>
          </a:p>
          <a:p>
            <a:pPr marL="0" indent="0">
              <a:buNone/>
            </a:pPr>
            <a:r>
              <a:rPr lang="en-US" sz="3200" dirty="0" smtClean="0"/>
              <a:t>0.  End </a:t>
            </a:r>
            <a:r>
              <a:rPr lang="en-US" sz="3200" dirty="0"/>
              <a:t>this string, insert two empty strings and start a new string with an “A”.</a:t>
            </a:r>
          </a:p>
          <a:p>
            <a:pPr marL="0" indent="0">
              <a:buNone/>
            </a:pPr>
            <a:r>
              <a:rPr lang="en-US" sz="3200" dirty="0" smtClean="0"/>
              <a:t>1.  End </a:t>
            </a:r>
            <a:r>
              <a:rPr lang="en-US" sz="3200" dirty="0"/>
              <a:t>this string, insert one empty string and start a new string with an “A”.</a:t>
            </a:r>
          </a:p>
          <a:p>
            <a:pPr marL="0" indent="0">
              <a:buNone/>
            </a:pPr>
            <a:r>
              <a:rPr lang="en-US" sz="3200" dirty="0" smtClean="0"/>
              <a:t>2.  End </a:t>
            </a:r>
            <a:r>
              <a:rPr lang="en-US" sz="3200" dirty="0"/>
              <a:t>this string and start a new string with an “A”.</a:t>
            </a:r>
          </a:p>
          <a:p>
            <a:pPr marL="0" indent="0">
              <a:buNone/>
            </a:pPr>
            <a:r>
              <a:rPr lang="en-US" sz="3200" dirty="0" smtClean="0"/>
              <a:t>3.  End </a:t>
            </a:r>
            <a:r>
              <a:rPr lang="en-US" sz="3200" dirty="0"/>
              <a:t>this character and start a new character (as an “A”).</a:t>
            </a:r>
          </a:p>
          <a:p>
            <a:pPr marL="0" indent="0">
              <a:buNone/>
            </a:pPr>
            <a:r>
              <a:rPr lang="en-US" sz="3200" dirty="0" smtClean="0"/>
              <a:t>4.  Increment </a:t>
            </a:r>
            <a:r>
              <a:rPr lang="en-US" sz="3200" dirty="0"/>
              <a:t>this character</a:t>
            </a:r>
            <a:r>
              <a:rPr lang="en-US" sz="3200" dirty="0" smtClean="0"/>
              <a:t>.</a:t>
            </a:r>
            <a:endParaRPr lang="en-US" sz="3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4355" y="365125"/>
            <a:ext cx="2233463" cy="1869491"/>
          </a:xfrm>
          <a:prstGeom prst="rect">
            <a:avLst/>
          </a:prstGeom>
        </p:spPr>
      </p:pic>
      <p:sp>
        <p:nvSpPr>
          <p:cNvPr id="8" name="Content Placeholder 3"/>
          <p:cNvSpPr txBox="1">
            <a:spLocks/>
          </p:cNvSpPr>
          <p:nvPr/>
        </p:nvSpPr>
        <p:spPr>
          <a:xfrm>
            <a:off x="890302" y="2584688"/>
            <a:ext cx="11170634" cy="35875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400" dirty="0" smtClean="0"/>
              <a:t>Digit being treated:	</a:t>
            </a:r>
            <a:r>
              <a:rPr lang="en-US" sz="4400" dirty="0" smtClean="0"/>
              <a:t>342432344243443242344</a:t>
            </a:r>
            <a:endParaRPr lang="en-US" sz="4400" dirty="0" smtClean="0"/>
          </a:p>
          <a:p>
            <a:pPr marL="0" indent="0">
              <a:spcBef>
                <a:spcPts val="1800"/>
              </a:spcBef>
              <a:spcAft>
                <a:spcPts val="1800"/>
              </a:spcAft>
              <a:buFont typeface="Arial" panose="020B0604020202020204" pitchFamily="34" charset="0"/>
              <a:buNone/>
            </a:pPr>
            <a:r>
              <a:rPr lang="en-US" sz="4400" dirty="0" smtClean="0"/>
              <a:t>Ruleset under construction:  </a:t>
            </a:r>
            <a:endParaRPr lang="en-US" sz="3600" dirty="0" smtClean="0"/>
          </a:p>
          <a:p>
            <a:pPr marL="0" indent="0">
              <a:buNone/>
            </a:pPr>
            <a:r>
              <a:rPr lang="en-US" sz="4800" dirty="0" smtClean="0"/>
              <a:t>	</a:t>
            </a:r>
            <a:r>
              <a:rPr lang="en-US" sz="4800" dirty="0" smtClean="0"/>
              <a:t>{“AB”-&gt;“BA”, “AC”-&gt;“BCA”, “B”-&gt;“AA”}</a:t>
            </a:r>
            <a:r>
              <a:rPr lang="en-US" sz="4800" dirty="0" smtClean="0"/>
              <a:t>	</a:t>
            </a:r>
            <a:endParaRPr lang="en-US" sz="4800" dirty="0"/>
          </a:p>
          <a:p>
            <a:pPr marL="0" indent="0">
              <a:buNone/>
            </a:pPr>
            <a:r>
              <a:rPr lang="en-US" sz="4800" dirty="0" smtClean="0"/>
              <a:t>=&gt;	{“</a:t>
            </a:r>
            <a:r>
              <a:rPr lang="en-US" sz="4800" dirty="0"/>
              <a:t>AB”-&gt;“BA”, “AC”-&gt;“BCA”, “B”-&gt;“</a:t>
            </a:r>
            <a:r>
              <a:rPr lang="en-US" sz="4800" dirty="0" smtClean="0"/>
              <a:t>A</a:t>
            </a:r>
            <a:r>
              <a:rPr lang="en-US" sz="4800" b="1" dirty="0" smtClean="0"/>
              <a:t>B</a:t>
            </a:r>
            <a:r>
              <a:rPr lang="en-US" sz="4800" dirty="0" smtClean="0"/>
              <a:t>”}</a:t>
            </a:r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2" name="Up Arrow 1"/>
          <p:cNvSpPr/>
          <p:nvPr/>
        </p:nvSpPr>
        <p:spPr>
          <a:xfrm>
            <a:off x="10972800" y="3163824"/>
            <a:ext cx="228600" cy="420624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Up Arrow 5"/>
          <p:cNvSpPr/>
          <p:nvPr/>
        </p:nvSpPr>
        <p:spPr>
          <a:xfrm>
            <a:off x="10475366" y="5794248"/>
            <a:ext cx="228600" cy="420624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665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90303" y="357264"/>
            <a:ext cx="8257032" cy="202996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/>
              <a:t>Base-5 </a:t>
            </a:r>
            <a:r>
              <a:rPr lang="en-US" dirty="0"/>
              <a:t>digit meanings:</a:t>
            </a:r>
          </a:p>
          <a:p>
            <a:pPr marL="0" indent="0">
              <a:buNone/>
            </a:pPr>
            <a:r>
              <a:rPr lang="en-US" sz="3200" dirty="0" smtClean="0"/>
              <a:t>0.  End </a:t>
            </a:r>
            <a:r>
              <a:rPr lang="en-US" sz="3200" dirty="0"/>
              <a:t>this string, insert two empty strings and start a new string with an “A”.</a:t>
            </a:r>
          </a:p>
          <a:p>
            <a:pPr marL="0" indent="0">
              <a:buNone/>
            </a:pPr>
            <a:r>
              <a:rPr lang="en-US" sz="3200" dirty="0" smtClean="0"/>
              <a:t>1.  End </a:t>
            </a:r>
            <a:r>
              <a:rPr lang="en-US" sz="3200" dirty="0"/>
              <a:t>this string, insert one empty string and start a new string with an “A”.</a:t>
            </a:r>
          </a:p>
          <a:p>
            <a:pPr marL="0" indent="0">
              <a:buNone/>
            </a:pPr>
            <a:r>
              <a:rPr lang="en-US" sz="3200" dirty="0" smtClean="0"/>
              <a:t>2.  End </a:t>
            </a:r>
            <a:r>
              <a:rPr lang="en-US" sz="3200" dirty="0"/>
              <a:t>this string and start a new string with an “A”.</a:t>
            </a:r>
          </a:p>
          <a:p>
            <a:pPr marL="0" indent="0">
              <a:buNone/>
            </a:pPr>
            <a:r>
              <a:rPr lang="en-US" sz="3200" dirty="0" smtClean="0"/>
              <a:t>3.  End </a:t>
            </a:r>
            <a:r>
              <a:rPr lang="en-US" sz="3200" dirty="0"/>
              <a:t>this character and start a new character (as an “A”).</a:t>
            </a:r>
          </a:p>
          <a:p>
            <a:pPr marL="0" indent="0">
              <a:buNone/>
            </a:pPr>
            <a:r>
              <a:rPr lang="en-US" sz="3200" dirty="0" smtClean="0"/>
              <a:t>4.  Increment </a:t>
            </a:r>
            <a:r>
              <a:rPr lang="en-US" sz="3200" dirty="0"/>
              <a:t>this character</a:t>
            </a:r>
            <a:r>
              <a:rPr lang="en-US" sz="3200" dirty="0" smtClean="0"/>
              <a:t>.</a:t>
            </a:r>
            <a:endParaRPr lang="en-US" sz="3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4355" y="365125"/>
            <a:ext cx="2233463" cy="1869491"/>
          </a:xfrm>
          <a:prstGeom prst="rect">
            <a:avLst/>
          </a:prstGeom>
        </p:spPr>
      </p:pic>
      <p:sp>
        <p:nvSpPr>
          <p:cNvPr id="8" name="Content Placeholder 3"/>
          <p:cNvSpPr txBox="1">
            <a:spLocks/>
          </p:cNvSpPr>
          <p:nvPr/>
        </p:nvSpPr>
        <p:spPr>
          <a:xfrm>
            <a:off x="890302" y="2584688"/>
            <a:ext cx="11170634" cy="35875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400" dirty="0" smtClean="0"/>
              <a:t>Digit being treated:	</a:t>
            </a:r>
            <a:r>
              <a:rPr lang="en-US" sz="4400" dirty="0" smtClean="0"/>
              <a:t>342432344243443242344</a:t>
            </a:r>
            <a:endParaRPr lang="en-US" sz="4400" dirty="0" smtClean="0"/>
          </a:p>
          <a:p>
            <a:pPr marL="0" indent="0">
              <a:spcBef>
                <a:spcPts val="1800"/>
              </a:spcBef>
              <a:spcAft>
                <a:spcPts val="1800"/>
              </a:spcAft>
              <a:buFont typeface="Arial" panose="020B0604020202020204" pitchFamily="34" charset="0"/>
              <a:buNone/>
            </a:pPr>
            <a:r>
              <a:rPr lang="en-US" sz="4400" dirty="0" smtClean="0"/>
              <a:t>Ruleset under construction:  </a:t>
            </a:r>
            <a:endParaRPr lang="en-US" sz="3600" dirty="0" smtClean="0"/>
          </a:p>
          <a:p>
            <a:pPr marL="0" indent="0">
              <a:buNone/>
            </a:pPr>
            <a:r>
              <a:rPr lang="en-US" sz="4800" dirty="0" smtClean="0"/>
              <a:t>	</a:t>
            </a:r>
            <a:r>
              <a:rPr lang="en-US" sz="4800" dirty="0" smtClean="0"/>
              <a:t>{“AB”-&gt;“BA”, “AC”-&gt;“BCA”, “B”-&gt;“AB”}</a:t>
            </a:r>
            <a:r>
              <a:rPr lang="en-US" sz="4800" dirty="0" smtClean="0"/>
              <a:t>	</a:t>
            </a:r>
            <a:endParaRPr lang="en-US" sz="4800" dirty="0"/>
          </a:p>
          <a:p>
            <a:pPr marL="0" indent="0">
              <a:buNone/>
            </a:pPr>
            <a:r>
              <a:rPr lang="en-US" sz="4800" dirty="0" smtClean="0"/>
              <a:t>=&gt;	{“</a:t>
            </a:r>
            <a:r>
              <a:rPr lang="en-US" sz="4800" dirty="0"/>
              <a:t>AB”-&gt;“BA”, “AC”-&gt;“BCA”, “B”-&gt;“A</a:t>
            </a:r>
            <a:r>
              <a:rPr lang="en-US" sz="4800" b="1" dirty="0"/>
              <a:t>C</a:t>
            </a:r>
            <a:r>
              <a:rPr lang="en-US" sz="4800" dirty="0" smtClean="0"/>
              <a:t>”}</a:t>
            </a:r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2" name="Up Arrow 1"/>
          <p:cNvSpPr/>
          <p:nvPr/>
        </p:nvSpPr>
        <p:spPr>
          <a:xfrm>
            <a:off x="11247120" y="3163824"/>
            <a:ext cx="228600" cy="420624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Up Arrow 5"/>
          <p:cNvSpPr/>
          <p:nvPr/>
        </p:nvSpPr>
        <p:spPr>
          <a:xfrm>
            <a:off x="10502798" y="5794248"/>
            <a:ext cx="228600" cy="420624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983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8114607" cy="1325563"/>
          </a:xfrm>
        </p:spPr>
        <p:txBody>
          <a:bodyPr/>
          <a:lstStyle/>
          <a:p>
            <a:r>
              <a:rPr lang="en-US" dirty="0" smtClean="0"/>
              <a:t>Our first 3-d network: </a:t>
            </a: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4000" dirty="0" smtClean="0"/>
              <a:t>{"</a:t>
            </a:r>
            <a:r>
              <a:rPr lang="en-US" sz="4000" dirty="0"/>
              <a:t>AB"-&gt;"BA</a:t>
            </a:r>
            <a:r>
              <a:rPr lang="en-US" sz="4000" dirty="0" smtClean="0"/>
              <a:t>", "</a:t>
            </a:r>
            <a:r>
              <a:rPr lang="en-US" sz="4000" dirty="0"/>
              <a:t>AC"-&gt;"BCA</a:t>
            </a:r>
            <a:r>
              <a:rPr lang="en-US" sz="4000" dirty="0" smtClean="0"/>
              <a:t>", "</a:t>
            </a:r>
            <a:r>
              <a:rPr lang="en-US" sz="4000" dirty="0"/>
              <a:t>B"-&gt;"AC"}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338" y="1722175"/>
            <a:ext cx="3275214" cy="4836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04355" y="365125"/>
            <a:ext cx="2233463" cy="186949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5"/>
          <a:srcRect l="8746" t="6541" r="8228" b="6111"/>
          <a:stretch/>
        </p:blipFill>
        <p:spPr>
          <a:xfrm flipV="1">
            <a:off x="4596337" y="2409181"/>
            <a:ext cx="7141234" cy="4291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474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90303" y="357264"/>
            <a:ext cx="8257032" cy="202996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/>
              <a:t>Base-5 </a:t>
            </a:r>
            <a:r>
              <a:rPr lang="en-US" dirty="0"/>
              <a:t>digit meanings:</a:t>
            </a:r>
          </a:p>
          <a:p>
            <a:pPr marL="0" indent="0">
              <a:buNone/>
            </a:pPr>
            <a:r>
              <a:rPr lang="en-US" sz="3200" dirty="0" smtClean="0"/>
              <a:t>0.  End </a:t>
            </a:r>
            <a:r>
              <a:rPr lang="en-US" sz="3200" dirty="0"/>
              <a:t>this string, insert two empty strings and start a new string with an “A”.</a:t>
            </a:r>
          </a:p>
          <a:p>
            <a:pPr marL="0" indent="0">
              <a:buNone/>
            </a:pPr>
            <a:r>
              <a:rPr lang="en-US" sz="3200" dirty="0" smtClean="0"/>
              <a:t>1.  End </a:t>
            </a:r>
            <a:r>
              <a:rPr lang="en-US" sz="3200" dirty="0"/>
              <a:t>this string, insert one empty string and start a new string with an “A”.</a:t>
            </a:r>
          </a:p>
          <a:p>
            <a:pPr marL="0" indent="0">
              <a:buNone/>
            </a:pPr>
            <a:r>
              <a:rPr lang="en-US" sz="3200" dirty="0" smtClean="0"/>
              <a:t>2.  End </a:t>
            </a:r>
            <a:r>
              <a:rPr lang="en-US" sz="3200" dirty="0"/>
              <a:t>this string and start a new string with an “A”.</a:t>
            </a:r>
          </a:p>
          <a:p>
            <a:pPr marL="0" indent="0">
              <a:buNone/>
            </a:pPr>
            <a:r>
              <a:rPr lang="en-US" sz="3200" dirty="0" smtClean="0"/>
              <a:t>3.  End </a:t>
            </a:r>
            <a:r>
              <a:rPr lang="en-US" sz="3200" dirty="0"/>
              <a:t>this character and start a new character (as an “A”).</a:t>
            </a:r>
          </a:p>
          <a:p>
            <a:pPr marL="0" indent="0">
              <a:buNone/>
            </a:pPr>
            <a:r>
              <a:rPr lang="en-US" sz="3200" dirty="0" smtClean="0"/>
              <a:t>4.  Increment </a:t>
            </a:r>
            <a:r>
              <a:rPr lang="en-US" sz="3200" dirty="0"/>
              <a:t>this character</a:t>
            </a:r>
            <a:r>
              <a:rPr lang="en-US" sz="3200" dirty="0" smtClean="0"/>
              <a:t>.</a:t>
            </a:r>
            <a:endParaRPr lang="en-US" sz="3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4355" y="365125"/>
            <a:ext cx="2233463" cy="1869491"/>
          </a:xfrm>
          <a:prstGeom prst="rect">
            <a:avLst/>
          </a:prstGeom>
        </p:spPr>
      </p:pic>
      <p:sp>
        <p:nvSpPr>
          <p:cNvPr id="8" name="Content Placeholder 3"/>
          <p:cNvSpPr txBox="1">
            <a:spLocks/>
          </p:cNvSpPr>
          <p:nvPr/>
        </p:nvSpPr>
        <p:spPr>
          <a:xfrm>
            <a:off x="890302" y="2584688"/>
            <a:ext cx="11170634" cy="35875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400" dirty="0" smtClean="0"/>
              <a:t>Digit being treated:	</a:t>
            </a:r>
            <a:r>
              <a:rPr lang="en-US" sz="4400" dirty="0" smtClean="0"/>
              <a:t>342432344243443242344</a:t>
            </a:r>
            <a:endParaRPr lang="en-US" sz="4400" dirty="0" smtClean="0"/>
          </a:p>
          <a:p>
            <a:pPr marL="0" indent="0">
              <a:spcBef>
                <a:spcPts val="1800"/>
              </a:spcBef>
              <a:spcAft>
                <a:spcPts val="1800"/>
              </a:spcAft>
              <a:buFont typeface="Arial" panose="020B0604020202020204" pitchFamily="34" charset="0"/>
              <a:buNone/>
            </a:pPr>
            <a:r>
              <a:rPr lang="en-US" sz="4400" dirty="0" smtClean="0"/>
              <a:t>Ruleset under construction:  </a:t>
            </a:r>
            <a:endParaRPr lang="en-US" sz="3600" dirty="0" smtClean="0"/>
          </a:p>
          <a:p>
            <a:pPr marL="0" indent="0">
              <a:buNone/>
            </a:pPr>
            <a:r>
              <a:rPr lang="en-US" sz="4800" dirty="0" smtClean="0"/>
              <a:t>	</a:t>
            </a:r>
            <a:r>
              <a:rPr lang="en-US" sz="4800" dirty="0" smtClean="0"/>
              <a:t> </a:t>
            </a:r>
            <a:r>
              <a:rPr lang="en-US" sz="4800" dirty="0" smtClean="0"/>
              <a:t>{“</a:t>
            </a:r>
            <a:r>
              <a:rPr lang="en-US" sz="4800" dirty="0"/>
              <a:t>AB”-&gt;“BA”, “AC”-&gt;“BCA”, “B”-&gt;“</a:t>
            </a:r>
            <a:r>
              <a:rPr lang="en-US" sz="4800" dirty="0" smtClean="0"/>
              <a:t>AC”}</a:t>
            </a:r>
          </a:p>
          <a:p>
            <a:pPr marL="0" indent="0">
              <a:buNone/>
            </a:pPr>
            <a:r>
              <a:rPr lang="en-US" sz="7200" dirty="0" smtClean="0"/>
              <a:t>				</a:t>
            </a:r>
            <a:r>
              <a:rPr lang="en-US" sz="7200" dirty="0" smtClean="0"/>
              <a:t> </a:t>
            </a:r>
            <a:r>
              <a:rPr lang="en-US" sz="7200" b="1" dirty="0" smtClean="0"/>
              <a:t>DONE!</a:t>
            </a:r>
            <a:endParaRPr lang="en-US" sz="7200" b="1" dirty="0"/>
          </a:p>
        </p:txBody>
      </p:sp>
    </p:spTree>
    <p:extLst>
      <p:ext uri="{BB962C8B-B14F-4D97-AF65-F5344CB8AC3E}">
        <p14:creationId xmlns:p14="http://schemas.microsoft.com/office/powerpoint/2010/main" val="3216435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90303" y="357264"/>
            <a:ext cx="8257032" cy="202996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/>
              <a:t>Base-5 </a:t>
            </a:r>
            <a:r>
              <a:rPr lang="en-US" dirty="0"/>
              <a:t>digit meanings:</a:t>
            </a:r>
          </a:p>
          <a:p>
            <a:pPr marL="0" indent="0">
              <a:buNone/>
            </a:pPr>
            <a:r>
              <a:rPr lang="en-US" sz="3200" dirty="0" smtClean="0"/>
              <a:t>0.  End </a:t>
            </a:r>
            <a:r>
              <a:rPr lang="en-US" sz="3200" dirty="0"/>
              <a:t>this string, insert two empty strings and start a new string with an “A”.</a:t>
            </a:r>
          </a:p>
          <a:p>
            <a:pPr marL="0" indent="0">
              <a:buNone/>
            </a:pPr>
            <a:r>
              <a:rPr lang="en-US" sz="3200" dirty="0" smtClean="0"/>
              <a:t>1.  End </a:t>
            </a:r>
            <a:r>
              <a:rPr lang="en-US" sz="3200" dirty="0"/>
              <a:t>this string, insert one empty string and start a new string with an “A”.</a:t>
            </a:r>
          </a:p>
          <a:p>
            <a:pPr marL="0" indent="0">
              <a:buNone/>
            </a:pPr>
            <a:r>
              <a:rPr lang="en-US" sz="3200" dirty="0" smtClean="0"/>
              <a:t>2.  End </a:t>
            </a:r>
            <a:r>
              <a:rPr lang="en-US" sz="3200" dirty="0"/>
              <a:t>this string and start a new string with an “A”.</a:t>
            </a:r>
          </a:p>
          <a:p>
            <a:pPr marL="0" indent="0">
              <a:buNone/>
            </a:pPr>
            <a:r>
              <a:rPr lang="en-US" sz="3200" dirty="0" smtClean="0"/>
              <a:t>3.  End </a:t>
            </a:r>
            <a:r>
              <a:rPr lang="en-US" sz="3200" dirty="0"/>
              <a:t>this character and start a new character (as an “A”).</a:t>
            </a:r>
          </a:p>
          <a:p>
            <a:pPr marL="0" indent="0">
              <a:buNone/>
            </a:pPr>
            <a:r>
              <a:rPr lang="en-US" sz="3200" dirty="0" smtClean="0"/>
              <a:t>4.  Increment </a:t>
            </a:r>
            <a:r>
              <a:rPr lang="en-US" sz="3200" dirty="0"/>
              <a:t>this character</a:t>
            </a:r>
            <a:r>
              <a:rPr lang="en-US" sz="3200" dirty="0" smtClean="0"/>
              <a:t>.</a:t>
            </a:r>
            <a:endParaRPr lang="en-US" sz="3200" dirty="0"/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890302" y="2584688"/>
            <a:ext cx="11170634" cy="35875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400" dirty="0" smtClean="0"/>
              <a:t>A simpler example:	314034</a:t>
            </a:r>
          </a:p>
          <a:p>
            <a:pPr marL="0" indent="0">
              <a:spcBef>
                <a:spcPts val="1800"/>
              </a:spcBef>
              <a:spcAft>
                <a:spcPts val="1800"/>
              </a:spcAft>
              <a:buFont typeface="Arial" panose="020B0604020202020204" pitchFamily="34" charset="0"/>
              <a:buNone/>
            </a:pPr>
            <a:r>
              <a:rPr lang="en-US" sz="4400" dirty="0" smtClean="0"/>
              <a:t>Ruleset under construction:  </a:t>
            </a:r>
            <a:endParaRPr lang="en-US" sz="3600" dirty="0" smtClean="0"/>
          </a:p>
          <a:p>
            <a:pPr marL="0" indent="0">
              <a:buNone/>
            </a:pPr>
            <a:r>
              <a:rPr lang="en-US" sz="4800" dirty="0" smtClean="0"/>
              <a:t>		</a:t>
            </a:r>
          </a:p>
          <a:p>
            <a:pPr marL="0" indent="0">
              <a:buNone/>
            </a:pPr>
            <a:r>
              <a:rPr lang="en-US" sz="4800" dirty="0" smtClean="0"/>
              <a:t>Start: {“</a:t>
            </a:r>
            <a:r>
              <a:rPr lang="en-US" sz="4800" b="1" dirty="0" smtClean="0"/>
              <a:t>A</a:t>
            </a:r>
            <a:r>
              <a:rPr lang="en-US" sz="4800" dirty="0" smtClean="0"/>
              <a:t>”}</a:t>
            </a:r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2" name="Up Arrow 1"/>
          <p:cNvSpPr/>
          <p:nvPr/>
        </p:nvSpPr>
        <p:spPr>
          <a:xfrm>
            <a:off x="5389163" y="3151792"/>
            <a:ext cx="228600" cy="420624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Up Arrow 5"/>
          <p:cNvSpPr/>
          <p:nvPr/>
        </p:nvSpPr>
        <p:spPr>
          <a:xfrm>
            <a:off x="2971011" y="5794248"/>
            <a:ext cx="228600" cy="420624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6875" y="238392"/>
            <a:ext cx="2125262" cy="1919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637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90303" y="357264"/>
            <a:ext cx="8257032" cy="202996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/>
              <a:t>Base-5 </a:t>
            </a:r>
            <a:r>
              <a:rPr lang="en-US" dirty="0"/>
              <a:t>digit meanings:</a:t>
            </a:r>
          </a:p>
          <a:p>
            <a:pPr marL="0" indent="0">
              <a:buNone/>
            </a:pPr>
            <a:r>
              <a:rPr lang="en-US" sz="3200" dirty="0" smtClean="0"/>
              <a:t>0.  End </a:t>
            </a:r>
            <a:r>
              <a:rPr lang="en-US" sz="3200" dirty="0"/>
              <a:t>this string, insert two empty strings and start a new string with an “A”.</a:t>
            </a:r>
          </a:p>
          <a:p>
            <a:pPr marL="0" indent="0">
              <a:buNone/>
            </a:pPr>
            <a:r>
              <a:rPr lang="en-US" sz="3200" dirty="0" smtClean="0"/>
              <a:t>1.  End </a:t>
            </a:r>
            <a:r>
              <a:rPr lang="en-US" sz="3200" dirty="0"/>
              <a:t>this string, insert one empty string and start a new string with an “A”.</a:t>
            </a:r>
          </a:p>
          <a:p>
            <a:pPr marL="0" indent="0">
              <a:buNone/>
            </a:pPr>
            <a:r>
              <a:rPr lang="en-US" sz="3200" dirty="0" smtClean="0"/>
              <a:t>2.  End </a:t>
            </a:r>
            <a:r>
              <a:rPr lang="en-US" sz="3200" dirty="0"/>
              <a:t>this string and start a new string with an “A”.</a:t>
            </a:r>
          </a:p>
          <a:p>
            <a:pPr marL="0" indent="0">
              <a:buNone/>
            </a:pPr>
            <a:r>
              <a:rPr lang="en-US" sz="3200" dirty="0" smtClean="0"/>
              <a:t>3.  End </a:t>
            </a:r>
            <a:r>
              <a:rPr lang="en-US" sz="3200" dirty="0"/>
              <a:t>this character and start a new character (as an “A”).</a:t>
            </a:r>
          </a:p>
          <a:p>
            <a:pPr marL="0" indent="0">
              <a:buNone/>
            </a:pPr>
            <a:r>
              <a:rPr lang="en-US" sz="3200" dirty="0" smtClean="0"/>
              <a:t>4.  Increment </a:t>
            </a:r>
            <a:r>
              <a:rPr lang="en-US" sz="3200" dirty="0"/>
              <a:t>this character</a:t>
            </a:r>
            <a:r>
              <a:rPr lang="en-US" sz="3200" dirty="0" smtClean="0"/>
              <a:t>.</a:t>
            </a:r>
            <a:endParaRPr lang="en-US" sz="3200" dirty="0"/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890302" y="2584688"/>
            <a:ext cx="11170634" cy="35875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400" dirty="0" smtClean="0"/>
              <a:t>A simpler example:	314034</a:t>
            </a:r>
          </a:p>
          <a:p>
            <a:pPr marL="0" indent="0">
              <a:spcBef>
                <a:spcPts val="1800"/>
              </a:spcBef>
              <a:spcAft>
                <a:spcPts val="1800"/>
              </a:spcAft>
              <a:buFont typeface="Arial" panose="020B0604020202020204" pitchFamily="34" charset="0"/>
              <a:buNone/>
            </a:pPr>
            <a:r>
              <a:rPr lang="en-US" sz="4400" dirty="0" smtClean="0"/>
              <a:t>Ruleset under construction:  </a:t>
            </a:r>
            <a:endParaRPr lang="en-US" sz="3600" dirty="0" smtClean="0"/>
          </a:p>
          <a:p>
            <a:pPr marL="0" indent="0">
              <a:buNone/>
            </a:pPr>
            <a:r>
              <a:rPr lang="en-US" sz="4800" dirty="0" smtClean="0"/>
              <a:t>	</a:t>
            </a:r>
            <a:r>
              <a:rPr lang="en-US" sz="4800" dirty="0" smtClean="0"/>
              <a:t>{“A”}</a:t>
            </a:r>
            <a:r>
              <a:rPr lang="en-US" sz="4800" dirty="0" smtClean="0"/>
              <a:t>	</a:t>
            </a:r>
            <a:endParaRPr lang="en-US" sz="4800" dirty="0"/>
          </a:p>
          <a:p>
            <a:pPr marL="0" indent="0">
              <a:buNone/>
            </a:pPr>
            <a:r>
              <a:rPr lang="en-US" sz="4800" dirty="0" smtClean="0"/>
              <a:t>=&gt;	{“A</a:t>
            </a:r>
            <a:r>
              <a:rPr lang="en-US" sz="4800" b="1" dirty="0" smtClean="0"/>
              <a:t>A</a:t>
            </a:r>
            <a:r>
              <a:rPr lang="en-US" sz="4800" dirty="0" smtClean="0"/>
              <a:t>”}</a:t>
            </a:r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2" name="Up Arrow 1"/>
          <p:cNvSpPr/>
          <p:nvPr/>
        </p:nvSpPr>
        <p:spPr>
          <a:xfrm>
            <a:off x="5569637" y="3151792"/>
            <a:ext cx="228600" cy="420624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Up Arrow 5"/>
          <p:cNvSpPr/>
          <p:nvPr/>
        </p:nvSpPr>
        <p:spPr>
          <a:xfrm>
            <a:off x="2718344" y="5794248"/>
            <a:ext cx="228600" cy="420624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6875" y="238392"/>
            <a:ext cx="2125262" cy="1919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381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90303" y="357264"/>
            <a:ext cx="8257032" cy="202996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/>
              <a:t>Base-5 </a:t>
            </a:r>
            <a:r>
              <a:rPr lang="en-US" dirty="0"/>
              <a:t>digit meanings:</a:t>
            </a:r>
          </a:p>
          <a:p>
            <a:pPr marL="0" indent="0">
              <a:buNone/>
            </a:pPr>
            <a:r>
              <a:rPr lang="en-US" sz="3200" dirty="0" smtClean="0"/>
              <a:t>0.  End </a:t>
            </a:r>
            <a:r>
              <a:rPr lang="en-US" sz="3200" dirty="0"/>
              <a:t>this string, insert two empty strings and start a new string with an “A”.</a:t>
            </a:r>
          </a:p>
          <a:p>
            <a:pPr marL="0" indent="0">
              <a:buNone/>
            </a:pPr>
            <a:r>
              <a:rPr lang="en-US" sz="3200" dirty="0" smtClean="0"/>
              <a:t>1.  End </a:t>
            </a:r>
            <a:r>
              <a:rPr lang="en-US" sz="3200" dirty="0"/>
              <a:t>this string, insert one empty string and start a new string with an “A”.</a:t>
            </a:r>
          </a:p>
          <a:p>
            <a:pPr marL="0" indent="0">
              <a:buNone/>
            </a:pPr>
            <a:r>
              <a:rPr lang="en-US" sz="3200" dirty="0" smtClean="0"/>
              <a:t>2.  End </a:t>
            </a:r>
            <a:r>
              <a:rPr lang="en-US" sz="3200" dirty="0"/>
              <a:t>this string and start a new string with an “A”.</a:t>
            </a:r>
          </a:p>
          <a:p>
            <a:pPr marL="0" indent="0">
              <a:buNone/>
            </a:pPr>
            <a:r>
              <a:rPr lang="en-US" sz="3200" dirty="0" smtClean="0"/>
              <a:t>3.  End </a:t>
            </a:r>
            <a:r>
              <a:rPr lang="en-US" sz="3200" dirty="0"/>
              <a:t>this character and start a new character (as an “A”).</a:t>
            </a:r>
          </a:p>
          <a:p>
            <a:pPr marL="0" indent="0">
              <a:buNone/>
            </a:pPr>
            <a:r>
              <a:rPr lang="en-US" sz="3200" dirty="0" smtClean="0"/>
              <a:t>4.  Increment </a:t>
            </a:r>
            <a:r>
              <a:rPr lang="en-US" sz="3200" dirty="0"/>
              <a:t>this character</a:t>
            </a:r>
            <a:r>
              <a:rPr lang="en-US" sz="3200" dirty="0" smtClean="0"/>
              <a:t>.</a:t>
            </a:r>
            <a:endParaRPr lang="en-US" sz="3200" dirty="0"/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890302" y="2584688"/>
            <a:ext cx="11170634" cy="35875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400" dirty="0" smtClean="0"/>
              <a:t>A simpler example:	314034</a:t>
            </a:r>
          </a:p>
          <a:p>
            <a:pPr marL="0" indent="0">
              <a:spcBef>
                <a:spcPts val="1800"/>
              </a:spcBef>
              <a:spcAft>
                <a:spcPts val="1800"/>
              </a:spcAft>
              <a:buFont typeface="Arial" panose="020B0604020202020204" pitchFamily="34" charset="0"/>
              <a:buNone/>
            </a:pPr>
            <a:r>
              <a:rPr lang="en-US" sz="4400" dirty="0" smtClean="0"/>
              <a:t>Ruleset under construction:  </a:t>
            </a:r>
            <a:endParaRPr lang="en-US" sz="3600" dirty="0" smtClean="0"/>
          </a:p>
          <a:p>
            <a:pPr marL="0" indent="0">
              <a:buNone/>
            </a:pPr>
            <a:r>
              <a:rPr lang="en-US" sz="4800" dirty="0" smtClean="0"/>
              <a:t>	</a:t>
            </a:r>
            <a:r>
              <a:rPr lang="en-US" sz="4800" dirty="0" smtClean="0"/>
              <a:t>{“AA”}</a:t>
            </a:r>
            <a:r>
              <a:rPr lang="en-US" sz="4800" dirty="0" smtClean="0"/>
              <a:t>	</a:t>
            </a:r>
            <a:endParaRPr lang="en-US" sz="4800" dirty="0"/>
          </a:p>
          <a:p>
            <a:pPr marL="0" indent="0">
              <a:buNone/>
            </a:pPr>
            <a:r>
              <a:rPr lang="en-US" sz="4800" dirty="0" smtClean="0"/>
              <a:t>=&gt;	{“AA”-&gt;“”, </a:t>
            </a:r>
            <a:r>
              <a:rPr lang="en-US" sz="4800" dirty="0" smtClean="0"/>
              <a:t>“</a:t>
            </a:r>
            <a:r>
              <a:rPr lang="en-US" sz="4800" b="1" dirty="0" smtClean="0"/>
              <a:t>A</a:t>
            </a:r>
            <a:r>
              <a:rPr lang="en-US" sz="4800" dirty="0" smtClean="0"/>
              <a:t>”}</a:t>
            </a:r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2" name="Up Arrow 1"/>
          <p:cNvSpPr/>
          <p:nvPr/>
        </p:nvSpPr>
        <p:spPr>
          <a:xfrm>
            <a:off x="5858397" y="3151792"/>
            <a:ext cx="228600" cy="420624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Up Arrow 5"/>
          <p:cNvSpPr/>
          <p:nvPr/>
        </p:nvSpPr>
        <p:spPr>
          <a:xfrm>
            <a:off x="4409991" y="5794248"/>
            <a:ext cx="228600" cy="420624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Left Brace 2"/>
          <p:cNvSpPr/>
          <p:nvPr/>
        </p:nvSpPr>
        <p:spPr>
          <a:xfrm rot="16200000">
            <a:off x="4493033" y="5020337"/>
            <a:ext cx="68820" cy="1479002"/>
          </a:xfrm>
          <a:prstGeom prst="lef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6875" y="238392"/>
            <a:ext cx="2125262" cy="1919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569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90303" y="357264"/>
            <a:ext cx="8257032" cy="202996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/>
              <a:t>Base-5 </a:t>
            </a:r>
            <a:r>
              <a:rPr lang="en-US" dirty="0"/>
              <a:t>digit meanings:</a:t>
            </a:r>
          </a:p>
          <a:p>
            <a:pPr marL="0" indent="0">
              <a:buNone/>
            </a:pPr>
            <a:r>
              <a:rPr lang="en-US" sz="3200" dirty="0" smtClean="0"/>
              <a:t>0.  End </a:t>
            </a:r>
            <a:r>
              <a:rPr lang="en-US" sz="3200" dirty="0"/>
              <a:t>this string, insert two empty strings and start a new string with an “A”.</a:t>
            </a:r>
          </a:p>
          <a:p>
            <a:pPr marL="0" indent="0">
              <a:buNone/>
            </a:pPr>
            <a:r>
              <a:rPr lang="en-US" sz="3200" dirty="0" smtClean="0"/>
              <a:t>1.  End </a:t>
            </a:r>
            <a:r>
              <a:rPr lang="en-US" sz="3200" dirty="0"/>
              <a:t>this string, insert one empty string and start a new string with an “A”.</a:t>
            </a:r>
          </a:p>
          <a:p>
            <a:pPr marL="0" indent="0">
              <a:buNone/>
            </a:pPr>
            <a:r>
              <a:rPr lang="en-US" sz="3200" dirty="0" smtClean="0"/>
              <a:t>2.  End </a:t>
            </a:r>
            <a:r>
              <a:rPr lang="en-US" sz="3200" dirty="0"/>
              <a:t>this string and start a new string with an “A”.</a:t>
            </a:r>
          </a:p>
          <a:p>
            <a:pPr marL="0" indent="0">
              <a:buNone/>
            </a:pPr>
            <a:r>
              <a:rPr lang="en-US" sz="3200" dirty="0" smtClean="0"/>
              <a:t>3.  End </a:t>
            </a:r>
            <a:r>
              <a:rPr lang="en-US" sz="3200" dirty="0"/>
              <a:t>this character and start a new character (as an “A”).</a:t>
            </a:r>
          </a:p>
          <a:p>
            <a:pPr marL="0" indent="0">
              <a:buNone/>
            </a:pPr>
            <a:r>
              <a:rPr lang="en-US" sz="3200" dirty="0" smtClean="0"/>
              <a:t>4.  Increment </a:t>
            </a:r>
            <a:r>
              <a:rPr lang="en-US" sz="3200" dirty="0"/>
              <a:t>this character</a:t>
            </a:r>
            <a:r>
              <a:rPr lang="en-US" sz="3200" dirty="0" smtClean="0"/>
              <a:t>.</a:t>
            </a:r>
            <a:endParaRPr lang="en-US" sz="3200" dirty="0"/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890302" y="2584688"/>
            <a:ext cx="11170634" cy="35875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400" dirty="0" smtClean="0"/>
              <a:t>A simpler example:	314034</a:t>
            </a:r>
          </a:p>
          <a:p>
            <a:pPr marL="0" indent="0">
              <a:spcBef>
                <a:spcPts val="1800"/>
              </a:spcBef>
              <a:spcAft>
                <a:spcPts val="1800"/>
              </a:spcAft>
              <a:buFont typeface="Arial" panose="020B0604020202020204" pitchFamily="34" charset="0"/>
              <a:buNone/>
            </a:pPr>
            <a:r>
              <a:rPr lang="en-US" sz="4400" dirty="0" smtClean="0"/>
              <a:t>Ruleset under construction:  </a:t>
            </a:r>
            <a:endParaRPr lang="en-US" sz="3600" dirty="0" smtClean="0"/>
          </a:p>
          <a:p>
            <a:pPr marL="0" indent="0">
              <a:buNone/>
            </a:pPr>
            <a:r>
              <a:rPr lang="en-US" sz="4800" dirty="0" smtClean="0"/>
              <a:t>	</a:t>
            </a:r>
            <a:r>
              <a:rPr lang="en-US" sz="4800" dirty="0" smtClean="0"/>
              <a:t>{“AA”-&gt;“”, “A”}</a:t>
            </a:r>
            <a:r>
              <a:rPr lang="en-US" sz="4800" dirty="0" smtClean="0"/>
              <a:t>	</a:t>
            </a:r>
            <a:endParaRPr lang="en-US" sz="4800" dirty="0"/>
          </a:p>
          <a:p>
            <a:pPr marL="0" indent="0">
              <a:buNone/>
            </a:pPr>
            <a:r>
              <a:rPr lang="en-US" sz="4800" dirty="0" smtClean="0"/>
              <a:t>=&gt;	{“AA”-&gt;“”, </a:t>
            </a:r>
            <a:r>
              <a:rPr lang="en-US" sz="4800" dirty="0" smtClean="0"/>
              <a:t>“</a:t>
            </a:r>
            <a:r>
              <a:rPr lang="en-US" sz="4800" b="1" dirty="0" smtClean="0"/>
              <a:t>B</a:t>
            </a:r>
            <a:r>
              <a:rPr lang="en-US" sz="4800" dirty="0" smtClean="0"/>
              <a:t>”}</a:t>
            </a:r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2" name="Up Arrow 1"/>
          <p:cNvSpPr/>
          <p:nvPr/>
        </p:nvSpPr>
        <p:spPr>
          <a:xfrm>
            <a:off x="6159191" y="3151792"/>
            <a:ext cx="228600" cy="420624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Up Arrow 5"/>
          <p:cNvSpPr/>
          <p:nvPr/>
        </p:nvSpPr>
        <p:spPr>
          <a:xfrm>
            <a:off x="4775751" y="5794248"/>
            <a:ext cx="228600" cy="420624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6875" y="238392"/>
            <a:ext cx="2125262" cy="1919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453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90303" y="357264"/>
            <a:ext cx="8257032" cy="202996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/>
              <a:t>Base-5 </a:t>
            </a:r>
            <a:r>
              <a:rPr lang="en-US" dirty="0"/>
              <a:t>digit meanings:</a:t>
            </a:r>
          </a:p>
          <a:p>
            <a:pPr marL="0" indent="0">
              <a:buNone/>
            </a:pPr>
            <a:r>
              <a:rPr lang="en-US" sz="3200" dirty="0" smtClean="0"/>
              <a:t>0.  End </a:t>
            </a:r>
            <a:r>
              <a:rPr lang="en-US" sz="3200" dirty="0"/>
              <a:t>this string, insert two empty strings and start a new string with an “A”.</a:t>
            </a:r>
          </a:p>
          <a:p>
            <a:pPr marL="0" indent="0">
              <a:buNone/>
            </a:pPr>
            <a:r>
              <a:rPr lang="en-US" sz="3200" dirty="0" smtClean="0"/>
              <a:t>1.  End </a:t>
            </a:r>
            <a:r>
              <a:rPr lang="en-US" sz="3200" dirty="0"/>
              <a:t>this string, insert one empty string and start a new string with an “A”.</a:t>
            </a:r>
          </a:p>
          <a:p>
            <a:pPr marL="0" indent="0">
              <a:buNone/>
            </a:pPr>
            <a:r>
              <a:rPr lang="en-US" sz="3200" dirty="0" smtClean="0"/>
              <a:t>2.  End </a:t>
            </a:r>
            <a:r>
              <a:rPr lang="en-US" sz="3200" dirty="0"/>
              <a:t>this string and start a new string with an “A”.</a:t>
            </a:r>
          </a:p>
          <a:p>
            <a:pPr marL="0" indent="0">
              <a:buNone/>
            </a:pPr>
            <a:r>
              <a:rPr lang="en-US" sz="3200" dirty="0" smtClean="0"/>
              <a:t>3.  End </a:t>
            </a:r>
            <a:r>
              <a:rPr lang="en-US" sz="3200" dirty="0"/>
              <a:t>this character and start a new character (as an “A”).</a:t>
            </a:r>
          </a:p>
          <a:p>
            <a:pPr marL="0" indent="0">
              <a:buNone/>
            </a:pPr>
            <a:r>
              <a:rPr lang="en-US" sz="3200" dirty="0" smtClean="0"/>
              <a:t>4.  Increment </a:t>
            </a:r>
            <a:r>
              <a:rPr lang="en-US" sz="3200" dirty="0"/>
              <a:t>this character</a:t>
            </a:r>
            <a:r>
              <a:rPr lang="en-US" sz="3200" dirty="0" smtClean="0"/>
              <a:t>.</a:t>
            </a:r>
            <a:endParaRPr lang="en-US" sz="3200" dirty="0"/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890302" y="2584688"/>
            <a:ext cx="11170634" cy="35875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400" dirty="0" smtClean="0"/>
              <a:t>A simpler example:	314034</a:t>
            </a:r>
          </a:p>
          <a:p>
            <a:pPr marL="0" indent="0">
              <a:spcBef>
                <a:spcPts val="1800"/>
              </a:spcBef>
              <a:spcAft>
                <a:spcPts val="1800"/>
              </a:spcAft>
              <a:buFont typeface="Arial" panose="020B0604020202020204" pitchFamily="34" charset="0"/>
              <a:buNone/>
            </a:pPr>
            <a:r>
              <a:rPr lang="en-US" sz="4400" dirty="0" smtClean="0"/>
              <a:t>Ruleset under construction:  </a:t>
            </a:r>
            <a:endParaRPr lang="en-US" sz="3600" dirty="0" smtClean="0"/>
          </a:p>
          <a:p>
            <a:pPr marL="0" indent="0">
              <a:buNone/>
            </a:pPr>
            <a:r>
              <a:rPr lang="en-US" sz="4800" dirty="0" smtClean="0"/>
              <a:t>	</a:t>
            </a:r>
            <a:r>
              <a:rPr lang="en-US" sz="4800" dirty="0" smtClean="0"/>
              <a:t>{“AA”-&gt;“”, “B”}</a:t>
            </a:r>
            <a:r>
              <a:rPr lang="en-US" sz="4800" dirty="0" smtClean="0"/>
              <a:t>	</a:t>
            </a:r>
            <a:endParaRPr lang="en-US" sz="4800" dirty="0"/>
          </a:p>
          <a:p>
            <a:pPr marL="0" indent="0">
              <a:buNone/>
            </a:pPr>
            <a:r>
              <a:rPr lang="en-US" sz="4800" dirty="0" smtClean="0"/>
              <a:t>=&gt;	{“AA”-&gt;“”, </a:t>
            </a:r>
            <a:r>
              <a:rPr lang="en-US" sz="4800" dirty="0" smtClean="0"/>
              <a:t>“B”-&gt;“”, </a:t>
            </a:r>
            <a:r>
              <a:rPr lang="en-US" sz="4800" dirty="0" smtClean="0"/>
              <a:t>“”-&gt;“</a:t>
            </a:r>
            <a:r>
              <a:rPr lang="en-US" sz="4800" b="1" dirty="0" smtClean="0"/>
              <a:t>A</a:t>
            </a:r>
            <a:r>
              <a:rPr lang="en-US" sz="4800" dirty="0" smtClean="0"/>
              <a:t>”}</a:t>
            </a:r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2" name="Up Arrow 1"/>
          <p:cNvSpPr/>
          <p:nvPr/>
        </p:nvSpPr>
        <p:spPr>
          <a:xfrm>
            <a:off x="6423890" y="3151792"/>
            <a:ext cx="228600" cy="420624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Up Arrow 5"/>
          <p:cNvSpPr/>
          <p:nvPr/>
        </p:nvSpPr>
        <p:spPr>
          <a:xfrm>
            <a:off x="6990050" y="5794248"/>
            <a:ext cx="228600" cy="420624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 Brace 8"/>
          <p:cNvSpPr/>
          <p:nvPr/>
        </p:nvSpPr>
        <p:spPr>
          <a:xfrm rot="16200000">
            <a:off x="7072804" y="4479678"/>
            <a:ext cx="68820" cy="2560320"/>
          </a:xfrm>
          <a:prstGeom prst="lef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6875" y="238392"/>
            <a:ext cx="2125262" cy="1919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195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90303" y="357264"/>
            <a:ext cx="8257032" cy="202996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/>
              <a:t>Base-5 </a:t>
            </a:r>
            <a:r>
              <a:rPr lang="en-US" dirty="0"/>
              <a:t>digit meanings:</a:t>
            </a:r>
          </a:p>
          <a:p>
            <a:pPr marL="0" indent="0">
              <a:buNone/>
            </a:pPr>
            <a:r>
              <a:rPr lang="en-US" sz="3200" dirty="0" smtClean="0"/>
              <a:t>0.  End </a:t>
            </a:r>
            <a:r>
              <a:rPr lang="en-US" sz="3200" dirty="0"/>
              <a:t>this string, insert two empty strings and start a new string with an “A”.</a:t>
            </a:r>
          </a:p>
          <a:p>
            <a:pPr marL="0" indent="0">
              <a:buNone/>
            </a:pPr>
            <a:r>
              <a:rPr lang="en-US" sz="3200" dirty="0" smtClean="0"/>
              <a:t>1.  End </a:t>
            </a:r>
            <a:r>
              <a:rPr lang="en-US" sz="3200" dirty="0"/>
              <a:t>this string, insert one empty string and start a new string with an “A”.</a:t>
            </a:r>
          </a:p>
          <a:p>
            <a:pPr marL="0" indent="0">
              <a:buNone/>
            </a:pPr>
            <a:r>
              <a:rPr lang="en-US" sz="3200" dirty="0" smtClean="0"/>
              <a:t>2.  End </a:t>
            </a:r>
            <a:r>
              <a:rPr lang="en-US" sz="3200" dirty="0"/>
              <a:t>this string and start a new string with an “A”.</a:t>
            </a:r>
          </a:p>
          <a:p>
            <a:pPr marL="0" indent="0">
              <a:buNone/>
            </a:pPr>
            <a:r>
              <a:rPr lang="en-US" sz="3200" dirty="0" smtClean="0"/>
              <a:t>3.  End </a:t>
            </a:r>
            <a:r>
              <a:rPr lang="en-US" sz="3200" dirty="0"/>
              <a:t>this character and start a new character (as an “A”).</a:t>
            </a:r>
          </a:p>
          <a:p>
            <a:pPr marL="0" indent="0">
              <a:buNone/>
            </a:pPr>
            <a:r>
              <a:rPr lang="en-US" sz="3200" dirty="0" smtClean="0"/>
              <a:t>4.  Increment </a:t>
            </a:r>
            <a:r>
              <a:rPr lang="en-US" sz="3200" dirty="0"/>
              <a:t>this character</a:t>
            </a:r>
            <a:r>
              <a:rPr lang="en-US" sz="3200" dirty="0" smtClean="0"/>
              <a:t>.</a:t>
            </a:r>
            <a:endParaRPr lang="en-US" sz="3200" dirty="0"/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890302" y="2584688"/>
            <a:ext cx="11170634" cy="35875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400" dirty="0" smtClean="0"/>
              <a:t>A simpler example:	314034</a:t>
            </a:r>
          </a:p>
          <a:p>
            <a:pPr marL="0" indent="0">
              <a:spcBef>
                <a:spcPts val="1800"/>
              </a:spcBef>
              <a:spcAft>
                <a:spcPts val="1800"/>
              </a:spcAft>
              <a:buFont typeface="Arial" panose="020B0604020202020204" pitchFamily="34" charset="0"/>
              <a:buNone/>
            </a:pPr>
            <a:r>
              <a:rPr lang="en-US" sz="4400" dirty="0" smtClean="0"/>
              <a:t>Ruleset under construction:  </a:t>
            </a:r>
            <a:endParaRPr lang="en-US" sz="3600" dirty="0" smtClean="0"/>
          </a:p>
          <a:p>
            <a:pPr marL="0" indent="0">
              <a:buNone/>
            </a:pPr>
            <a:r>
              <a:rPr lang="en-US" sz="4800" dirty="0" smtClean="0"/>
              <a:t>	</a:t>
            </a:r>
            <a:r>
              <a:rPr lang="en-US" sz="4800" dirty="0" smtClean="0"/>
              <a:t>{“AA”-&gt;“”, “B”-&gt;“”, “”-&gt;“A”}</a:t>
            </a:r>
            <a:r>
              <a:rPr lang="en-US" sz="4800" dirty="0" smtClean="0"/>
              <a:t>	</a:t>
            </a:r>
            <a:endParaRPr lang="en-US" sz="4800" dirty="0"/>
          </a:p>
          <a:p>
            <a:pPr marL="0" indent="0">
              <a:buNone/>
            </a:pPr>
            <a:r>
              <a:rPr lang="en-US" sz="4800" dirty="0" smtClean="0"/>
              <a:t>=&gt;	{“AA”-&gt;“”, </a:t>
            </a:r>
            <a:r>
              <a:rPr lang="en-US" sz="4800" dirty="0" smtClean="0"/>
              <a:t>“B”-&gt;“”, </a:t>
            </a:r>
            <a:r>
              <a:rPr lang="en-US" sz="4800" dirty="0" smtClean="0"/>
              <a:t>“”-&gt;“A</a:t>
            </a:r>
            <a:r>
              <a:rPr lang="en-US" sz="4800" b="1" dirty="0" smtClean="0"/>
              <a:t>A</a:t>
            </a:r>
            <a:r>
              <a:rPr lang="en-US" sz="4800" dirty="0" smtClean="0"/>
              <a:t>”}</a:t>
            </a:r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2" name="Up Arrow 1"/>
          <p:cNvSpPr/>
          <p:nvPr/>
        </p:nvSpPr>
        <p:spPr>
          <a:xfrm>
            <a:off x="6712652" y="3151792"/>
            <a:ext cx="228600" cy="420624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Up Arrow 5"/>
          <p:cNvSpPr/>
          <p:nvPr/>
        </p:nvSpPr>
        <p:spPr>
          <a:xfrm>
            <a:off x="8156635" y="5794248"/>
            <a:ext cx="228600" cy="420624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6875" y="238392"/>
            <a:ext cx="2125262" cy="1919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295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90303" y="357264"/>
            <a:ext cx="8257032" cy="202996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/>
              <a:t>Base-5 </a:t>
            </a:r>
            <a:r>
              <a:rPr lang="en-US" dirty="0"/>
              <a:t>digit meanings:</a:t>
            </a:r>
          </a:p>
          <a:p>
            <a:pPr marL="0" indent="0">
              <a:buNone/>
            </a:pPr>
            <a:r>
              <a:rPr lang="en-US" sz="3200" dirty="0" smtClean="0"/>
              <a:t>0.  End </a:t>
            </a:r>
            <a:r>
              <a:rPr lang="en-US" sz="3200" dirty="0"/>
              <a:t>this string, insert two empty strings and start a new string with an “A”.</a:t>
            </a:r>
          </a:p>
          <a:p>
            <a:pPr marL="0" indent="0">
              <a:buNone/>
            </a:pPr>
            <a:r>
              <a:rPr lang="en-US" sz="3200" dirty="0" smtClean="0"/>
              <a:t>1.  End </a:t>
            </a:r>
            <a:r>
              <a:rPr lang="en-US" sz="3200" dirty="0"/>
              <a:t>this string, insert one empty string and start a new string with an “A”.</a:t>
            </a:r>
          </a:p>
          <a:p>
            <a:pPr marL="0" indent="0">
              <a:buNone/>
            </a:pPr>
            <a:r>
              <a:rPr lang="en-US" sz="3200" dirty="0" smtClean="0"/>
              <a:t>2.  End </a:t>
            </a:r>
            <a:r>
              <a:rPr lang="en-US" sz="3200" dirty="0"/>
              <a:t>this string and start a new string with an “A”.</a:t>
            </a:r>
          </a:p>
          <a:p>
            <a:pPr marL="0" indent="0">
              <a:buNone/>
            </a:pPr>
            <a:r>
              <a:rPr lang="en-US" sz="3200" dirty="0" smtClean="0"/>
              <a:t>3.  End </a:t>
            </a:r>
            <a:r>
              <a:rPr lang="en-US" sz="3200" dirty="0"/>
              <a:t>this character and start a new character (as an “A”).</a:t>
            </a:r>
          </a:p>
          <a:p>
            <a:pPr marL="0" indent="0">
              <a:buNone/>
            </a:pPr>
            <a:r>
              <a:rPr lang="en-US" sz="3200" dirty="0" smtClean="0"/>
              <a:t>4.  Increment </a:t>
            </a:r>
            <a:r>
              <a:rPr lang="en-US" sz="3200" dirty="0"/>
              <a:t>this character</a:t>
            </a:r>
            <a:r>
              <a:rPr lang="en-US" sz="3200" dirty="0" smtClean="0"/>
              <a:t>.</a:t>
            </a:r>
            <a:endParaRPr lang="en-US" sz="3200" dirty="0"/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890302" y="2584688"/>
            <a:ext cx="11170634" cy="35875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400" dirty="0" smtClean="0"/>
              <a:t>A simpler example:	314034</a:t>
            </a:r>
          </a:p>
          <a:p>
            <a:pPr marL="0" indent="0">
              <a:spcBef>
                <a:spcPts val="1800"/>
              </a:spcBef>
              <a:spcAft>
                <a:spcPts val="1800"/>
              </a:spcAft>
              <a:buFont typeface="Arial" panose="020B0604020202020204" pitchFamily="34" charset="0"/>
              <a:buNone/>
            </a:pPr>
            <a:r>
              <a:rPr lang="en-US" sz="4400" dirty="0" smtClean="0"/>
              <a:t>Ruleset under construction:  </a:t>
            </a:r>
            <a:endParaRPr lang="en-US" sz="3600" dirty="0" smtClean="0"/>
          </a:p>
          <a:p>
            <a:pPr marL="0" indent="0">
              <a:buNone/>
            </a:pPr>
            <a:r>
              <a:rPr lang="en-US" sz="4800" dirty="0" smtClean="0"/>
              <a:t>	</a:t>
            </a:r>
            <a:r>
              <a:rPr lang="en-US" sz="4800" dirty="0" smtClean="0"/>
              <a:t>{“AA”-&gt;“”, “B”-&gt;“”, “”-&gt;“AA”}</a:t>
            </a:r>
            <a:r>
              <a:rPr lang="en-US" sz="4800" dirty="0" smtClean="0"/>
              <a:t>	</a:t>
            </a:r>
            <a:endParaRPr lang="en-US" sz="4800" dirty="0"/>
          </a:p>
          <a:p>
            <a:pPr marL="0" indent="0">
              <a:buNone/>
            </a:pPr>
            <a:r>
              <a:rPr lang="en-US" sz="4800" dirty="0" smtClean="0"/>
              <a:t>=&gt;	{“AA”-&gt;“”, </a:t>
            </a:r>
            <a:r>
              <a:rPr lang="en-US" sz="4800" dirty="0" smtClean="0"/>
              <a:t>“B”-&gt;“”, </a:t>
            </a:r>
            <a:r>
              <a:rPr lang="en-US" sz="4800" dirty="0" smtClean="0"/>
              <a:t>“”-&gt;“A</a:t>
            </a:r>
            <a:r>
              <a:rPr lang="en-US" sz="4800" b="1" dirty="0" smtClean="0"/>
              <a:t>B</a:t>
            </a:r>
            <a:r>
              <a:rPr lang="en-US" sz="4800" dirty="0" smtClean="0"/>
              <a:t>”}</a:t>
            </a:r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2" name="Up Arrow 1"/>
          <p:cNvSpPr/>
          <p:nvPr/>
        </p:nvSpPr>
        <p:spPr>
          <a:xfrm>
            <a:off x="7013448" y="3151792"/>
            <a:ext cx="228600" cy="420624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Up Arrow 5"/>
          <p:cNvSpPr/>
          <p:nvPr/>
        </p:nvSpPr>
        <p:spPr>
          <a:xfrm>
            <a:off x="8156635" y="5794248"/>
            <a:ext cx="228600" cy="420624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6875" y="238392"/>
            <a:ext cx="2125262" cy="1919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50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90303" y="357264"/>
            <a:ext cx="8257032" cy="202996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/>
              <a:t>Base-5 </a:t>
            </a:r>
            <a:r>
              <a:rPr lang="en-US" dirty="0"/>
              <a:t>digit meanings:</a:t>
            </a:r>
          </a:p>
          <a:p>
            <a:pPr marL="0" indent="0">
              <a:buNone/>
            </a:pPr>
            <a:r>
              <a:rPr lang="en-US" sz="3200" dirty="0" smtClean="0"/>
              <a:t>0.  End </a:t>
            </a:r>
            <a:r>
              <a:rPr lang="en-US" sz="3200" dirty="0"/>
              <a:t>this string, insert two empty strings and start a new string with an “A”.</a:t>
            </a:r>
          </a:p>
          <a:p>
            <a:pPr marL="0" indent="0">
              <a:buNone/>
            </a:pPr>
            <a:r>
              <a:rPr lang="en-US" sz="3200" dirty="0" smtClean="0"/>
              <a:t>1.  End </a:t>
            </a:r>
            <a:r>
              <a:rPr lang="en-US" sz="3200" dirty="0"/>
              <a:t>this string, insert one empty string and start a new string with an “A”.</a:t>
            </a:r>
          </a:p>
          <a:p>
            <a:pPr marL="0" indent="0">
              <a:buNone/>
            </a:pPr>
            <a:r>
              <a:rPr lang="en-US" sz="3200" dirty="0" smtClean="0"/>
              <a:t>2.  End </a:t>
            </a:r>
            <a:r>
              <a:rPr lang="en-US" sz="3200" dirty="0"/>
              <a:t>this string and start a new string with an “A”.</a:t>
            </a:r>
          </a:p>
          <a:p>
            <a:pPr marL="0" indent="0">
              <a:buNone/>
            </a:pPr>
            <a:r>
              <a:rPr lang="en-US" sz="3200" dirty="0" smtClean="0"/>
              <a:t>3.  End </a:t>
            </a:r>
            <a:r>
              <a:rPr lang="en-US" sz="3200" dirty="0"/>
              <a:t>this character and start a new character (as an “A”).</a:t>
            </a:r>
          </a:p>
          <a:p>
            <a:pPr marL="0" indent="0">
              <a:buNone/>
            </a:pPr>
            <a:r>
              <a:rPr lang="en-US" sz="3200" dirty="0" smtClean="0"/>
              <a:t>4.  Increment </a:t>
            </a:r>
            <a:r>
              <a:rPr lang="en-US" sz="3200" dirty="0"/>
              <a:t>this character</a:t>
            </a:r>
            <a:r>
              <a:rPr lang="en-US" sz="3200" dirty="0" smtClean="0"/>
              <a:t>.</a:t>
            </a:r>
            <a:endParaRPr lang="en-US" sz="3200" dirty="0"/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890303" y="2584688"/>
            <a:ext cx="5483065" cy="31851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dirty="0" smtClean="0"/>
              <a:t>A simpler example:	314034</a:t>
            </a:r>
          </a:p>
          <a:p>
            <a:pPr marL="0" indent="0">
              <a:spcBef>
                <a:spcPts val="1800"/>
              </a:spcBef>
              <a:spcAft>
                <a:spcPts val="1800"/>
              </a:spcAft>
              <a:buFont typeface="Arial" panose="020B0604020202020204" pitchFamily="34" charset="0"/>
              <a:buNone/>
            </a:pPr>
            <a:r>
              <a:rPr lang="en-US" sz="3600" dirty="0" smtClean="0"/>
              <a:t>Ruleset under construction:  </a:t>
            </a:r>
            <a:endParaRPr lang="en-US" dirty="0" smtClean="0"/>
          </a:p>
          <a:p>
            <a:pPr marL="0" indent="0">
              <a:buNone/>
            </a:pPr>
            <a:r>
              <a:rPr lang="en-US" sz="3600" dirty="0" smtClean="0"/>
              <a:t>{“AA”-&gt;“”, </a:t>
            </a:r>
            <a:r>
              <a:rPr lang="en-US" sz="3600" dirty="0" smtClean="0"/>
              <a:t>“B”-&gt;“”, </a:t>
            </a:r>
            <a:r>
              <a:rPr lang="en-US" sz="3600" dirty="0" smtClean="0"/>
              <a:t>“”-&gt;“AB”}</a:t>
            </a:r>
          </a:p>
          <a:p>
            <a:pPr marL="0" indent="0">
              <a:buNone/>
            </a:pPr>
            <a:r>
              <a:rPr lang="en-US" sz="6000" dirty="0" smtClean="0"/>
              <a:t>	    </a:t>
            </a:r>
            <a:r>
              <a:rPr lang="en-US" sz="6000" b="1" dirty="0" smtClean="0"/>
              <a:t>DONE!</a:t>
            </a:r>
            <a:endParaRPr lang="en-US" sz="40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6875" y="238392"/>
            <a:ext cx="2125262" cy="191959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2824" y="2490639"/>
            <a:ext cx="3895344" cy="412726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5"/>
          <a:srcRect r="1522" b="6371"/>
          <a:stretch/>
        </p:blipFill>
        <p:spPr>
          <a:xfrm>
            <a:off x="10921543" y="2387232"/>
            <a:ext cx="837641" cy="4077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741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Notice that by construction the initial </a:t>
            </a:r>
            <a:r>
              <a:rPr lang="en-US" dirty="0"/>
              <a:t>part </a:t>
            </a:r>
            <a:r>
              <a:rPr lang="en-US" dirty="0" smtClean="0"/>
              <a:t>of the ruleset is created by the initial part of the code number, so as we advance through the enumeration of ALL </a:t>
            </a:r>
            <a:r>
              <a:rPr lang="en-US" dirty="0" err="1" smtClean="0"/>
              <a:t>sessie</a:t>
            </a:r>
            <a:r>
              <a:rPr lang="en-US" dirty="0" smtClean="0"/>
              <a:t> rulesets, we see that for a long time the initial part of the ruleset remains constant.</a:t>
            </a:r>
            <a:endParaRPr lang="en-US" dirty="0"/>
          </a:p>
          <a:p>
            <a:r>
              <a:rPr lang="en-US" dirty="0" smtClean="0"/>
              <a:t>The </a:t>
            </a:r>
            <a:r>
              <a:rPr lang="en-US" dirty="0"/>
              <a:t>real use for this knowledge is to be able to jump through rulesets to more interesting sections that we need to </a:t>
            </a:r>
            <a:r>
              <a:rPr lang="en-US" dirty="0" smtClean="0"/>
              <a:t>study.</a:t>
            </a:r>
          </a:p>
          <a:p>
            <a:r>
              <a:rPr lang="en-US" dirty="0" smtClean="0"/>
              <a:t>If there is some rule conflict early in a ruleset, we can jump past all rulesets that share that same problem, moving on to other cases without any danger of skipping something interesting.</a:t>
            </a:r>
          </a:p>
          <a:p>
            <a:r>
              <a:rPr lang="en-US" dirty="0" smtClean="0"/>
              <a:t>Examples of rule conflict….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631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8114607" cy="1325563"/>
          </a:xfrm>
        </p:spPr>
        <p:txBody>
          <a:bodyPr/>
          <a:lstStyle/>
          <a:p>
            <a:r>
              <a:rPr lang="en-US" dirty="0" smtClean="0"/>
              <a:t>Our first 3-d network: </a:t>
            </a: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4000" dirty="0" smtClean="0"/>
              <a:t>{"</a:t>
            </a:r>
            <a:r>
              <a:rPr lang="en-US" sz="4000" dirty="0"/>
              <a:t>AB"-&gt;"BA</a:t>
            </a:r>
            <a:r>
              <a:rPr lang="en-US" sz="4000" dirty="0" smtClean="0"/>
              <a:t>", "</a:t>
            </a:r>
            <a:r>
              <a:rPr lang="en-US" sz="4000" dirty="0"/>
              <a:t>AC"-&gt;"BCA</a:t>
            </a:r>
            <a:r>
              <a:rPr lang="en-US" sz="4000" dirty="0" smtClean="0"/>
              <a:t>", "</a:t>
            </a:r>
            <a:r>
              <a:rPr lang="en-US" sz="4000" dirty="0"/>
              <a:t>B"-&gt;"AC"}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338" y="1722175"/>
            <a:ext cx="3275214" cy="4836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04355" y="365125"/>
            <a:ext cx="2233463" cy="186949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5"/>
          <a:srcRect l="8909" t="6284" r="7410" b="6462"/>
          <a:stretch/>
        </p:blipFill>
        <p:spPr>
          <a:xfrm flipV="1">
            <a:off x="4184497" y="2468880"/>
            <a:ext cx="7708834" cy="3707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029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first 3-d network: </a:t>
            </a: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4000" dirty="0" smtClean="0"/>
              <a:t>{"</a:t>
            </a:r>
            <a:r>
              <a:rPr lang="en-US" sz="4000" dirty="0"/>
              <a:t>AB"-&gt;"BA</a:t>
            </a:r>
            <a:r>
              <a:rPr lang="en-US" sz="4000" dirty="0" smtClean="0"/>
              <a:t>", "</a:t>
            </a:r>
            <a:r>
              <a:rPr lang="en-US" sz="4000" dirty="0"/>
              <a:t>AC"-&gt;"BCA</a:t>
            </a:r>
            <a:r>
              <a:rPr lang="en-US" sz="4000" dirty="0" smtClean="0"/>
              <a:t>", "</a:t>
            </a:r>
            <a:r>
              <a:rPr lang="en-US" sz="4000" dirty="0"/>
              <a:t>B"-&gt;"AC"}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Let’s build this ruleset from its base-5 code identifier: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The subscript “5” just reminds us that here are only 5 allowed digits:</a:t>
            </a:r>
          </a:p>
          <a:p>
            <a:pPr marL="457200" lvl="1" indent="0">
              <a:buNone/>
            </a:pPr>
            <a:r>
              <a:rPr lang="en-US" sz="4400" dirty="0" smtClean="0"/>
              <a:t>            </a:t>
            </a:r>
            <a:r>
              <a:rPr lang="en-US" sz="4800" dirty="0" smtClean="0"/>
              <a:t>		</a:t>
            </a:r>
            <a:r>
              <a:rPr lang="en-US" sz="4400" dirty="0" smtClean="0"/>
              <a:t>0, 1, 2, 3, 4</a:t>
            </a:r>
          </a:p>
          <a:p>
            <a:pPr marL="228600" lvl="1">
              <a:lnSpc>
                <a:spcPct val="100000"/>
              </a:lnSpc>
              <a:spcBef>
                <a:spcPts val="1000"/>
              </a:spcBef>
            </a:pPr>
            <a:r>
              <a:rPr lang="en-US" sz="2800" dirty="0" smtClean="0"/>
              <a:t>Each digit has a precise significance for constructing the ruleset, and this base-5 code identifies and results in one unique ruleset.</a:t>
            </a:r>
            <a:endParaRPr lang="en-US" sz="2800" dirty="0"/>
          </a:p>
          <a:p>
            <a:pPr marL="457200" lvl="1" indent="0">
              <a:buNone/>
            </a:pPr>
            <a:endParaRPr lang="en-US" sz="4400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4355" y="365125"/>
            <a:ext cx="2233463" cy="186949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0445" y="2478024"/>
            <a:ext cx="10054651" cy="1051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29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first 3-d network: </a:t>
            </a: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4000" dirty="0" smtClean="0"/>
              <a:t>{"</a:t>
            </a:r>
            <a:r>
              <a:rPr lang="en-US" sz="4000" dirty="0"/>
              <a:t>AB"-&gt;"BA</a:t>
            </a:r>
            <a:r>
              <a:rPr lang="en-US" sz="4000" dirty="0" smtClean="0"/>
              <a:t>", "</a:t>
            </a:r>
            <a:r>
              <a:rPr lang="en-US" sz="4000" dirty="0"/>
              <a:t>AC"-&gt;"BCA</a:t>
            </a:r>
            <a:r>
              <a:rPr lang="en-US" sz="4000" dirty="0" smtClean="0"/>
              <a:t>", "</a:t>
            </a:r>
            <a:r>
              <a:rPr lang="en-US" sz="4000" dirty="0"/>
              <a:t>B"-&gt;"AC"}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58368" y="2752344"/>
            <a:ext cx="11283696" cy="342461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000" dirty="0" smtClean="0"/>
              <a:t>Base-5 </a:t>
            </a:r>
            <a:r>
              <a:rPr lang="en-US" sz="4000" dirty="0"/>
              <a:t>digit meanings:</a:t>
            </a:r>
          </a:p>
          <a:p>
            <a:pPr marL="457200" lvl="1" indent="0">
              <a:buNone/>
            </a:pPr>
            <a:r>
              <a:rPr lang="en-US" sz="2800" dirty="0" smtClean="0"/>
              <a:t>0.  End this string, insert two empty strings, start a new string with an “A”.</a:t>
            </a:r>
          </a:p>
          <a:p>
            <a:pPr marL="457200" lvl="1" indent="0">
              <a:buNone/>
            </a:pPr>
            <a:r>
              <a:rPr lang="en-US" sz="2800" dirty="0" smtClean="0"/>
              <a:t>1.  End this string, insert one empty string, start a new string with an “A”.</a:t>
            </a:r>
          </a:p>
          <a:p>
            <a:pPr marL="457200" lvl="1" indent="0">
              <a:buNone/>
            </a:pPr>
            <a:r>
              <a:rPr lang="en-US" sz="2800" dirty="0" smtClean="0"/>
              <a:t>2.  End this string and start a new string with an “A”.</a:t>
            </a:r>
          </a:p>
          <a:p>
            <a:pPr marL="457200" lvl="1" indent="0">
              <a:buNone/>
            </a:pPr>
            <a:r>
              <a:rPr lang="en-US" sz="2800" dirty="0" smtClean="0"/>
              <a:t>3.  End this character and start a new character (as an “A”).</a:t>
            </a:r>
          </a:p>
          <a:p>
            <a:pPr marL="457200" lvl="1" indent="0">
              <a:buNone/>
            </a:pPr>
            <a:r>
              <a:rPr lang="en-US" sz="2800" dirty="0" smtClean="0"/>
              <a:t>4.  Increment this character.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4355" y="365125"/>
            <a:ext cx="2233463" cy="186949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504817"/>
            <a:ext cx="8052115" cy="842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371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8052" y="2942184"/>
            <a:ext cx="10896600" cy="10515600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90303" y="357264"/>
            <a:ext cx="8257032" cy="202996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/>
              <a:t>Base-5 </a:t>
            </a:r>
            <a:r>
              <a:rPr lang="en-US" dirty="0"/>
              <a:t>digit meanings:</a:t>
            </a:r>
          </a:p>
          <a:p>
            <a:pPr marL="0" indent="0">
              <a:buNone/>
            </a:pPr>
            <a:r>
              <a:rPr lang="en-US" sz="3200" dirty="0" smtClean="0"/>
              <a:t>0.  End </a:t>
            </a:r>
            <a:r>
              <a:rPr lang="en-US" sz="3200" dirty="0"/>
              <a:t>this string, insert two empty strings and start a new string with an “A”.</a:t>
            </a:r>
          </a:p>
          <a:p>
            <a:pPr marL="0" indent="0">
              <a:buNone/>
            </a:pPr>
            <a:r>
              <a:rPr lang="en-US" sz="3200" dirty="0" smtClean="0"/>
              <a:t>1.  End </a:t>
            </a:r>
            <a:r>
              <a:rPr lang="en-US" sz="3200" dirty="0"/>
              <a:t>this string, insert one empty string and start a new string with an “A”.</a:t>
            </a:r>
          </a:p>
          <a:p>
            <a:pPr marL="0" indent="0">
              <a:buNone/>
            </a:pPr>
            <a:r>
              <a:rPr lang="en-US" sz="3200" dirty="0" smtClean="0"/>
              <a:t>2.  End </a:t>
            </a:r>
            <a:r>
              <a:rPr lang="en-US" sz="3200" dirty="0"/>
              <a:t>this string and start a new string with an “A”.</a:t>
            </a:r>
          </a:p>
          <a:p>
            <a:pPr marL="0" indent="0">
              <a:buNone/>
            </a:pPr>
            <a:r>
              <a:rPr lang="en-US" sz="3200" dirty="0" smtClean="0"/>
              <a:t>3.  End </a:t>
            </a:r>
            <a:r>
              <a:rPr lang="en-US" sz="3200" dirty="0"/>
              <a:t>this character and start a new character (as an “A”).</a:t>
            </a:r>
          </a:p>
          <a:p>
            <a:pPr marL="0" indent="0">
              <a:buNone/>
            </a:pPr>
            <a:r>
              <a:rPr lang="en-US" sz="3200" dirty="0" smtClean="0"/>
              <a:t>4.  Increment </a:t>
            </a:r>
            <a:r>
              <a:rPr lang="en-US" sz="3200" dirty="0"/>
              <a:t>this character</a:t>
            </a:r>
            <a:r>
              <a:rPr lang="en-US" sz="3200" dirty="0" smtClean="0"/>
              <a:t>.</a:t>
            </a:r>
            <a:endParaRPr lang="en-US" sz="3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04355" y="365125"/>
            <a:ext cx="2233463" cy="1869491"/>
          </a:xfrm>
          <a:prstGeom prst="rect">
            <a:avLst/>
          </a:prstGeom>
        </p:spPr>
      </p:pic>
      <p:sp>
        <p:nvSpPr>
          <p:cNvPr id="8" name="Content Placeholder 3"/>
          <p:cNvSpPr txBox="1">
            <a:spLocks/>
          </p:cNvSpPr>
          <p:nvPr/>
        </p:nvSpPr>
        <p:spPr>
          <a:xfrm>
            <a:off x="890303" y="2356088"/>
            <a:ext cx="5272754" cy="4637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200" dirty="0" smtClean="0"/>
              <a:t>Ruleset under construction:</a:t>
            </a:r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3388233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90303" y="357264"/>
            <a:ext cx="8257032" cy="202996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/>
              <a:t>Base-5 </a:t>
            </a:r>
            <a:r>
              <a:rPr lang="en-US" dirty="0"/>
              <a:t>digit meanings:</a:t>
            </a:r>
          </a:p>
          <a:p>
            <a:pPr marL="0" indent="0">
              <a:buNone/>
            </a:pPr>
            <a:r>
              <a:rPr lang="en-US" sz="3200" dirty="0" smtClean="0"/>
              <a:t>0.  End </a:t>
            </a:r>
            <a:r>
              <a:rPr lang="en-US" sz="3200" dirty="0"/>
              <a:t>this string, insert two empty strings and start a new string with an “A”.</a:t>
            </a:r>
          </a:p>
          <a:p>
            <a:pPr marL="0" indent="0">
              <a:buNone/>
            </a:pPr>
            <a:r>
              <a:rPr lang="en-US" sz="3200" dirty="0" smtClean="0"/>
              <a:t>1.  End </a:t>
            </a:r>
            <a:r>
              <a:rPr lang="en-US" sz="3200" dirty="0"/>
              <a:t>this string, insert one empty string and start a new string with an “A”.</a:t>
            </a:r>
          </a:p>
          <a:p>
            <a:pPr marL="0" indent="0">
              <a:buNone/>
            </a:pPr>
            <a:r>
              <a:rPr lang="en-US" sz="3200" dirty="0" smtClean="0"/>
              <a:t>2.  End </a:t>
            </a:r>
            <a:r>
              <a:rPr lang="en-US" sz="3200" dirty="0"/>
              <a:t>this string and start a new string with an “A”.</a:t>
            </a:r>
          </a:p>
          <a:p>
            <a:pPr marL="0" indent="0">
              <a:buNone/>
            </a:pPr>
            <a:r>
              <a:rPr lang="en-US" sz="3200" dirty="0" smtClean="0"/>
              <a:t>3.  End </a:t>
            </a:r>
            <a:r>
              <a:rPr lang="en-US" sz="3200" dirty="0"/>
              <a:t>this character and start a new character (as an “A”).</a:t>
            </a:r>
          </a:p>
          <a:p>
            <a:pPr marL="0" indent="0">
              <a:buNone/>
            </a:pPr>
            <a:r>
              <a:rPr lang="en-US" sz="3200" dirty="0" smtClean="0"/>
              <a:t>4.  Increment </a:t>
            </a:r>
            <a:r>
              <a:rPr lang="en-US" sz="3200" dirty="0"/>
              <a:t>this character</a:t>
            </a:r>
            <a:r>
              <a:rPr lang="en-US" sz="3200" dirty="0" smtClean="0"/>
              <a:t>.</a:t>
            </a:r>
            <a:endParaRPr lang="en-US" sz="3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4355" y="365125"/>
            <a:ext cx="2233463" cy="1869491"/>
          </a:xfrm>
          <a:prstGeom prst="rect">
            <a:avLst/>
          </a:prstGeom>
        </p:spPr>
      </p:pic>
      <p:sp>
        <p:nvSpPr>
          <p:cNvPr id="8" name="Content Placeholder 3"/>
          <p:cNvSpPr txBox="1">
            <a:spLocks/>
          </p:cNvSpPr>
          <p:nvPr/>
        </p:nvSpPr>
        <p:spPr>
          <a:xfrm>
            <a:off x="890302" y="2584688"/>
            <a:ext cx="11170634" cy="35875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400" dirty="0" smtClean="0"/>
              <a:t>Digit being treated:	</a:t>
            </a:r>
            <a:r>
              <a:rPr lang="en-US" sz="4400" dirty="0" smtClean="0"/>
              <a:t>342432344243443242344</a:t>
            </a:r>
            <a:endParaRPr lang="en-US" sz="4400" dirty="0" smtClean="0"/>
          </a:p>
          <a:p>
            <a:pPr marL="0" indent="0">
              <a:spcBef>
                <a:spcPts val="1800"/>
              </a:spcBef>
              <a:spcAft>
                <a:spcPts val="1800"/>
              </a:spcAft>
              <a:buFont typeface="Arial" panose="020B0604020202020204" pitchFamily="34" charset="0"/>
              <a:buNone/>
            </a:pPr>
            <a:r>
              <a:rPr lang="en-US" sz="4400" dirty="0" smtClean="0"/>
              <a:t>Ruleset under construction:  </a:t>
            </a:r>
            <a:endParaRPr lang="en-US" sz="3600" dirty="0" smtClean="0"/>
          </a:p>
          <a:p>
            <a:pPr marL="0" indent="0">
              <a:buNone/>
            </a:pPr>
            <a:r>
              <a:rPr lang="en-US" sz="4800" dirty="0" smtClean="0"/>
              <a:t>		</a:t>
            </a:r>
            <a:endParaRPr lang="en-US" sz="4800" dirty="0"/>
          </a:p>
          <a:p>
            <a:pPr marL="0" indent="0">
              <a:buNone/>
            </a:pPr>
            <a:r>
              <a:rPr lang="en-US" sz="4800" dirty="0" smtClean="0"/>
              <a:t>Start: {“</a:t>
            </a:r>
            <a:r>
              <a:rPr lang="en-US" sz="4800" b="1" dirty="0" smtClean="0"/>
              <a:t>A</a:t>
            </a:r>
            <a:r>
              <a:rPr lang="en-US" sz="4800" dirty="0" smtClean="0"/>
              <a:t>”}</a:t>
            </a:r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2" name="Up Arrow 1"/>
          <p:cNvSpPr/>
          <p:nvPr/>
        </p:nvSpPr>
        <p:spPr>
          <a:xfrm>
            <a:off x="5373304" y="3163824"/>
            <a:ext cx="228600" cy="420624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Up Arrow 5"/>
          <p:cNvSpPr/>
          <p:nvPr/>
        </p:nvSpPr>
        <p:spPr>
          <a:xfrm>
            <a:off x="2952742" y="5794248"/>
            <a:ext cx="228600" cy="420624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885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90303" y="357264"/>
            <a:ext cx="8257032" cy="202996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/>
              <a:t>Base-5 </a:t>
            </a:r>
            <a:r>
              <a:rPr lang="en-US" dirty="0"/>
              <a:t>digit meanings:</a:t>
            </a:r>
          </a:p>
          <a:p>
            <a:pPr marL="0" indent="0">
              <a:buNone/>
            </a:pPr>
            <a:r>
              <a:rPr lang="en-US" sz="3200" dirty="0" smtClean="0"/>
              <a:t>0.  End </a:t>
            </a:r>
            <a:r>
              <a:rPr lang="en-US" sz="3200" dirty="0"/>
              <a:t>this string, insert two empty strings and start a new string with an “A”.</a:t>
            </a:r>
          </a:p>
          <a:p>
            <a:pPr marL="0" indent="0">
              <a:buNone/>
            </a:pPr>
            <a:r>
              <a:rPr lang="en-US" sz="3200" dirty="0" smtClean="0"/>
              <a:t>1.  End </a:t>
            </a:r>
            <a:r>
              <a:rPr lang="en-US" sz="3200" dirty="0"/>
              <a:t>this string, insert one empty string and start a new string with an “A”.</a:t>
            </a:r>
          </a:p>
          <a:p>
            <a:pPr marL="0" indent="0">
              <a:buNone/>
            </a:pPr>
            <a:r>
              <a:rPr lang="en-US" sz="3200" dirty="0" smtClean="0"/>
              <a:t>2.  End </a:t>
            </a:r>
            <a:r>
              <a:rPr lang="en-US" sz="3200" dirty="0"/>
              <a:t>this string and start a new string with an “A”.</a:t>
            </a:r>
          </a:p>
          <a:p>
            <a:pPr marL="0" indent="0">
              <a:buNone/>
            </a:pPr>
            <a:r>
              <a:rPr lang="en-US" sz="3200" dirty="0" smtClean="0"/>
              <a:t>3.  End </a:t>
            </a:r>
            <a:r>
              <a:rPr lang="en-US" sz="3200" dirty="0"/>
              <a:t>this character and start a new character (as an “A”).</a:t>
            </a:r>
          </a:p>
          <a:p>
            <a:pPr marL="0" indent="0">
              <a:buNone/>
            </a:pPr>
            <a:r>
              <a:rPr lang="en-US" sz="3200" dirty="0" smtClean="0"/>
              <a:t>4.  Increment </a:t>
            </a:r>
            <a:r>
              <a:rPr lang="en-US" sz="3200" dirty="0"/>
              <a:t>this character</a:t>
            </a:r>
            <a:r>
              <a:rPr lang="en-US" sz="3200" dirty="0" smtClean="0"/>
              <a:t>.</a:t>
            </a:r>
            <a:endParaRPr lang="en-US" sz="3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4355" y="365125"/>
            <a:ext cx="2233463" cy="1869491"/>
          </a:xfrm>
          <a:prstGeom prst="rect">
            <a:avLst/>
          </a:prstGeom>
        </p:spPr>
      </p:pic>
      <p:sp>
        <p:nvSpPr>
          <p:cNvPr id="8" name="Content Placeholder 3"/>
          <p:cNvSpPr txBox="1">
            <a:spLocks/>
          </p:cNvSpPr>
          <p:nvPr/>
        </p:nvSpPr>
        <p:spPr>
          <a:xfrm>
            <a:off x="890302" y="2584688"/>
            <a:ext cx="11170634" cy="35875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400" dirty="0" smtClean="0"/>
              <a:t>Digit being treated:	</a:t>
            </a:r>
            <a:r>
              <a:rPr lang="en-US" sz="4400" dirty="0" smtClean="0"/>
              <a:t>342432344243443242344</a:t>
            </a:r>
            <a:endParaRPr lang="en-US" sz="4400" dirty="0" smtClean="0"/>
          </a:p>
          <a:p>
            <a:pPr marL="0" indent="0">
              <a:spcBef>
                <a:spcPts val="1800"/>
              </a:spcBef>
              <a:spcAft>
                <a:spcPts val="1800"/>
              </a:spcAft>
              <a:buFont typeface="Arial" panose="020B0604020202020204" pitchFamily="34" charset="0"/>
              <a:buNone/>
            </a:pPr>
            <a:r>
              <a:rPr lang="en-US" sz="4400" dirty="0" smtClean="0"/>
              <a:t>Ruleset under construction:  </a:t>
            </a:r>
            <a:endParaRPr lang="en-US" sz="3600" dirty="0" smtClean="0"/>
          </a:p>
          <a:p>
            <a:pPr marL="0" indent="0">
              <a:buNone/>
            </a:pPr>
            <a:r>
              <a:rPr lang="en-US" sz="4800" dirty="0" smtClean="0"/>
              <a:t>	</a:t>
            </a:r>
            <a:r>
              <a:rPr lang="en-US" sz="4800" dirty="0" smtClean="0"/>
              <a:t>{“A”}</a:t>
            </a:r>
            <a:r>
              <a:rPr lang="en-US" sz="4800" dirty="0" smtClean="0"/>
              <a:t>	</a:t>
            </a:r>
            <a:endParaRPr lang="en-US" sz="4800" dirty="0"/>
          </a:p>
          <a:p>
            <a:pPr marL="0" indent="0">
              <a:buNone/>
            </a:pPr>
            <a:r>
              <a:rPr lang="en-US" sz="4800" dirty="0" smtClean="0"/>
              <a:t>=&gt;	{“A</a:t>
            </a:r>
            <a:r>
              <a:rPr lang="en-US" sz="4800" b="1" dirty="0" smtClean="0"/>
              <a:t>A</a:t>
            </a:r>
            <a:r>
              <a:rPr lang="en-US" sz="4800" dirty="0" smtClean="0"/>
              <a:t>”}</a:t>
            </a:r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2" name="Up Arrow 1"/>
          <p:cNvSpPr/>
          <p:nvPr/>
        </p:nvSpPr>
        <p:spPr>
          <a:xfrm>
            <a:off x="5559552" y="3163824"/>
            <a:ext cx="228600" cy="420624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Up Arrow 5"/>
          <p:cNvSpPr/>
          <p:nvPr/>
        </p:nvSpPr>
        <p:spPr>
          <a:xfrm>
            <a:off x="2702966" y="5794248"/>
            <a:ext cx="228600" cy="420624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24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402</TotalTime>
  <Words>3383</Words>
  <Application>Microsoft Office PowerPoint</Application>
  <PresentationFormat>Widescreen</PresentationFormat>
  <Paragraphs>419</Paragraphs>
  <Slides>39</Slides>
  <Notes>39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3" baseType="lpstr">
      <vt:lpstr>Arial</vt:lpstr>
      <vt:lpstr>Calibri</vt:lpstr>
      <vt:lpstr>Calibri Light</vt:lpstr>
      <vt:lpstr>Office Theme</vt:lpstr>
      <vt:lpstr>Our first 3-d network:   {"AB"-&gt;"BA", "AC"-&gt;"BCA", "B"-&gt;"AC"}</vt:lpstr>
      <vt:lpstr>Our first 3-d network:   {"AB"-&gt;"BA", "AC"-&gt;"BCA", "B"-&gt;"AC"}</vt:lpstr>
      <vt:lpstr>Our first 3-d network:   {"AB"-&gt;"BA", "AC"-&gt;"BCA", "B"-&gt;"AC"}</vt:lpstr>
      <vt:lpstr>Our first 3-d network:   {"AB"-&gt;"BA", "AC"-&gt;"BCA", "B"-&gt;"AC"}</vt:lpstr>
      <vt:lpstr>Our first 3-d network:   {"AB"-&gt;"BA", "AC"-&gt;"BCA", "B"-&gt;"AC"}</vt:lpstr>
      <vt:lpstr>Our first 3-d network:   {"AB"-&gt;"BA", "AC"-&gt;"BCA", "B"-&gt;"AC"}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Ken Caviness</dc:creator>
  <cp:lastModifiedBy>Ken Caviness</cp:lastModifiedBy>
  <cp:revision>24</cp:revision>
  <dcterms:created xsi:type="dcterms:W3CDTF">2017-09-10T14:06:38Z</dcterms:created>
  <dcterms:modified xsi:type="dcterms:W3CDTF">2017-09-10T20:48:56Z</dcterms:modified>
</cp:coreProperties>
</file>