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7" r:id="rId7"/>
    <p:sldId id="266" r:id="rId8"/>
    <p:sldId id="269" r:id="rId9"/>
    <p:sldId id="270" r:id="rId10"/>
    <p:sldId id="272" r:id="rId11"/>
    <p:sldId id="273" r:id="rId12"/>
    <p:sldId id="27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A8CE4"/>
    <a:srgbClr val="B7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23-Sep-16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ematica-journal.com/2011/05/indexing-strings-and-rulesets/" TargetMode="External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6700" b="1" i="1" dirty="0" smtClean="0"/>
              <a:t>SESSIE </a:t>
            </a:r>
            <a:r>
              <a:rPr lang="en-US" sz="8800" b="1" i="1" dirty="0" err="1" smtClean="0"/>
              <a:t>NetWorks</a:t>
            </a:r>
            <a:endParaRPr lang="en-US" sz="8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291174" cy="2601178"/>
          </a:xfrm>
        </p:spPr>
        <p:txBody>
          <a:bodyPr>
            <a:noAutofit/>
          </a:bodyPr>
          <a:lstStyle/>
          <a:p>
            <a:r>
              <a:rPr lang="en-US" sz="4400" b="1" dirty="0"/>
              <a:t>Causal </a:t>
            </a:r>
            <a:r>
              <a:rPr lang="en-US" sz="4400" b="1" dirty="0" smtClean="0"/>
              <a:t>networks of SSSs</a:t>
            </a:r>
          </a:p>
          <a:p>
            <a:r>
              <a:rPr lang="en-US" sz="4400" b="1" dirty="0" smtClean="0"/>
              <a:t>(Sequential Substitution Systems)</a:t>
            </a:r>
          </a:p>
          <a:p>
            <a:r>
              <a:rPr lang="en-US" sz="4400" b="1" dirty="0" smtClean="0"/>
              <a:t>Pattern Hunting!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67" y="499532"/>
            <a:ext cx="3078618" cy="222892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730"/>
          <a:stretch/>
        </p:blipFill>
        <p:spPr>
          <a:xfrm>
            <a:off x="10191136" y="1414615"/>
            <a:ext cx="1810876" cy="51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2:  </a:t>
            </a:r>
            <a:r>
              <a:rPr lang="en-US" sz="2800" b="1" dirty="0"/>
              <a:t>Extends </a:t>
            </a:r>
            <a:r>
              <a:rPr lang="en-US" sz="2800" b="1" dirty="0" smtClean="0"/>
              <a:t>(forever) in two directions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74" t="7268" r="5374" b="8167"/>
          <a:stretch/>
        </p:blipFill>
        <p:spPr>
          <a:xfrm>
            <a:off x="1723036" y="1294573"/>
            <a:ext cx="2898693" cy="202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514" r="7163"/>
          <a:stretch/>
        </p:blipFill>
        <p:spPr>
          <a:xfrm>
            <a:off x="4973218" y="1380930"/>
            <a:ext cx="5355772" cy="1778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8" t="27943" b="27715"/>
          <a:stretch/>
        </p:blipFill>
        <p:spPr>
          <a:xfrm>
            <a:off x="6512770" y="3322074"/>
            <a:ext cx="3816220" cy="2470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 t="26133" b="28621"/>
          <a:stretch/>
        </p:blipFill>
        <p:spPr>
          <a:xfrm>
            <a:off x="1723036" y="3487901"/>
            <a:ext cx="3688719" cy="238929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211660">
            <a:off x="1720880" y="1609426"/>
            <a:ext cx="1101012" cy="391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548435">
            <a:off x="4006439" y="1732095"/>
            <a:ext cx="1101012" cy="391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3:  Three-dimensional growth?</a:t>
            </a:r>
          </a:p>
          <a:p>
            <a:pPr lvl="2"/>
            <a:r>
              <a:rPr lang="en-US" sz="2600" b="1" dirty="0" smtClean="0"/>
              <a:t>Maybe not, getting infinitely dense 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en-US" sz="2600" b="1" dirty="0"/>
              <a:t>Exponential Growth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2" y="2015412"/>
            <a:ext cx="11503029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333619" cy="527254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Devise mathematical ways to recognize dimension</a:t>
            </a:r>
          </a:p>
          <a:p>
            <a:r>
              <a:rPr lang="en-US" sz="3200" b="1" dirty="0" smtClean="0"/>
              <a:t>Run the infinite loop, only show new cases</a:t>
            </a:r>
          </a:p>
          <a:p>
            <a:pPr lvl="1"/>
            <a:r>
              <a:rPr lang="en-US" sz="2800" b="1" dirty="0" smtClean="0"/>
              <a:t>Exponential</a:t>
            </a:r>
          </a:p>
          <a:p>
            <a:pPr lvl="1"/>
            <a:r>
              <a:rPr lang="en-US" sz="2800" b="1" dirty="0" smtClean="0"/>
              <a:t>3-dimensional</a:t>
            </a:r>
          </a:p>
          <a:p>
            <a:pPr lvl="1"/>
            <a:r>
              <a:rPr lang="en-US" sz="2800" b="1" dirty="0" smtClean="0"/>
              <a:t>4-, 5-, …, dimensional</a:t>
            </a:r>
          </a:p>
          <a:p>
            <a:pPr lvl="1"/>
            <a:r>
              <a:rPr lang="en-US" sz="2800" b="1" dirty="0" smtClean="0"/>
              <a:t>Fractional dimensional?  (Fractals!)</a:t>
            </a:r>
          </a:p>
          <a:p>
            <a:pPr lvl="1"/>
            <a:r>
              <a:rPr lang="en-US" sz="2800" b="1" dirty="0" smtClean="0"/>
              <a:t>Other?</a:t>
            </a: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82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333619" cy="527254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Now go to Mathematica notebook for examples…</a:t>
            </a:r>
          </a:p>
          <a:p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Note:</a:t>
            </a:r>
          </a:p>
          <a:p>
            <a:r>
              <a:rPr lang="en-US" sz="3200" b="1" dirty="0" smtClean="0"/>
              <a:t>Lots of opportunities for future research!</a:t>
            </a:r>
          </a:p>
          <a:p>
            <a:r>
              <a:rPr lang="en-US" sz="3200" b="1" dirty="0" err="1" smtClean="0"/>
              <a:t>Sessie</a:t>
            </a:r>
            <a:r>
              <a:rPr lang="en-US" sz="3200" b="1" dirty="0" smtClean="0"/>
              <a:t> Research meetings, </a:t>
            </a:r>
            <a:r>
              <a:rPr lang="en-US" sz="3200" b="1" dirty="0" smtClean="0"/>
              <a:t>TUE/THU 10 </a:t>
            </a:r>
            <a:r>
              <a:rPr lang="en-US" sz="3200" b="1" dirty="0" smtClean="0"/>
              <a:t>a.m</a:t>
            </a:r>
            <a:r>
              <a:rPr lang="en-US" sz="3200" b="1" dirty="0" smtClean="0"/>
              <a:t>., THU 4 p.m.</a:t>
            </a: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/>
              <a:t>SESSIE </a:t>
            </a:r>
            <a:r>
              <a:rPr lang="en-US" sz="4800" b="1" i="1" dirty="0" err="1"/>
              <a:t>NetWorks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203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 smtClean="0"/>
              <a:t>Simple Rules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Complex 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Strategy: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Take all possible sets of simple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Apply them repeatedly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Look for complex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F</a:t>
            </a:r>
            <a:r>
              <a:rPr lang="en-US" sz="3600" b="1" dirty="0" smtClean="0"/>
              <a:t>eatures similar to the real universe?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659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Rule </a:t>
            </a:r>
            <a:r>
              <a:rPr lang="en-US" sz="4800" b="1" dirty="0">
                <a:solidFill>
                  <a:schemeClr val="bg1"/>
                </a:solidFill>
              </a:rPr>
              <a:t>Sets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800" b="1" dirty="0" err="1" smtClean="0">
                <a:solidFill>
                  <a:schemeClr val="bg1"/>
                </a:solidFill>
              </a:rPr>
              <a:t>Sessies</a:t>
            </a:r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800" b="1" dirty="0" smtClean="0">
                <a:solidFill>
                  <a:schemeClr val="bg1"/>
                </a:solidFill>
              </a:rPr>
              <a:t>Networks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06970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457200" lvl="1" indent="0">
              <a:buNone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00" y="1738641"/>
            <a:ext cx="5354869" cy="41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733098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Universal String Enumeration aka Tree of All Strings</a:t>
            </a:r>
          </a:p>
          <a:p>
            <a:pPr lvl="3"/>
            <a:r>
              <a:rPr lang="en-US" sz="2800" b="1" dirty="0">
                <a:hlinkClick r:id="rId2"/>
              </a:rPr>
              <a:t>http://demonstrations.wolfram.com/TreeOfStrings</a:t>
            </a:r>
            <a:r>
              <a:rPr lang="en-US" sz="2800" b="1" dirty="0" smtClean="0">
                <a:hlinkClick r:id="rId2"/>
              </a:rPr>
              <a:t>/</a:t>
            </a: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092" t="34318" r="4209" b="2698"/>
          <a:stretch/>
        </p:blipFill>
        <p:spPr>
          <a:xfrm>
            <a:off x="2002179" y="2999621"/>
            <a:ext cx="8434317" cy="26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Universal String Enumeration aka Tree of All Strings</a:t>
            </a:r>
          </a:p>
          <a:p>
            <a:pPr lvl="3"/>
            <a:r>
              <a:rPr lang="en-US" sz="2800" b="1" dirty="0">
                <a:hlinkClick r:id="rId2"/>
              </a:rPr>
              <a:t>http://demonstrations.wolfram.com/TreeOfStrings</a:t>
            </a:r>
            <a:r>
              <a:rPr lang="en-US" sz="2800" b="1" dirty="0" smtClean="0">
                <a:hlinkClick r:id="rId2"/>
              </a:rPr>
              <a:t>/</a:t>
            </a: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Enumeration of all SSS rule sets</a:t>
            </a:r>
          </a:p>
          <a:p>
            <a:pPr lvl="3"/>
            <a:r>
              <a:rPr lang="en-US" sz="2800" b="1" dirty="0">
                <a:hlinkClick r:id="rId3"/>
              </a:rPr>
              <a:t>http://www.mathematica-journal.com/2011/05/indexing-strings-and-rulesets</a:t>
            </a:r>
            <a:r>
              <a:rPr lang="en-US" sz="2800" b="1" dirty="0" smtClean="0">
                <a:hlinkClick r:id="rId3"/>
              </a:rPr>
              <a:t>/</a:t>
            </a: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Improved Generalized SS Enumeration</a:t>
            </a:r>
            <a:endParaRPr lang="en-US" sz="2800" b="1" dirty="0"/>
          </a:p>
          <a:p>
            <a:pPr lvl="3"/>
            <a:r>
              <a:rPr lang="en-US" sz="2800" b="1" dirty="0" smtClean="0"/>
              <a:t>To be published:  KC &amp; Christen Case (SAU 2015)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67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202" y="4613347"/>
            <a:ext cx="113020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southern.edu/apps/imageserver.ashx?spid=0xD6CE0CE207283F2762326145A2131814B35ED14BAD9690AB70731E4D5B5E83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174" y="3211523"/>
            <a:ext cx="1133385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"/>
            <a:ext cx="11266051" cy="61014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Human inspection of networks</a:t>
            </a:r>
          </a:p>
          <a:p>
            <a:pPr lvl="3"/>
            <a:r>
              <a:rPr lang="en-US" sz="2400" b="1" dirty="0"/>
              <a:t>Breanna </a:t>
            </a:r>
            <a:r>
              <a:rPr lang="en-US" sz="2400" b="1" dirty="0" smtClean="0"/>
              <a:t>Bowden-Green (ENGR, W11)</a:t>
            </a:r>
          </a:p>
          <a:p>
            <a:pPr lvl="3"/>
            <a:r>
              <a:rPr lang="en-US" sz="2400" b="1" dirty="0"/>
              <a:t>Kelsey </a:t>
            </a:r>
            <a:r>
              <a:rPr lang="en-US" sz="2400" b="1" dirty="0" smtClean="0"/>
              <a:t>Dobbs (ENGR, W10)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b="1" dirty="0" smtClean="0"/>
              <a:t>Mathematical treatment of network properties</a:t>
            </a:r>
          </a:p>
          <a:p>
            <a:pPr lvl="3"/>
            <a:r>
              <a:rPr lang="en-US" sz="2400" b="1" dirty="0" smtClean="0"/>
              <a:t>Amy Beard (MATH, W12)</a:t>
            </a:r>
            <a:endParaRPr lang="en-US" sz="2400" b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2800" b="1" dirty="0" smtClean="0"/>
              <a:t>Improved enumeration &amp; acceleration</a:t>
            </a:r>
            <a:endParaRPr lang="en-US" sz="2800" b="1" dirty="0"/>
          </a:p>
          <a:p>
            <a:pPr lvl="3"/>
            <a:r>
              <a:rPr lang="en-US" sz="2400" b="1" dirty="0" smtClean="0"/>
              <a:t>Christen Case (CHEM/MATH</a:t>
            </a:r>
            <a:r>
              <a:rPr lang="en-US" sz="2400" b="1" dirty="0"/>
              <a:t>, </a:t>
            </a:r>
            <a:r>
              <a:rPr lang="en-US" sz="2400" b="1" dirty="0" smtClean="0"/>
              <a:t>F14)</a:t>
            </a:r>
            <a:endParaRPr lang="en-US" sz="2400" b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2800" b="1" dirty="0" smtClean="0"/>
              <a:t>Programmatic identification of dimension</a:t>
            </a:r>
            <a:endParaRPr lang="en-US" sz="2800" b="1" dirty="0"/>
          </a:p>
          <a:p>
            <a:pPr lvl="3"/>
            <a:r>
              <a:rPr lang="en-US" sz="2400" b="1" dirty="0"/>
              <a:t>Lucas </a:t>
            </a:r>
            <a:r>
              <a:rPr lang="en-US" sz="2400" b="1" dirty="0" smtClean="0"/>
              <a:t>Valenca, Camille Morrow, Drew Blake, ?</a:t>
            </a:r>
            <a:endParaRPr lang="en-US" sz="2400" b="1" dirty="0"/>
          </a:p>
        </p:txBody>
      </p:sp>
      <p:pic>
        <p:nvPicPr>
          <p:cNvPr id="1026" name="Picture 2" descr="https://www.southern.edu/apps/imageserver.ashx?spid=0xAD462CA3095C40748A120CF5FF06C13F3810EC14DC2CF9E355B8E167754A17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40" y="646439"/>
            <a:ext cx="113866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outhern.edu/apps/imageserver.ashx?spid=0x4D7A7848795D4652E521042312AF6A86142FDB8DD9574E73DCF09E254B1C5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453" y="1798608"/>
            <a:ext cx="1128795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outhern.edu/apps/imageserver.ashx?spid=0xF0481CABFB57CB6A98C2286B002848CB0D270FE2BC3F09476E8C25716F3B859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141" y="671676"/>
            <a:ext cx="113972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051" y="2755917"/>
            <a:ext cx="113430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4212" y="5958348"/>
            <a:ext cx="11070253" cy="6958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/>
              <a:t>Research stages</a:t>
            </a:r>
          </a:p>
        </p:txBody>
      </p:sp>
      <p:pic>
        <p:nvPicPr>
          <p:cNvPr id="1038" name="Picture 14" descr="https://www.southern.edu/apps/imageserver.ashx?spid=0xB31D68C7217202D7A2F8649A8395873EBB4B49577ABDCBB62AC0B09A93775D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571" y="4949010"/>
            <a:ext cx="1134872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0:  Does not extend in any direction</a:t>
            </a:r>
          </a:p>
          <a:p>
            <a:pPr lvl="2"/>
            <a:r>
              <a:rPr lang="en-US" sz="2600" b="1" dirty="0" smtClean="0"/>
              <a:t>No network or dies out?</a:t>
            </a:r>
          </a:p>
          <a:p>
            <a:pPr lvl="2"/>
            <a:r>
              <a:rPr lang="en-US" sz="2600" b="1" dirty="0" smtClean="0"/>
              <a:t>Infinitely repeating separate clumps, increasingly complex</a:t>
            </a:r>
          </a:p>
          <a:p>
            <a:pPr marL="457200" lvl="1" indent="0">
              <a:buNone/>
            </a:pPr>
            <a:r>
              <a:rPr lang="en-US" sz="2800" b="1" dirty="0" smtClean="0"/>
              <a:t> </a:t>
            </a:r>
          </a:p>
          <a:p>
            <a:pPr lvl="2"/>
            <a:endParaRPr lang="en-US" sz="2600" b="1" dirty="0" smtClean="0"/>
          </a:p>
          <a:p>
            <a:pPr lvl="2"/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54" b="68485"/>
          <a:stretch/>
        </p:blipFill>
        <p:spPr>
          <a:xfrm>
            <a:off x="933340" y="3116165"/>
            <a:ext cx="10571996" cy="18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0:  Does not extend in any direction</a:t>
            </a:r>
          </a:p>
          <a:p>
            <a:pPr marL="457200" lvl="1" indent="0">
              <a:buNone/>
            </a:pPr>
            <a:r>
              <a:rPr lang="en-US" sz="2800" b="1" dirty="0" smtClean="0"/>
              <a:t>1:  Extends in only one direction</a:t>
            </a:r>
          </a:p>
          <a:p>
            <a:pPr lvl="2"/>
            <a:r>
              <a:rPr lang="en-US" sz="2600" b="1" dirty="0" smtClean="0"/>
              <a:t>May have more dimensions on small scale</a:t>
            </a:r>
          </a:p>
          <a:p>
            <a:pPr lvl="2"/>
            <a:r>
              <a:rPr lang="en-US" sz="2600" b="1" dirty="0" smtClean="0"/>
              <a:t>Like the hidden dimensions of String Theory</a:t>
            </a:r>
          </a:p>
          <a:p>
            <a:pPr lvl="2"/>
            <a:endParaRPr lang="en-US" sz="2600" b="1" dirty="0"/>
          </a:p>
          <a:p>
            <a:pPr lvl="2"/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450" t="34048" r="3304" b="3948"/>
          <a:stretch/>
        </p:blipFill>
        <p:spPr>
          <a:xfrm>
            <a:off x="1903446" y="3105219"/>
            <a:ext cx="7949682" cy="27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499</TotalTime>
  <Words>340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Curlz MT</vt:lpstr>
      <vt:lpstr>Times New Roman</vt:lpstr>
      <vt:lpstr>Wingdings</vt:lpstr>
      <vt:lpstr>Wingdings 3</vt:lpstr>
      <vt:lpstr>Slice</vt:lpstr>
      <vt:lpstr>SESSIE NetWorks</vt:lpstr>
      <vt:lpstr>Simple Rules → Complex Behavior</vt:lpstr>
      <vt:lpstr>Rule Sets → Sessies  → Networks</vt:lpstr>
      <vt:lpstr>List of all possible rule sets</vt:lpstr>
      <vt:lpstr>List of all possible rule sets</vt:lpstr>
      <vt:lpstr>List of all possible rule sets</vt:lpstr>
      <vt:lpstr>PowerPoint Presentation</vt:lpstr>
      <vt:lpstr>Network dimension</vt:lpstr>
      <vt:lpstr>Network dimension</vt:lpstr>
      <vt:lpstr>Network dimension</vt:lpstr>
      <vt:lpstr>Network dimension</vt:lpstr>
      <vt:lpstr>Network dimension</vt:lpstr>
      <vt:lpstr>SESSIE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SESSIE NetWorks</dc:title>
  <dc:creator>Ken Caviness</dc:creator>
  <cp:lastModifiedBy>Ken Caviness</cp:lastModifiedBy>
  <cp:revision>28</cp:revision>
  <dcterms:created xsi:type="dcterms:W3CDTF">2016-01-30T15:42:25Z</dcterms:created>
  <dcterms:modified xsi:type="dcterms:W3CDTF">2016-09-23T18:39:36Z</dcterms:modified>
</cp:coreProperties>
</file>