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9" r:id="rId12"/>
    <p:sldId id="270" r:id="rId13"/>
    <p:sldId id="272" r:id="rId14"/>
    <p:sldId id="273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41" d="100"/>
          <a:sy n="41" d="100"/>
        </p:scale>
        <p:origin x="1200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31-Jan-16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ca-journal.com/2011/05/indexing-strings-and-rulesets/" TargetMode="External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700" b="1" i="1" dirty="0" smtClean="0"/>
              <a:t>SESSIE </a:t>
            </a:r>
            <a:r>
              <a:rPr lang="en-US" sz="8800" b="1" i="1" dirty="0" err="1" smtClean="0"/>
              <a:t>NetWorks</a:t>
            </a:r>
            <a:endParaRPr lang="en-US" sz="8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291174" cy="2601178"/>
          </a:xfrm>
        </p:spPr>
        <p:txBody>
          <a:bodyPr>
            <a:noAutofit/>
          </a:bodyPr>
          <a:lstStyle/>
          <a:p>
            <a:r>
              <a:rPr lang="en-US" sz="4400" b="1" dirty="0"/>
              <a:t>Causal </a:t>
            </a:r>
            <a:r>
              <a:rPr lang="en-US" sz="4400" b="1" dirty="0" smtClean="0"/>
              <a:t>networks of SSSs</a:t>
            </a:r>
          </a:p>
          <a:p>
            <a:r>
              <a:rPr lang="en-US" sz="4400" b="1" dirty="0" smtClean="0"/>
              <a:t>(Sequential Substitution Systems)</a:t>
            </a:r>
          </a:p>
          <a:p>
            <a:r>
              <a:rPr lang="en-US" sz="4400" b="1" dirty="0" smtClean="0"/>
              <a:t>Pattern Hunting!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67" y="499532"/>
            <a:ext cx="3078618" cy="222892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30"/>
          <a:stretch/>
        </p:blipFill>
        <p:spPr>
          <a:xfrm>
            <a:off x="10191136" y="1414615"/>
            <a:ext cx="1810876" cy="51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02" y="4613347"/>
            <a:ext cx="113020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74" y="3211523"/>
            <a:ext cx="113338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"/>
            <a:ext cx="11266051" cy="61014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Human inspection of networks</a:t>
            </a:r>
          </a:p>
          <a:p>
            <a:pPr lvl="3"/>
            <a:r>
              <a:rPr lang="en-US" sz="2400" b="1" dirty="0"/>
              <a:t>Breanna </a:t>
            </a:r>
            <a:r>
              <a:rPr lang="en-US" sz="2400" b="1" dirty="0" smtClean="0"/>
              <a:t>Bowden-Green (ENGR, W11)</a:t>
            </a:r>
          </a:p>
          <a:p>
            <a:pPr lvl="3"/>
            <a:r>
              <a:rPr lang="en-US" sz="2400" b="1" dirty="0"/>
              <a:t>Kelsey </a:t>
            </a:r>
            <a:r>
              <a:rPr lang="en-US" sz="2400" b="1" dirty="0" smtClean="0"/>
              <a:t>Dobbs (ENGR, W10)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Mathematical treatment of network properties</a:t>
            </a:r>
          </a:p>
          <a:p>
            <a:pPr lvl="3"/>
            <a:r>
              <a:rPr lang="en-US" sz="2400" b="1" dirty="0" smtClean="0"/>
              <a:t>Amy Beard (MATH, W12)</a:t>
            </a:r>
            <a:endParaRPr lang="en-US" sz="24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Improved enumeration &amp; acceleration</a:t>
            </a:r>
            <a:endParaRPr lang="en-US" sz="2800" b="1" dirty="0"/>
          </a:p>
          <a:p>
            <a:pPr lvl="3"/>
            <a:r>
              <a:rPr lang="en-US" sz="2400" b="1" dirty="0" smtClean="0"/>
              <a:t>Christen Case (CHEM/MATH</a:t>
            </a:r>
            <a:r>
              <a:rPr lang="en-US" sz="2400" b="1" dirty="0"/>
              <a:t>, </a:t>
            </a:r>
            <a:r>
              <a:rPr lang="en-US" sz="2400" b="1" dirty="0" smtClean="0"/>
              <a:t>F14)</a:t>
            </a:r>
            <a:endParaRPr lang="en-US" sz="24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2800" b="1" dirty="0" smtClean="0"/>
              <a:t>Programmatic identification of dimension</a:t>
            </a:r>
            <a:endParaRPr lang="en-US" sz="2800" b="1" dirty="0"/>
          </a:p>
          <a:p>
            <a:pPr lvl="3"/>
            <a:r>
              <a:rPr lang="en-US" sz="2400" b="1" dirty="0"/>
              <a:t>Lucas </a:t>
            </a:r>
            <a:r>
              <a:rPr lang="en-US" sz="2400" b="1" dirty="0" smtClean="0"/>
              <a:t>Valenca, Camille Morrow, Drew Blake, ?</a:t>
            </a:r>
            <a:endParaRPr lang="en-US" sz="2400" b="1" dirty="0"/>
          </a:p>
        </p:txBody>
      </p:sp>
      <p:pic>
        <p:nvPicPr>
          <p:cNvPr id="1026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40" y="646439"/>
            <a:ext cx="113866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453" y="1798608"/>
            <a:ext cx="1128795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141" y="671676"/>
            <a:ext cx="1139726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51" y="2755917"/>
            <a:ext cx="113430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4212" y="5958348"/>
            <a:ext cx="11070253" cy="6958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/>
              <a:t>Research stages</a:t>
            </a:r>
          </a:p>
        </p:txBody>
      </p:sp>
      <p:pic>
        <p:nvPicPr>
          <p:cNvPr id="1038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71" y="4949010"/>
            <a:ext cx="1134872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lvl="2"/>
            <a:r>
              <a:rPr lang="en-US" sz="2600" b="1" dirty="0" smtClean="0"/>
              <a:t>No network or dies out?</a:t>
            </a:r>
          </a:p>
          <a:p>
            <a:pPr lvl="2"/>
            <a:r>
              <a:rPr lang="en-US" sz="2600" b="1" dirty="0" smtClean="0"/>
              <a:t>Infinitely repeating separate clumps, increasingly complex</a:t>
            </a:r>
          </a:p>
          <a:p>
            <a:pPr marL="457200" lvl="1" indent="0">
              <a:buNone/>
            </a:pPr>
            <a:r>
              <a:rPr lang="en-US" sz="2800" b="1" dirty="0" smtClean="0"/>
              <a:t> </a:t>
            </a:r>
          </a:p>
          <a:p>
            <a:pPr lvl="2"/>
            <a:endParaRPr lang="en-US" sz="2600" b="1" dirty="0" smtClean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4" b="68485"/>
          <a:stretch/>
        </p:blipFill>
        <p:spPr>
          <a:xfrm>
            <a:off x="933340" y="3116165"/>
            <a:ext cx="10571996" cy="18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0:  Does not extend in any direction</a:t>
            </a:r>
          </a:p>
          <a:p>
            <a:pPr marL="457200" lvl="1" indent="0">
              <a:buNone/>
            </a:pPr>
            <a:r>
              <a:rPr lang="en-US" sz="2800" b="1" dirty="0" smtClean="0"/>
              <a:t>1:  Extends in only one direction</a:t>
            </a:r>
          </a:p>
          <a:p>
            <a:pPr lvl="2"/>
            <a:r>
              <a:rPr lang="en-US" sz="2600" b="1" dirty="0" smtClean="0"/>
              <a:t>May have more dimensions on small scale</a:t>
            </a:r>
          </a:p>
          <a:p>
            <a:pPr lvl="2"/>
            <a:r>
              <a:rPr lang="en-US" sz="2600" b="1" dirty="0" smtClean="0"/>
              <a:t>Like the hidden dimensions of String Theory</a:t>
            </a:r>
          </a:p>
          <a:p>
            <a:pPr lvl="2"/>
            <a:endParaRPr lang="en-US" sz="2600" b="1" dirty="0"/>
          </a:p>
          <a:p>
            <a:pPr lvl="2"/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t="34048" r="3304" b="3948"/>
          <a:stretch/>
        </p:blipFill>
        <p:spPr>
          <a:xfrm>
            <a:off x="1903446" y="3105219"/>
            <a:ext cx="7949682" cy="27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2:  </a:t>
            </a:r>
            <a:r>
              <a:rPr lang="en-US" sz="2800" b="1" dirty="0"/>
              <a:t>Extends </a:t>
            </a:r>
            <a:r>
              <a:rPr lang="en-US" sz="2800" b="1" dirty="0" smtClean="0"/>
              <a:t>(forever) in two directions</a:t>
            </a:r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74" t="7268" r="5374" b="8167"/>
          <a:stretch/>
        </p:blipFill>
        <p:spPr>
          <a:xfrm>
            <a:off x="1723036" y="1294573"/>
            <a:ext cx="2898693" cy="202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514" r="7163"/>
          <a:stretch/>
        </p:blipFill>
        <p:spPr>
          <a:xfrm>
            <a:off x="4973218" y="1380930"/>
            <a:ext cx="5355772" cy="1778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6512770" y="3322074"/>
            <a:ext cx="3816220" cy="2470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26133" b="28621"/>
          <a:stretch/>
        </p:blipFill>
        <p:spPr>
          <a:xfrm>
            <a:off x="1723036" y="3487901"/>
            <a:ext cx="3688719" cy="238929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211660">
            <a:off x="1720880" y="1609426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548435">
            <a:off x="4006439" y="1732095"/>
            <a:ext cx="1101012" cy="3918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3:  Three-dimensional growth?</a:t>
            </a:r>
          </a:p>
          <a:p>
            <a:pPr lvl="2"/>
            <a:r>
              <a:rPr lang="en-US" sz="2600" b="1" dirty="0" smtClean="0"/>
              <a:t>Maybe not, getting infinitely dense 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en-US" sz="2600" b="1" dirty="0"/>
              <a:t>Exponential Growth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endParaRPr lang="en-US" sz="28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2" y="2015412"/>
            <a:ext cx="11503029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333619" cy="527254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Devise mathematical ways to recognize dimension</a:t>
            </a:r>
          </a:p>
          <a:p>
            <a:r>
              <a:rPr lang="en-US" sz="3200" b="1" dirty="0" smtClean="0"/>
              <a:t>Run the infinite loop, only show new cases</a:t>
            </a:r>
          </a:p>
          <a:p>
            <a:pPr lvl="1"/>
            <a:r>
              <a:rPr lang="en-US" sz="2800" b="1" dirty="0" smtClean="0"/>
              <a:t>Exponential</a:t>
            </a:r>
          </a:p>
          <a:p>
            <a:pPr lvl="1"/>
            <a:r>
              <a:rPr lang="en-US" sz="2800" b="1" dirty="0" smtClean="0"/>
              <a:t>3-dimensional</a:t>
            </a:r>
          </a:p>
          <a:p>
            <a:pPr lvl="1"/>
            <a:r>
              <a:rPr lang="en-US" sz="2800" b="1" dirty="0" smtClean="0"/>
              <a:t>4-, 5-, …, dimensional</a:t>
            </a:r>
          </a:p>
          <a:p>
            <a:pPr lvl="1"/>
            <a:r>
              <a:rPr lang="en-US" sz="2800" b="1" dirty="0" smtClean="0"/>
              <a:t>Fractional dimensional?  (Fractals!)</a:t>
            </a:r>
          </a:p>
          <a:p>
            <a:pPr lvl="1"/>
            <a:r>
              <a:rPr lang="en-US" sz="2800" b="1" dirty="0" smtClean="0"/>
              <a:t>Other?</a:t>
            </a: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82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333619" cy="527254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Now go to Mathematica notebook for examples…</a:t>
            </a:r>
          </a:p>
          <a:p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Note:</a:t>
            </a:r>
          </a:p>
          <a:p>
            <a:r>
              <a:rPr lang="en-US" sz="3200" b="1" dirty="0" smtClean="0"/>
              <a:t>Lots of opportunities for future research!</a:t>
            </a:r>
          </a:p>
          <a:p>
            <a:r>
              <a:rPr lang="en-US" sz="3200" b="1" dirty="0" err="1" smtClean="0"/>
              <a:t>Sessie</a:t>
            </a:r>
            <a:r>
              <a:rPr lang="en-US" sz="3200" b="1" dirty="0" smtClean="0"/>
              <a:t> Research meetings, THU 8:30-9:20 a.m.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/>
              <a:t>SESSIE </a:t>
            </a:r>
            <a:r>
              <a:rPr lang="en-US" sz="4800" b="1" i="1" dirty="0" err="1"/>
              <a:t>NetWorks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20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333619" cy="527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Another way to identify dimensionality:</a:t>
            </a:r>
          </a:p>
          <a:p>
            <a:r>
              <a:rPr lang="en-US" sz="3200" b="1" dirty="0" smtClean="0"/>
              <a:t>Hire a million small left-handed girls to look at pics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Network dimension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987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Rules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659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Rule </a:t>
            </a:r>
            <a:r>
              <a:rPr lang="en-US" sz="4800" b="1" dirty="0">
                <a:solidFill>
                  <a:schemeClr val="bg1"/>
                </a:solidFill>
              </a:rPr>
              <a:t>Sets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 err="1" smtClean="0">
                <a:solidFill>
                  <a:schemeClr val="bg1"/>
                </a:solidFill>
              </a:rPr>
              <a:t>Sessies</a:t>
            </a:r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b="1" dirty="0" smtClean="0">
                <a:solidFill>
                  <a:schemeClr val="bg1"/>
                </a:solidFill>
              </a:rPr>
              <a:t>Networks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4499" y="6062373"/>
            <a:ext cx="3489578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45720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14343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46095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476166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148353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46587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476658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46212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467040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95414" y="6088645"/>
            <a:ext cx="3192653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5511" y="96170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5511" y="264793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65511" y="396545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65510" y="526616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9340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9340" y="2652854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509340" y="3970376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09339" y="5271085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736648" y="96662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168965" y="971541"/>
            <a:ext cx="837379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08107" y="6088645"/>
            <a:ext cx="3786991" cy="51540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99" y="5987844"/>
            <a:ext cx="11507788" cy="69580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Different </a:t>
            </a:r>
            <a:r>
              <a:rPr lang="en-US" sz="2800" b="1" dirty="0">
                <a:solidFill>
                  <a:schemeClr val="bg1"/>
                </a:solidFill>
              </a:rPr>
              <a:t>Rule Sets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err="1">
                <a:solidFill>
                  <a:schemeClr val="bg1"/>
                </a:solidFill>
              </a:rPr>
              <a:t>Sessies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800" b="1" dirty="0">
                <a:solidFill>
                  <a:schemeClr val="bg1"/>
                </a:solidFill>
              </a:rPr>
              <a:t>Different </a:t>
            </a:r>
            <a:r>
              <a:rPr lang="en-US" sz="2800" b="1" dirty="0" smtClean="0">
                <a:solidFill>
                  <a:schemeClr val="bg1"/>
                </a:solidFill>
              </a:rPr>
              <a:t>Networks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54" b="2820"/>
          <a:stretch/>
        </p:blipFill>
        <p:spPr>
          <a:xfrm>
            <a:off x="920186" y="205927"/>
            <a:ext cx="10571996" cy="57524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75473" y="376272"/>
            <a:ext cx="1587990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81887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7350" y="376272"/>
            <a:ext cx="1719368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50797" y="346776"/>
            <a:ext cx="1668802" cy="15944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74243" y="2464926"/>
            <a:ext cx="4226085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40968" y="3670143"/>
            <a:ext cx="3492632" cy="69243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59876" y="5036791"/>
            <a:ext cx="3940451" cy="45805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49124" y="2498494"/>
            <a:ext cx="3787941" cy="51475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62984" y="3626068"/>
            <a:ext cx="3767472" cy="74429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3959" y="4934686"/>
            <a:ext cx="3511646" cy="6978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06970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00" y="1738641"/>
            <a:ext cx="5354869" cy="41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733098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>
                <a:hlinkClick r:id="rId2"/>
              </a:rPr>
              <a:t>http://demonstrations.wolfram.com/TreeOfStrings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092" t="34318" r="4209" b="2698"/>
          <a:stretch/>
        </p:blipFill>
        <p:spPr>
          <a:xfrm>
            <a:off x="2002179" y="2999621"/>
            <a:ext cx="8434317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685800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>
                <a:hlinkClick r:id="rId2"/>
              </a:rPr>
              <a:t>http://demonstrations.wolfram.com/TreeOfStrings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Enumeration of all SSS rule sets</a:t>
            </a:r>
          </a:p>
          <a:p>
            <a:pPr lvl="3"/>
            <a:r>
              <a:rPr lang="en-US" sz="2800" b="1" dirty="0">
                <a:hlinkClick r:id="rId3"/>
              </a:rPr>
              <a:t>http://www.mathematica-journal.com/2011/05/indexing-strings-and-rulesets</a:t>
            </a:r>
            <a:r>
              <a:rPr lang="en-US" sz="2800" b="1" dirty="0" smtClean="0">
                <a:hlinkClick r:id="rId3"/>
              </a:rPr>
              <a:t>/</a:t>
            </a: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Improved Generalized SS Enumeration</a:t>
            </a:r>
            <a:endParaRPr lang="en-US" sz="2800" b="1" dirty="0"/>
          </a:p>
          <a:p>
            <a:pPr lvl="3"/>
            <a:r>
              <a:rPr lang="en-US" sz="2800" b="1" dirty="0" smtClean="0"/>
              <a:t>To be published:  KC &amp; Christen Case (SAU 2015)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6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497</TotalTime>
  <Words>381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Curlz MT</vt:lpstr>
      <vt:lpstr>Times New Roman</vt:lpstr>
      <vt:lpstr>Wingdings</vt:lpstr>
      <vt:lpstr>Wingdings 3</vt:lpstr>
      <vt:lpstr>Slice</vt:lpstr>
      <vt:lpstr>SESSIE NetWorks</vt:lpstr>
      <vt:lpstr>Simple Rules → Complex Behavior</vt:lpstr>
      <vt:lpstr>Rule Sets → Sessies  → Networks</vt:lpstr>
      <vt:lpstr>Different Rule Sets → Different Sessies  → Different Networks</vt:lpstr>
      <vt:lpstr>Different Rule Sets → Different Sessies  → Different Networks</vt:lpstr>
      <vt:lpstr>Different Rule Sets → Different Sessies  → Different Networks</vt:lpstr>
      <vt:lpstr>List of all possible rule sets</vt:lpstr>
      <vt:lpstr>List of all possible rule sets</vt:lpstr>
      <vt:lpstr>List of all possible rule sets</vt:lpstr>
      <vt:lpstr>PowerPoint Presentation</vt:lpstr>
      <vt:lpstr>Network dimension</vt:lpstr>
      <vt:lpstr>Network dimension</vt:lpstr>
      <vt:lpstr>Network dimension</vt:lpstr>
      <vt:lpstr>Network dimension</vt:lpstr>
      <vt:lpstr>Network dimension</vt:lpstr>
      <vt:lpstr>SESSIE NetWorks</vt:lpstr>
      <vt:lpstr>Network dimension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27</cp:revision>
  <dcterms:created xsi:type="dcterms:W3CDTF">2016-01-30T15:42:25Z</dcterms:created>
  <dcterms:modified xsi:type="dcterms:W3CDTF">2016-01-31T22:44:05Z</dcterms:modified>
</cp:coreProperties>
</file>