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47"/>
  </p:notesMasterIdLst>
  <p:sldIdLst>
    <p:sldId id="256" r:id="rId3"/>
    <p:sldId id="276" r:id="rId4"/>
    <p:sldId id="258" r:id="rId5"/>
    <p:sldId id="277" r:id="rId6"/>
    <p:sldId id="264" r:id="rId7"/>
    <p:sldId id="265" r:id="rId8"/>
    <p:sldId id="267" r:id="rId9"/>
    <p:sldId id="28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18" r:id="rId20"/>
    <p:sldId id="29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27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F12C"/>
    <a:srgbClr val="FFFF00"/>
    <a:srgbClr val="F585DB"/>
    <a:srgbClr val="EC1CBA"/>
    <a:srgbClr val="0A8CE4"/>
    <a:srgbClr val="B7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FE0-24D9-4770-A1BF-B2B721ED2419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349-8BAA-4B47-B092-AE3BA4710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sessies</a:t>
            </a:r>
            <a:r>
              <a:rPr lang="en-US" baseline="0" dirty="0" smtClean="0"/>
              <a:t> are generated from sets of substitution rules, and every ruleset corresponds to a unique code number.  Let’s build this ruleset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5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start filling up a 3</a:t>
            </a:r>
            <a:r>
              <a:rPr lang="en-US" baseline="30000" dirty="0" smtClean="0"/>
              <a:t>rd</a:t>
            </a:r>
            <a:r>
              <a:rPr lang="en-US" dirty="0" smtClean="0"/>
              <a:t> dimension.</a:t>
            </a:r>
            <a:r>
              <a:rPr lang="en-US" baseline="0" dirty="0" smtClean="0"/>
              <a:t>  This could be arranged to evenly fill a growing cone-shape in 3 dimensions, but it does need 3-d.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6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Camille,</a:t>
            </a:r>
            <a:r>
              <a:rPr lang="en-US" b="1" baseline="0" dirty="0" smtClean="0"/>
              <a:t> can you make the window at the bottom scroll up?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all the code digits are scanned, the complete ruleset has been built.  Wait, that was too fast!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it one step</a:t>
            </a:r>
            <a:r>
              <a:rPr lang="en-US" baseline="0" dirty="0" smtClean="0"/>
              <a:t> at a time.  Even before we look at any of the digits, we start the ruleset with a single “A”.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means “append an</a:t>
            </a:r>
            <a:r>
              <a:rPr lang="en-US" baseline="0" dirty="0" smtClean="0"/>
              <a:t>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means “increment</a:t>
            </a:r>
            <a:r>
              <a:rPr lang="en-US" baseline="0" dirty="0" smtClean="0"/>
              <a:t> the final character”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3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means “end this string</a:t>
            </a:r>
            <a:r>
              <a:rPr lang="en-US" baseline="0" dirty="0" smtClean="0"/>
              <a:t> and start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86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A to become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 an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8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6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 an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simple </a:t>
            </a:r>
            <a:r>
              <a:rPr lang="en-US" dirty="0" smtClean="0"/>
              <a:t>one,</a:t>
            </a:r>
            <a:r>
              <a:rPr lang="en-US" baseline="0" dirty="0" smtClean="0"/>
              <a:t> but containing the digits 0 and 1.  Again, s</a:t>
            </a:r>
            <a:r>
              <a:rPr lang="en-US" dirty="0" smtClean="0"/>
              <a:t>tart</a:t>
            </a:r>
            <a:r>
              <a:rPr lang="en-US" baseline="0" dirty="0" smtClean="0"/>
              <a:t> with a single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775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A to become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 the B to become a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4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73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7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0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7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11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 new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9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6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6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baseline="0" dirty="0" smtClean="0"/>
              <a:t>base-5 code number results in a unique sequential substitution system ruleset.  But let’s look at another example,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FE98C-5E38-4E4B-8401-EC4A074086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means “insert an empty string, then start</a:t>
            </a:r>
            <a:r>
              <a:rPr lang="en-US" baseline="0" dirty="0" smtClean="0"/>
              <a:t> a new string with a single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24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8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means “insert 2 empty strings, then a new string starting</a:t>
            </a:r>
            <a:r>
              <a:rPr lang="en-US" baseline="0" dirty="0" smtClean="0"/>
              <a:t> with an 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8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05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9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Done.</a:t>
            </a:r>
            <a:r>
              <a:rPr lang="en-US" baseline="0" dirty="0" smtClean="0"/>
              <a:t>  Although this simpler ruleset generates a rather simple repetitive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and network, 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CFE98C-5E38-4E4B-8401-EC4A07408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7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2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6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8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0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2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6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6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30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16-Nov-18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5625-05E0-4E65-8C2A-4FD22AC083FD}" type="datetimeFigureOut">
              <a:rPr lang="en-US" smtClean="0"/>
              <a:t>16-Nov-18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DAFF6-4324-43DC-8BAE-11C458B6F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ematica-journal.com/2011/05/indexing-strings-and-rulesets/" TargetMode="External"/><Relationship Id="rId2" Type="http://schemas.openxmlformats.org/officeDocument/2006/relationships/hyperlink" Target="http://demonstrations.wolfram.com/TreeOfStrin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36" y="216311"/>
            <a:ext cx="6253316" cy="2821857"/>
          </a:xfrm>
        </p:spPr>
        <p:txBody>
          <a:bodyPr>
            <a:normAutofit fontScale="90000"/>
          </a:bodyPr>
          <a:lstStyle/>
          <a:p>
            <a:r>
              <a:rPr lang="en-US" sz="10700" b="1" i="1" dirty="0" smtClean="0"/>
              <a:t>SESSIE</a:t>
            </a:r>
            <a:r>
              <a:rPr lang="en-US" sz="12500" b="1" i="1" dirty="0" smtClean="0"/>
              <a:t> </a:t>
            </a:r>
            <a:r>
              <a:rPr lang="en-US" sz="7300" b="1" i="1" dirty="0" err="1" smtClean="0"/>
              <a:t>NetWorks</a:t>
            </a:r>
            <a:endParaRPr lang="en-US" sz="7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883" y="314086"/>
            <a:ext cx="7737987" cy="2601178"/>
          </a:xfrm>
        </p:spPr>
        <p:txBody>
          <a:bodyPr>
            <a:noAutofit/>
          </a:bodyPr>
          <a:lstStyle/>
          <a:p>
            <a:pPr algn="r"/>
            <a:r>
              <a:rPr lang="en-US" sz="3600" b="1" dirty="0"/>
              <a:t>Causal </a:t>
            </a:r>
            <a:r>
              <a:rPr lang="en-US" sz="3600" b="1" dirty="0" smtClean="0"/>
              <a:t>networks of SSSs</a:t>
            </a:r>
          </a:p>
          <a:p>
            <a:pPr algn="r"/>
            <a:r>
              <a:rPr lang="en-US" sz="3600" b="1" dirty="0" smtClean="0"/>
              <a:t>(Sequential Substitution Systems)</a:t>
            </a:r>
          </a:p>
          <a:p>
            <a:pPr algn="r"/>
            <a:r>
              <a:rPr lang="en-US" sz="3600" b="1" dirty="0" smtClean="0"/>
              <a:t>Pattern Hunting!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573" y="3476795"/>
            <a:ext cx="8780297" cy="2777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8" t="27943" b="27715"/>
          <a:stretch/>
        </p:blipFill>
        <p:spPr>
          <a:xfrm>
            <a:off x="285136" y="3288503"/>
            <a:ext cx="2049517" cy="1326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-2450" t="34048" r="52001" b="3948"/>
          <a:stretch/>
        </p:blipFill>
        <p:spPr>
          <a:xfrm>
            <a:off x="386126" y="4865602"/>
            <a:ext cx="2314988" cy="15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Start: {“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389163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97101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56963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271834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603212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5858397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40999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493033" y="5020337"/>
            <a:ext cx="68820" cy="147900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9" name="Up Arrow 8"/>
          <p:cNvSpPr/>
          <p:nvPr/>
        </p:nvSpPr>
        <p:spPr>
          <a:xfrm>
            <a:off x="553270" y="924780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4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159191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4775751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927676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3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“B”}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“B”-&gt;“”, “”-&gt;“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423890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699005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7072804" y="4479678"/>
            <a:ext cx="68820" cy="256032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>
            <a:off x="553270" y="610149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8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“B”-&gt;“”, “”-&gt;“A”}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“B”-&gt;“”, “”-&gt;“A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712652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603212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{“AA”-&gt;“”, “B”-&gt;“”, “”-&gt;“AA”}	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	{“AA”-&gt;“”, “B”-&gt;“”, “”-&gt;“A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7013448" y="3151792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156635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553270" y="1927676"/>
            <a:ext cx="228600" cy="420624"/>
          </a:xfrm>
          <a:prstGeom prst="upArrow">
            <a:avLst/>
          </a:prstGeom>
          <a:solidFill>
            <a:srgbClr val="FF0000"/>
          </a:solidFill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51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90303" y="2584688"/>
            <a:ext cx="5483065" cy="3185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simple example:	314034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 under construction: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{“AA”-&gt;“”, “B”-&gt;“”, “”-&gt;“AB”}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824" y="2490639"/>
            <a:ext cx="3895344" cy="4127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1522" b="6371"/>
          <a:stretch/>
        </p:blipFill>
        <p:spPr>
          <a:xfrm>
            <a:off x="10921543" y="2387232"/>
            <a:ext cx="837641" cy="40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1465006"/>
            <a:ext cx="11266051" cy="449334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800" b="1" dirty="0" smtClean="0"/>
              <a:t>A more complicated exampl</a:t>
            </a:r>
            <a:r>
              <a:rPr lang="en-US" sz="4800" b="1" dirty="0" smtClean="0"/>
              <a:t>e</a:t>
            </a:r>
            <a:r>
              <a:rPr lang="eo-001" sz="4800" b="1" dirty="0" smtClean="0"/>
              <a:t>…</a:t>
            </a:r>
            <a:endParaRPr lang="en-US" sz="4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594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14607" cy="1325563"/>
          </a:xfrm>
        </p:spPr>
        <p:txBody>
          <a:bodyPr/>
          <a:lstStyle/>
          <a:p>
            <a:r>
              <a:rPr lang="en-US" dirty="0" smtClean="0"/>
              <a:t>Our first 3-d network: 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{"</a:t>
            </a:r>
            <a:r>
              <a:rPr lang="en-US" sz="4000" dirty="0"/>
              <a:t>AB"-&gt;"BA</a:t>
            </a:r>
            <a:r>
              <a:rPr lang="en-US" sz="4000" dirty="0" smtClean="0"/>
              <a:t>", "</a:t>
            </a:r>
            <a:r>
              <a:rPr lang="en-US" sz="4000" dirty="0"/>
              <a:t>AC"-&gt;"BCA</a:t>
            </a:r>
            <a:r>
              <a:rPr lang="en-US" sz="4000" dirty="0" smtClean="0"/>
              <a:t>", "</a:t>
            </a:r>
            <a:r>
              <a:rPr lang="en-US" sz="4000" dirty="0"/>
              <a:t>B"-&gt;"AC"}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8" y="1722175"/>
            <a:ext cx="3275214" cy="483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4184497" y="2468880"/>
            <a:ext cx="7708834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Shot 2018-10-01 at 8.29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/>
          <a:stretch/>
        </p:blipFill>
        <p:spPr>
          <a:xfrm>
            <a:off x="8831283" y="2945135"/>
            <a:ext cx="823468" cy="1097280"/>
          </a:xfrm>
        </p:spPr>
      </p:pic>
      <p:pic>
        <p:nvPicPr>
          <p:cNvPr id="5" name="Picture 2" descr="https://www.southern.edu/apps/imageserver.ashx?spid=0xAD462CA3095C40748A120CF5FF06C13F3810EC14DC2CF9E355B8E167754A17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2" y="274825"/>
            <a:ext cx="85399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www.southern.edu/apps/imageserver.ashx?spid=0xF0481CABFB57CB6A98C2286B002848CB0D270FE2BC3F09476E8C25716F3B859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68" y="274825"/>
            <a:ext cx="85479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southern.edu/apps/imageserver.ashx?spid=0x4D7A7848795D4652E521042312AF6A86142FDB8DD9574E73DCF09E254B1C5EA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68" y="274825"/>
            <a:ext cx="846596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931" y="274825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www.southern.edu/apps/imageserver.ashx?spid=0xD6CE0CE207283F2762326145A2131814B35ED14BAD9690AB70731E4D5B5E83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3" y="2923061"/>
            <a:ext cx="850039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www.southern.edu/apps/imageserver.ashx?spid=0xB31D68C7217202D7A2F8649A8395873EBB4B49577ABDCBB62AC0B09A93775D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4" y="2923061"/>
            <a:ext cx="8511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creen Shot 2018-10-01 at 8.29.3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924" y="2945135"/>
            <a:ext cx="856586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907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Human inspection of networks.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1148" y="1841268"/>
            <a:ext cx="355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Mathematical treatment of network properties.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0151" y="1841268"/>
            <a:ext cx="301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Improved enumeration &amp; acceleration.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1127" y="4578871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Logic &amp; Programming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2244" y="1424912"/>
            <a:ext cx="17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F14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15338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Kelsey Dobbs, W10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88" y="1424912"/>
            <a:ext cx="2119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Breanna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Bowden-Green W11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99532" y="1424912"/>
            <a:ext cx="2010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Amy Bead W12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5972" y="4098617"/>
            <a:ext cx="118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Drew Blake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0393" y="4120895"/>
            <a:ext cx="154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Lucas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Valenca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F16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20572" y="4578871"/>
            <a:ext cx="32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Identifying Networks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58380" y="414250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Jeanna Toulouse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78255" y="4142504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Christofer Trana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W19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Shot 2018-10-02 at 10.30.0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07" y="274825"/>
            <a:ext cx="858129" cy="10972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894190" y="1424912"/>
            <a:ext cx="174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Jade Deschamps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97908" y="5543132"/>
            <a:ext cx="11156558" cy="11110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Researchers in the SESSIE project at Southern Adventist University</a:t>
            </a:r>
          </a:p>
        </p:txBody>
      </p:sp>
      <p:pic>
        <p:nvPicPr>
          <p:cNvPr id="31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30" y="274825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0331875" y="1424912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s://myaccess.southern.edu/apps/imageserver.ashx?spid=0x725F5374C68E9F173F8D3ECC9A7D092790E3187454489EEBDF240A490D61894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81" y="2923061"/>
            <a:ext cx="84261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204200" y="4066150"/>
            <a:ext cx="118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Josh Wade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01365" y="4095062"/>
            <a:ext cx="106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Sarah Wu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 descr="https://myaccess.southern.edu/apps/imageserver.ashx?spid=0x1BEB54519DF36C88301D24E873FB9ED82A94A103F6EC6D7333686A83EB0321A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3" y="2934085"/>
            <a:ext cx="84411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2" y="-3979740"/>
            <a:ext cx="10896600" cy="10515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5471" y="1"/>
            <a:ext cx="11729884" cy="2959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356088"/>
            <a:ext cx="10908407" cy="387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Base-5 Code:				    </a:t>
            </a:r>
            <a:r>
              <a:rPr lang="en-US" sz="3200" dirty="0" smtClean="0"/>
              <a:t>Ruleset </a:t>
            </a:r>
            <a:r>
              <a:rPr lang="en-US" sz="3200" dirty="0" smtClean="0"/>
              <a:t>under construction:</a:t>
            </a:r>
            <a:endParaRPr lang="en-US" sz="3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 rot="20434737">
            <a:off x="339460" y="1867035"/>
            <a:ext cx="11513088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Too Fast!</a:t>
            </a:r>
            <a:endParaRPr lang="en-US" sz="23900" b="1" dirty="0">
              <a:ln w="44450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Start: {“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37330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95274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559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0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588873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7029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9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1630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37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6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4556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019702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24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69340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439460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88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699516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46445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77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269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5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55294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4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Rules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Take all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Apply them repeatedly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</a:t>
            </a:r>
            <a:r>
              <a:rPr lang="en-US" sz="3600" b="1" dirty="0" smtClean="0"/>
              <a:t>eatures similar to the real universe?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 rot="20434737">
            <a:off x="959019" y="2428727"/>
            <a:ext cx="1027396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But </a:t>
            </a:r>
            <a:r>
              <a:rPr lang="en-US" sz="166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rgbClr val="F585DB"/>
                </a:solidFill>
              </a:rPr>
              <a:t>HOW</a:t>
            </a:r>
            <a:r>
              <a:rPr lang="en-US" sz="16600" b="1" dirty="0" smtClean="0">
                <a:ln w="44450">
                  <a:solidFill>
                    <a:srgbClr val="FFFF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sz="16600" b="1" dirty="0">
              <a:ln w="44450">
                <a:solidFill>
                  <a:srgbClr val="FFFF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703" y="1471448"/>
            <a:ext cx="2564525" cy="609600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EC1CB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</a:t>
            </a:r>
            <a:r>
              <a:rPr lang="en-US" sz="4800" dirty="0" smtClean="0"/>
              <a:t>A</a:t>
            </a:r>
            <a:r>
              <a:rPr lang="en-US" sz="4800" b="1" dirty="0" smtClean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784555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784494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4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119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4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41248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10123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49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686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897026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98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</a:t>
            </a:r>
            <a:r>
              <a:rPr lang="en-US" sz="4800" b="1" dirty="0" smtClean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26287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466990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14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</a:t>
            </a:r>
            <a:r>
              <a:rPr lang="en-US" sz="4800" dirty="0" smtClean="0"/>
              <a:t>BC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537192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77321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56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</a:t>
            </a:r>
            <a:r>
              <a:rPr lang="en-US" sz="4800" dirty="0" smtClean="0"/>
              <a:t>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9820656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83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“AC”-&gt;“BCA”, 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</a:t>
            </a:r>
            <a:r>
              <a:rPr lang="en-US" sz="4800" dirty="0" smtClean="0"/>
              <a:t>“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104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881115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0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“AC”-&gt;“BCA”, “B”}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</a:t>
            </a:r>
            <a:r>
              <a:rPr lang="en-US" sz="4800" dirty="0" smtClean="0"/>
              <a:t>”-&gt;“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387584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15532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08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593" y="329334"/>
            <a:ext cx="11530721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Enter</a:t>
            </a:r>
            <a:r>
              <a:rPr lang="eo-001" sz="96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</a:t>
            </a:r>
            <a:endParaRPr lang="en-US" sz="9600" b="1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 Complete Enumeration </a:t>
            </a:r>
          </a:p>
          <a:p>
            <a:pPr algn="ctr"/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of </a:t>
            </a:r>
            <a:r>
              <a:rPr lang="en-US" sz="8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</a:t>
            </a:r>
            <a:r>
              <a:rPr lang="en-US" sz="6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Rulesets</a:t>
            </a:r>
            <a:endParaRPr 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62980" y="2148192"/>
            <a:ext cx="9551392" cy="1104806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1315" y="4402067"/>
            <a:ext cx="11154437" cy="209194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But wait, aren’t there an infinite number of these rulesets?</a:t>
            </a:r>
          </a:p>
          <a:p>
            <a:r>
              <a:rPr lang="en-US" sz="2400" b="1" dirty="0" smtClean="0"/>
              <a:t>Multiple infinities!  </a:t>
            </a:r>
          </a:p>
          <a:p>
            <a:pPr lvl="1"/>
            <a:r>
              <a:rPr lang="en-US" sz="2400" b="1" dirty="0" smtClean="0"/>
              <a:t>Any number of rules, any length strings, any characters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81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Abs val="8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99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02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“AC”-&gt;“BCA”, “B”-&gt;“A”}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“B”-&gt;“</a:t>
            </a:r>
            <a:r>
              <a:rPr lang="en-US" sz="4800" dirty="0" smtClean="0"/>
              <a:t>A</a:t>
            </a:r>
            <a:r>
              <a:rPr lang="en-US" sz="4800" b="1" dirty="0" smtClean="0"/>
              <a:t>A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671048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2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“AC”-&gt;“BCA”, “B”-&gt;“AA”}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“B”-&gt;“</a:t>
            </a:r>
            <a:r>
              <a:rPr lang="en-US" sz="4800" dirty="0" smtClean="0"/>
              <a:t>A</a:t>
            </a:r>
            <a:r>
              <a:rPr lang="en-US" sz="4800" b="1" dirty="0" smtClean="0"/>
              <a:t>B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097280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475366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5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584688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Digit being treated:	342432344243443242344</a:t>
            </a:r>
          </a:p>
          <a:p>
            <a:pPr marL="0" indent="0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4400" dirty="0" smtClean="0"/>
              <a:t>Ruleset under construction:  </a:t>
            </a:r>
            <a:endParaRPr lang="en-US" sz="3600" dirty="0" smtClean="0"/>
          </a:p>
          <a:p>
            <a:pPr marL="0" indent="0">
              <a:buNone/>
            </a:pPr>
            <a:r>
              <a:rPr lang="en-US" sz="4800" dirty="0" smtClean="0"/>
              <a:t>	{“AB”-&gt;“BA”, “AC”-&gt;“BCA”, “B”-&gt;“AB”}	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=&gt;	{“</a:t>
            </a:r>
            <a:r>
              <a:rPr lang="en-US" sz="4800" dirty="0"/>
              <a:t>AB”-&gt;“BA”, “AC”-&gt;“BCA”, “B”-&gt;“A</a:t>
            </a:r>
            <a:r>
              <a:rPr lang="en-US" sz="4800" b="1" dirty="0"/>
              <a:t>C</a:t>
            </a:r>
            <a:r>
              <a:rPr lang="en-US" sz="4800" dirty="0" smtClean="0"/>
              <a:t>”}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Up Arrow 1"/>
          <p:cNvSpPr/>
          <p:nvPr/>
        </p:nvSpPr>
        <p:spPr>
          <a:xfrm>
            <a:off x="11247120" y="3163824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0502798" y="5794248"/>
            <a:ext cx="228600" cy="42062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42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90303" y="357264"/>
            <a:ext cx="8257032" cy="2029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Base-5 </a:t>
            </a:r>
            <a:r>
              <a:rPr lang="en-US" dirty="0"/>
              <a:t>digit meanings:</a:t>
            </a:r>
          </a:p>
          <a:p>
            <a:pPr marL="0" indent="0">
              <a:buNone/>
            </a:pPr>
            <a:r>
              <a:rPr lang="en-US" sz="3200" dirty="0" smtClean="0"/>
              <a:t>0.  End </a:t>
            </a:r>
            <a:r>
              <a:rPr lang="en-US" sz="3200" dirty="0"/>
              <a:t>this string, insert two empty strings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1.  End </a:t>
            </a:r>
            <a:r>
              <a:rPr lang="en-US" sz="3200" dirty="0"/>
              <a:t>this string, insert one empty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2.  End </a:t>
            </a:r>
            <a:r>
              <a:rPr lang="en-US" sz="3200" dirty="0"/>
              <a:t>this string and start a new string with an “A”.</a:t>
            </a:r>
          </a:p>
          <a:p>
            <a:pPr marL="0" indent="0">
              <a:buNone/>
            </a:pPr>
            <a:r>
              <a:rPr lang="en-US" sz="3200" dirty="0" smtClean="0"/>
              <a:t>3.  End </a:t>
            </a:r>
            <a:r>
              <a:rPr lang="en-US" sz="3200" dirty="0"/>
              <a:t>this character and start a new character (as an “A”).</a:t>
            </a:r>
          </a:p>
          <a:p>
            <a:pPr marL="0" indent="0">
              <a:buNone/>
            </a:pPr>
            <a:r>
              <a:rPr lang="en-US" sz="3200" dirty="0" smtClean="0"/>
              <a:t>4.  Increment </a:t>
            </a:r>
            <a:r>
              <a:rPr lang="en-US" sz="3200" dirty="0"/>
              <a:t>this character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5" y="365125"/>
            <a:ext cx="2233463" cy="1869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2" y="3194651"/>
            <a:ext cx="2344636" cy="3462246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890302" y="2466701"/>
            <a:ext cx="11170634" cy="358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/>
              <a:t>Base-5 code:</a:t>
            </a:r>
            <a:r>
              <a:rPr lang="en-US" sz="4400" dirty="0" smtClean="0"/>
              <a:t>	342432344243443242344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4400" dirty="0" smtClean="0"/>
              <a:t>		Ruleset constructed:  </a:t>
            </a: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		</a:t>
            </a:r>
            <a:r>
              <a:rPr lang="en-US" sz="4400" dirty="0" smtClean="0"/>
              <a:t>{“</a:t>
            </a:r>
            <a:r>
              <a:rPr lang="en-US" sz="4400" dirty="0"/>
              <a:t>AB”-&gt;“BA”, “AC”-&gt;“BCA”, “B”-&gt;“</a:t>
            </a:r>
            <a:r>
              <a:rPr lang="en-US" sz="4400" dirty="0" smtClean="0"/>
              <a:t>AC”}</a:t>
            </a:r>
          </a:p>
          <a:p>
            <a:pPr marL="0" indent="0">
              <a:buNone/>
            </a:pPr>
            <a:r>
              <a:rPr lang="en-US" sz="7200" dirty="0" smtClean="0"/>
              <a:t>				 </a:t>
            </a:r>
            <a:r>
              <a:rPr lang="en-US" sz="7200" b="1" dirty="0" smtClean="0"/>
              <a:t>DONE!</a:t>
            </a:r>
            <a:endParaRPr lang="en-US" sz="7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909" t="6284" r="7410" b="6462"/>
          <a:stretch/>
        </p:blipFill>
        <p:spPr>
          <a:xfrm flipV="1">
            <a:off x="7561007" y="4599696"/>
            <a:ext cx="4361820" cy="2097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4805" y="1651818"/>
            <a:ext cx="1120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/>
              <a:t>“Append”</a:t>
            </a:r>
          </a:p>
          <a:p>
            <a:pPr algn="ctr">
              <a:spcAft>
                <a:spcPts val="1200"/>
              </a:spcAft>
            </a:pPr>
            <a:r>
              <a:rPr lang="en-US" sz="1400" dirty="0" smtClean="0"/>
              <a:t>“Increment”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5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373627"/>
            <a:ext cx="11333619" cy="128802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Lots </a:t>
            </a:r>
            <a:r>
              <a:rPr lang="en-US" sz="3200" b="1" dirty="0" smtClean="0"/>
              <a:t>of opportunities for future research!</a:t>
            </a:r>
          </a:p>
          <a:p>
            <a:r>
              <a:rPr lang="en-US" sz="3200" b="1" dirty="0" err="1" smtClean="0"/>
              <a:t>Sessie</a:t>
            </a:r>
            <a:r>
              <a:rPr lang="en-US" sz="3200" b="1" dirty="0" smtClean="0"/>
              <a:t> Research meetings, </a:t>
            </a:r>
            <a:r>
              <a:rPr lang="en-US" sz="3200" b="1" dirty="0" smtClean="0"/>
              <a:t>TUE 10:00AM, HSC 1110</a:t>
            </a: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/>
              <a:t>SESSIE </a:t>
            </a:r>
            <a:r>
              <a:rPr lang="en-US" sz="4800" b="1" i="1" dirty="0" err="1"/>
              <a:t>NetWorks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64" y="1940509"/>
            <a:ext cx="2233463" cy="1869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2" y="2506393"/>
            <a:ext cx="2344636" cy="3462246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087329" y="1955425"/>
            <a:ext cx="4650658" cy="3335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DONE!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(and so are we)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FF00"/>
                </a:solidFill>
              </a:rPr>
              <a:t>Have a good break!  </a:t>
            </a:r>
            <a:r>
              <a:rPr lang="eo-001" sz="44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sz="44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72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8909" t="6284" r="7410" b="6462"/>
          <a:stretch/>
        </p:blipFill>
        <p:spPr>
          <a:xfrm flipV="1">
            <a:off x="7561007" y="3911438"/>
            <a:ext cx="4361820" cy="20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371002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457200" lvl="1" indent="0">
              <a:buNone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</a:t>
            </a:r>
            <a:r>
              <a:rPr lang="en-US" sz="4800" b="1" dirty="0" smtClean="0"/>
              <a:t>FRACTIONS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00" y="1738641"/>
            <a:ext cx="5354869" cy="41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0" y="733098"/>
            <a:ext cx="11266051" cy="5272548"/>
          </a:xfrm>
        </p:spPr>
        <p:txBody>
          <a:bodyPr>
            <a:no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400" b="1" dirty="0">
                <a:hlinkClick r:id="rId2"/>
              </a:rPr>
              <a:t>http://demonstrations.wolfram.com/UniversalStringEnumeration/</a:t>
            </a:r>
          </a:p>
          <a:p>
            <a:pPr lvl="3"/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://demonstrations.wolfram.com/TreeOfStrings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2800" b="1" dirty="0"/>
          </a:p>
          <a:p>
            <a:pPr marL="1200150" lvl="1" indent="-742950">
              <a:buFont typeface="+mj-lt"/>
              <a:buAutoNum type="arabicPeriod"/>
            </a:pP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endParaRPr lang="en-US" sz="3200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</a:t>
            </a:r>
            <a:r>
              <a:rPr lang="en-US" sz="4800" b="1" dirty="0" smtClean="0"/>
              <a:t>STRINGS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092" t="34318" r="4209" b="2698"/>
          <a:stretch/>
        </p:blipFill>
        <p:spPr>
          <a:xfrm>
            <a:off x="2002179" y="2999621"/>
            <a:ext cx="8434317" cy="2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4212" y="5958348"/>
            <a:ext cx="11070253" cy="6958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List of </a:t>
            </a:r>
            <a:r>
              <a:rPr lang="en-US" sz="4800" b="1" dirty="0"/>
              <a:t>all possible rule </a:t>
            </a:r>
            <a:r>
              <a:rPr lang="en-US" sz="4800" b="1" dirty="0" smtClean="0"/>
              <a:t>sets</a:t>
            </a:r>
            <a:endParaRPr lang="en-US" sz="48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0" y="469486"/>
            <a:ext cx="11266051" cy="5272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Inspired by Cantor’s enumeration of all fractions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Universal String Enumeration aka Tree of All Strings</a:t>
            </a:r>
          </a:p>
          <a:p>
            <a:pPr lvl="3"/>
            <a:r>
              <a:rPr lang="en-US" sz="2800" b="1" dirty="0" smtClean="0">
                <a:hlinkClick r:id="rId2"/>
              </a:rPr>
              <a:t>http://demonstrations.wolfram.com/TreeOfStrings/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Enumeration of all SSS rule sets</a:t>
            </a:r>
          </a:p>
          <a:p>
            <a:pPr lvl="3"/>
            <a:r>
              <a:rPr lang="en-US" sz="2800" b="1" dirty="0" smtClean="0">
                <a:hlinkClick r:id="rId3"/>
              </a:rPr>
              <a:t>http://www.mathematica-journal.com/ 2011/05/indexing-strings-and-rulesets/</a:t>
            </a:r>
            <a:endParaRPr lang="en-US" sz="2800" b="1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 smtClean="0"/>
              <a:t>Improved Generalized SS Enumeration</a:t>
            </a:r>
            <a:endParaRPr lang="en-US" sz="2800" b="1" dirty="0" smtClean="0"/>
          </a:p>
          <a:p>
            <a:pPr lvl="3"/>
            <a:r>
              <a:rPr lang="en-US" sz="2800" b="1" dirty="0" smtClean="0"/>
              <a:t>To be published:  KC &amp; Christen Case (SAU 2015)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467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9" y="-3"/>
            <a:ext cx="6519866" cy="22751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b="1" u="sng" dirty="0"/>
              <a:t>Improved </a:t>
            </a:r>
            <a:r>
              <a:rPr lang="en-US" sz="2800" b="1" u="sng" dirty="0" smtClean="0"/>
              <a:t>SS Enumeration</a:t>
            </a:r>
          </a:p>
          <a:p>
            <a:pPr lvl="1"/>
            <a:r>
              <a:rPr lang="en-US" sz="2800" b="1" dirty="0"/>
              <a:t>	</a:t>
            </a:r>
            <a:r>
              <a:rPr lang="en-US" sz="2800" b="1" dirty="0" smtClean="0"/>
              <a:t>allows </a:t>
            </a:r>
            <a:r>
              <a:rPr lang="en-US" sz="2800" b="1" u="sng" dirty="0" smtClean="0"/>
              <a:t>massive</a:t>
            </a:r>
            <a:r>
              <a:rPr lang="en-US" sz="2800" b="1" dirty="0" smtClean="0"/>
              <a:t> acceleration</a:t>
            </a:r>
          </a:p>
          <a:p>
            <a:pPr lvl="1"/>
            <a:r>
              <a:rPr lang="en-US" sz="2800" b="1" dirty="0"/>
              <a:t>	</a:t>
            </a:r>
            <a:r>
              <a:rPr lang="en-US" sz="2800" b="1" dirty="0" smtClean="0"/>
              <a:t>millions of times faster!</a:t>
            </a:r>
            <a:endParaRPr lang="en-US" sz="2800" b="1" dirty="0"/>
          </a:p>
        </p:txBody>
      </p:sp>
      <p:pic>
        <p:nvPicPr>
          <p:cNvPr id="9" name="Picture 8" descr="https://www.southern.edu/apps/imageserver.ashx?spid=0x97C27838D7645FB31EC43FDC3725766EA48A213FB0DBB1B88CAD430302C751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42" y="530464"/>
            <a:ext cx="85072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855" y="1680551"/>
            <a:ext cx="17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Christen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Case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F14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 descr="Screen Shot 2018-10-02 at 10.3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02" y="530464"/>
            <a:ext cx="858129" cy="1097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94785" y="1680551"/>
            <a:ext cx="174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Jade Deschamps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 descr="https://www.southern.edu/apps/imageserver.ashx?spid=0xEFB803AAF1BF02A358743A5046987ECCFB4192F6C3538C9042F11DFD5CED33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130" y="530464"/>
            <a:ext cx="84765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36975" y="1680551"/>
            <a:ext cx="2010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Camille Morrow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W18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52463" y="403123"/>
            <a:ext cx="4630993" cy="1800648"/>
          </a:xfrm>
          <a:prstGeom prst="roundRect">
            <a:avLst/>
          </a:prstGeom>
          <a:noFill/>
          <a:ln w="76200"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585DB"/>
                </a:solidFill>
              </a:ln>
              <a:noFill/>
              <a:effectLst>
                <a:glow rad="101600">
                  <a:srgbClr val="FFFF00">
                    <a:alpha val="60000"/>
                  </a:srgbClr>
                </a:glow>
              </a:effectLst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58368" y="2041135"/>
            <a:ext cx="11283696" cy="463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en-US" sz="4000" dirty="0" smtClean="0"/>
              <a:t>Base-5 digit meanings: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 smtClean="0"/>
              <a:t>0.  End this string, insert two empty strings, start a new string with an “A”.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 smtClean="0"/>
              <a:t>1.  End this string, insert one empty string, start a new string with an “A”.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 smtClean="0"/>
              <a:t>2.  End this string and start a new string with an “A”.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 smtClean="0"/>
              <a:t>3.  End this character and start a new character (as an “A”).</a:t>
            </a:r>
          </a:p>
          <a:p>
            <a:pPr marL="973138" lvl="1" indent="-515938"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sz="2800" dirty="0" smtClean="0"/>
              <a:t>4.  Increment this character.	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15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 animBg="1"/>
      <p:bldP spid="1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 </a:t>
            </a:r>
            <a:r>
              <a:rPr lang="en-US" sz="6000" dirty="0" smtClean="0"/>
              <a:t>simple </a:t>
            </a:r>
            <a:r>
              <a:rPr lang="en-US" sz="6000" dirty="0"/>
              <a:t>example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build this ruleset from its base-5 code identifier: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subscript “5” </a:t>
            </a:r>
            <a:r>
              <a:rPr lang="en-US" dirty="0" smtClean="0"/>
              <a:t>(base) </a:t>
            </a:r>
            <a:r>
              <a:rPr lang="en-US" dirty="0" smtClean="0"/>
              <a:t>reminds us that </a:t>
            </a:r>
            <a:r>
              <a:rPr lang="en-US" dirty="0" smtClean="0"/>
              <a:t>are </a:t>
            </a:r>
            <a:r>
              <a:rPr lang="en-US" dirty="0" smtClean="0"/>
              <a:t>only 5 allowed digits:</a:t>
            </a:r>
          </a:p>
          <a:p>
            <a:pPr marL="457200" lvl="1" indent="0">
              <a:buNone/>
            </a:pPr>
            <a:r>
              <a:rPr lang="en-US" sz="4400" dirty="0" smtClean="0"/>
              <a:t>            </a:t>
            </a:r>
            <a:r>
              <a:rPr lang="en-US" sz="4800" dirty="0" smtClean="0"/>
              <a:t>		</a:t>
            </a:r>
            <a:r>
              <a:rPr lang="en-US" sz="4400" dirty="0" smtClean="0"/>
              <a:t>0, 1, 2, 3, 4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Each digit has a precise significance for constructing the ruleset, and this base-5 code identifies and results in one unique ruleset.</a:t>
            </a:r>
            <a:endParaRPr lang="en-US" sz="2800" dirty="0"/>
          </a:p>
          <a:p>
            <a:pPr marL="457200" lvl="1" indent="0">
              <a:buNone/>
            </a:pPr>
            <a:endParaRPr lang="en-US" sz="4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73033" y="2421589"/>
            <a:ext cx="30476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314034</a:t>
            </a:r>
            <a:r>
              <a:rPr kumimoji="0" lang="en-US" sz="6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6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875" y="238392"/>
            <a:ext cx="2125262" cy="1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1052</TotalTime>
  <Words>3608</Words>
  <Application>Microsoft Office PowerPoint</Application>
  <PresentationFormat>Widescreen</PresentationFormat>
  <Paragraphs>527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Century Gothic</vt:lpstr>
      <vt:lpstr>Curlz MT</vt:lpstr>
      <vt:lpstr>Times New Roman</vt:lpstr>
      <vt:lpstr>Wingdings</vt:lpstr>
      <vt:lpstr>Wingdings 3</vt:lpstr>
      <vt:lpstr>Slice</vt:lpstr>
      <vt:lpstr>Office Theme</vt:lpstr>
      <vt:lpstr>SESSIE NetWorks</vt:lpstr>
      <vt:lpstr>PowerPoint Presentation</vt:lpstr>
      <vt:lpstr>Simple Rules → Complex Behavior</vt:lpstr>
      <vt:lpstr>PowerPoint Presentation</vt:lpstr>
      <vt:lpstr>List of all possible FRACTIONS</vt:lpstr>
      <vt:lpstr>List of all possible STRINGS</vt:lpstr>
      <vt:lpstr>List of all possible rule sets</vt:lpstr>
      <vt:lpstr>PowerPoint Presentation</vt:lpstr>
      <vt:lpstr>A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all possible rule sets</vt:lpstr>
      <vt:lpstr>Our first 3-d network:   {"AB"-&gt;"BA", "AC"-&gt;"BCA", "B"-&gt;"AC"}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SESSIE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SESSIE NetWorks</dc:title>
  <dc:creator>Ken Caviness</dc:creator>
  <cp:lastModifiedBy>Ken Caviness</cp:lastModifiedBy>
  <cp:revision>45</cp:revision>
  <dcterms:created xsi:type="dcterms:W3CDTF">2016-01-30T15:42:25Z</dcterms:created>
  <dcterms:modified xsi:type="dcterms:W3CDTF">2018-11-16T18:34:36Z</dcterms:modified>
</cp:coreProperties>
</file>