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84"/>
  </p:notesMasterIdLst>
  <p:sldIdLst>
    <p:sldId id="256" r:id="rId3"/>
    <p:sldId id="355" r:id="rId4"/>
    <p:sldId id="258" r:id="rId5"/>
    <p:sldId id="320" r:id="rId6"/>
    <p:sldId id="321" r:id="rId7"/>
    <p:sldId id="354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6" r:id="rId41"/>
    <p:sldId id="319" r:id="rId42"/>
    <p:sldId id="277" r:id="rId43"/>
    <p:sldId id="264" r:id="rId44"/>
    <p:sldId id="265" r:id="rId45"/>
    <p:sldId id="267" r:id="rId46"/>
    <p:sldId id="28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318" r:id="rId57"/>
    <p:sldId id="291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275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9F7"/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one,</a:t>
            </a:r>
            <a:r>
              <a:rPr lang="en-US" baseline="0" dirty="0"/>
              <a:t> but containing the digits 0 and 1.  Again, s</a:t>
            </a:r>
            <a:r>
              <a:rPr lang="en-US" dirty="0"/>
              <a:t>tart</a:t>
            </a:r>
            <a:r>
              <a:rPr lang="en-US" baseline="0" dirty="0"/>
              <a:t> with a single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7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1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means “insert an empty string, then start</a:t>
            </a:r>
            <a:r>
              <a:rPr lang="en-US" baseline="0" dirty="0"/>
              <a:t>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24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8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means “insert 2 empty strings, then a new string starting</a:t>
            </a:r>
            <a:r>
              <a:rPr lang="en-US" baseline="0" dirty="0"/>
              <a:t> with an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8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05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9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  <a:r>
              <a:rPr lang="en-US" baseline="0" dirty="0"/>
              <a:t>  Although this simpler ruleset generates a rather simple repetitive </a:t>
            </a:r>
            <a:r>
              <a:rPr lang="en-US" baseline="0" dirty="0" err="1"/>
              <a:t>sessie</a:t>
            </a:r>
            <a:r>
              <a:rPr lang="en-US" baseline="0" dirty="0"/>
              <a:t> and network,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70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start filling up a 3</a:t>
            </a:r>
            <a:r>
              <a:rPr lang="en-US" baseline="30000" dirty="0"/>
              <a:t>rd</a:t>
            </a:r>
            <a:r>
              <a:rPr lang="en-US" dirty="0"/>
              <a:t> dimension.</a:t>
            </a:r>
            <a:r>
              <a:rPr lang="en-US" baseline="0" dirty="0"/>
              <a:t>  This could be arranged to evenly fill a growing cone-shape in 3 dimensions, but it does need 3-d.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Camille,</a:t>
            </a:r>
            <a:r>
              <a:rPr lang="en-US" b="1" baseline="0" dirty="0"/>
              <a:t> can you make the window at the bottom scroll up?</a:t>
            </a:r>
          </a:p>
          <a:p>
            <a:endParaRPr lang="en-US" baseline="0" dirty="0"/>
          </a:p>
          <a:p>
            <a:r>
              <a:rPr lang="en-US" baseline="0" dirty="0"/>
              <a:t>After all the code digits are scanned, the complete ruleset has been built.  Wait, that was too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rules used: only state string: no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78BA-D73D-F541-8959-6FEBBE30789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74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it one step</a:t>
            </a:r>
            <a:r>
              <a:rPr lang="en-US" baseline="0" dirty="0"/>
              <a:t> at a time.  Even before we look at any of the digits, we start the ruleset with a single “A”.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4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means “append an</a:t>
            </a:r>
            <a:r>
              <a:rPr lang="en-US" baseline="0" dirty="0"/>
              <a:t>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means “increment</a:t>
            </a:r>
            <a:r>
              <a:rPr lang="en-US" baseline="0" dirty="0"/>
              <a:t> the final character”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3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means “end this string</a:t>
            </a:r>
            <a:r>
              <a:rPr lang="en-US" baseline="0" dirty="0"/>
              <a:t> and start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 the A to become a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 an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8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new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 an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 the A to become a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 the B to become a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node </a:t>
            </a:r>
            <a:r>
              <a:rPr lang="en-US" baseline="0" dirty="0"/>
              <a:t> from 1 rule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8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new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3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7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0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new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7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new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9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rules used: 2 connected nodes</a:t>
            </a:r>
          </a:p>
          <a:p>
            <a:r>
              <a:rPr lang="en-US" baseline="0" dirty="0"/>
              <a:t>CONNECTED – 1 cell created by event 1, destroyed by event 2</a:t>
            </a:r>
          </a:p>
          <a:p>
            <a:r>
              <a:rPr lang="en-US" baseline="0" dirty="0"/>
              <a:t>Identify: what rule was used in row 2?  - second rule (see “2” in row 2)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 Single connection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37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6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6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baseline="0" dirty="0"/>
              <a:t>base-5 code number results in a unique sequential substitution system ruleset.  But let’s look at another example,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rules used: 2 connected nodes</a:t>
            </a:r>
          </a:p>
          <a:p>
            <a:r>
              <a:rPr lang="en-US" baseline="0" dirty="0"/>
              <a:t>CONNECTED – 1 cell created by event 1, destroyed by event 2</a:t>
            </a:r>
          </a:p>
          <a:p>
            <a:r>
              <a:rPr lang="en-US" baseline="0" dirty="0"/>
              <a:t>Identify: what rule was used in row 2?  - second rule (see “2” in row 2)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 Single connection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Identify-</a:t>
            </a:r>
            <a:r>
              <a:rPr lang="en-US" baseline="0" dirty="0"/>
              <a:t> nodes 1 and 3 are connected.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</a:t>
            </a:r>
            <a:r>
              <a:rPr lang="en-US" baseline="0" dirty="0"/>
              <a:t> 6: 1 1 1 : replaced 3 nodes that were originally formed from 3 different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created 2 cells that 7 destroyed: therefore, 2 connections.</a:t>
            </a:r>
          </a:p>
          <a:p>
            <a:r>
              <a:rPr lang="en-US" dirty="0"/>
              <a:t>Let’s find</a:t>
            </a:r>
            <a:r>
              <a:rPr lang="en-US" baseline="0" dirty="0"/>
              <a:t> them on the </a:t>
            </a:r>
            <a:r>
              <a:rPr lang="en-US" baseline="0" dirty="0" err="1"/>
              <a:t>sessie</a:t>
            </a:r>
            <a:r>
              <a:rPr lang="en-US" baseline="0" dirty="0"/>
              <a:t> grid.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sessies</a:t>
            </a:r>
            <a:r>
              <a:rPr lang="en-US" baseline="0" dirty="0"/>
              <a:t> are generated from sets of substitution rules, and every ruleset corresponds to a unique code number.  Let’s build this ruleset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5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2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8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0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2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6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3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5625-05E0-4E65-8C2A-4FD22AC083FD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ca-journal.com/2011/05/indexing-strings-and-rulesets/" TargetMode="External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36" y="216311"/>
            <a:ext cx="6253316" cy="2821857"/>
          </a:xfrm>
        </p:spPr>
        <p:txBody>
          <a:bodyPr>
            <a:normAutofit fontScale="90000"/>
          </a:bodyPr>
          <a:lstStyle/>
          <a:p>
            <a:r>
              <a:rPr lang="en-US" sz="10700" b="1" i="1" dirty="0"/>
              <a:t>SESSIE</a:t>
            </a:r>
            <a:r>
              <a:rPr lang="en-US" sz="12500" b="1" i="1" dirty="0"/>
              <a:t> </a:t>
            </a:r>
            <a:r>
              <a:rPr lang="en-US" sz="7300" b="1" i="1" dirty="0" err="1"/>
              <a:t>NetWorks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883" y="314086"/>
            <a:ext cx="7737987" cy="2601178"/>
          </a:xfrm>
        </p:spPr>
        <p:txBody>
          <a:bodyPr>
            <a:noAutofit/>
          </a:bodyPr>
          <a:lstStyle/>
          <a:p>
            <a:pPr algn="r"/>
            <a:r>
              <a:rPr lang="en-US" sz="3600" b="1" dirty="0"/>
              <a:t>Causal networks of SSSs</a:t>
            </a:r>
          </a:p>
          <a:p>
            <a:pPr algn="r"/>
            <a:r>
              <a:rPr lang="en-US" sz="3600" b="1" dirty="0"/>
              <a:t>(Sequential Substitution Systems)</a:t>
            </a:r>
          </a:p>
          <a:p>
            <a:pPr algn="r"/>
            <a:r>
              <a:rPr lang="en-US" sz="3600" b="1" dirty="0"/>
              <a:t>Pattern Hunting!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73" y="3476795"/>
            <a:ext cx="8780297" cy="2777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285136" y="3288503"/>
            <a:ext cx="2049517" cy="1326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2450" t="34048" r="52001" b="3948"/>
          <a:stretch/>
        </p:blipFill>
        <p:spPr>
          <a:xfrm>
            <a:off x="386126" y="4865602"/>
            <a:ext cx="2314988" cy="15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1" y="185398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46080" y="1209893"/>
            <a:ext cx="1046375" cy="3676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10093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8837377">
            <a:off x="2785676" y="2537226"/>
            <a:ext cx="333119" cy="93399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3362" y="216697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2964" y="4389188"/>
            <a:ext cx="6417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u="sng" dirty="0">
              <a:solidFill>
                <a:schemeClr val="bg1"/>
              </a:solidFill>
            </a:endParaRP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635908">
            <a:off x="3504937" y="2331080"/>
            <a:ext cx="1128724" cy="4104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24365" y="732591"/>
            <a:ext cx="117539" cy="598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Node 2</a:t>
            </a:r>
            <a:endParaRPr 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84803" y="102637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2964" y="1466130"/>
            <a:ext cx="396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are they connected?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9061" y="44411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6092" y="3402419"/>
            <a:ext cx="1018708" cy="9939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4595" y="2229836"/>
            <a:ext cx="475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new node exchanges the blocks of an old node, </a:t>
            </a:r>
            <a:r>
              <a:rPr lang="en-US" b="1" u="sng" dirty="0">
                <a:solidFill>
                  <a:schemeClr val="bg1"/>
                </a:solidFill>
              </a:rPr>
              <a:t>a line links the nodes! </a:t>
            </a:r>
          </a:p>
          <a:p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4312745" y="2229836"/>
            <a:ext cx="642938" cy="56904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48950" y="113722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rule would we use next?</a:t>
            </a:r>
          </a:p>
        </p:txBody>
      </p:sp>
      <p:sp>
        <p:nvSpPr>
          <p:cNvPr id="24" name="Oval 23"/>
          <p:cNvSpPr/>
          <p:nvPr/>
        </p:nvSpPr>
        <p:spPr>
          <a:xfrm>
            <a:off x="565608" y="5714448"/>
            <a:ext cx="199411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3002" y="1013067"/>
            <a:ext cx="1442796" cy="368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7482" y="836552"/>
            <a:ext cx="150146" cy="13661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40031" y="3627943"/>
            <a:ext cx="507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Implications: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rule application adds 1 new node, each destruction of a older block adds 1 connection.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Question:  What about the rule that destroys 3 blocks?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Answer:  1 new node, 3 new connections!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86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/>
      <p:bldP spid="18" grpId="0"/>
      <p:bldP spid="6" grpId="0" animBg="1"/>
      <p:bldP spid="22" grpId="0" animBg="1"/>
      <p:bldP spid="21" grpId="0"/>
      <p:bldP spid="24" grpId="0" animBg="1"/>
      <p:bldP spid="25" grpId="0" animBg="1"/>
      <p:bldP spid="26" grpId="0" animBg="1"/>
      <p:bldP spid="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595122" y="1220171"/>
            <a:ext cx="1046375" cy="3640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45996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917848" y="505146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859" y="4415223"/>
            <a:ext cx="574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17847" y="748601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Node 1</a:t>
            </a:r>
          </a:p>
          <a:p>
            <a:r>
              <a:rPr lang="en-US" sz="1200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26585" y="1847745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So, given           , what rule would we use for Node 3?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84803" y="102741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60" y="1937537"/>
            <a:ext cx="619125" cy="190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4090" y="506155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3899" y="5453571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Applying this rule “creates” node 3. </a:t>
            </a:r>
          </a:p>
        </p:txBody>
      </p:sp>
      <p:sp>
        <p:nvSpPr>
          <p:cNvPr id="22" name="Up Arrow 21"/>
          <p:cNvSpPr/>
          <p:nvPr/>
        </p:nvSpPr>
        <p:spPr>
          <a:xfrm rot="17425078">
            <a:off x="1939138" y="952800"/>
            <a:ext cx="212059" cy="77799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33845" y="1329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5169" y="22521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 </a:t>
            </a:r>
            <a:r>
              <a:rPr lang="en-US" dirty="0" err="1">
                <a:solidFill>
                  <a:schemeClr val="bg1"/>
                </a:solidFill>
              </a:rPr>
              <a:t>Sessie</a:t>
            </a:r>
            <a:r>
              <a:rPr lang="en-US" dirty="0">
                <a:solidFill>
                  <a:schemeClr val="bg1"/>
                </a:solidFill>
              </a:rPr>
              <a:t> L from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first rule that 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83" y="3696171"/>
            <a:ext cx="687200" cy="4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63" y="4786331"/>
            <a:ext cx="2765918" cy="6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7" y="1011471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43509" y="581334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787" y="14784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</a:p>
        </p:txBody>
      </p:sp>
      <p:cxnSp>
        <p:nvCxnSpPr>
          <p:cNvPr id="18" name="Straight Arrow Connector 17"/>
          <p:cNvCxnSpPr>
            <a:stCxn id="14" idx="0"/>
            <a:endCxn id="5" idx="0"/>
          </p:cNvCxnSpPr>
          <p:nvPr/>
        </p:nvCxnSpPr>
        <p:spPr>
          <a:xfrm flipH="1" flipV="1">
            <a:off x="1118310" y="1201971"/>
            <a:ext cx="10838" cy="2764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0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418116"/>
            <a:ext cx="1043295" cy="339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69064" y="1291472"/>
            <a:ext cx="5995447" cy="4807670"/>
          </a:xfrm>
          <a:custGeom>
            <a:avLst/>
            <a:gdLst>
              <a:gd name="connsiteX0" fmla="*/ 1696825 w 5995447"/>
              <a:gd name="connsiteY0" fmla="*/ 3016577 h 4807670"/>
              <a:gd name="connsiteX1" fmla="*/ 1668544 w 5995447"/>
              <a:gd name="connsiteY1" fmla="*/ 2752627 h 4807670"/>
              <a:gd name="connsiteX2" fmla="*/ 1640264 w 5995447"/>
              <a:gd name="connsiteY2" fmla="*/ 2479250 h 4807670"/>
              <a:gd name="connsiteX3" fmla="*/ 914400 w 5995447"/>
              <a:gd name="connsiteY3" fmla="*/ 2432116 h 4807670"/>
              <a:gd name="connsiteX4" fmla="*/ 895546 w 5995447"/>
              <a:gd name="connsiteY4" fmla="*/ 2262433 h 4807670"/>
              <a:gd name="connsiteX5" fmla="*/ 0 w 5995447"/>
              <a:gd name="connsiteY5" fmla="*/ 2205872 h 4807670"/>
              <a:gd name="connsiteX6" fmla="*/ 622169 w 5995447"/>
              <a:gd name="connsiteY6" fmla="*/ 697584 h 4807670"/>
              <a:gd name="connsiteX7" fmla="*/ 5571241 w 5995447"/>
              <a:gd name="connsiteY7" fmla="*/ 0 h 4807670"/>
              <a:gd name="connsiteX8" fmla="*/ 5995447 w 5995447"/>
              <a:gd name="connsiteY8" fmla="*/ 1074656 h 4807670"/>
              <a:gd name="connsiteX9" fmla="*/ 5684363 w 5995447"/>
              <a:gd name="connsiteY9" fmla="*/ 4807670 h 4807670"/>
              <a:gd name="connsiteX10" fmla="*/ 3676454 w 5995447"/>
              <a:gd name="connsiteY10" fmla="*/ 4722829 h 4807670"/>
              <a:gd name="connsiteX11" fmla="*/ 1668544 w 5995447"/>
              <a:gd name="connsiteY11" fmla="*/ 2941163 h 48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95447" h="4807670">
                <a:moveTo>
                  <a:pt x="1696825" y="3016577"/>
                </a:moveTo>
                <a:lnTo>
                  <a:pt x="1668544" y="2752627"/>
                </a:lnTo>
                <a:lnTo>
                  <a:pt x="1640264" y="2479250"/>
                </a:lnTo>
                <a:lnTo>
                  <a:pt x="914400" y="2432116"/>
                </a:lnTo>
                <a:lnTo>
                  <a:pt x="895546" y="2262433"/>
                </a:lnTo>
                <a:lnTo>
                  <a:pt x="0" y="2205872"/>
                </a:lnTo>
                <a:lnTo>
                  <a:pt x="622169" y="697584"/>
                </a:lnTo>
                <a:lnTo>
                  <a:pt x="5571241" y="0"/>
                </a:lnTo>
                <a:lnTo>
                  <a:pt x="5995447" y="1074656"/>
                </a:lnTo>
                <a:lnTo>
                  <a:pt x="5684363" y="4807670"/>
                </a:lnTo>
                <a:lnTo>
                  <a:pt x="3676454" y="4722829"/>
                </a:lnTo>
                <a:lnTo>
                  <a:pt x="1668544" y="2941163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9064" y="1190745"/>
            <a:ext cx="5460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     If node 1 created a block,</a:t>
            </a: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	and node 3 replaced that block,</a:t>
            </a: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		then they must be connected.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6200000">
            <a:off x="1585685" y="750210"/>
            <a:ext cx="178413" cy="7157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1228781">
            <a:off x="4738246" y="2222040"/>
            <a:ext cx="144678" cy="13300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910" y="1205375"/>
            <a:ext cx="152176" cy="172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3668" y="9234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Rule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362954"/>
            <a:ext cx="232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this is the basic premise of building </a:t>
            </a:r>
            <a:r>
              <a:rPr lang="en-US" dirty="0" err="1">
                <a:solidFill>
                  <a:schemeClr val="bg1"/>
                </a:solidFill>
              </a:rPr>
              <a:t>Sessies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634691"/>
            <a:ext cx="1046375" cy="3197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831771" y="1430694"/>
            <a:ext cx="5567266" cy="4173894"/>
          </a:xfrm>
          <a:custGeom>
            <a:avLst/>
            <a:gdLst>
              <a:gd name="connsiteX0" fmla="*/ 1300066 w 5567266"/>
              <a:gd name="connsiteY0" fmla="*/ 2786743 h 4173894"/>
              <a:gd name="connsiteX1" fmla="*/ 1300066 w 5567266"/>
              <a:gd name="connsiteY1" fmla="*/ 2401077 h 4173894"/>
              <a:gd name="connsiteX2" fmla="*/ 528735 w 5567266"/>
              <a:gd name="connsiteY2" fmla="*/ 2320212 h 4173894"/>
              <a:gd name="connsiteX3" fmla="*/ 553617 w 5567266"/>
              <a:gd name="connsiteY3" fmla="*/ 2183363 h 4173894"/>
              <a:gd name="connsiteX4" fmla="*/ 223935 w 5567266"/>
              <a:gd name="connsiteY4" fmla="*/ 1878563 h 4173894"/>
              <a:gd name="connsiteX5" fmla="*/ 217715 w 5567266"/>
              <a:gd name="connsiteY5" fmla="*/ 1754155 h 4173894"/>
              <a:gd name="connsiteX6" fmla="*/ 205274 w 5567266"/>
              <a:gd name="connsiteY6" fmla="*/ 1548882 h 4173894"/>
              <a:gd name="connsiteX7" fmla="*/ 31102 w 5567266"/>
              <a:gd name="connsiteY7" fmla="*/ 1480457 h 4173894"/>
              <a:gd name="connsiteX8" fmla="*/ 0 w 5567266"/>
              <a:gd name="connsiteY8" fmla="*/ 609600 h 4173894"/>
              <a:gd name="connsiteX9" fmla="*/ 5038531 w 5567266"/>
              <a:gd name="connsiteY9" fmla="*/ 0 h 4173894"/>
              <a:gd name="connsiteX10" fmla="*/ 5567266 w 5567266"/>
              <a:gd name="connsiteY10" fmla="*/ 1144555 h 4173894"/>
              <a:gd name="connsiteX11" fmla="*/ 5548605 w 5567266"/>
              <a:gd name="connsiteY11" fmla="*/ 4173894 h 4173894"/>
              <a:gd name="connsiteX12" fmla="*/ 2444621 w 5567266"/>
              <a:gd name="connsiteY12" fmla="*/ 4117910 h 4173894"/>
              <a:gd name="connsiteX13" fmla="*/ 1300066 w 5567266"/>
              <a:gd name="connsiteY13" fmla="*/ 2786743 h 41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7266" h="4173894">
                <a:moveTo>
                  <a:pt x="1300066" y="2786743"/>
                </a:moveTo>
                <a:lnTo>
                  <a:pt x="1300066" y="2401077"/>
                </a:lnTo>
                <a:lnTo>
                  <a:pt x="528735" y="2320212"/>
                </a:lnTo>
                <a:lnTo>
                  <a:pt x="553617" y="2183363"/>
                </a:lnTo>
                <a:lnTo>
                  <a:pt x="223935" y="1878563"/>
                </a:lnTo>
                <a:lnTo>
                  <a:pt x="217715" y="1754155"/>
                </a:lnTo>
                <a:lnTo>
                  <a:pt x="205274" y="1548882"/>
                </a:lnTo>
                <a:lnTo>
                  <a:pt x="31102" y="1480457"/>
                </a:lnTo>
                <a:lnTo>
                  <a:pt x="0" y="609600"/>
                </a:lnTo>
                <a:lnTo>
                  <a:pt x="5038531" y="0"/>
                </a:lnTo>
                <a:lnTo>
                  <a:pt x="5567266" y="1144555"/>
                </a:lnTo>
                <a:lnTo>
                  <a:pt x="5548605" y="4173894"/>
                </a:lnTo>
                <a:lnTo>
                  <a:pt x="2444621" y="4117910"/>
                </a:lnTo>
                <a:lnTo>
                  <a:pt x="1300066" y="27867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796" y="1430694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829962"/>
            <a:ext cx="1046375" cy="3004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042229" y="1545771"/>
            <a:ext cx="5406571" cy="4143829"/>
          </a:xfrm>
          <a:custGeom>
            <a:avLst/>
            <a:gdLst>
              <a:gd name="connsiteX0" fmla="*/ 1081314 w 5406571"/>
              <a:gd name="connsiteY0" fmla="*/ 2706915 h 4143829"/>
              <a:gd name="connsiteX1" fmla="*/ 1117600 w 5406571"/>
              <a:gd name="connsiteY1" fmla="*/ 2561772 h 4143829"/>
              <a:gd name="connsiteX2" fmla="*/ 1088571 w 5406571"/>
              <a:gd name="connsiteY2" fmla="*/ 2460172 h 4143829"/>
              <a:gd name="connsiteX3" fmla="*/ 1081314 w 5406571"/>
              <a:gd name="connsiteY3" fmla="*/ 2220686 h 4143829"/>
              <a:gd name="connsiteX4" fmla="*/ 348342 w 5406571"/>
              <a:gd name="connsiteY4" fmla="*/ 2162629 h 4143829"/>
              <a:gd name="connsiteX5" fmla="*/ 333828 w 5406571"/>
              <a:gd name="connsiteY5" fmla="*/ 1836058 h 4143829"/>
              <a:gd name="connsiteX6" fmla="*/ 0 w 5406571"/>
              <a:gd name="connsiteY6" fmla="*/ 1748972 h 4143829"/>
              <a:gd name="connsiteX7" fmla="*/ 7257 w 5406571"/>
              <a:gd name="connsiteY7" fmla="*/ 1415143 h 4143829"/>
              <a:gd name="connsiteX8" fmla="*/ 232228 w 5406571"/>
              <a:gd name="connsiteY8" fmla="*/ 1400629 h 4143829"/>
              <a:gd name="connsiteX9" fmla="*/ 261257 w 5406571"/>
              <a:gd name="connsiteY9" fmla="*/ 1103086 h 4143829"/>
              <a:gd name="connsiteX10" fmla="*/ 4347028 w 5406571"/>
              <a:gd name="connsiteY10" fmla="*/ 0 h 4143829"/>
              <a:gd name="connsiteX11" fmla="*/ 5217885 w 5406571"/>
              <a:gd name="connsiteY11" fmla="*/ 718458 h 4143829"/>
              <a:gd name="connsiteX12" fmla="*/ 5406571 w 5406571"/>
              <a:gd name="connsiteY12" fmla="*/ 1611086 h 4143829"/>
              <a:gd name="connsiteX13" fmla="*/ 5145314 w 5406571"/>
              <a:gd name="connsiteY13" fmla="*/ 3389086 h 4143829"/>
              <a:gd name="connsiteX14" fmla="*/ 4891314 w 5406571"/>
              <a:gd name="connsiteY14" fmla="*/ 4143829 h 4143829"/>
              <a:gd name="connsiteX15" fmla="*/ 4056742 w 5406571"/>
              <a:gd name="connsiteY15" fmla="*/ 4107543 h 4143829"/>
              <a:gd name="connsiteX16" fmla="*/ 3926114 w 5406571"/>
              <a:gd name="connsiteY16" fmla="*/ 4064000 h 4143829"/>
              <a:gd name="connsiteX17" fmla="*/ 2598057 w 5406571"/>
              <a:gd name="connsiteY17" fmla="*/ 3606800 h 4143829"/>
              <a:gd name="connsiteX18" fmla="*/ 2532742 w 5406571"/>
              <a:gd name="connsiteY18" fmla="*/ 3548743 h 4143829"/>
              <a:gd name="connsiteX19" fmla="*/ 2489200 w 5406571"/>
              <a:gd name="connsiteY19" fmla="*/ 3505200 h 4143829"/>
              <a:gd name="connsiteX20" fmla="*/ 2431142 w 5406571"/>
              <a:gd name="connsiteY20" fmla="*/ 3476172 h 4143829"/>
              <a:gd name="connsiteX21" fmla="*/ 1081314 w 5406571"/>
              <a:gd name="connsiteY21" fmla="*/ 2706915 h 414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6571" h="4143829">
                <a:moveTo>
                  <a:pt x="1081314" y="2706915"/>
                </a:moveTo>
                <a:lnTo>
                  <a:pt x="1117600" y="2561772"/>
                </a:lnTo>
                <a:lnTo>
                  <a:pt x="1088571" y="2460172"/>
                </a:lnTo>
                <a:lnTo>
                  <a:pt x="1081314" y="2220686"/>
                </a:lnTo>
                <a:lnTo>
                  <a:pt x="348342" y="2162629"/>
                </a:lnTo>
                <a:lnTo>
                  <a:pt x="333828" y="1836058"/>
                </a:lnTo>
                <a:lnTo>
                  <a:pt x="0" y="1748972"/>
                </a:lnTo>
                <a:lnTo>
                  <a:pt x="7257" y="1415143"/>
                </a:lnTo>
                <a:lnTo>
                  <a:pt x="232228" y="1400629"/>
                </a:lnTo>
                <a:lnTo>
                  <a:pt x="261257" y="1103086"/>
                </a:lnTo>
                <a:lnTo>
                  <a:pt x="4347028" y="0"/>
                </a:lnTo>
                <a:lnTo>
                  <a:pt x="5217885" y="718458"/>
                </a:lnTo>
                <a:lnTo>
                  <a:pt x="5406571" y="1611086"/>
                </a:lnTo>
                <a:lnTo>
                  <a:pt x="5145314" y="3389086"/>
                </a:lnTo>
                <a:lnTo>
                  <a:pt x="4891314" y="4143829"/>
                </a:lnTo>
                <a:lnTo>
                  <a:pt x="4056742" y="4107543"/>
                </a:lnTo>
                <a:lnTo>
                  <a:pt x="3926114" y="4064000"/>
                </a:lnTo>
                <a:lnTo>
                  <a:pt x="2598057" y="3606800"/>
                </a:lnTo>
                <a:cubicBezTo>
                  <a:pt x="2576285" y="3587448"/>
                  <a:pt x="2554037" y="3568618"/>
                  <a:pt x="2532742" y="3548743"/>
                </a:cubicBezTo>
                <a:cubicBezTo>
                  <a:pt x="2517736" y="3534738"/>
                  <a:pt x="2505903" y="3517131"/>
                  <a:pt x="2489200" y="3505200"/>
                </a:cubicBezTo>
                <a:cubicBezTo>
                  <a:pt x="2471593" y="3492624"/>
                  <a:pt x="2431142" y="3476172"/>
                  <a:pt x="2431142" y="3476172"/>
                </a:cubicBezTo>
                <a:lnTo>
                  <a:pt x="1081314" y="270691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417" y="1642323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1642322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6059" y="164232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026967"/>
            <a:ext cx="1046375" cy="283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83314" y="1734457"/>
            <a:ext cx="5109029" cy="3955143"/>
          </a:xfrm>
          <a:custGeom>
            <a:avLst/>
            <a:gdLst>
              <a:gd name="connsiteX0" fmla="*/ 747486 w 5109029"/>
              <a:gd name="connsiteY0" fmla="*/ 2452914 h 3955143"/>
              <a:gd name="connsiteX1" fmla="*/ 754743 w 5109029"/>
              <a:gd name="connsiteY1" fmla="*/ 2032000 h 3955143"/>
              <a:gd name="connsiteX2" fmla="*/ 0 w 5109029"/>
              <a:gd name="connsiteY2" fmla="*/ 1988457 h 3955143"/>
              <a:gd name="connsiteX3" fmla="*/ 580572 w 5109029"/>
              <a:gd name="connsiteY3" fmla="*/ 1618343 h 3955143"/>
              <a:gd name="connsiteX4" fmla="*/ 595086 w 5109029"/>
              <a:gd name="connsiteY4" fmla="*/ 1233714 h 3955143"/>
              <a:gd name="connsiteX5" fmla="*/ 3178629 w 5109029"/>
              <a:gd name="connsiteY5" fmla="*/ 0 h 3955143"/>
              <a:gd name="connsiteX6" fmla="*/ 5050972 w 5109029"/>
              <a:gd name="connsiteY6" fmla="*/ 21772 h 3955143"/>
              <a:gd name="connsiteX7" fmla="*/ 5109029 w 5109029"/>
              <a:gd name="connsiteY7" fmla="*/ 1219200 h 3955143"/>
              <a:gd name="connsiteX8" fmla="*/ 4564743 w 5109029"/>
              <a:gd name="connsiteY8" fmla="*/ 3875314 h 3955143"/>
              <a:gd name="connsiteX9" fmla="*/ 3360057 w 5109029"/>
              <a:gd name="connsiteY9" fmla="*/ 3955143 h 3955143"/>
              <a:gd name="connsiteX10" fmla="*/ 747486 w 5109029"/>
              <a:gd name="connsiteY10" fmla="*/ 2452914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09029" h="3955143">
                <a:moveTo>
                  <a:pt x="747486" y="2452914"/>
                </a:moveTo>
                <a:lnTo>
                  <a:pt x="754743" y="2032000"/>
                </a:lnTo>
                <a:lnTo>
                  <a:pt x="0" y="1988457"/>
                </a:lnTo>
                <a:lnTo>
                  <a:pt x="580572" y="1618343"/>
                </a:lnTo>
                <a:lnTo>
                  <a:pt x="595086" y="1233714"/>
                </a:lnTo>
                <a:lnTo>
                  <a:pt x="3178629" y="0"/>
                </a:lnTo>
                <a:lnTo>
                  <a:pt x="5050972" y="21772"/>
                </a:lnTo>
                <a:lnTo>
                  <a:pt x="5109029" y="1219200"/>
                </a:lnTo>
                <a:lnTo>
                  <a:pt x="4564743" y="3875314"/>
                </a:lnTo>
                <a:lnTo>
                  <a:pt x="3360057" y="3955143"/>
                </a:lnTo>
                <a:lnTo>
                  <a:pt x="747486" y="24529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8239" y="995793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 Links at once!!</a:t>
            </a:r>
          </a:p>
          <a:p>
            <a:r>
              <a:rPr lang="en-US" dirty="0">
                <a:solidFill>
                  <a:schemeClr val="bg2"/>
                </a:solidFill>
              </a:rPr>
              <a:t>	See “ 1 1 1”</a:t>
            </a:r>
          </a:p>
          <a:p>
            <a:r>
              <a:rPr lang="en-US" dirty="0">
                <a:solidFill>
                  <a:schemeClr val="bg2"/>
                </a:solidFill>
              </a:rPr>
              <a:t>		Let’s go back to our previous implication:	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550" y="1847332"/>
            <a:ext cx="142033" cy="1556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4341" y="1845524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87540" y="18443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86813" y="2661718"/>
            <a:ext cx="376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“Let’s say a new node destroyed 2 older blocks, but, these blocks came from two </a:t>
            </a:r>
            <a:r>
              <a:rPr lang="en-US" i="1" dirty="0">
                <a:solidFill>
                  <a:schemeClr val="bg1"/>
                </a:solidFill>
              </a:rPr>
              <a:t>different nodes. </a:t>
            </a:r>
            <a:r>
              <a:rPr lang="en-US" dirty="0">
                <a:solidFill>
                  <a:schemeClr val="bg1"/>
                </a:solidFill>
              </a:rPr>
              <a:t>How many links would the new node have?”</a:t>
            </a:r>
          </a:p>
        </p:txBody>
      </p:sp>
    </p:spTree>
    <p:extLst>
      <p:ext uri="{BB962C8B-B14F-4D97-AF65-F5344CB8AC3E}">
        <p14:creationId xmlns:p14="http://schemas.microsoft.com/office/powerpoint/2010/main" val="36287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225835"/>
            <a:ext cx="1046375" cy="26580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63886" y="1139371"/>
            <a:ext cx="4528457" cy="4550229"/>
          </a:xfrm>
          <a:custGeom>
            <a:avLst/>
            <a:gdLst>
              <a:gd name="connsiteX0" fmla="*/ 174171 w 4528457"/>
              <a:gd name="connsiteY0" fmla="*/ 3018972 h 4550229"/>
              <a:gd name="connsiteX1" fmla="*/ 1045028 w 4528457"/>
              <a:gd name="connsiteY1" fmla="*/ 2677886 h 4550229"/>
              <a:gd name="connsiteX2" fmla="*/ 1045028 w 4528457"/>
              <a:gd name="connsiteY2" fmla="*/ 2677886 h 4550229"/>
              <a:gd name="connsiteX3" fmla="*/ 1052285 w 4528457"/>
              <a:gd name="connsiteY3" fmla="*/ 2365829 h 4550229"/>
              <a:gd name="connsiteX4" fmla="*/ 14514 w 4528457"/>
              <a:gd name="connsiteY4" fmla="*/ 2053772 h 4550229"/>
              <a:gd name="connsiteX5" fmla="*/ 0 w 4528457"/>
              <a:gd name="connsiteY5" fmla="*/ 1480458 h 4550229"/>
              <a:gd name="connsiteX6" fmla="*/ 3751943 w 4528457"/>
              <a:gd name="connsiteY6" fmla="*/ 0 h 4550229"/>
              <a:gd name="connsiteX7" fmla="*/ 4528457 w 4528457"/>
              <a:gd name="connsiteY7" fmla="*/ 1814286 h 4550229"/>
              <a:gd name="connsiteX8" fmla="*/ 4005943 w 4528457"/>
              <a:gd name="connsiteY8" fmla="*/ 4550229 h 4550229"/>
              <a:gd name="connsiteX9" fmla="*/ 420914 w 4528457"/>
              <a:gd name="connsiteY9" fmla="*/ 4122058 h 4550229"/>
              <a:gd name="connsiteX10" fmla="*/ 174171 w 4528457"/>
              <a:gd name="connsiteY10" fmla="*/ 3018972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8457" h="4550229">
                <a:moveTo>
                  <a:pt x="174171" y="3018972"/>
                </a:moveTo>
                <a:lnTo>
                  <a:pt x="1045028" y="2677886"/>
                </a:lnTo>
                <a:lnTo>
                  <a:pt x="1045028" y="2677886"/>
                </a:lnTo>
                <a:lnTo>
                  <a:pt x="1052285" y="2365829"/>
                </a:lnTo>
                <a:lnTo>
                  <a:pt x="14514" y="2053772"/>
                </a:lnTo>
                <a:lnTo>
                  <a:pt x="0" y="1480458"/>
                </a:lnTo>
                <a:lnTo>
                  <a:pt x="3751943" y="0"/>
                </a:lnTo>
                <a:lnTo>
                  <a:pt x="4528457" y="1814286"/>
                </a:lnTo>
                <a:lnTo>
                  <a:pt x="4005943" y="4550229"/>
                </a:lnTo>
                <a:lnTo>
                  <a:pt x="420914" y="4122058"/>
                </a:lnTo>
                <a:lnTo>
                  <a:pt x="174171" y="30189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59589" y="203770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7181" y="2206171"/>
            <a:ext cx="353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have Node 7 connected twice to Node 6, once to Node 3. Why might that be?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3936" y="4864230"/>
            <a:ext cx="506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Simply because Node 7 exchanged two blocks that came from Node 6, one that came from Node 3.</a:t>
            </a:r>
          </a:p>
        </p:txBody>
      </p:sp>
    </p:spTree>
    <p:extLst>
      <p:ext uri="{BB962C8B-B14F-4D97-AF65-F5344CB8AC3E}">
        <p14:creationId xmlns:p14="http://schemas.microsoft.com/office/powerpoint/2010/main" val="2071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421778"/>
            <a:ext cx="1046375" cy="2462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50857" y="1444171"/>
            <a:ext cx="3541486" cy="4187372"/>
          </a:xfrm>
          <a:custGeom>
            <a:avLst/>
            <a:gdLst>
              <a:gd name="connsiteX0" fmla="*/ 65314 w 3541486"/>
              <a:gd name="connsiteY0" fmla="*/ 2358572 h 4187372"/>
              <a:gd name="connsiteX1" fmla="*/ 72572 w 3541486"/>
              <a:gd name="connsiteY1" fmla="*/ 1879600 h 4187372"/>
              <a:gd name="connsiteX2" fmla="*/ 7257 w 3541486"/>
              <a:gd name="connsiteY2" fmla="*/ 1582058 h 4187372"/>
              <a:gd name="connsiteX3" fmla="*/ 0 w 3541486"/>
              <a:gd name="connsiteY3" fmla="*/ 1182915 h 4187372"/>
              <a:gd name="connsiteX4" fmla="*/ 1973943 w 3541486"/>
              <a:gd name="connsiteY4" fmla="*/ 0 h 4187372"/>
              <a:gd name="connsiteX5" fmla="*/ 3541486 w 3541486"/>
              <a:gd name="connsiteY5" fmla="*/ 370115 h 4187372"/>
              <a:gd name="connsiteX6" fmla="*/ 3243943 w 3541486"/>
              <a:gd name="connsiteY6" fmla="*/ 4187372 h 4187372"/>
              <a:gd name="connsiteX7" fmla="*/ 1008743 w 3541486"/>
              <a:gd name="connsiteY7" fmla="*/ 4013200 h 4187372"/>
              <a:gd name="connsiteX8" fmla="*/ 65314 w 3541486"/>
              <a:gd name="connsiteY8" fmla="*/ 2358572 h 41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1486" h="4187372">
                <a:moveTo>
                  <a:pt x="65314" y="2358572"/>
                </a:moveTo>
                <a:lnTo>
                  <a:pt x="72572" y="1879600"/>
                </a:lnTo>
                <a:lnTo>
                  <a:pt x="7257" y="1582058"/>
                </a:lnTo>
                <a:lnTo>
                  <a:pt x="0" y="1182915"/>
                </a:lnTo>
                <a:lnTo>
                  <a:pt x="1973943" y="0"/>
                </a:lnTo>
                <a:lnTo>
                  <a:pt x="3541486" y="370115"/>
                </a:lnTo>
                <a:lnTo>
                  <a:pt x="3243943" y="4187372"/>
                </a:lnTo>
                <a:lnTo>
                  <a:pt x="1008743" y="4013200"/>
                </a:lnTo>
                <a:lnTo>
                  <a:pt x="65314" y="23585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0" y="224466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224466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61681" y="224349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632234"/>
            <a:ext cx="1046375" cy="22516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023429" y="1364343"/>
            <a:ext cx="3526971" cy="4216400"/>
          </a:xfrm>
          <a:custGeom>
            <a:avLst/>
            <a:gdLst>
              <a:gd name="connsiteX0" fmla="*/ 14514 w 3526971"/>
              <a:gd name="connsiteY0" fmla="*/ 2438400 h 4216400"/>
              <a:gd name="connsiteX1" fmla="*/ 0 w 3526971"/>
              <a:gd name="connsiteY1" fmla="*/ 2278743 h 4216400"/>
              <a:gd name="connsiteX2" fmla="*/ 1030514 w 3526971"/>
              <a:gd name="connsiteY2" fmla="*/ 1952171 h 4216400"/>
              <a:gd name="connsiteX3" fmla="*/ 1016000 w 3526971"/>
              <a:gd name="connsiteY3" fmla="*/ 1734457 h 4216400"/>
              <a:gd name="connsiteX4" fmla="*/ 1008742 w 3526971"/>
              <a:gd name="connsiteY4" fmla="*/ 1422400 h 4216400"/>
              <a:gd name="connsiteX5" fmla="*/ 783771 w 3526971"/>
              <a:gd name="connsiteY5" fmla="*/ 1393371 h 4216400"/>
              <a:gd name="connsiteX6" fmla="*/ 1008742 w 3526971"/>
              <a:gd name="connsiteY6" fmla="*/ 653143 h 4216400"/>
              <a:gd name="connsiteX7" fmla="*/ 2634342 w 3526971"/>
              <a:gd name="connsiteY7" fmla="*/ 0 h 4216400"/>
              <a:gd name="connsiteX8" fmla="*/ 3526971 w 3526971"/>
              <a:gd name="connsiteY8" fmla="*/ 1248228 h 4216400"/>
              <a:gd name="connsiteX9" fmla="*/ 2931885 w 3526971"/>
              <a:gd name="connsiteY9" fmla="*/ 3984171 h 4216400"/>
              <a:gd name="connsiteX10" fmla="*/ 994228 w 3526971"/>
              <a:gd name="connsiteY10" fmla="*/ 4216400 h 4216400"/>
              <a:gd name="connsiteX11" fmla="*/ 14514 w 3526971"/>
              <a:gd name="connsiteY11" fmla="*/ 243840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6971" h="4216400">
                <a:moveTo>
                  <a:pt x="14514" y="2438400"/>
                </a:moveTo>
                <a:lnTo>
                  <a:pt x="0" y="2278743"/>
                </a:lnTo>
                <a:lnTo>
                  <a:pt x="1030514" y="1952171"/>
                </a:lnTo>
                <a:lnTo>
                  <a:pt x="1016000" y="1734457"/>
                </a:lnTo>
                <a:lnTo>
                  <a:pt x="1008742" y="1422400"/>
                </a:lnTo>
                <a:lnTo>
                  <a:pt x="783771" y="1393371"/>
                </a:lnTo>
                <a:lnTo>
                  <a:pt x="1008742" y="653143"/>
                </a:lnTo>
                <a:lnTo>
                  <a:pt x="2634342" y="0"/>
                </a:lnTo>
                <a:lnTo>
                  <a:pt x="3526971" y="1248228"/>
                </a:lnTo>
                <a:lnTo>
                  <a:pt x="2931885" y="3984171"/>
                </a:lnTo>
                <a:lnTo>
                  <a:pt x="994228" y="4216400"/>
                </a:lnTo>
                <a:lnTo>
                  <a:pt x="14514" y="24384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8794" y="245395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830286"/>
            <a:ext cx="1046375" cy="2033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65371" y="1502229"/>
            <a:ext cx="3548743" cy="4209142"/>
          </a:xfrm>
          <a:custGeom>
            <a:avLst/>
            <a:gdLst>
              <a:gd name="connsiteX0" fmla="*/ 1088572 w 3548743"/>
              <a:gd name="connsiteY0" fmla="*/ 1669142 h 4209142"/>
              <a:gd name="connsiteX1" fmla="*/ 1074058 w 3548743"/>
              <a:gd name="connsiteY1" fmla="*/ 1603828 h 4209142"/>
              <a:gd name="connsiteX2" fmla="*/ 1074058 w 3548743"/>
              <a:gd name="connsiteY2" fmla="*/ 1291771 h 4209142"/>
              <a:gd name="connsiteX3" fmla="*/ 1545772 w 3548743"/>
              <a:gd name="connsiteY3" fmla="*/ 798285 h 4209142"/>
              <a:gd name="connsiteX4" fmla="*/ 1531258 w 3548743"/>
              <a:gd name="connsiteY4" fmla="*/ 457200 h 4209142"/>
              <a:gd name="connsiteX5" fmla="*/ 2561772 w 3548743"/>
              <a:gd name="connsiteY5" fmla="*/ 0 h 4209142"/>
              <a:gd name="connsiteX6" fmla="*/ 3396343 w 3548743"/>
              <a:gd name="connsiteY6" fmla="*/ 616857 h 4209142"/>
              <a:gd name="connsiteX7" fmla="*/ 3548743 w 3548743"/>
              <a:gd name="connsiteY7" fmla="*/ 1255485 h 4209142"/>
              <a:gd name="connsiteX8" fmla="*/ 3410858 w 3548743"/>
              <a:gd name="connsiteY8" fmla="*/ 3534228 h 4209142"/>
              <a:gd name="connsiteX9" fmla="*/ 2844800 w 3548743"/>
              <a:gd name="connsiteY9" fmla="*/ 4209142 h 4209142"/>
              <a:gd name="connsiteX10" fmla="*/ 1204686 w 3548743"/>
              <a:gd name="connsiteY10" fmla="*/ 3991428 h 4209142"/>
              <a:gd name="connsiteX11" fmla="*/ 0 w 3548743"/>
              <a:gd name="connsiteY11" fmla="*/ 2460171 h 4209142"/>
              <a:gd name="connsiteX12" fmla="*/ 65315 w 3548743"/>
              <a:gd name="connsiteY12" fmla="*/ 2300514 h 4209142"/>
              <a:gd name="connsiteX13" fmla="*/ 50800 w 3548743"/>
              <a:gd name="connsiteY13" fmla="*/ 2177142 h 4209142"/>
              <a:gd name="connsiteX14" fmla="*/ 1088572 w 3548743"/>
              <a:gd name="connsiteY14" fmla="*/ 1669142 h 420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48743" h="4209142">
                <a:moveTo>
                  <a:pt x="1088572" y="1669142"/>
                </a:moveTo>
                <a:lnTo>
                  <a:pt x="1074058" y="1603828"/>
                </a:lnTo>
                <a:lnTo>
                  <a:pt x="1074058" y="1291771"/>
                </a:lnTo>
                <a:lnTo>
                  <a:pt x="1545772" y="798285"/>
                </a:lnTo>
                <a:lnTo>
                  <a:pt x="1531258" y="457200"/>
                </a:lnTo>
                <a:lnTo>
                  <a:pt x="2561772" y="0"/>
                </a:lnTo>
                <a:lnTo>
                  <a:pt x="3396343" y="616857"/>
                </a:lnTo>
                <a:lnTo>
                  <a:pt x="3548743" y="1255485"/>
                </a:lnTo>
                <a:lnTo>
                  <a:pt x="3410858" y="3534228"/>
                </a:lnTo>
                <a:lnTo>
                  <a:pt x="2844800" y="4209142"/>
                </a:lnTo>
                <a:lnTo>
                  <a:pt x="1204686" y="3991428"/>
                </a:lnTo>
                <a:lnTo>
                  <a:pt x="0" y="2460171"/>
                </a:lnTo>
                <a:lnTo>
                  <a:pt x="65315" y="2300514"/>
                </a:lnTo>
                <a:lnTo>
                  <a:pt x="50800" y="2177142"/>
                </a:lnTo>
                <a:lnTo>
                  <a:pt x="1088572" y="16691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84803" y="2618958"/>
            <a:ext cx="128177" cy="174944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519770" y="4691611"/>
            <a:ext cx="823468" cy="1097280"/>
          </a:xfrm>
        </p:spPr>
      </p:pic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74825"/>
            <a:ext cx="853997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44" y="274825"/>
            <a:ext cx="854795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274825"/>
            <a:ext cx="846596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31" y="355508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9" y="2476983"/>
            <a:ext cx="850039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10" y="2476983"/>
            <a:ext cx="851154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11" y="4691611"/>
            <a:ext cx="856586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78" y="1768782"/>
            <a:ext cx="3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Human inspection of networks.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1148" y="1713030"/>
            <a:ext cx="3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Mathematical treatment of network properties.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0151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Improved enumeration &amp; acceleration.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8785" y="3869009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Logic &amp;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6802" y="1505595"/>
            <a:ext cx="155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Christen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7581" y="1426128"/>
            <a:ext cx="2008932" cy="3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Kelsey Dobbs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0084" y="1424912"/>
            <a:ext cx="2386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Breanna Bowden-Green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9532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Amy Bead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4587" y="3652539"/>
            <a:ext cx="173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Drew Blake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474" y="3674817"/>
            <a:ext cx="189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Valenca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0146" y="6183609"/>
            <a:ext cx="458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Identifying Networks Mathematically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46867" y="5888980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Jeanna Toulouse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66742" y="5888980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Christofer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69" y="4781219"/>
            <a:ext cx="858129" cy="10972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226452" y="5931306"/>
            <a:ext cx="17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Jade Deschamps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258374" y="2823517"/>
            <a:ext cx="6587697" cy="11110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Researchers in the SESSIE project Southern Adventist University</a:t>
            </a:r>
          </a:p>
        </p:txBody>
      </p:sp>
      <p:pic>
        <p:nvPicPr>
          <p:cNvPr id="3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271" y="366743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031257" y="1493302"/>
            <a:ext cx="161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Camille Morrow</a:t>
            </a:r>
          </a:p>
        </p:txBody>
      </p:sp>
      <p:pic>
        <p:nvPicPr>
          <p:cNvPr id="1026" name="Picture 2" descr="https://myaccess.southern.edu/apps/imageserver.ashx?spid=0x725F5374C68E9F173F8D3ECC9A7D092790E3187454489EEBDF240A490D61894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56" y="2476983"/>
            <a:ext cx="84261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54417" y="5878499"/>
            <a:ext cx="118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Wade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6039" y="3648984"/>
            <a:ext cx="106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Wu</a:t>
            </a:r>
          </a:p>
        </p:txBody>
      </p:sp>
      <p:pic>
        <p:nvPicPr>
          <p:cNvPr id="1028" name="Picture 4" descr="https://myaccess.southern.edu/apps/imageserver.ashx?spid=0x1BEB54519DF36C88301D24E873FB9ED82A94A103F6EC6D7333686A83EB0321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7" y="4746434"/>
            <a:ext cx="8441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 rot="18275995">
            <a:off x="-23782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</a:p>
        </p:txBody>
      </p:sp>
      <p:sp>
        <p:nvSpPr>
          <p:cNvPr id="37" name="Rectangle 36"/>
          <p:cNvSpPr/>
          <p:nvPr/>
        </p:nvSpPr>
        <p:spPr>
          <a:xfrm rot="18275995">
            <a:off x="179467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</a:p>
        </p:txBody>
      </p:sp>
      <p:sp>
        <p:nvSpPr>
          <p:cNvPr id="38" name="Rectangle 37"/>
          <p:cNvSpPr/>
          <p:nvPr/>
        </p:nvSpPr>
        <p:spPr>
          <a:xfrm rot="18275995">
            <a:off x="4134628" y="532679"/>
            <a:ext cx="164179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Mathematics</a:t>
            </a:r>
          </a:p>
        </p:txBody>
      </p:sp>
      <p:sp>
        <p:nvSpPr>
          <p:cNvPr id="39" name="Rectangle 38"/>
          <p:cNvSpPr/>
          <p:nvPr/>
        </p:nvSpPr>
        <p:spPr>
          <a:xfrm rot="18275995">
            <a:off x="6710900" y="699561"/>
            <a:ext cx="1813845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Math/Chemistry</a:t>
            </a:r>
          </a:p>
        </p:txBody>
      </p:sp>
      <p:sp>
        <p:nvSpPr>
          <p:cNvPr id="40" name="Rectangle 39"/>
          <p:cNvSpPr/>
          <p:nvPr/>
        </p:nvSpPr>
        <p:spPr>
          <a:xfrm rot="18275995">
            <a:off x="4702963" y="4910918"/>
            <a:ext cx="1495923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Bio/Premed</a:t>
            </a:r>
          </a:p>
        </p:txBody>
      </p:sp>
      <p:sp>
        <p:nvSpPr>
          <p:cNvPr id="41" name="Rectangle 40"/>
          <p:cNvSpPr/>
          <p:nvPr/>
        </p:nvSpPr>
        <p:spPr>
          <a:xfrm rot="18275995">
            <a:off x="8658196" y="505843"/>
            <a:ext cx="135325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Biophysics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572DF-E4DF-4037-AF5F-C90139D65DD4}"/>
              </a:ext>
            </a:extLst>
          </p:cNvPr>
          <p:cNvSpPr/>
          <p:nvPr/>
        </p:nvSpPr>
        <p:spPr>
          <a:xfrm rot="18275995">
            <a:off x="1503387" y="2613041"/>
            <a:ext cx="1436142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Biochemistry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40BD2-3590-41A6-BE31-415E653D8903}"/>
              </a:ext>
            </a:extLst>
          </p:cNvPr>
          <p:cNvSpPr/>
          <p:nvPr/>
        </p:nvSpPr>
        <p:spPr>
          <a:xfrm rot="18275995">
            <a:off x="2725113" y="2711353"/>
            <a:ext cx="1630875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360FC9-F0A9-43A2-AE07-8D928C5BD7FF}"/>
              </a:ext>
            </a:extLst>
          </p:cNvPr>
          <p:cNvSpPr/>
          <p:nvPr/>
        </p:nvSpPr>
        <p:spPr>
          <a:xfrm rot="18275995">
            <a:off x="7265734" y="5010320"/>
            <a:ext cx="2019717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err="1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Biophys</a:t>
            </a:r>
            <a:r>
              <a:rPr lang="en-US" b="1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/Spanish</a:t>
            </a:r>
            <a:endParaRPr lang="en-US" b="1" cap="none" spc="0" dirty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ED90D5-9C35-47C6-AE75-97C44E481142}"/>
              </a:ext>
            </a:extLst>
          </p:cNvPr>
          <p:cNvSpPr/>
          <p:nvPr/>
        </p:nvSpPr>
        <p:spPr>
          <a:xfrm rot="18275995">
            <a:off x="9509820" y="4636873"/>
            <a:ext cx="1085602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30657A-5E99-4063-9FFE-1E01B1B43009}"/>
              </a:ext>
            </a:extLst>
          </p:cNvPr>
          <p:cNvSpPr/>
          <p:nvPr/>
        </p:nvSpPr>
        <p:spPr>
          <a:xfrm rot="18275995">
            <a:off x="133866" y="2579286"/>
            <a:ext cx="1065390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8598" y="1150797"/>
            <a:ext cx="529112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Jonath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02" y="4764710"/>
            <a:ext cx="84209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>
            <a:off x="578685" y="4345759"/>
            <a:ext cx="3757257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Sci. </a:t>
            </a:r>
            <a:r>
              <a:rPr lang="en-US" b="1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Embedded Sys.</a:t>
            </a:r>
            <a:endParaRPr lang="en-US" b="1" cap="none" spc="0" dirty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37924" y="5886888"/>
            <a:ext cx="1023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Jonathan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Ziesmer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417" y="5911839"/>
            <a:ext cx="149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Miro Manestar</a:t>
            </a:r>
          </a:p>
        </p:txBody>
      </p:sp>
      <p:pic>
        <p:nvPicPr>
          <p:cNvPr id="4" name="Picture 4" descr="Mir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34" y="4791700"/>
            <a:ext cx="82296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47793" y="6405498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Programming</a:t>
            </a:r>
          </a:p>
        </p:txBody>
      </p:sp>
      <p:pic>
        <p:nvPicPr>
          <p:cNvPr id="11" name="Picture 2" descr="Victori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12" y="328590"/>
            <a:ext cx="84439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B840BD2-3590-41A6-BE31-415E653D8903}"/>
              </a:ext>
            </a:extLst>
          </p:cNvPr>
          <p:cNvSpPr/>
          <p:nvPr/>
        </p:nvSpPr>
        <p:spPr>
          <a:xfrm rot="18275995">
            <a:off x="10078793" y="438822"/>
            <a:ext cx="1630875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97210" y="1505996"/>
            <a:ext cx="15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Kratzke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37678" y="6159057"/>
            <a:ext cx="20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Translation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9E5E0-7BAD-4DAE-8F26-F99E2A011928}"/>
              </a:ext>
            </a:extLst>
          </p:cNvPr>
          <p:cNvSpPr/>
          <p:nvPr/>
        </p:nvSpPr>
        <p:spPr>
          <a:xfrm>
            <a:off x="3150649" y="1144793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W10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A72E8F-FB44-4150-902A-1C1B01C09BB8}"/>
              </a:ext>
            </a:extLst>
          </p:cNvPr>
          <p:cNvSpPr/>
          <p:nvPr/>
        </p:nvSpPr>
        <p:spPr>
          <a:xfrm>
            <a:off x="5610299" y="1134375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W12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A3ED0D-5961-4A43-BCB9-E5751F8E7632}"/>
              </a:ext>
            </a:extLst>
          </p:cNvPr>
          <p:cNvSpPr/>
          <p:nvPr/>
        </p:nvSpPr>
        <p:spPr>
          <a:xfrm>
            <a:off x="8286429" y="1226013"/>
            <a:ext cx="431528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864096-00DB-4214-B130-5AE923C07E4C}"/>
              </a:ext>
            </a:extLst>
          </p:cNvPr>
          <p:cNvSpPr/>
          <p:nvPr/>
        </p:nvSpPr>
        <p:spPr>
          <a:xfrm>
            <a:off x="9783449" y="1150797"/>
            <a:ext cx="5661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F6362B-B2ED-4833-A712-F72EDCA1C79E}"/>
              </a:ext>
            </a:extLst>
          </p:cNvPr>
          <p:cNvSpPr/>
          <p:nvPr/>
        </p:nvSpPr>
        <p:spPr>
          <a:xfrm>
            <a:off x="1255827" y="3328737"/>
            <a:ext cx="429926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F16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68491-7CA5-4650-A0AF-B4A9618E908C}"/>
              </a:ext>
            </a:extLst>
          </p:cNvPr>
          <p:cNvSpPr/>
          <p:nvPr/>
        </p:nvSpPr>
        <p:spPr>
          <a:xfrm>
            <a:off x="2216638" y="3331792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W17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5326E0-B4DE-4A5C-BF0D-D38E971859AD}"/>
              </a:ext>
            </a:extLst>
          </p:cNvPr>
          <p:cNvSpPr/>
          <p:nvPr/>
        </p:nvSpPr>
        <p:spPr>
          <a:xfrm>
            <a:off x="4182765" y="3346128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D1750C-4B0E-446C-BCA7-4647B041F4D1}"/>
              </a:ext>
            </a:extLst>
          </p:cNvPr>
          <p:cNvSpPr/>
          <p:nvPr/>
        </p:nvSpPr>
        <p:spPr>
          <a:xfrm>
            <a:off x="11439779" y="1189166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B31D8D-062E-449A-BDDC-4521A1A199C8}"/>
              </a:ext>
            </a:extLst>
          </p:cNvPr>
          <p:cNvSpPr/>
          <p:nvPr/>
        </p:nvSpPr>
        <p:spPr>
          <a:xfrm>
            <a:off x="1199013" y="5608898"/>
            <a:ext cx="516873" cy="28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C68FB7-E8F8-4493-8957-D395187E78B9}"/>
              </a:ext>
            </a:extLst>
          </p:cNvPr>
          <p:cNvSpPr/>
          <p:nvPr/>
        </p:nvSpPr>
        <p:spPr>
          <a:xfrm>
            <a:off x="2429045" y="5645804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W21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183F581-A2B8-44B2-A493-17C25437F021}"/>
              </a:ext>
            </a:extLst>
          </p:cNvPr>
          <p:cNvSpPr/>
          <p:nvPr/>
        </p:nvSpPr>
        <p:spPr>
          <a:xfrm>
            <a:off x="6034633" y="5616271"/>
            <a:ext cx="43794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S19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CABFD5E-A6CC-49E6-BAE2-9BB358B97FE4}"/>
              </a:ext>
            </a:extLst>
          </p:cNvPr>
          <p:cNvSpPr/>
          <p:nvPr/>
        </p:nvSpPr>
        <p:spPr>
          <a:xfrm>
            <a:off x="8917768" y="5535904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W19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558123A-A11C-4920-8A2B-829D65CCB3E6}"/>
              </a:ext>
            </a:extLst>
          </p:cNvPr>
          <p:cNvSpPr/>
          <p:nvPr/>
        </p:nvSpPr>
        <p:spPr>
          <a:xfrm>
            <a:off x="10552606" y="5554569"/>
            <a:ext cx="50206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W19</a:t>
            </a:r>
          </a:p>
        </p:txBody>
      </p:sp>
    </p:spTree>
    <p:extLst>
      <p:ext uri="{BB962C8B-B14F-4D97-AF65-F5344CB8AC3E}">
        <p14:creationId xmlns:p14="http://schemas.microsoft.com/office/powerpoint/2010/main" val="333600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55" grpId="0" animBg="1"/>
      <p:bldP spid="48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8" y="3026696"/>
            <a:ext cx="1046375" cy="186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798457" y="1524000"/>
            <a:ext cx="3715657" cy="3918857"/>
          </a:xfrm>
          <a:custGeom>
            <a:avLst/>
            <a:gdLst>
              <a:gd name="connsiteX0" fmla="*/ 0 w 3715657"/>
              <a:gd name="connsiteY0" fmla="*/ 2307771 h 3918857"/>
              <a:gd name="connsiteX1" fmla="*/ 224972 w 3715657"/>
              <a:gd name="connsiteY1" fmla="*/ 2293257 h 3918857"/>
              <a:gd name="connsiteX2" fmla="*/ 232229 w 3715657"/>
              <a:gd name="connsiteY2" fmla="*/ 2140857 h 3918857"/>
              <a:gd name="connsiteX3" fmla="*/ 1988457 w 3715657"/>
              <a:gd name="connsiteY3" fmla="*/ 2111829 h 3918857"/>
              <a:gd name="connsiteX4" fmla="*/ 1988457 w 3715657"/>
              <a:gd name="connsiteY4" fmla="*/ 2111829 h 3918857"/>
              <a:gd name="connsiteX5" fmla="*/ 1988457 w 3715657"/>
              <a:gd name="connsiteY5" fmla="*/ 2111829 h 3918857"/>
              <a:gd name="connsiteX6" fmla="*/ 1952172 w 3715657"/>
              <a:gd name="connsiteY6" fmla="*/ 2082800 h 3918857"/>
              <a:gd name="connsiteX7" fmla="*/ 1959429 w 3715657"/>
              <a:gd name="connsiteY7" fmla="*/ 1734457 h 3918857"/>
              <a:gd name="connsiteX8" fmla="*/ 1240972 w 3715657"/>
              <a:gd name="connsiteY8" fmla="*/ 1465943 h 3918857"/>
              <a:gd name="connsiteX9" fmla="*/ 1240972 w 3715657"/>
              <a:gd name="connsiteY9" fmla="*/ 1306286 h 3918857"/>
              <a:gd name="connsiteX10" fmla="*/ 1719943 w 3715657"/>
              <a:gd name="connsiteY10" fmla="*/ 791029 h 3918857"/>
              <a:gd name="connsiteX11" fmla="*/ 1712686 w 3715657"/>
              <a:gd name="connsiteY11" fmla="*/ 413657 h 3918857"/>
              <a:gd name="connsiteX12" fmla="*/ 3127829 w 3715657"/>
              <a:gd name="connsiteY12" fmla="*/ 0 h 3918857"/>
              <a:gd name="connsiteX13" fmla="*/ 3715657 w 3715657"/>
              <a:gd name="connsiteY13" fmla="*/ 1320800 h 3918857"/>
              <a:gd name="connsiteX14" fmla="*/ 3084286 w 3715657"/>
              <a:gd name="connsiteY14" fmla="*/ 3911600 h 3918857"/>
              <a:gd name="connsiteX15" fmla="*/ 1487714 w 3715657"/>
              <a:gd name="connsiteY15" fmla="*/ 3918857 h 3918857"/>
              <a:gd name="connsiteX16" fmla="*/ 58057 w 3715657"/>
              <a:gd name="connsiteY16" fmla="*/ 2866571 h 3918857"/>
              <a:gd name="connsiteX17" fmla="*/ 0 w 3715657"/>
              <a:gd name="connsiteY17" fmla="*/ 2307771 h 391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5657" h="3918857">
                <a:moveTo>
                  <a:pt x="0" y="2307771"/>
                </a:moveTo>
                <a:lnTo>
                  <a:pt x="224972" y="2293257"/>
                </a:lnTo>
                <a:lnTo>
                  <a:pt x="232229" y="2140857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52172" y="2082800"/>
                </a:lnTo>
                <a:lnTo>
                  <a:pt x="1959429" y="1734457"/>
                </a:lnTo>
                <a:lnTo>
                  <a:pt x="1240972" y="1465943"/>
                </a:lnTo>
                <a:lnTo>
                  <a:pt x="1240972" y="1306286"/>
                </a:lnTo>
                <a:lnTo>
                  <a:pt x="1719943" y="791029"/>
                </a:lnTo>
                <a:lnTo>
                  <a:pt x="1712686" y="413657"/>
                </a:lnTo>
                <a:lnTo>
                  <a:pt x="3127829" y="0"/>
                </a:lnTo>
                <a:lnTo>
                  <a:pt x="3715657" y="1320800"/>
                </a:lnTo>
                <a:lnTo>
                  <a:pt x="3084286" y="3911600"/>
                </a:lnTo>
                <a:lnTo>
                  <a:pt x="1487714" y="3918857"/>
                </a:lnTo>
                <a:lnTo>
                  <a:pt x="58057" y="2866571"/>
                </a:lnTo>
                <a:lnTo>
                  <a:pt x="0" y="230777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78294" y="283858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222171"/>
            <a:ext cx="1046375" cy="1642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872267" y="1190171"/>
            <a:ext cx="2598304" cy="4354286"/>
          </a:xfrm>
          <a:custGeom>
            <a:avLst/>
            <a:gdLst>
              <a:gd name="connsiteX0" fmla="*/ 29276 w 2598304"/>
              <a:gd name="connsiteY0" fmla="*/ 3512458 h 4354286"/>
              <a:gd name="connsiteX1" fmla="*/ 29276 w 2598304"/>
              <a:gd name="connsiteY1" fmla="*/ 3512458 h 4354286"/>
              <a:gd name="connsiteX2" fmla="*/ 247 w 2598304"/>
              <a:gd name="connsiteY2" fmla="*/ 3410858 h 4354286"/>
              <a:gd name="connsiteX3" fmla="*/ 22019 w 2598304"/>
              <a:gd name="connsiteY3" fmla="*/ 3374572 h 4354286"/>
              <a:gd name="connsiteX4" fmla="*/ 29276 w 2598304"/>
              <a:gd name="connsiteY4" fmla="*/ 2931886 h 4354286"/>
              <a:gd name="connsiteX5" fmla="*/ 892876 w 2598304"/>
              <a:gd name="connsiteY5" fmla="*/ 2460172 h 4354286"/>
              <a:gd name="connsiteX6" fmla="*/ 892876 w 2598304"/>
              <a:gd name="connsiteY6" fmla="*/ 2024743 h 4354286"/>
              <a:gd name="connsiteX7" fmla="*/ 152647 w 2598304"/>
              <a:gd name="connsiteY7" fmla="*/ 1850572 h 4354286"/>
              <a:gd name="connsiteX8" fmla="*/ 167162 w 2598304"/>
              <a:gd name="connsiteY8" fmla="*/ 1611086 h 4354286"/>
              <a:gd name="connsiteX9" fmla="*/ 646133 w 2598304"/>
              <a:gd name="connsiteY9" fmla="*/ 1139372 h 4354286"/>
              <a:gd name="connsiteX10" fmla="*/ 638876 w 2598304"/>
              <a:gd name="connsiteY10" fmla="*/ 616858 h 4354286"/>
              <a:gd name="connsiteX11" fmla="*/ 2097562 w 2598304"/>
              <a:gd name="connsiteY11" fmla="*/ 0 h 4354286"/>
              <a:gd name="connsiteX12" fmla="*/ 2598304 w 2598304"/>
              <a:gd name="connsiteY12" fmla="*/ 1669143 h 4354286"/>
              <a:gd name="connsiteX13" fmla="*/ 2162876 w 2598304"/>
              <a:gd name="connsiteY13" fmla="*/ 4180115 h 4354286"/>
              <a:gd name="connsiteX14" fmla="*/ 725962 w 2598304"/>
              <a:gd name="connsiteY14" fmla="*/ 4354286 h 4354286"/>
              <a:gd name="connsiteX15" fmla="*/ 29276 w 2598304"/>
              <a:gd name="connsiteY15" fmla="*/ 3512458 h 435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8304" h="4354286">
                <a:moveTo>
                  <a:pt x="29276" y="3512458"/>
                </a:moveTo>
                <a:lnTo>
                  <a:pt x="29276" y="3512458"/>
                </a:lnTo>
                <a:cubicBezTo>
                  <a:pt x="-4665" y="3436090"/>
                  <a:pt x="247" y="3470968"/>
                  <a:pt x="247" y="3410858"/>
                </a:cubicBezTo>
                <a:lnTo>
                  <a:pt x="22019" y="3374572"/>
                </a:lnTo>
                <a:lnTo>
                  <a:pt x="29276" y="2931886"/>
                </a:lnTo>
                <a:lnTo>
                  <a:pt x="892876" y="2460172"/>
                </a:lnTo>
                <a:lnTo>
                  <a:pt x="892876" y="2024743"/>
                </a:lnTo>
                <a:lnTo>
                  <a:pt x="152647" y="1850572"/>
                </a:lnTo>
                <a:lnTo>
                  <a:pt x="167162" y="1611086"/>
                </a:lnTo>
                <a:lnTo>
                  <a:pt x="646133" y="1139372"/>
                </a:lnTo>
                <a:lnTo>
                  <a:pt x="638876" y="616858"/>
                </a:lnTo>
                <a:lnTo>
                  <a:pt x="2097562" y="0"/>
                </a:lnTo>
                <a:lnTo>
                  <a:pt x="2598304" y="1669143"/>
                </a:lnTo>
                <a:lnTo>
                  <a:pt x="2162876" y="4180115"/>
                </a:lnTo>
                <a:lnTo>
                  <a:pt x="725962" y="4354286"/>
                </a:lnTo>
                <a:lnTo>
                  <a:pt x="29276" y="351245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00" y="3045060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426903"/>
            <a:ext cx="1102861" cy="142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79771" y="1698171"/>
            <a:ext cx="2561772" cy="3853543"/>
          </a:xfrm>
          <a:custGeom>
            <a:avLst/>
            <a:gdLst>
              <a:gd name="connsiteX0" fmla="*/ 0 w 2561772"/>
              <a:gd name="connsiteY0" fmla="*/ 2975429 h 3853543"/>
              <a:gd name="connsiteX1" fmla="*/ 14515 w 2561772"/>
              <a:gd name="connsiteY1" fmla="*/ 2779486 h 3853543"/>
              <a:gd name="connsiteX2" fmla="*/ 7258 w 2561772"/>
              <a:gd name="connsiteY2" fmla="*/ 2525486 h 3853543"/>
              <a:gd name="connsiteX3" fmla="*/ 870858 w 2561772"/>
              <a:gd name="connsiteY3" fmla="*/ 1930400 h 3853543"/>
              <a:gd name="connsiteX4" fmla="*/ 870858 w 2561772"/>
              <a:gd name="connsiteY4" fmla="*/ 1596572 h 3853543"/>
              <a:gd name="connsiteX5" fmla="*/ 145143 w 2561772"/>
              <a:gd name="connsiteY5" fmla="*/ 1335315 h 3853543"/>
              <a:gd name="connsiteX6" fmla="*/ 159658 w 2561772"/>
              <a:gd name="connsiteY6" fmla="*/ 1103086 h 3853543"/>
              <a:gd name="connsiteX7" fmla="*/ 1161143 w 2561772"/>
              <a:gd name="connsiteY7" fmla="*/ 464458 h 3853543"/>
              <a:gd name="connsiteX8" fmla="*/ 1364343 w 2561772"/>
              <a:gd name="connsiteY8" fmla="*/ 471715 h 3853543"/>
              <a:gd name="connsiteX9" fmla="*/ 1349829 w 2561772"/>
              <a:gd name="connsiteY9" fmla="*/ 326572 h 3853543"/>
              <a:gd name="connsiteX10" fmla="*/ 1342572 w 2561772"/>
              <a:gd name="connsiteY10" fmla="*/ 116115 h 3853543"/>
              <a:gd name="connsiteX11" fmla="*/ 2061029 w 2561772"/>
              <a:gd name="connsiteY11" fmla="*/ 0 h 3853543"/>
              <a:gd name="connsiteX12" fmla="*/ 2561772 w 2561772"/>
              <a:gd name="connsiteY12" fmla="*/ 841829 h 3853543"/>
              <a:gd name="connsiteX13" fmla="*/ 2394858 w 2561772"/>
              <a:gd name="connsiteY13" fmla="*/ 2663372 h 3853543"/>
              <a:gd name="connsiteX14" fmla="*/ 2053772 w 2561772"/>
              <a:gd name="connsiteY14" fmla="*/ 3672115 h 3853543"/>
              <a:gd name="connsiteX15" fmla="*/ 1270000 w 2561772"/>
              <a:gd name="connsiteY15" fmla="*/ 3853543 h 3853543"/>
              <a:gd name="connsiteX16" fmla="*/ 319315 w 2561772"/>
              <a:gd name="connsiteY16" fmla="*/ 3526972 h 3853543"/>
              <a:gd name="connsiteX17" fmla="*/ 0 w 2561772"/>
              <a:gd name="connsiteY17" fmla="*/ 2975429 h 385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61772" h="3853543">
                <a:moveTo>
                  <a:pt x="0" y="2975429"/>
                </a:moveTo>
                <a:lnTo>
                  <a:pt x="14515" y="2779486"/>
                </a:lnTo>
                <a:lnTo>
                  <a:pt x="7258" y="2525486"/>
                </a:lnTo>
                <a:lnTo>
                  <a:pt x="870858" y="1930400"/>
                </a:lnTo>
                <a:lnTo>
                  <a:pt x="870858" y="1596572"/>
                </a:lnTo>
                <a:lnTo>
                  <a:pt x="145143" y="1335315"/>
                </a:lnTo>
                <a:lnTo>
                  <a:pt x="159658" y="1103086"/>
                </a:lnTo>
                <a:lnTo>
                  <a:pt x="1161143" y="464458"/>
                </a:lnTo>
                <a:lnTo>
                  <a:pt x="1364343" y="471715"/>
                </a:lnTo>
                <a:lnTo>
                  <a:pt x="1349829" y="326572"/>
                </a:lnTo>
                <a:lnTo>
                  <a:pt x="1342572" y="116115"/>
                </a:lnTo>
                <a:lnTo>
                  <a:pt x="2061029" y="0"/>
                </a:lnTo>
                <a:lnTo>
                  <a:pt x="2561772" y="841829"/>
                </a:lnTo>
                <a:lnTo>
                  <a:pt x="2394858" y="2663372"/>
                </a:lnTo>
                <a:lnTo>
                  <a:pt x="2053772" y="3672115"/>
                </a:lnTo>
                <a:lnTo>
                  <a:pt x="1270000" y="3853543"/>
                </a:lnTo>
                <a:lnTo>
                  <a:pt x="319315" y="3526972"/>
                </a:lnTo>
                <a:lnTo>
                  <a:pt x="0" y="297542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4022" y="322213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624942"/>
            <a:ext cx="1102861" cy="12392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712857" y="2177143"/>
            <a:ext cx="2757714" cy="3497943"/>
          </a:xfrm>
          <a:custGeom>
            <a:avLst/>
            <a:gdLst>
              <a:gd name="connsiteX0" fmla="*/ 0 w 2757714"/>
              <a:gd name="connsiteY0" fmla="*/ 3055257 h 3497943"/>
              <a:gd name="connsiteX1" fmla="*/ 195943 w 2757714"/>
              <a:gd name="connsiteY1" fmla="*/ 2365828 h 3497943"/>
              <a:gd name="connsiteX2" fmla="*/ 174172 w 2757714"/>
              <a:gd name="connsiteY2" fmla="*/ 2278743 h 3497943"/>
              <a:gd name="connsiteX3" fmla="*/ 203200 w 2757714"/>
              <a:gd name="connsiteY3" fmla="*/ 2082800 h 3497943"/>
              <a:gd name="connsiteX4" fmla="*/ 1052286 w 2757714"/>
              <a:gd name="connsiteY4" fmla="*/ 1451428 h 3497943"/>
              <a:gd name="connsiteX5" fmla="*/ 1052286 w 2757714"/>
              <a:gd name="connsiteY5" fmla="*/ 1074057 h 3497943"/>
              <a:gd name="connsiteX6" fmla="*/ 326572 w 2757714"/>
              <a:gd name="connsiteY6" fmla="*/ 841828 h 3497943"/>
              <a:gd name="connsiteX7" fmla="*/ 319314 w 2757714"/>
              <a:gd name="connsiteY7" fmla="*/ 638628 h 3497943"/>
              <a:gd name="connsiteX8" fmla="*/ 1320800 w 2757714"/>
              <a:gd name="connsiteY8" fmla="*/ 0 h 3497943"/>
              <a:gd name="connsiteX9" fmla="*/ 2104572 w 2757714"/>
              <a:gd name="connsiteY9" fmla="*/ 21771 h 3497943"/>
              <a:gd name="connsiteX10" fmla="*/ 2757714 w 2757714"/>
              <a:gd name="connsiteY10" fmla="*/ 239486 h 3497943"/>
              <a:gd name="connsiteX11" fmla="*/ 2743200 w 2757714"/>
              <a:gd name="connsiteY11" fmla="*/ 674914 h 3497943"/>
              <a:gd name="connsiteX12" fmla="*/ 2714172 w 2757714"/>
              <a:gd name="connsiteY12" fmla="*/ 740228 h 3497943"/>
              <a:gd name="connsiteX13" fmla="*/ 2452914 w 2757714"/>
              <a:gd name="connsiteY13" fmla="*/ 3091543 h 3497943"/>
              <a:gd name="connsiteX14" fmla="*/ 1698172 w 2757714"/>
              <a:gd name="connsiteY14" fmla="*/ 3497943 h 3497943"/>
              <a:gd name="connsiteX15" fmla="*/ 0 w 2757714"/>
              <a:gd name="connsiteY15" fmla="*/ 3055257 h 34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714" h="3497943">
                <a:moveTo>
                  <a:pt x="0" y="3055257"/>
                </a:moveTo>
                <a:lnTo>
                  <a:pt x="195943" y="2365828"/>
                </a:lnTo>
                <a:lnTo>
                  <a:pt x="174172" y="2278743"/>
                </a:lnTo>
                <a:lnTo>
                  <a:pt x="203200" y="2082800"/>
                </a:lnTo>
                <a:lnTo>
                  <a:pt x="1052286" y="1451428"/>
                </a:lnTo>
                <a:lnTo>
                  <a:pt x="1052286" y="1074057"/>
                </a:lnTo>
                <a:lnTo>
                  <a:pt x="326572" y="841828"/>
                </a:lnTo>
                <a:lnTo>
                  <a:pt x="319314" y="638628"/>
                </a:lnTo>
                <a:lnTo>
                  <a:pt x="1320800" y="0"/>
                </a:lnTo>
                <a:lnTo>
                  <a:pt x="2104572" y="21771"/>
                </a:lnTo>
                <a:lnTo>
                  <a:pt x="2757714" y="239486"/>
                </a:lnTo>
                <a:lnTo>
                  <a:pt x="2743200" y="674914"/>
                </a:lnTo>
                <a:lnTo>
                  <a:pt x="2714172" y="740228"/>
                </a:lnTo>
                <a:lnTo>
                  <a:pt x="2452914" y="3091543"/>
                </a:lnTo>
                <a:lnTo>
                  <a:pt x="1698172" y="3497943"/>
                </a:lnTo>
                <a:lnTo>
                  <a:pt x="0" y="30552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14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595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57050" y="343556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834582"/>
            <a:ext cx="1118546" cy="1029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92413" y="2320413"/>
            <a:ext cx="2605548" cy="3490452"/>
          </a:xfrm>
          <a:custGeom>
            <a:avLst/>
            <a:gdLst>
              <a:gd name="connsiteX0" fmla="*/ 1130710 w 2605548"/>
              <a:gd name="connsiteY0" fmla="*/ 609600 h 3490452"/>
              <a:gd name="connsiteX1" fmla="*/ 1533832 w 2605548"/>
              <a:gd name="connsiteY1" fmla="*/ 609600 h 3490452"/>
              <a:gd name="connsiteX2" fmla="*/ 1425677 w 2605548"/>
              <a:gd name="connsiteY2" fmla="*/ 570271 h 3490452"/>
              <a:gd name="connsiteX3" fmla="*/ 1415845 w 2605548"/>
              <a:gd name="connsiteY3" fmla="*/ 255639 h 3490452"/>
              <a:gd name="connsiteX4" fmla="*/ 2212258 w 2605548"/>
              <a:gd name="connsiteY4" fmla="*/ 0 h 3490452"/>
              <a:gd name="connsiteX5" fmla="*/ 2605548 w 2605548"/>
              <a:gd name="connsiteY5" fmla="*/ 216310 h 3490452"/>
              <a:gd name="connsiteX6" fmla="*/ 2526890 w 2605548"/>
              <a:gd name="connsiteY6" fmla="*/ 727587 h 3490452"/>
              <a:gd name="connsiteX7" fmla="*/ 2428568 w 2605548"/>
              <a:gd name="connsiteY7" fmla="*/ 2792361 h 3490452"/>
              <a:gd name="connsiteX8" fmla="*/ 1828800 w 2605548"/>
              <a:gd name="connsiteY8" fmla="*/ 3490452 h 3490452"/>
              <a:gd name="connsiteX9" fmla="*/ 324464 w 2605548"/>
              <a:gd name="connsiteY9" fmla="*/ 2998839 h 3490452"/>
              <a:gd name="connsiteX10" fmla="*/ 9832 w 2605548"/>
              <a:gd name="connsiteY10" fmla="*/ 2261419 h 3490452"/>
              <a:gd name="connsiteX11" fmla="*/ 0 w 2605548"/>
              <a:gd name="connsiteY11" fmla="*/ 1740310 h 3490452"/>
              <a:gd name="connsiteX12" fmla="*/ 875071 w 2605548"/>
              <a:gd name="connsiteY12" fmla="*/ 1317522 h 3490452"/>
              <a:gd name="connsiteX13" fmla="*/ 875071 w 2605548"/>
              <a:gd name="connsiteY13" fmla="*/ 924232 h 3490452"/>
              <a:gd name="connsiteX14" fmla="*/ 1130710 w 2605548"/>
              <a:gd name="connsiteY14" fmla="*/ 609600 h 349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05548" h="3490452">
                <a:moveTo>
                  <a:pt x="1130710" y="609600"/>
                </a:moveTo>
                <a:lnTo>
                  <a:pt x="1533832" y="609600"/>
                </a:lnTo>
                <a:lnTo>
                  <a:pt x="1425677" y="570271"/>
                </a:lnTo>
                <a:lnTo>
                  <a:pt x="1415845" y="255639"/>
                </a:lnTo>
                <a:lnTo>
                  <a:pt x="2212258" y="0"/>
                </a:lnTo>
                <a:lnTo>
                  <a:pt x="2605548" y="216310"/>
                </a:lnTo>
                <a:lnTo>
                  <a:pt x="2526890" y="727587"/>
                </a:lnTo>
                <a:lnTo>
                  <a:pt x="2428568" y="2792361"/>
                </a:lnTo>
                <a:lnTo>
                  <a:pt x="1828800" y="3490452"/>
                </a:lnTo>
                <a:lnTo>
                  <a:pt x="324464" y="2998839"/>
                </a:lnTo>
                <a:lnTo>
                  <a:pt x="9832" y="2261419"/>
                </a:lnTo>
                <a:lnTo>
                  <a:pt x="0" y="1740310"/>
                </a:lnTo>
                <a:lnTo>
                  <a:pt x="875071" y="1317522"/>
                </a:lnTo>
                <a:lnTo>
                  <a:pt x="875071" y="924232"/>
                </a:lnTo>
                <a:lnTo>
                  <a:pt x="1130710" y="6096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674" y="365934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9872" y="365934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00055" y="365817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031226"/>
            <a:ext cx="1118546" cy="833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90871" y="2229224"/>
            <a:ext cx="2510117" cy="3239247"/>
          </a:xfrm>
          <a:custGeom>
            <a:avLst/>
            <a:gdLst>
              <a:gd name="connsiteX0" fmla="*/ 17929 w 2510117"/>
              <a:gd name="connsiteY0" fmla="*/ 2324847 h 3239247"/>
              <a:gd name="connsiteX1" fmla="*/ 0 w 2510117"/>
              <a:gd name="connsiteY1" fmla="*/ 1918447 h 3239247"/>
              <a:gd name="connsiteX2" fmla="*/ 1637553 w 2510117"/>
              <a:gd name="connsiteY2" fmla="*/ 1822823 h 3239247"/>
              <a:gd name="connsiteX3" fmla="*/ 1452282 w 2510117"/>
              <a:gd name="connsiteY3" fmla="*/ 681317 h 3239247"/>
              <a:gd name="connsiteX4" fmla="*/ 1428376 w 2510117"/>
              <a:gd name="connsiteY4" fmla="*/ 418352 h 3239247"/>
              <a:gd name="connsiteX5" fmla="*/ 2366682 w 2510117"/>
              <a:gd name="connsiteY5" fmla="*/ 0 h 3239247"/>
              <a:gd name="connsiteX6" fmla="*/ 2510117 w 2510117"/>
              <a:gd name="connsiteY6" fmla="*/ 818776 h 3239247"/>
              <a:gd name="connsiteX7" fmla="*/ 2288988 w 2510117"/>
              <a:gd name="connsiteY7" fmla="*/ 2755152 h 3239247"/>
              <a:gd name="connsiteX8" fmla="*/ 1828800 w 2510117"/>
              <a:gd name="connsiteY8" fmla="*/ 3239247 h 3239247"/>
              <a:gd name="connsiteX9" fmla="*/ 741082 w 2510117"/>
              <a:gd name="connsiteY9" fmla="*/ 3155576 h 3239247"/>
              <a:gd name="connsiteX10" fmla="*/ 17929 w 2510117"/>
              <a:gd name="connsiteY10" fmla="*/ 2324847 h 3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0117" h="3239247">
                <a:moveTo>
                  <a:pt x="17929" y="2324847"/>
                </a:moveTo>
                <a:lnTo>
                  <a:pt x="0" y="1918447"/>
                </a:lnTo>
                <a:lnTo>
                  <a:pt x="1637553" y="1822823"/>
                </a:lnTo>
                <a:lnTo>
                  <a:pt x="1452282" y="681317"/>
                </a:lnTo>
                <a:lnTo>
                  <a:pt x="1428376" y="418352"/>
                </a:lnTo>
                <a:lnTo>
                  <a:pt x="2366682" y="0"/>
                </a:lnTo>
                <a:lnTo>
                  <a:pt x="2510117" y="818776"/>
                </a:lnTo>
                <a:lnTo>
                  <a:pt x="2288988" y="2755152"/>
                </a:lnTo>
                <a:lnTo>
                  <a:pt x="1828800" y="3239247"/>
                </a:lnTo>
                <a:lnTo>
                  <a:pt x="741082" y="3155576"/>
                </a:lnTo>
                <a:lnTo>
                  <a:pt x="17929" y="232484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468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136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84556" y="3846438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230168"/>
            <a:ext cx="1118546" cy="634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01897" y="2234381"/>
            <a:ext cx="1696064" cy="3797709"/>
          </a:xfrm>
          <a:custGeom>
            <a:avLst/>
            <a:gdLst>
              <a:gd name="connsiteX0" fmla="*/ 7374 w 1696064"/>
              <a:gd name="connsiteY0" fmla="*/ 2617838 h 3797709"/>
              <a:gd name="connsiteX1" fmla="*/ 117987 w 1696064"/>
              <a:gd name="connsiteY1" fmla="*/ 2603090 h 3797709"/>
              <a:gd name="connsiteX2" fmla="*/ 103238 w 1696064"/>
              <a:gd name="connsiteY2" fmla="*/ 2418735 h 3797709"/>
              <a:gd name="connsiteX3" fmla="*/ 530942 w 1696064"/>
              <a:gd name="connsiteY3" fmla="*/ 1858296 h 3797709"/>
              <a:gd name="connsiteX4" fmla="*/ 582561 w 1696064"/>
              <a:gd name="connsiteY4" fmla="*/ 1806677 h 3797709"/>
              <a:gd name="connsiteX5" fmla="*/ 678426 w 1696064"/>
              <a:gd name="connsiteY5" fmla="*/ 766916 h 3797709"/>
              <a:gd name="connsiteX6" fmla="*/ 508819 w 1696064"/>
              <a:gd name="connsiteY6" fmla="*/ 685800 h 3797709"/>
              <a:gd name="connsiteX7" fmla="*/ 523568 w 1696064"/>
              <a:gd name="connsiteY7" fmla="*/ 376084 h 3797709"/>
              <a:gd name="connsiteX8" fmla="*/ 1378974 w 1696064"/>
              <a:gd name="connsiteY8" fmla="*/ 0 h 3797709"/>
              <a:gd name="connsiteX9" fmla="*/ 1696064 w 1696064"/>
              <a:gd name="connsiteY9" fmla="*/ 648929 h 3797709"/>
              <a:gd name="connsiteX10" fmla="*/ 1460090 w 1696064"/>
              <a:gd name="connsiteY10" fmla="*/ 3746090 h 3797709"/>
              <a:gd name="connsiteX11" fmla="*/ 0 w 1696064"/>
              <a:gd name="connsiteY11" fmla="*/ 3797709 h 3797709"/>
              <a:gd name="connsiteX12" fmla="*/ 7374 w 1696064"/>
              <a:gd name="connsiteY12" fmla="*/ 2617838 h 379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064" h="3797709">
                <a:moveTo>
                  <a:pt x="7374" y="2617838"/>
                </a:moveTo>
                <a:lnTo>
                  <a:pt x="117987" y="2603090"/>
                </a:lnTo>
                <a:lnTo>
                  <a:pt x="103238" y="2418735"/>
                </a:lnTo>
                <a:lnTo>
                  <a:pt x="530942" y="1858296"/>
                </a:lnTo>
                <a:lnTo>
                  <a:pt x="582561" y="1806677"/>
                </a:lnTo>
                <a:lnTo>
                  <a:pt x="678426" y="766916"/>
                </a:lnTo>
                <a:lnTo>
                  <a:pt x="508819" y="685800"/>
                </a:lnTo>
                <a:lnTo>
                  <a:pt x="523568" y="376084"/>
                </a:lnTo>
                <a:lnTo>
                  <a:pt x="1378974" y="0"/>
                </a:lnTo>
                <a:lnTo>
                  <a:pt x="1696064" y="648929"/>
                </a:lnTo>
                <a:lnTo>
                  <a:pt x="1460090" y="3746090"/>
                </a:lnTo>
                <a:lnTo>
                  <a:pt x="0" y="3797709"/>
                </a:lnTo>
                <a:lnTo>
                  <a:pt x="7374" y="261783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8793" y="404409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431890"/>
            <a:ext cx="1118546" cy="432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639665" y="4011561"/>
            <a:ext cx="1437967" cy="1607574"/>
          </a:xfrm>
          <a:custGeom>
            <a:avLst/>
            <a:gdLst>
              <a:gd name="connsiteX0" fmla="*/ 0 w 1437967"/>
              <a:gd name="connsiteY0" fmla="*/ 840658 h 1607574"/>
              <a:gd name="connsiteX1" fmla="*/ 287593 w 1437967"/>
              <a:gd name="connsiteY1" fmla="*/ 818536 h 1607574"/>
              <a:gd name="connsiteX2" fmla="*/ 272845 w 1437967"/>
              <a:gd name="connsiteY2" fmla="*/ 781665 h 1607574"/>
              <a:gd name="connsiteX3" fmla="*/ 265470 w 1437967"/>
              <a:gd name="connsiteY3" fmla="*/ 604684 h 1607574"/>
              <a:gd name="connsiteX4" fmla="*/ 663677 w 1437967"/>
              <a:gd name="connsiteY4" fmla="*/ 58994 h 1607574"/>
              <a:gd name="connsiteX5" fmla="*/ 973393 w 1437967"/>
              <a:gd name="connsiteY5" fmla="*/ 0 h 1607574"/>
              <a:gd name="connsiteX6" fmla="*/ 1437967 w 1437967"/>
              <a:gd name="connsiteY6" fmla="*/ 641555 h 1607574"/>
              <a:gd name="connsiteX7" fmla="*/ 1231490 w 1437967"/>
              <a:gd name="connsiteY7" fmla="*/ 1578078 h 1607574"/>
              <a:gd name="connsiteX8" fmla="*/ 103238 w 1437967"/>
              <a:gd name="connsiteY8" fmla="*/ 1607574 h 1607574"/>
              <a:gd name="connsiteX9" fmla="*/ 0 w 1437967"/>
              <a:gd name="connsiteY9" fmla="*/ 840658 h 16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967" h="1607574">
                <a:moveTo>
                  <a:pt x="0" y="840658"/>
                </a:moveTo>
                <a:lnTo>
                  <a:pt x="287593" y="818536"/>
                </a:lnTo>
                <a:lnTo>
                  <a:pt x="272845" y="781665"/>
                </a:lnTo>
                <a:lnTo>
                  <a:pt x="265470" y="604684"/>
                </a:lnTo>
                <a:lnTo>
                  <a:pt x="663677" y="58994"/>
                </a:lnTo>
                <a:lnTo>
                  <a:pt x="973393" y="0"/>
                </a:lnTo>
                <a:lnTo>
                  <a:pt x="1437967" y="641555"/>
                </a:lnTo>
                <a:lnTo>
                  <a:pt x="1231490" y="1578078"/>
                </a:lnTo>
                <a:lnTo>
                  <a:pt x="103238" y="1607574"/>
                </a:lnTo>
                <a:lnTo>
                  <a:pt x="0" y="840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68248" y="422827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778480"/>
            <a:ext cx="1118546" cy="2332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713406" y="4689987"/>
            <a:ext cx="1305233" cy="907026"/>
          </a:xfrm>
          <a:custGeom>
            <a:avLst/>
            <a:gdLst>
              <a:gd name="connsiteX0" fmla="*/ 0 w 1305233"/>
              <a:gd name="connsiteY0" fmla="*/ 162232 h 907026"/>
              <a:gd name="connsiteX1" fmla="*/ 213852 w 1305233"/>
              <a:gd name="connsiteY1" fmla="*/ 154858 h 907026"/>
              <a:gd name="connsiteX2" fmla="*/ 191729 w 1305233"/>
              <a:gd name="connsiteY2" fmla="*/ 95865 h 907026"/>
              <a:gd name="connsiteX3" fmla="*/ 206478 w 1305233"/>
              <a:gd name="connsiteY3" fmla="*/ 0 h 907026"/>
              <a:gd name="connsiteX4" fmla="*/ 914400 w 1305233"/>
              <a:gd name="connsiteY4" fmla="*/ 132736 h 907026"/>
              <a:gd name="connsiteX5" fmla="*/ 1231491 w 1305233"/>
              <a:gd name="connsiteY5" fmla="*/ 140110 h 907026"/>
              <a:gd name="connsiteX6" fmla="*/ 1305233 w 1305233"/>
              <a:gd name="connsiteY6" fmla="*/ 685800 h 907026"/>
              <a:gd name="connsiteX7" fmla="*/ 553065 w 1305233"/>
              <a:gd name="connsiteY7" fmla="*/ 907026 h 907026"/>
              <a:gd name="connsiteX8" fmla="*/ 0 w 1305233"/>
              <a:gd name="connsiteY8" fmla="*/ 162232 h 90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5233" h="907026">
                <a:moveTo>
                  <a:pt x="0" y="162232"/>
                </a:moveTo>
                <a:lnTo>
                  <a:pt x="213852" y="154858"/>
                </a:lnTo>
                <a:lnTo>
                  <a:pt x="191729" y="95865"/>
                </a:lnTo>
                <a:lnTo>
                  <a:pt x="206478" y="0"/>
                </a:lnTo>
                <a:lnTo>
                  <a:pt x="914400" y="132736"/>
                </a:lnTo>
                <a:lnTo>
                  <a:pt x="1231491" y="140110"/>
                </a:lnTo>
                <a:lnTo>
                  <a:pt x="1305233" y="685800"/>
                </a:lnTo>
                <a:lnTo>
                  <a:pt x="553065" y="907026"/>
                </a:lnTo>
                <a:lnTo>
                  <a:pt x="0" y="1622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214" y="4429641"/>
            <a:ext cx="132162" cy="1644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848" y="443204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20034" y="444137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43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/>
              <a:t>Simple Rules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Features similar to the real universe?</a:t>
            </a:r>
          </a:p>
        </p:txBody>
      </p:sp>
    </p:spTree>
    <p:extLst>
      <p:ext uri="{BB962C8B-B14F-4D97-AF65-F5344CB8AC3E}">
        <p14:creationId xmlns:p14="http://schemas.microsoft.com/office/powerpoint/2010/main" val="20659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/>
              <a:t>Simple Rules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381409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We have answered the questions </a:t>
            </a:r>
            <a:r>
              <a:rPr lang="eo-001" sz="3600" b="1" dirty="0"/>
              <a:t>–</a:t>
            </a:r>
            <a:r>
              <a:rPr lang="en-US" sz="3600" b="1" dirty="0"/>
              <a:t> </a:t>
            </a:r>
            <a:r>
              <a:rPr lang="en-US" sz="3600" b="1" dirty="0" err="1"/>
              <a:t>kinda</a:t>
            </a:r>
            <a:r>
              <a:rPr lang="en-US" sz="3600" b="1" dirty="0"/>
              <a:t>, </a:t>
            </a:r>
            <a:r>
              <a:rPr lang="en-US" sz="3600" b="1" dirty="0" err="1"/>
              <a:t>sorta</a:t>
            </a:r>
            <a:r>
              <a:rPr lang="en-US" sz="3600" b="1" dirty="0"/>
              <a:t>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What is a “</a:t>
            </a:r>
            <a:r>
              <a:rPr lang="en-US" sz="3600" b="1" dirty="0" err="1"/>
              <a:t>sessie</a:t>
            </a:r>
            <a:r>
              <a:rPr lang="en-US" sz="3600" b="1" dirty="0"/>
              <a:t>”?</a:t>
            </a:r>
            <a:r>
              <a:rPr lang="en-US" sz="3200" b="1" dirty="0"/>
              <a:t> (</a:t>
            </a:r>
            <a:r>
              <a:rPr lang="en-US" sz="3200" b="1" u="sng" dirty="0"/>
              <a:t>sequential</a:t>
            </a:r>
            <a:r>
              <a:rPr lang="en-US" sz="3200" b="1" dirty="0"/>
              <a:t> </a:t>
            </a:r>
            <a:r>
              <a:rPr lang="en-US" sz="3200" b="1" u="sng" dirty="0"/>
              <a:t>substitution</a:t>
            </a:r>
            <a:r>
              <a:rPr lang="en-US" sz="3200" b="1" dirty="0"/>
              <a:t> </a:t>
            </a:r>
            <a:r>
              <a:rPr lang="en-US" sz="3200" b="1" u="sng" dirty="0"/>
              <a:t>system</a:t>
            </a:r>
            <a:r>
              <a:rPr lang="en-US" sz="3200" b="1" dirty="0"/>
              <a:t>)</a:t>
            </a:r>
            <a:endParaRPr lang="eo-001" sz="3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What is a “ruleset”?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How does a ruleset govern the creation of a </a:t>
            </a:r>
            <a:r>
              <a:rPr lang="en-US" sz="3600" b="1" dirty="0" err="1"/>
              <a:t>sessie</a:t>
            </a:r>
            <a:r>
              <a:rPr lang="en-US" sz="3600" b="1" dirty="0"/>
              <a:t> and its causal network?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820" y="1315173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105820" y="2053007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  <p:sp>
        <p:nvSpPr>
          <p:cNvPr id="6" name="Rectangle 5"/>
          <p:cNvSpPr/>
          <p:nvPr/>
        </p:nvSpPr>
        <p:spPr>
          <a:xfrm>
            <a:off x="105820" y="2774112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  <p:sp>
        <p:nvSpPr>
          <p:cNvPr id="7" name="Oval 6"/>
          <p:cNvSpPr/>
          <p:nvPr/>
        </p:nvSpPr>
        <p:spPr>
          <a:xfrm>
            <a:off x="0" y="4487332"/>
            <a:ext cx="12192000" cy="16185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Rule Sets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 err="1">
                <a:solidFill>
                  <a:schemeClr val="bg1"/>
                </a:solidFill>
              </a:rPr>
              <a:t>Sessies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>
                <a:solidFill>
                  <a:schemeClr val="bg1"/>
                </a:solidFill>
              </a:rPr>
              <a:t>Networks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4499" y="6062373"/>
            <a:ext cx="3489578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Different 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45720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14343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46095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476166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14835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46587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476658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46704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95414" y="6088645"/>
            <a:ext cx="3192653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Different 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96170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64793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96545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526616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65285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97037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527108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97154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08107" y="6088645"/>
            <a:ext cx="3786991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Different 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75473" y="376272"/>
            <a:ext cx="1587990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81887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7350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50797" y="346776"/>
            <a:ext cx="1668802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74243" y="2464926"/>
            <a:ext cx="4226085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40968" y="3670143"/>
            <a:ext cx="3492632" cy="6924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59876" y="5036791"/>
            <a:ext cx="3940451" cy="45805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49124" y="2498494"/>
            <a:ext cx="3787941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62984" y="3626068"/>
            <a:ext cx="3767472" cy="74429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3959" y="4934686"/>
            <a:ext cx="3511646" cy="6978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/>
              <a:t>0:  Does not extend in any direction</a:t>
            </a:r>
          </a:p>
          <a:p>
            <a:pPr lvl="2"/>
            <a:r>
              <a:rPr lang="en-US" sz="2600" b="1" dirty="0"/>
              <a:t>No network or dies out</a:t>
            </a:r>
          </a:p>
          <a:p>
            <a:pPr lvl="2"/>
            <a:r>
              <a:rPr lang="en-US" sz="2600" b="1" dirty="0"/>
              <a:t>Infinitely repeating separate clumps, increasingly complex</a:t>
            </a:r>
          </a:p>
          <a:p>
            <a:pPr marL="457200" lvl="1" indent="0">
              <a:buNone/>
            </a:pPr>
            <a:r>
              <a:rPr lang="en-US" sz="2800" b="1" dirty="0"/>
              <a:t> </a:t>
            </a:r>
          </a:p>
          <a:p>
            <a:pPr lvl="2"/>
            <a:endParaRPr lang="en-US" sz="2600" b="1" dirty="0"/>
          </a:p>
          <a:p>
            <a:pPr lvl="2"/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Network dimension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4" b="68485"/>
          <a:stretch/>
        </p:blipFill>
        <p:spPr>
          <a:xfrm>
            <a:off x="933340" y="3116165"/>
            <a:ext cx="10571996" cy="18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/>
              <a:t>0:  Does not extend in any direction</a:t>
            </a:r>
          </a:p>
          <a:p>
            <a:pPr marL="457200" lvl="1" indent="0">
              <a:buNone/>
            </a:pPr>
            <a:r>
              <a:rPr lang="en-US" sz="2800" b="1" dirty="0"/>
              <a:t>1:  Extends in only one direction</a:t>
            </a:r>
          </a:p>
          <a:p>
            <a:pPr lvl="2"/>
            <a:r>
              <a:rPr lang="en-US" sz="2600" b="1" dirty="0"/>
              <a:t>May have more dimensions on small scale</a:t>
            </a:r>
          </a:p>
          <a:p>
            <a:pPr lvl="2"/>
            <a:r>
              <a:rPr lang="en-US" sz="2600" b="1" dirty="0"/>
              <a:t>Like the hidden dimensions of String Theory</a:t>
            </a:r>
          </a:p>
          <a:p>
            <a:pPr lvl="2"/>
            <a:endParaRPr lang="en-US" sz="2600" b="1" dirty="0"/>
          </a:p>
          <a:p>
            <a:pPr lvl="2"/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Network dimension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t="34048" r="3304" b="3948"/>
          <a:stretch/>
        </p:blipFill>
        <p:spPr>
          <a:xfrm>
            <a:off x="1903446" y="3105219"/>
            <a:ext cx="7949682" cy="27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/>
              <a:t>2:  Extends (forever) in two directions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Network dimension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74" t="7268" r="5374" b="8167"/>
          <a:stretch/>
        </p:blipFill>
        <p:spPr>
          <a:xfrm>
            <a:off x="1723036" y="1294573"/>
            <a:ext cx="2898693" cy="202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14" r="7163"/>
          <a:stretch/>
        </p:blipFill>
        <p:spPr>
          <a:xfrm>
            <a:off x="4973218" y="1380930"/>
            <a:ext cx="5355772" cy="1778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6512770" y="3322074"/>
            <a:ext cx="3816220" cy="2470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26133" b="28621"/>
          <a:stretch/>
        </p:blipFill>
        <p:spPr>
          <a:xfrm>
            <a:off x="1723036" y="3487901"/>
            <a:ext cx="3688719" cy="238929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211660">
            <a:off x="1720880" y="1609426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548435">
            <a:off x="4006439" y="1732095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/>
              <a:t>3:  Three-dimensional growth?</a:t>
            </a:r>
          </a:p>
          <a:p>
            <a:pPr lvl="2"/>
            <a:r>
              <a:rPr lang="en-US" sz="2600" b="1" dirty="0"/>
              <a:t>Maybe not, getting infinitely dense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sz="2600" b="1" dirty="0"/>
              <a:t>Exponential Growth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Network dimension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2" y="2015412"/>
            <a:ext cx="11503029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5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9" y="-3"/>
            <a:ext cx="6519866" cy="1937287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b="1" u="sng" dirty="0"/>
              <a:t>Identifying Networks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/>
              <a:t>Mathematically!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/>
              <a:t>Check whether it’s new or not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422105" y="239168"/>
            <a:ext cx="3261351" cy="163695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34297" y="2143759"/>
            <a:ext cx="11791335" cy="383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/>
              <a:t>Any 1-d network “summarized” compactly:</a:t>
            </a:r>
          </a:p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/>
              <a:t>Another example:</a:t>
            </a:r>
          </a:p>
          <a:p>
            <a:pPr marL="0" indent="0">
              <a:spcBef>
                <a:spcPts val="600"/>
              </a:spcBef>
              <a:spcAft>
                <a:spcPts val="10600"/>
              </a:spcAft>
              <a:buNone/>
            </a:pPr>
            <a:endParaRPr lang="en-US" sz="3200" dirty="0"/>
          </a:p>
        </p:txBody>
      </p:sp>
      <p:pic>
        <p:nvPicPr>
          <p:cNvPr id="19" name="Content Placeholder 12" descr="Screen Shot 2018-10-01 at 8.29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800525" y="336160"/>
            <a:ext cx="823468" cy="1097280"/>
          </a:xfrm>
          <a:prstGeom prst="rect">
            <a:avLst/>
          </a:prstGeom>
        </p:spPr>
      </p:pic>
      <p:pic>
        <p:nvPicPr>
          <p:cNvPr id="20" name="Picture 19" descr="Screen Shot 2018-10-01 at 8.2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66" y="336160"/>
            <a:ext cx="856586" cy="10972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7622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47497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1" y="2462851"/>
            <a:ext cx="3376948" cy="129307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22963"/>
              </p:ext>
            </p:extLst>
          </p:nvPr>
        </p:nvGraphicFramePr>
        <p:xfrm>
          <a:off x="5006382" y="2412073"/>
          <a:ext cx="6715866" cy="184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01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2768243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  <a:gridCol w="2238622">
                  <a:extLst>
                    <a:ext uri="{9D8B030D-6E8A-4147-A177-3AD203B41FA5}">
                      <a16:colId xmlns:a16="http://schemas.microsoft.com/office/drawing/2014/main" val="2377625402"/>
                    </a:ext>
                  </a:extLst>
                </a:gridCol>
              </a:tblGrid>
              <a:tr h="673110"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{1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2, 3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4, 5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6, 7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8, </a:t>
                      </a:r>
                      <a:r>
                        <a:rPr lang="eo-001" sz="2000" b="1" dirty="0"/>
                        <a:t>…</a:t>
                      </a:r>
                      <a:r>
                        <a:rPr lang="en-US" sz="2000" b="1" dirty="0"/>
                        <a:t>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{1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2, 2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3, 3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4, 5</a:t>
                      </a:r>
                      <a:r>
                        <a:rPr lang="eo-001" sz="2000" b="1" dirty="0"/>
                        <a:t>→</a:t>
                      </a:r>
                      <a:r>
                        <a:rPr lang="en-US" sz="2000" b="1" dirty="0"/>
                        <a:t>6, </a:t>
                      </a:r>
                      <a:r>
                        <a:rPr lang="eo-001" sz="2000" b="1" dirty="0"/>
                        <a:t>…</a:t>
                      </a:r>
                      <a:r>
                        <a:rPr lang="en-US" sz="2000" b="1" dirty="0"/>
                        <a:t>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673110"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Link </a:t>
                      </a:r>
                      <a:r>
                        <a:rPr lang="en-US" sz="2000" b="1" baseline="0" dirty="0"/>
                        <a:t>Length </a:t>
                      </a:r>
                      <a:r>
                        <a:rPr lang="en-US" sz="2000" b="1" baseline="0" dirty="0" smtClean="0"/>
                        <a:t>Set List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{{1},{},{1},{},{1},{},{</a:t>
                      </a: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1},{},{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1},{},…}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{{1},{1},{1},{1},{1},…}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45740">
                <a:tc>
                  <a:txBody>
                    <a:bodyPr/>
                    <a:lstStyle/>
                    <a:p>
                      <a:r>
                        <a:rPr lang="en-US" sz="2000" b="1" dirty="0"/>
                        <a:t>Summary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  <p:pic>
        <p:nvPicPr>
          <p:cNvPr id="1026" name="Picture 2" descr="ιο &#10;11 &#10;14 &#10;15 &#10;19 &#10;23 22 &#10;16 &#10;20 &#10;24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80" y="4502102"/>
            <a:ext cx="3506810" cy="15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06099"/>
              </p:ext>
            </p:extLst>
          </p:nvPr>
        </p:nvGraphicFramePr>
        <p:xfrm>
          <a:off x="5006376" y="4422890"/>
          <a:ext cx="6715872" cy="2100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15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5318957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</a:tblGrid>
              <a:tr h="458758">
                <a:tc>
                  <a:txBody>
                    <a:bodyPr/>
                    <a:lstStyle/>
                    <a:p>
                      <a:r>
                        <a:rPr lang="en-US" sz="1400" b="1" dirty="0"/>
                        <a:t>Network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{</a:t>
                      </a:r>
                      <a:r>
                        <a:rPr lang="eo-001" sz="1400" b="1" dirty="0"/>
                        <a:t>{1→5, 2→3, 3→4, 3→7, 4→5, 4→8, 5→9, 6→7,  7→8, 7→11, 8→9, 8→12, 9→13, 10→11, 11→12, 11→15, 12→13, 12→16, 13→17, 14→15, 15→16, 15→19, 16→17, 16→20, 17→21, 18→19, 19→20, 19→23, 20→21, 20→24, 21→25, 22→23, 23→24, 24→25}</a:t>
                      </a:r>
                      <a:r>
                        <a:rPr lang="en-US" sz="1400" b="1" dirty="0"/>
                        <a:t>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baseline="0" dirty="0" smtClean="0"/>
                        <a:t>Link </a:t>
                      </a:r>
                      <a:r>
                        <a:rPr lang="en-US" sz="1400" b="1" baseline="0" dirty="0"/>
                        <a:t>Length </a:t>
                      </a:r>
                      <a:r>
                        <a:rPr lang="en-US" sz="1400" b="1" baseline="0" dirty="0" smtClean="0"/>
                        <a:t>Set </a:t>
                      </a:r>
                      <a:r>
                        <a:rPr lang="en-US" sz="1400" b="1" dirty="0" smtClean="0"/>
                        <a:t>List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{1,4}, {4}, {1}, {1,4}, {1,4}, {4}, {1}, {1,4}, {1, 4}, {4}, {1}, {1,4}, {1,4}, {4}, {1}, {1,4}, {1,4}, {4}, {1}, {1}, {1}}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dirty="0"/>
                        <a:t>Summary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uiExpand="1" build="p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/>
              <a:t>Simple Rules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85539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But this just raises more questions!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What is a “</a:t>
            </a:r>
            <a:r>
              <a:rPr lang="en-US" sz="3600" b="1" dirty="0" err="1"/>
              <a:t>sessie</a:t>
            </a:r>
            <a:r>
              <a:rPr lang="en-US" sz="3600" b="1" dirty="0"/>
              <a:t>”?</a:t>
            </a:r>
            <a:r>
              <a:rPr lang="en-US" sz="3200" b="1" dirty="0"/>
              <a:t> (</a:t>
            </a:r>
            <a:r>
              <a:rPr lang="en-US" sz="3200" b="1" u="sng" dirty="0"/>
              <a:t>sequential</a:t>
            </a:r>
            <a:r>
              <a:rPr lang="en-US" sz="3200" b="1" dirty="0"/>
              <a:t> </a:t>
            </a:r>
            <a:r>
              <a:rPr lang="en-US" sz="3200" b="1" u="sng" dirty="0"/>
              <a:t>substitution</a:t>
            </a:r>
            <a:r>
              <a:rPr lang="en-US" sz="3200" b="1" dirty="0"/>
              <a:t> </a:t>
            </a:r>
            <a:r>
              <a:rPr lang="en-US" sz="3200" b="1" u="sng" dirty="0"/>
              <a:t>system</a:t>
            </a:r>
            <a:r>
              <a:rPr lang="en-US" sz="3200" b="1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What is a “ruleset”?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How does a ruleset govern the creation of a </a:t>
            </a:r>
            <a:r>
              <a:rPr lang="en-US" sz="3600" b="1" dirty="0" err="1"/>
              <a:t>sessie</a:t>
            </a:r>
            <a:r>
              <a:rPr lang="en-US" sz="3600" b="1" dirty="0"/>
              <a:t> and its causal network?</a:t>
            </a:r>
          </a:p>
        </p:txBody>
      </p:sp>
    </p:spTree>
    <p:extLst>
      <p:ext uri="{BB962C8B-B14F-4D97-AF65-F5344CB8AC3E}">
        <p14:creationId xmlns:p14="http://schemas.microsoft.com/office/powerpoint/2010/main" val="378127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/>
              <a:t>Simple Rules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Features similar to the real universe?</a:t>
            </a:r>
          </a:p>
        </p:txBody>
      </p:sp>
      <p:sp>
        <p:nvSpPr>
          <p:cNvPr id="4" name="Rectangle 3"/>
          <p:cNvSpPr/>
          <p:nvPr/>
        </p:nvSpPr>
        <p:spPr>
          <a:xfrm rot="20434737">
            <a:off x="959019" y="2428727"/>
            <a:ext cx="102739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But </a:t>
            </a:r>
            <a:r>
              <a:rPr lang="en-US" sz="16600" b="1" dirty="0">
                <a:ln w="44450">
                  <a:solidFill>
                    <a:srgbClr val="FFFF00"/>
                  </a:solidFill>
                  <a:prstDash val="solid"/>
                </a:ln>
                <a:solidFill>
                  <a:srgbClr val="F585DB"/>
                </a:solidFill>
              </a:rPr>
              <a:t>HOW</a:t>
            </a:r>
            <a:r>
              <a:rPr lang="en-US" sz="16600" b="1" dirty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8703" y="1471448"/>
            <a:ext cx="2564525" cy="609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EC1CB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593" y="329334"/>
            <a:ext cx="1153072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Enter</a:t>
            </a:r>
            <a:r>
              <a:rPr lang="eo-001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</a:t>
            </a:r>
            <a:endParaRPr lang="en-US" sz="9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Complete Enumeration </a:t>
            </a:r>
          </a:p>
          <a:p>
            <a:pPr algn="ctr"/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of </a:t>
            </a:r>
            <a:r>
              <a:rPr lang="en-US" sz="8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</a:t>
            </a:r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Rulesets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2980" y="2148192"/>
            <a:ext cx="9551392" cy="1104806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1315" y="4402067"/>
            <a:ext cx="11154437" cy="2091942"/>
          </a:xfrm>
        </p:spPr>
        <p:txBody>
          <a:bodyPr>
            <a:normAutofit/>
          </a:bodyPr>
          <a:lstStyle/>
          <a:p>
            <a:r>
              <a:rPr lang="en-US" sz="2400" b="1" dirty="0"/>
              <a:t>But wait, aren’t there an infinite number of these rulesets?</a:t>
            </a:r>
          </a:p>
          <a:p>
            <a:r>
              <a:rPr lang="en-US" sz="2400" b="1" dirty="0"/>
              <a:t>Multiple infinities!  </a:t>
            </a:r>
          </a:p>
          <a:p>
            <a:pPr lvl="1"/>
            <a:r>
              <a:rPr lang="en-US" sz="2400" b="1" dirty="0"/>
              <a:t>Any number of rules, any length strings, any characters</a:t>
            </a:r>
          </a:p>
        </p:txBody>
      </p:sp>
    </p:spTree>
    <p:extLst>
      <p:ext uri="{BB962C8B-B14F-4D97-AF65-F5344CB8AC3E}">
        <p14:creationId xmlns:p14="http://schemas.microsoft.com/office/powerpoint/2010/main" val="3138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99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02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1002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Inspired by Cantor’s enumeration of all fractions</a:t>
            </a:r>
          </a:p>
          <a:p>
            <a:pPr marL="457200" lvl="1" indent="0">
              <a:buNone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List of all possible FRACTIONS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00" y="1738641"/>
            <a:ext cx="5354869" cy="41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8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733098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Universal String Enumeration aka Tree of All Strings</a:t>
            </a:r>
          </a:p>
          <a:p>
            <a:pPr lvl="3"/>
            <a:r>
              <a:rPr lang="en-US" sz="2400" b="1" dirty="0">
                <a:hlinkClick r:id="rId2"/>
              </a:rPr>
              <a:t>http://demonstrations.wolfram.com/UniversalStringEnumeration/</a:t>
            </a:r>
          </a:p>
          <a:p>
            <a:pPr lvl="3"/>
            <a:r>
              <a:rPr lang="en-US" sz="2400" b="1" dirty="0">
                <a:hlinkClick r:id="rId2"/>
              </a:rPr>
              <a:t>http://demonstrations.wolfram.com/TreeOfStrings/</a:t>
            </a:r>
            <a:endParaRPr lang="en-US" sz="24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List of all possible STRINGS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092" t="34318" r="4209" b="2698"/>
          <a:stretch/>
        </p:blipFill>
        <p:spPr>
          <a:xfrm>
            <a:off x="2002179" y="2999621"/>
            <a:ext cx="8434317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List of all possible rule sets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0" y="469486"/>
            <a:ext cx="11266051" cy="527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Universal String Enumeration aka Tree of All Strings</a:t>
            </a:r>
          </a:p>
          <a:p>
            <a:pPr lvl="3"/>
            <a:r>
              <a:rPr lang="en-US" sz="2800" b="1" dirty="0">
                <a:hlinkClick r:id="rId2"/>
              </a:rPr>
              <a:t>http://demonstrations.wolfram.com/TreeOfStrings/</a:t>
            </a: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Enumeration of all SSS rule sets</a:t>
            </a:r>
          </a:p>
          <a:p>
            <a:pPr lvl="3"/>
            <a:r>
              <a:rPr lang="en-US" sz="2800" b="1" dirty="0">
                <a:hlinkClick r:id="rId3"/>
              </a:rPr>
              <a:t>http://www.mathematica-journal.com/ 2011/05/indexing-strings-and-rulesets/</a:t>
            </a: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Improved Generalized SS Enumeration</a:t>
            </a:r>
            <a:endParaRPr lang="en-US" sz="2800" b="1" dirty="0"/>
          </a:p>
          <a:p>
            <a:pPr lvl="3"/>
            <a:r>
              <a:rPr lang="en-US" sz="2800" b="1" dirty="0"/>
              <a:t>Just accepted for publication!  </a:t>
            </a:r>
          </a:p>
          <a:p>
            <a:pPr lvl="4"/>
            <a:r>
              <a:rPr lang="en-US" sz="2400" b="1" dirty="0"/>
              <a:t>KC, Christen Case (SAU 2015), Camille Morrow Gonzalez (SAU 2018), Victoria Kratzke (SAU 2020)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05" y="248276"/>
            <a:ext cx="11925741" cy="36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9" y="-3"/>
            <a:ext cx="6519866" cy="2275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u="sng" dirty="0"/>
              <a:t>Improved SS Enumeration</a:t>
            </a:r>
          </a:p>
          <a:p>
            <a:pPr lvl="1"/>
            <a:r>
              <a:rPr lang="en-US" sz="2800" b="1" dirty="0"/>
              <a:t>	allows </a:t>
            </a:r>
            <a:r>
              <a:rPr lang="en-US" sz="2800" b="1" u="sng" dirty="0"/>
              <a:t>massive</a:t>
            </a:r>
            <a:r>
              <a:rPr lang="en-US" sz="2800" b="1" dirty="0"/>
              <a:t> acceleration</a:t>
            </a:r>
          </a:p>
          <a:p>
            <a:pPr lvl="1"/>
            <a:r>
              <a:rPr lang="en-US" sz="2800" b="1" dirty="0"/>
              <a:t>	millions of times faster!</a:t>
            </a:r>
          </a:p>
        </p:txBody>
      </p:sp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42" y="530464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855" y="1680551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Case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</a:p>
        </p:txBody>
      </p:sp>
      <p:pic>
        <p:nvPicPr>
          <p:cNvPr id="13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81" y="530464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47326" y="1680551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52463" y="403123"/>
            <a:ext cx="4630993" cy="1800648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58368" y="2041135"/>
            <a:ext cx="11283696" cy="463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4000" dirty="0"/>
              <a:t>Base-5 digit meanings: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/>
              <a:t>0.  End this string, insert two empty strings,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/>
              <a:t>1.  End this string, insert one empty string,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/>
              <a:t>2.  End this string and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/>
              <a:t>3.  End this character and start a new character (as an “A”).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/>
              <a:t>4.  Increment this character.		</a:t>
            </a:r>
          </a:p>
        </p:txBody>
      </p:sp>
      <p:pic>
        <p:nvPicPr>
          <p:cNvPr id="17" name="Picture 2" descr="Victoria">
            <a:extLst>
              <a:ext uri="{FF2B5EF4-FFF2-40B4-BE49-F238E27FC236}">
                <a16:creationId xmlns:a16="http://schemas.microsoft.com/office/drawing/2014/main" id="{643A9E47-A00E-4380-A9A4-EB8BA9F7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864" y="555952"/>
            <a:ext cx="84439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394E3B-AA41-4A9D-B7B0-CC0A104D4D8F}"/>
              </a:ext>
            </a:extLst>
          </p:cNvPr>
          <p:cNvSpPr txBox="1"/>
          <p:nvPr/>
        </p:nvSpPr>
        <p:spPr>
          <a:xfrm>
            <a:off x="10106262" y="1697498"/>
            <a:ext cx="154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Victoria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Kratzke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</a:p>
        </p:txBody>
      </p:sp>
    </p:spTree>
    <p:extLst>
      <p:ext uri="{BB962C8B-B14F-4D97-AF65-F5344CB8AC3E}">
        <p14:creationId xmlns:p14="http://schemas.microsoft.com/office/powerpoint/2010/main" val="5215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  <p:bldP spid="16" grpId="0" uiExpand="1" build="p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simple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build this ruleset from its base-5 code identifier: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subscript “5” (base) reminds us that are only 5 allowed digits:</a:t>
            </a:r>
          </a:p>
          <a:p>
            <a:pPr marL="457200" lvl="1" indent="0">
              <a:buNone/>
            </a:pPr>
            <a:r>
              <a:rPr lang="en-US" sz="4400" dirty="0"/>
              <a:t>            </a:t>
            </a:r>
            <a:r>
              <a:rPr lang="en-US" sz="4800" dirty="0"/>
              <a:t>		</a:t>
            </a:r>
            <a:r>
              <a:rPr lang="en-US" sz="4400" dirty="0"/>
              <a:t>0, 1, 2, 3, 4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Each digit has a precise significance for constructing the ruleset, and this base-5 code identifies and results in one unique ruleset.</a:t>
            </a:r>
          </a:p>
          <a:p>
            <a:pPr marL="457200" lvl="1" indent="0">
              <a:buNone/>
            </a:pP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473033" y="2421589"/>
            <a:ext cx="3047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314034</a:t>
            </a:r>
            <a:r>
              <a:rPr kumimoji="0" lang="en-US" sz="6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Start: {“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389163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97101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56963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71834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85839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40999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493033" y="5020337"/>
            <a:ext cx="68820" cy="147900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553270" y="924780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Sessie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5974"/>
            <a:ext cx="4612065" cy="40650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/>
          </a:p>
          <a:p>
            <a:r>
              <a:rPr lang="en-US" b="1" dirty="0"/>
              <a:t>This is a “</a:t>
            </a:r>
            <a:r>
              <a:rPr lang="en-US" b="1" dirty="0" err="1"/>
              <a:t>S.e.S.S.i.e</a:t>
            </a:r>
            <a:r>
              <a:rPr lang="en-US" b="1" dirty="0"/>
              <a:t>” (Sequential Substitution System)</a:t>
            </a:r>
          </a:p>
          <a:p>
            <a:r>
              <a:rPr lang="en-US" b="1" dirty="0"/>
              <a:t>Three Basic Components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</a:t>
            </a:r>
            <a:r>
              <a:rPr lang="en-US" dirty="0" err="1"/>
              <a:t>Sessie</a:t>
            </a:r>
            <a:r>
              <a:rPr lang="en-US" dirty="0"/>
              <a:t>” (the colored grid)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Ruleset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Network (yellow boxes = nodes, lines = connections)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78" y="-89101"/>
            <a:ext cx="6555219" cy="515904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932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“A”}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159191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77575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423890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699005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7072804" y="4479678"/>
            <a:ext cx="68820" cy="25603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553270" y="610149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8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“B”-&gt;“”, “”-&gt;“A”}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712652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“B”-&gt;“”, “”-&gt;“AA”}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7013448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5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3" y="2584688"/>
            <a:ext cx="5483065" cy="318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{“AA”-&gt;“”, “B”-&gt;“”, “”-&gt;“AB”}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24" y="2490639"/>
            <a:ext cx="3895344" cy="4127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1522" b="6371"/>
          <a:stretch/>
        </p:blipFill>
        <p:spPr>
          <a:xfrm>
            <a:off x="10921543" y="2387232"/>
            <a:ext cx="837641" cy="40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465006"/>
            <a:ext cx="11266051" cy="449334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800" b="1" dirty="0"/>
              <a:t>A more complicated example</a:t>
            </a:r>
            <a:r>
              <a:rPr lang="eo-001" sz="4800" b="1" dirty="0"/>
              <a:t>…</a:t>
            </a:r>
            <a:endParaRPr lang="en-US" sz="4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List of all possible rule sets</a:t>
            </a:r>
          </a:p>
        </p:txBody>
      </p:sp>
    </p:spTree>
    <p:extLst>
      <p:ext uri="{BB962C8B-B14F-4D97-AF65-F5344CB8AC3E}">
        <p14:creationId xmlns:p14="http://schemas.microsoft.com/office/powerpoint/2010/main" val="13594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/>
              <a:t>Our first 3-d network:  </a:t>
            </a:r>
            <a:br>
              <a:rPr lang="en-US" dirty="0"/>
            </a:br>
            <a:r>
              <a:rPr lang="en-US" sz="4000" dirty="0"/>
              <a:t>{"AB"-&gt;"BA", "AC"-&gt;"BCA", "B"-&gt;"AC"}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4184497" y="2468880"/>
            <a:ext cx="7708834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0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2" y="-3979740"/>
            <a:ext cx="10896600" cy="1051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5471" y="1"/>
            <a:ext cx="11729884" cy="295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356088"/>
            <a:ext cx="10908407" cy="387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Base-5 Code:				    Ruleset under construction: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sp>
        <p:nvSpPr>
          <p:cNvPr id="9" name="Rectangle 8"/>
          <p:cNvSpPr/>
          <p:nvPr/>
        </p:nvSpPr>
        <p:spPr>
          <a:xfrm rot="20434737">
            <a:off x="339460" y="1867035"/>
            <a:ext cx="11513088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Too Fast!</a:t>
            </a:r>
          </a:p>
        </p:txBody>
      </p:sp>
    </p:spTree>
    <p:extLst>
      <p:ext uri="{BB962C8B-B14F-4D97-AF65-F5344CB8AC3E}">
        <p14:creationId xmlns:p14="http://schemas.microsoft.com/office/powerpoint/2010/main" val="64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Start: {“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37330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95274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{“A”}	</a:t>
            </a:r>
          </a:p>
          <a:p>
            <a:pPr marL="0" indent="0">
              <a:buNone/>
            </a:pPr>
            <a:r>
              <a:rPr lang="en-US" sz="4800" dirty="0"/>
              <a:t>=&gt;	{“A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559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480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4428562" cy="150706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Sessie</a:t>
            </a:r>
            <a:r>
              <a:rPr lang="en-US" dirty="0"/>
              <a:t>?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74"/>
          <a:stretch/>
        </p:blipFill>
        <p:spPr>
          <a:xfrm>
            <a:off x="5500979" y="-89101"/>
            <a:ext cx="2522144" cy="683857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>
          <a:xfrm>
            <a:off x="7010401" y="294969"/>
            <a:ext cx="875070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AABB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BABB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ABAB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ABAA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BBAA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AABBB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BABBB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ABABB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AABAB</a:t>
            </a:r>
          </a:p>
          <a:p>
            <a:r>
              <a:rPr lang="en-US" sz="1400" dirty="0">
                <a:solidFill>
                  <a:schemeClr val="bg1"/>
                </a:solidFill>
              </a:rPr>
              <a:t>AAABA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BAABA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BBABA</a:t>
            </a:r>
          </a:p>
          <a:p>
            <a:r>
              <a:rPr lang="en-US" sz="1400" dirty="0">
                <a:solidFill>
                  <a:schemeClr val="bg1"/>
                </a:solidFill>
              </a:rPr>
              <a:t>BABAA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1110" y="5364482"/>
            <a:ext cx="2841522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796925"/>
            <a:r>
              <a:rPr lang="en-US" sz="2800" dirty="0">
                <a:solidFill>
                  <a:schemeClr val="bg1"/>
                </a:solidFill>
              </a:rPr>
              <a:t>BAB	</a:t>
            </a:r>
            <a:r>
              <a:rPr lang="eo-001" sz="2800" dirty="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	ABA</a:t>
            </a:r>
          </a:p>
          <a:p>
            <a:pPr defTabSz="796925"/>
            <a:r>
              <a:rPr lang="en-US" sz="2800" dirty="0">
                <a:solidFill>
                  <a:schemeClr val="bg1"/>
                </a:solidFill>
              </a:rPr>
              <a:t>A	</a:t>
            </a:r>
            <a:r>
              <a:rPr lang="eo-001" sz="2800" dirty="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	B</a:t>
            </a:r>
          </a:p>
          <a:p>
            <a:pPr defTabSz="796925"/>
            <a:r>
              <a:rPr lang="en-US" sz="2800" dirty="0">
                <a:solidFill>
                  <a:schemeClr val="bg1"/>
                </a:solidFill>
              </a:rPr>
              <a:t>B	</a:t>
            </a:r>
            <a:r>
              <a:rPr lang="eo-001" sz="2800" dirty="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	AA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212" y="432622"/>
            <a:ext cx="4612065" cy="4065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Sessies:</a:t>
            </a:r>
          </a:p>
          <a:p>
            <a:endParaRPr lang="en-US"/>
          </a:p>
          <a:p>
            <a:r>
              <a:rPr lang="en-US" sz="3000"/>
              <a:t>Actually the colored boxes are just to provide a quick visualization, internally we have an unbounded alphabet of characters, from which we make strings of any length: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9231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{“AA”}	</a:t>
            </a:r>
          </a:p>
          <a:p>
            <a:pPr marL="0" indent="0">
              <a:buNone/>
            </a:pPr>
            <a:r>
              <a:rPr lang="en-US" sz="4800" dirty="0"/>
              <a:t>=&gt;	{“A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88873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52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{“AB”}	</a:t>
            </a:r>
          </a:p>
          <a:p>
            <a:pPr marL="0" indent="0">
              <a:buNone/>
            </a:pPr>
            <a:r>
              <a:rPr lang="en-US" sz="4800" dirty="0"/>
              <a:t>=&gt;	{“AB”-&gt;“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1630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37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71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{“AB”-&gt;“A”}	</a:t>
            </a:r>
          </a:p>
          <a:p>
            <a:pPr marL="0" indent="0">
              <a:buNone/>
            </a:pPr>
            <a:r>
              <a:rPr lang="en-US" sz="4800" dirty="0"/>
              <a:t>=&gt;	{“AB”-&gt;“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4556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1970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1622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{“AB”-&gt;“B”}	</a:t>
            </a:r>
          </a:p>
          <a:p>
            <a:pPr marL="0" indent="0">
              <a:buNone/>
            </a:pPr>
            <a:r>
              <a:rPr lang="en-US" sz="4800" dirty="0"/>
              <a:t>=&gt;	{“AB”-&gt;“B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69340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39460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41188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{“AB”-&gt;“BA”}	</a:t>
            </a:r>
          </a:p>
          <a:p>
            <a:pPr marL="0" indent="0">
              <a:buNone/>
            </a:pPr>
            <a:r>
              <a:rPr lang="en-US" sz="4800" dirty="0"/>
              <a:t>=&gt;	{“AB”-&gt;“BA”, 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99516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46445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697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“A”}	</a:t>
            </a:r>
          </a:p>
          <a:p>
            <a:pPr marL="0" indent="0">
              <a:buNone/>
            </a:pPr>
            <a:r>
              <a:rPr lang="en-US" sz="4800" dirty="0"/>
              <a:t>=&gt;	{“AB”-&gt;“BA”, “A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269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155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“AA”}	</a:t>
            </a:r>
          </a:p>
          <a:p>
            <a:pPr marL="0" indent="0">
              <a:buNone/>
            </a:pPr>
            <a:r>
              <a:rPr lang="en-US" sz="4800" dirty="0"/>
              <a:t>=&gt;	{“AB”-&gt;“BA”, “A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55294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1074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“AB”}	</a:t>
            </a:r>
          </a:p>
          <a:p>
            <a:pPr marL="0" indent="0">
              <a:buNone/>
            </a:pPr>
            <a:r>
              <a:rPr lang="en-US" sz="4800" dirty="0"/>
              <a:t>=&gt;	{“AB”-&gt;“BA”, “A</a:t>
            </a:r>
            <a:r>
              <a:rPr lang="en-US" sz="4800" b="1" dirty="0"/>
              <a:t>C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845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364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119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164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412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664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2" y="164397"/>
            <a:ext cx="5908158" cy="464979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extBox 1"/>
          <p:cNvSpPr txBox="1"/>
          <p:nvPr/>
        </p:nvSpPr>
        <p:spPr>
          <a:xfrm>
            <a:off x="0" y="164397"/>
            <a:ext cx="61720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building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Rules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cause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change.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They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destroy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old blocks and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exchange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them for new blocks.  (Time flows downwards in the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display.)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We use only 1 rule per row, and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the 1</a:t>
            </a:r>
            <a:r>
              <a:rPr lang="en-US" sz="24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rule that works, in the 1</a:t>
            </a:r>
            <a:r>
              <a:rPr lang="en-US" sz="24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position where it works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(reading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A </a:t>
            </a:r>
            <a:r>
              <a:rPr lang="en-US" sz="2400" b="1" dirty="0">
                <a:solidFill>
                  <a:srgbClr val="FFFF00"/>
                </a:solidFill>
              </a:rPr>
              <a:t>Yellow Box (Node)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network means a rule was used. 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Gray lines </a:t>
            </a:r>
            <a:r>
              <a:rPr lang="en-US" sz="2400" dirty="0">
                <a:solidFill>
                  <a:schemeClr val="bg1"/>
                </a:solidFill>
              </a:rPr>
              <a:t>link some </a:t>
            </a:r>
            <a:r>
              <a:rPr lang="en-US" sz="2400" dirty="0">
                <a:solidFill>
                  <a:srgbClr val="FFFF00"/>
                </a:solidFill>
              </a:rPr>
              <a:t>nodes. </a:t>
            </a:r>
            <a:r>
              <a:rPr lang="en-US" sz="2400" dirty="0">
                <a:solidFill>
                  <a:schemeClr val="bg1"/>
                </a:solidFill>
              </a:rPr>
              <a:t>(Which connections are made will be introduced later).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412" y="164397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</a:t>
            </a:r>
            <a:r>
              <a:rPr lang="en-US" sz="1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(aka a grid of cells)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1029110" y="595422"/>
            <a:ext cx="666704" cy="1"/>
          </a:xfrm>
          <a:prstGeom prst="line">
            <a:avLst/>
          </a:prstGeom>
          <a:ln>
            <a:solidFill>
              <a:schemeClr val="tx1">
                <a:lumMod val="6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2670" y="595422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72670" y="733647"/>
            <a:ext cx="28624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72670" y="871208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72670" y="101363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60572" y="112218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2308" y="4868934"/>
            <a:ext cx="534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Yellow box 1 w/ Node 1, Box 2 w/ Node 2… and so on.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6176" y="480748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Node 1</a:t>
            </a: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Node 2</a:t>
            </a: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Node 3</a:t>
            </a: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Node 4</a:t>
            </a: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so on</a:t>
            </a:r>
          </a:p>
          <a:p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773479" y="5018567"/>
            <a:ext cx="712381" cy="287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686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1593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9702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079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“AC”-&gt;“BB”}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</a:t>
            </a:r>
            <a:r>
              <a:rPr lang="en-US" sz="4800" b="1" dirty="0"/>
              <a:t>C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262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41314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53719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7321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0156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8206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3383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“AC”-&gt;“BCA”, “A”}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104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3734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“AC”-&gt;“BCA”, “B”}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“B”-&gt;“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38758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15532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6708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“AC”-&gt;“BCA”, “B”-&gt;“A”}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“B”-&gt;“A</a:t>
            </a:r>
            <a:r>
              <a:rPr lang="en-US" sz="4800" b="1" dirty="0"/>
              <a:t>A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67104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1330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“AC”-&gt;“BCA”, “B”-&gt;“AA”}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“B”-&gt;“A</a:t>
            </a:r>
            <a:r>
              <a:rPr lang="en-US" sz="4800" b="1" dirty="0"/>
              <a:t>B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972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1875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/>
              <a:t>Ruleset under construction:  </a:t>
            </a:r>
            <a:endParaRPr lang="en-US" sz="3600" dirty="0"/>
          </a:p>
          <a:p>
            <a:pPr marL="0" indent="0">
              <a:buNone/>
            </a:pPr>
            <a:r>
              <a:rPr lang="en-US" sz="4800" dirty="0"/>
              <a:t>	{“AB”-&gt;“BA”, “AC”-&gt;“BCA”, “B”-&gt;“AB”}	</a:t>
            </a:r>
          </a:p>
          <a:p>
            <a:pPr marL="0" indent="0">
              <a:buNone/>
            </a:pPr>
            <a:r>
              <a:rPr lang="en-US" sz="4800" dirty="0"/>
              <a:t>=&gt;	{“AB”-&gt;“BA”, “AC”-&gt;“BCA”, “B”-&gt;“A</a:t>
            </a:r>
            <a:r>
              <a:rPr lang="en-US" sz="4800" b="1" dirty="0"/>
              <a:t>C</a:t>
            </a:r>
            <a:r>
              <a:rPr lang="en-US" sz="4800" dirty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1247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50279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3742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9763"/>
            <a:ext cx="9466470" cy="6488692"/>
          </a:xfrm>
          <a:solidFill>
            <a:schemeClr val="tx1"/>
          </a:solidFill>
        </p:spPr>
      </p:pic>
      <p:sp>
        <p:nvSpPr>
          <p:cNvPr id="19" name="Rectangle 18"/>
          <p:cNvSpPr/>
          <p:nvPr/>
        </p:nvSpPr>
        <p:spPr>
          <a:xfrm>
            <a:off x="2733773" y="1055802"/>
            <a:ext cx="6730738" cy="4901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806" y="817001"/>
            <a:ext cx="1135626" cy="4117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1828608">
            <a:off x="1752970" y="859356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3774" y="882671"/>
            <a:ext cx="6279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start with any state string. This one is “BAB”. (Red-Gray-Red corresponds to B-A-B)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4894159">
            <a:off x="503800" y="1262473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156" y="1852167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1 matches here.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5287" y="5496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1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2720977" y="5589951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9603" y="615820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4268" y="63896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77078" y="6251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5167" y="5857029"/>
            <a:ext cx="50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use the first “substitution rule” that works.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0424" y="5957740"/>
            <a:ext cx="1688841" cy="536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854" y="5865407"/>
            <a:ext cx="1582909" cy="602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47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9" grpId="0"/>
      <p:bldP spid="11" grpId="0"/>
      <p:bldP spid="13" grpId="0" animBg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Base-5 digit meanings:</a:t>
            </a:r>
          </a:p>
          <a:p>
            <a:pPr marL="0" indent="0">
              <a:buNone/>
            </a:pPr>
            <a:r>
              <a:rPr lang="en-US" sz="3200" dirty="0"/>
              <a:t>0.  End 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/>
              <a:t>1.  End 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2.  End this string and start a new string with an “A”.</a:t>
            </a:r>
          </a:p>
          <a:p>
            <a:pPr marL="0" indent="0">
              <a:buNone/>
            </a:pPr>
            <a:r>
              <a:rPr lang="en-US" sz="3200" dirty="0"/>
              <a:t>3.  End this character and start a new character (as an “A”).</a:t>
            </a:r>
          </a:p>
          <a:p>
            <a:pPr marL="0" indent="0">
              <a:buNone/>
            </a:pPr>
            <a:r>
              <a:rPr lang="en-US" sz="3200" dirty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2" y="3194651"/>
            <a:ext cx="2344636" cy="3462246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466701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Base-5 code:	342432344243443242344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4400" dirty="0"/>
              <a:t>		Ruleset constructed:  </a:t>
            </a: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		</a:t>
            </a:r>
            <a:r>
              <a:rPr lang="en-US" sz="4400" dirty="0"/>
              <a:t>{“AB”-&gt;“BA”, “AC”-&gt;“BCA”, “B”-&gt;“AC”}</a:t>
            </a:r>
          </a:p>
          <a:p>
            <a:pPr marL="0" indent="0">
              <a:buNone/>
            </a:pPr>
            <a:r>
              <a:rPr lang="en-US" sz="7200" dirty="0"/>
              <a:t>				 </a:t>
            </a:r>
            <a:r>
              <a:rPr lang="en-US" sz="7200" b="1" dirty="0"/>
              <a:t>DONE!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7561007" y="4599696"/>
            <a:ext cx="4361820" cy="2097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/>
              <a:t>“Increment”</a:t>
            </a:r>
          </a:p>
        </p:txBody>
      </p:sp>
    </p:spTree>
    <p:extLst>
      <p:ext uri="{BB962C8B-B14F-4D97-AF65-F5344CB8AC3E}">
        <p14:creationId xmlns:p14="http://schemas.microsoft.com/office/powerpoint/2010/main" val="2597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3627"/>
            <a:ext cx="11333619" cy="1288026"/>
          </a:xfrm>
        </p:spPr>
        <p:txBody>
          <a:bodyPr>
            <a:noAutofit/>
          </a:bodyPr>
          <a:lstStyle/>
          <a:p>
            <a:r>
              <a:rPr lang="en-US" sz="3200" b="1" dirty="0"/>
              <a:t>Lots of opportunities for future research!</a:t>
            </a:r>
          </a:p>
          <a:p>
            <a:r>
              <a:rPr lang="en-US" sz="3200" b="1" dirty="0" err="1"/>
              <a:t>Sessie</a:t>
            </a:r>
            <a:r>
              <a:rPr lang="en-US" sz="3200" b="1" dirty="0"/>
              <a:t> Research meetings?  </a:t>
            </a:r>
            <a:r>
              <a:rPr lang="en-US" sz="2800" b="1" i="1" dirty="0"/>
              <a:t>Email me if you’re interested</a:t>
            </a:r>
            <a:endParaRPr lang="en-US" sz="32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/>
              <a:t>SESSIE </a:t>
            </a:r>
            <a:r>
              <a:rPr lang="en-US" sz="4800" b="1" i="1" dirty="0" err="1"/>
              <a:t>NetWorks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64" y="1940509"/>
            <a:ext cx="2233463" cy="1869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2" y="2506393"/>
            <a:ext cx="2344636" cy="3462246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087329" y="1955425"/>
            <a:ext cx="4650658" cy="3335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>
                <a:solidFill>
                  <a:srgbClr val="FFFF00"/>
                </a:solidFill>
              </a:rPr>
              <a:t>DONE!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(and so are we)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Have a good weekend!  </a:t>
            </a:r>
            <a:r>
              <a:rPr lang="eo-001" sz="4400" b="1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sz="4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909" t="6284" r="7410" b="6462"/>
          <a:stretch/>
        </p:blipFill>
        <p:spPr>
          <a:xfrm flipV="1">
            <a:off x="7561007" y="3911438"/>
            <a:ext cx="4361820" cy="20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27074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02538" y="958479"/>
            <a:ext cx="1127244" cy="3960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12785" y="1523431"/>
            <a:ext cx="6259398" cy="4232635"/>
          </a:xfrm>
          <a:custGeom>
            <a:avLst/>
            <a:gdLst>
              <a:gd name="connsiteX0" fmla="*/ 1055802 w 6259398"/>
              <a:gd name="connsiteY0" fmla="*/ 2516957 h 4232635"/>
              <a:gd name="connsiteX1" fmla="*/ 1065229 w 6259398"/>
              <a:gd name="connsiteY1" fmla="*/ 2026763 h 4232635"/>
              <a:gd name="connsiteX2" fmla="*/ 791852 w 6259398"/>
              <a:gd name="connsiteY2" fmla="*/ 1998483 h 4232635"/>
              <a:gd name="connsiteX3" fmla="*/ 848412 w 6259398"/>
              <a:gd name="connsiteY3" fmla="*/ 2639505 h 4232635"/>
              <a:gd name="connsiteX4" fmla="*/ 0 w 6259398"/>
              <a:gd name="connsiteY4" fmla="*/ 2573518 h 4232635"/>
              <a:gd name="connsiteX5" fmla="*/ 103695 w 6259398"/>
              <a:gd name="connsiteY5" fmla="*/ 659876 h 4232635"/>
              <a:gd name="connsiteX6" fmla="*/ 5495827 w 6259398"/>
              <a:gd name="connsiteY6" fmla="*/ 0 h 4232635"/>
              <a:gd name="connsiteX7" fmla="*/ 6259398 w 6259398"/>
              <a:gd name="connsiteY7" fmla="*/ 1338606 h 4232635"/>
              <a:gd name="connsiteX8" fmla="*/ 6004874 w 6259398"/>
              <a:gd name="connsiteY8" fmla="*/ 4232635 h 4232635"/>
              <a:gd name="connsiteX9" fmla="*/ 1480008 w 6259398"/>
              <a:gd name="connsiteY9" fmla="*/ 3214540 h 4232635"/>
              <a:gd name="connsiteX10" fmla="*/ 1055802 w 6259398"/>
              <a:gd name="connsiteY10" fmla="*/ 2516957 h 423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9398" h="4232635">
                <a:moveTo>
                  <a:pt x="1055802" y="2516957"/>
                </a:moveTo>
                <a:lnTo>
                  <a:pt x="1065229" y="2026763"/>
                </a:lnTo>
                <a:lnTo>
                  <a:pt x="791852" y="1998483"/>
                </a:lnTo>
                <a:lnTo>
                  <a:pt x="848412" y="2639505"/>
                </a:lnTo>
                <a:lnTo>
                  <a:pt x="0" y="2573518"/>
                </a:lnTo>
                <a:lnTo>
                  <a:pt x="103695" y="659876"/>
                </a:lnTo>
                <a:lnTo>
                  <a:pt x="5495827" y="0"/>
                </a:lnTo>
                <a:lnTo>
                  <a:pt x="6259398" y="1338606"/>
                </a:lnTo>
                <a:lnTo>
                  <a:pt x="6004874" y="4232635"/>
                </a:lnTo>
                <a:lnTo>
                  <a:pt x="1480008" y="3214540"/>
                </a:lnTo>
                <a:lnTo>
                  <a:pt x="1055802" y="25169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557154" y="333807"/>
            <a:ext cx="139959" cy="5358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70797" y="425251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Numbers convey that </a:t>
            </a:r>
            <a:r>
              <a:rPr lang="en-US" b="1" dirty="0">
                <a:solidFill>
                  <a:schemeClr val="bg1"/>
                </a:solidFill>
              </a:rPr>
              <a:t>Rule 1</a:t>
            </a:r>
            <a:r>
              <a:rPr lang="en-US" dirty="0">
                <a:solidFill>
                  <a:schemeClr val="bg1"/>
                </a:solidFill>
              </a:rPr>
              <a:t> matched with these cells</a:t>
            </a:r>
          </a:p>
        </p:txBody>
      </p:sp>
      <p:sp>
        <p:nvSpPr>
          <p:cNvPr id="7" name="Up Arrow 6"/>
          <p:cNvSpPr/>
          <p:nvPr/>
        </p:nvSpPr>
        <p:spPr>
          <a:xfrm rot="13607203">
            <a:off x="4815028" y="2468028"/>
            <a:ext cx="250941" cy="116071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0657" y="227031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430658" y="1287378"/>
            <a:ext cx="799453" cy="20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88" y="1863539"/>
            <a:ext cx="1929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Exchanging the old row, for this new one below it.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8686" y="5459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1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2610279" y="5509477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7729" y="76006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63939">
            <a:off x="1671345" y="863417"/>
            <a:ext cx="799453" cy="12470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289" y="642394"/>
            <a:ext cx="64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rule applications occur </a:t>
            </a:r>
            <a:r>
              <a:rPr lang="en-US" b="1" i="1" dirty="0">
                <a:solidFill>
                  <a:schemeClr val="bg1"/>
                </a:solidFill>
              </a:rPr>
              <a:t>“between” </a:t>
            </a:r>
            <a:r>
              <a:rPr lang="en-US" dirty="0">
                <a:solidFill>
                  <a:schemeClr val="bg1"/>
                </a:solidFill>
              </a:rPr>
              <a:t>rows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2290" y="1523432"/>
            <a:ext cx="71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sym typeface="Wingdings" panose="05000000000000000000" pitchFamily="2" charset="2"/>
              </a:rPr>
              <a:t>1 Rule application  creates 1 node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6577" y="3551274"/>
            <a:ext cx="637953" cy="3768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3" grpId="0"/>
      <p:bldP spid="9" grpId="0" animBg="1"/>
      <p:bldP spid="13" grpId="0"/>
      <p:bldP spid="18" grpId="0"/>
      <p:bldP spid="21" grpId="0" animBg="1"/>
      <p:bldP spid="17" grpId="0" animBg="1"/>
      <p:bldP spid="11" grpId="0"/>
      <p:bldP spid="16" grpId="0"/>
      <p:bldP spid="19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2351</TotalTime>
  <Words>4906</Words>
  <Application>Microsoft Office PowerPoint</Application>
  <PresentationFormat>Widescreen</PresentationFormat>
  <Paragraphs>756</Paragraphs>
  <Slides>81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Century Gothic</vt:lpstr>
      <vt:lpstr>Curlz MT</vt:lpstr>
      <vt:lpstr>Times New Roman</vt:lpstr>
      <vt:lpstr>Wingdings</vt:lpstr>
      <vt:lpstr>Wingdings 3</vt:lpstr>
      <vt:lpstr>Slice</vt:lpstr>
      <vt:lpstr>Office Theme</vt:lpstr>
      <vt:lpstr>SESSIE NetWorks</vt:lpstr>
      <vt:lpstr>PowerPoint Presentation</vt:lpstr>
      <vt:lpstr>Simple Rules → Complex Behavior</vt:lpstr>
      <vt:lpstr>Simple Rules → Complex Behavior</vt:lpstr>
      <vt:lpstr>What is a Sessie?</vt:lpstr>
      <vt:lpstr>What is a Sessie?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Rules → Complex Behavior</vt:lpstr>
      <vt:lpstr>Rule Sets → Sessies  → Networks</vt:lpstr>
      <vt:lpstr>Different Rule Sets → Different Sessies  → Different Networks</vt:lpstr>
      <vt:lpstr>Different Rule Sets → Different Sessies  → Different Networks</vt:lpstr>
      <vt:lpstr>Different Rule Sets → Different Sessies  → Different Networks</vt:lpstr>
      <vt:lpstr>Network dimension</vt:lpstr>
      <vt:lpstr>Network dimension</vt:lpstr>
      <vt:lpstr>Network dimension</vt:lpstr>
      <vt:lpstr>Network dimension</vt:lpstr>
      <vt:lpstr>PowerPoint Presentation</vt:lpstr>
      <vt:lpstr>Simple Rules → Complex Behavior</vt:lpstr>
      <vt:lpstr>PowerPoint Presentation</vt:lpstr>
      <vt:lpstr>List of all possible FRACTIONS</vt:lpstr>
      <vt:lpstr>List of all possible STRINGS</vt:lpstr>
      <vt:lpstr>List of all possible rule sets</vt:lpstr>
      <vt:lpstr>PowerPoint Presentation</vt:lpstr>
      <vt:lpstr>A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all possible rule sets</vt:lpstr>
      <vt:lpstr>Our first 3-d network:   {"AB"-&gt;"BA", "AC"-&gt;"BCA", "B"-&gt;"AC"}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74</cp:revision>
  <dcterms:created xsi:type="dcterms:W3CDTF">2016-01-30T15:42:25Z</dcterms:created>
  <dcterms:modified xsi:type="dcterms:W3CDTF">2020-09-18T01:33:08Z</dcterms:modified>
</cp:coreProperties>
</file>