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8" r:id="rId2"/>
    <p:sldId id="289" r:id="rId3"/>
    <p:sldId id="290" r:id="rId4"/>
    <p:sldId id="279" r:id="rId5"/>
    <p:sldId id="286" r:id="rId6"/>
    <p:sldId id="283" r:id="rId7"/>
    <p:sldId id="257" r:id="rId8"/>
    <p:sldId id="258" r:id="rId9"/>
    <p:sldId id="259" r:id="rId10"/>
    <p:sldId id="285" r:id="rId11"/>
    <p:sldId id="260" r:id="rId12"/>
    <p:sldId id="261" r:id="rId13"/>
    <p:sldId id="262" r:id="rId14"/>
    <p:sldId id="263" r:id="rId15"/>
    <p:sldId id="265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72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A498F-D151-4360-B014-25AFF885E098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17CCE-9872-4C04-9E16-641F6B056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78BA-D73D-F541-8959-6FEBBE30789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6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4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rules used: only state string: no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478BA-D73D-F541-8959-6FEBBE30789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2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node </a:t>
            </a:r>
            <a:r>
              <a:rPr lang="en-US" baseline="0" dirty="0" smtClean="0"/>
              <a:t> from 1 rule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6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rules used: 2 connected nodes</a:t>
            </a:r>
          </a:p>
          <a:p>
            <a:r>
              <a:rPr lang="en-US" baseline="0" dirty="0" smtClean="0"/>
              <a:t>CONNECTED – 1 cell created by event 1, destroyed by event 2</a:t>
            </a:r>
          </a:p>
          <a:p>
            <a:r>
              <a:rPr lang="en-US" baseline="0" dirty="0" smtClean="0"/>
              <a:t>Identify: what rule was used in row 2?  - second rule (see “2” in row 2)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Single connection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rules used: 2 connected nodes</a:t>
            </a:r>
          </a:p>
          <a:p>
            <a:r>
              <a:rPr lang="en-US" baseline="0" dirty="0" smtClean="0"/>
              <a:t>CONNECTED – 1 cell created by event 1, destroyed by event 2</a:t>
            </a:r>
          </a:p>
          <a:p>
            <a:r>
              <a:rPr lang="en-US" baseline="0" dirty="0" smtClean="0"/>
              <a:t>Identify: what rule was used in row 2?  - second rule (see “2” in row 2)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 Single connection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Identify-</a:t>
            </a:r>
            <a:r>
              <a:rPr lang="en-US" baseline="0" dirty="0" smtClean="0"/>
              <a:t> nodes 1 and 3 are connected.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6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r>
              <a:rPr lang="en-US" baseline="0" dirty="0" smtClean="0"/>
              <a:t> 6: 1 1 1 : replaced 3 nodes that were originally formed from 3 different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created 2 cells that 7 destroyed: therefore, 2 connections.</a:t>
            </a:r>
          </a:p>
          <a:p>
            <a:r>
              <a:rPr lang="en-US" dirty="0" smtClean="0"/>
              <a:t>Let’s find</a:t>
            </a:r>
            <a:r>
              <a:rPr lang="en-US" baseline="0" dirty="0" smtClean="0"/>
              <a:t> them on the </a:t>
            </a:r>
            <a:r>
              <a:rPr lang="en-US" baseline="0" dirty="0" err="1" smtClean="0"/>
              <a:t>sessie</a:t>
            </a:r>
            <a:r>
              <a:rPr lang="en-US" baseline="0" dirty="0" smtClean="0"/>
              <a:t> grid.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17CCE-9872-4C04-9E16-641F6B056F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7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3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0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white"/>
                </a:solidFill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48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0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0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6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1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2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1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7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4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B7EBF7"/>
            </a:gs>
            <a:gs pos="100000">
              <a:srgbClr val="0A8CE4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srgbClr val="146194">
                    <a:lumMod val="50000"/>
                  </a:srgbClr>
                </a:solidFill>
              </a:rPr>
              <a:pPr defTabSz="457200"/>
              <a:t>9/10/2017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146194">
                    <a:lumMod val="50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146194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55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6700" b="1" i="1" dirty="0" smtClean="0"/>
              <a:t>SESSIE </a:t>
            </a:r>
            <a:r>
              <a:rPr lang="en-US" sz="8800" b="1" i="1" dirty="0" err="1" smtClean="0"/>
              <a:t>NetWorks</a:t>
            </a:r>
            <a:endParaRPr lang="en-US" sz="8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9291174" cy="2601178"/>
          </a:xfrm>
        </p:spPr>
        <p:txBody>
          <a:bodyPr>
            <a:noAutofit/>
          </a:bodyPr>
          <a:lstStyle/>
          <a:p>
            <a:r>
              <a:rPr lang="en-US" sz="4400" b="1" dirty="0"/>
              <a:t>Causal </a:t>
            </a:r>
            <a:r>
              <a:rPr lang="en-US" sz="4400" b="1" dirty="0" smtClean="0"/>
              <a:t>networks of SSSs</a:t>
            </a:r>
          </a:p>
          <a:p>
            <a:r>
              <a:rPr lang="en-US" sz="4400" b="1" dirty="0" smtClean="0"/>
              <a:t>(Sequential Enumeration Substitution Systems)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67" y="499532"/>
            <a:ext cx="3078618" cy="222892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157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595122" y="1201971"/>
            <a:ext cx="1046375" cy="3676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72759" y="1545996"/>
            <a:ext cx="5844618" cy="4204355"/>
          </a:xfrm>
          <a:custGeom>
            <a:avLst/>
            <a:gdLst>
              <a:gd name="connsiteX0" fmla="*/ 782425 w 5844618"/>
              <a:gd name="connsiteY0" fmla="*/ 2554664 h 4204355"/>
              <a:gd name="connsiteX1" fmla="*/ 801278 w 5844618"/>
              <a:gd name="connsiteY1" fmla="*/ 2337847 h 4204355"/>
              <a:gd name="connsiteX2" fmla="*/ 801278 w 5844618"/>
              <a:gd name="connsiteY2" fmla="*/ 2055043 h 4204355"/>
              <a:gd name="connsiteX3" fmla="*/ 28280 w 5844618"/>
              <a:gd name="connsiteY3" fmla="*/ 2026763 h 4204355"/>
              <a:gd name="connsiteX4" fmla="*/ 0 w 5844618"/>
              <a:gd name="connsiteY4" fmla="*/ 1366886 h 4204355"/>
              <a:gd name="connsiteX5" fmla="*/ 1008668 w 5844618"/>
              <a:gd name="connsiteY5" fmla="*/ 235670 h 4204355"/>
              <a:gd name="connsiteX6" fmla="*/ 5297864 w 5844618"/>
              <a:gd name="connsiteY6" fmla="*/ 0 h 4204355"/>
              <a:gd name="connsiteX7" fmla="*/ 5844618 w 5844618"/>
              <a:gd name="connsiteY7" fmla="*/ 999241 h 4204355"/>
              <a:gd name="connsiteX8" fmla="*/ 5495827 w 5844618"/>
              <a:gd name="connsiteY8" fmla="*/ 3987538 h 4204355"/>
              <a:gd name="connsiteX9" fmla="*/ 4374037 w 5844618"/>
              <a:gd name="connsiteY9" fmla="*/ 4204355 h 4204355"/>
              <a:gd name="connsiteX10" fmla="*/ 782425 w 5844618"/>
              <a:gd name="connsiteY10" fmla="*/ 2554664 h 420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44618" h="4204355">
                <a:moveTo>
                  <a:pt x="782425" y="2554664"/>
                </a:moveTo>
                <a:lnTo>
                  <a:pt x="801278" y="2337847"/>
                </a:lnTo>
                <a:lnTo>
                  <a:pt x="801278" y="2055043"/>
                </a:lnTo>
                <a:lnTo>
                  <a:pt x="28280" y="2026763"/>
                </a:lnTo>
                <a:lnTo>
                  <a:pt x="0" y="1366886"/>
                </a:lnTo>
                <a:lnTo>
                  <a:pt x="1008668" y="235670"/>
                </a:lnTo>
                <a:lnTo>
                  <a:pt x="5297864" y="0"/>
                </a:lnTo>
                <a:lnTo>
                  <a:pt x="5844618" y="999241"/>
                </a:lnTo>
                <a:lnTo>
                  <a:pt x="5495827" y="3987538"/>
                </a:lnTo>
                <a:lnTo>
                  <a:pt x="4374037" y="4204355"/>
                </a:lnTo>
                <a:lnTo>
                  <a:pt x="782425" y="25546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6200000">
            <a:off x="1917848" y="505146"/>
            <a:ext cx="117539" cy="59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8859" y="4415223"/>
            <a:ext cx="574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>
            <a:off x="1917847" y="748601"/>
            <a:ext cx="117539" cy="598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9000" y="6755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Node 1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Node 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6585" y="1847745"/>
            <a:ext cx="606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So, given           , what rule would we use for Node 3?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084803" y="102741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60" y="1937537"/>
            <a:ext cx="619125" cy="190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4090" y="506155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53899" y="5453571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Applying this rule “creates” node 3.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 rot="17425078">
            <a:off x="1939138" y="952800"/>
            <a:ext cx="212059" cy="77799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33845" y="1329616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5169" y="22521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 </a:t>
            </a:r>
            <a:r>
              <a:rPr lang="en-US" dirty="0" err="1">
                <a:solidFill>
                  <a:schemeClr val="bg1"/>
                </a:solidFill>
              </a:rPr>
              <a:t>Sessie</a:t>
            </a:r>
            <a:r>
              <a:rPr lang="en-US" dirty="0">
                <a:solidFill>
                  <a:schemeClr val="bg1"/>
                </a:solidFill>
              </a:rPr>
              <a:t> L from 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the first rule that 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83" y="3696171"/>
            <a:ext cx="687200" cy="41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63" y="4786331"/>
            <a:ext cx="2765918" cy="63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57" y="1011471"/>
            <a:ext cx="171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43509" y="581334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Rule 2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787" y="147841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Rule 2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4" idx="0"/>
            <a:endCxn id="5" idx="0"/>
          </p:cNvCxnSpPr>
          <p:nvPr/>
        </p:nvCxnSpPr>
        <p:spPr>
          <a:xfrm flipH="1" flipV="1">
            <a:off x="1118310" y="1201971"/>
            <a:ext cx="10838" cy="27644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3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0" grpId="0"/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377569"/>
            <a:ext cx="1043295" cy="3486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469064" y="1291472"/>
            <a:ext cx="5995447" cy="4807670"/>
          </a:xfrm>
          <a:custGeom>
            <a:avLst/>
            <a:gdLst>
              <a:gd name="connsiteX0" fmla="*/ 1696825 w 5995447"/>
              <a:gd name="connsiteY0" fmla="*/ 3016577 h 4807670"/>
              <a:gd name="connsiteX1" fmla="*/ 1668544 w 5995447"/>
              <a:gd name="connsiteY1" fmla="*/ 2752627 h 4807670"/>
              <a:gd name="connsiteX2" fmla="*/ 1640264 w 5995447"/>
              <a:gd name="connsiteY2" fmla="*/ 2479250 h 4807670"/>
              <a:gd name="connsiteX3" fmla="*/ 914400 w 5995447"/>
              <a:gd name="connsiteY3" fmla="*/ 2432116 h 4807670"/>
              <a:gd name="connsiteX4" fmla="*/ 895546 w 5995447"/>
              <a:gd name="connsiteY4" fmla="*/ 2262433 h 4807670"/>
              <a:gd name="connsiteX5" fmla="*/ 0 w 5995447"/>
              <a:gd name="connsiteY5" fmla="*/ 2205872 h 4807670"/>
              <a:gd name="connsiteX6" fmla="*/ 622169 w 5995447"/>
              <a:gd name="connsiteY6" fmla="*/ 697584 h 4807670"/>
              <a:gd name="connsiteX7" fmla="*/ 5571241 w 5995447"/>
              <a:gd name="connsiteY7" fmla="*/ 0 h 4807670"/>
              <a:gd name="connsiteX8" fmla="*/ 5995447 w 5995447"/>
              <a:gd name="connsiteY8" fmla="*/ 1074656 h 4807670"/>
              <a:gd name="connsiteX9" fmla="*/ 5684363 w 5995447"/>
              <a:gd name="connsiteY9" fmla="*/ 4807670 h 4807670"/>
              <a:gd name="connsiteX10" fmla="*/ 3676454 w 5995447"/>
              <a:gd name="connsiteY10" fmla="*/ 4722829 h 4807670"/>
              <a:gd name="connsiteX11" fmla="*/ 1668544 w 5995447"/>
              <a:gd name="connsiteY11" fmla="*/ 2941163 h 480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95447" h="4807670">
                <a:moveTo>
                  <a:pt x="1696825" y="3016577"/>
                </a:moveTo>
                <a:lnTo>
                  <a:pt x="1668544" y="2752627"/>
                </a:lnTo>
                <a:lnTo>
                  <a:pt x="1640264" y="2479250"/>
                </a:lnTo>
                <a:lnTo>
                  <a:pt x="914400" y="2432116"/>
                </a:lnTo>
                <a:lnTo>
                  <a:pt x="895546" y="2262433"/>
                </a:lnTo>
                <a:lnTo>
                  <a:pt x="0" y="2205872"/>
                </a:lnTo>
                <a:lnTo>
                  <a:pt x="622169" y="697584"/>
                </a:lnTo>
                <a:lnTo>
                  <a:pt x="5571241" y="0"/>
                </a:lnTo>
                <a:lnTo>
                  <a:pt x="5995447" y="1074656"/>
                </a:lnTo>
                <a:lnTo>
                  <a:pt x="5684363" y="4807670"/>
                </a:lnTo>
                <a:lnTo>
                  <a:pt x="3676454" y="4722829"/>
                </a:lnTo>
                <a:lnTo>
                  <a:pt x="1668544" y="2941163"/>
                </a:ln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</a:rPr>
              <a:t>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9064" y="1190745"/>
            <a:ext cx="5460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    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If node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1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created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a block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,</a:t>
            </a:r>
            <a:endParaRPr lang="en-US" dirty="0" smtClean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	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and n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ode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3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replaced that block,</a:t>
            </a:r>
            <a:endParaRPr lang="en-US" dirty="0" smtClean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then </a:t>
            </a:r>
            <a:r>
              <a:rPr lang="en-US" dirty="0" smtClean="0">
                <a:solidFill>
                  <a:schemeClr val="bg2"/>
                </a:solidFill>
                <a:sym typeface="Wingdings" panose="05000000000000000000" pitchFamily="2" charset="2"/>
              </a:rPr>
              <a:t>they must be connected.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 rot="16200000">
            <a:off x="1585685" y="750210"/>
            <a:ext cx="178413" cy="7157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1228781">
            <a:off x="4738246" y="2222040"/>
            <a:ext cx="144678" cy="13300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6910" y="1205375"/>
            <a:ext cx="152176" cy="1721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3668" y="9234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Rule 2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2362954"/>
            <a:ext cx="2326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this is the basic premise of building </a:t>
            </a:r>
            <a:r>
              <a:rPr lang="en-US" dirty="0" err="1" smtClean="0">
                <a:solidFill>
                  <a:schemeClr val="bg1"/>
                </a:solidFill>
              </a:rPr>
              <a:t>sessies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602557"/>
            <a:ext cx="1046375" cy="3261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831771" y="1430694"/>
            <a:ext cx="5567266" cy="4173894"/>
          </a:xfrm>
          <a:custGeom>
            <a:avLst/>
            <a:gdLst>
              <a:gd name="connsiteX0" fmla="*/ 1300066 w 5567266"/>
              <a:gd name="connsiteY0" fmla="*/ 2786743 h 4173894"/>
              <a:gd name="connsiteX1" fmla="*/ 1300066 w 5567266"/>
              <a:gd name="connsiteY1" fmla="*/ 2401077 h 4173894"/>
              <a:gd name="connsiteX2" fmla="*/ 528735 w 5567266"/>
              <a:gd name="connsiteY2" fmla="*/ 2320212 h 4173894"/>
              <a:gd name="connsiteX3" fmla="*/ 553617 w 5567266"/>
              <a:gd name="connsiteY3" fmla="*/ 2183363 h 4173894"/>
              <a:gd name="connsiteX4" fmla="*/ 223935 w 5567266"/>
              <a:gd name="connsiteY4" fmla="*/ 1878563 h 4173894"/>
              <a:gd name="connsiteX5" fmla="*/ 217715 w 5567266"/>
              <a:gd name="connsiteY5" fmla="*/ 1754155 h 4173894"/>
              <a:gd name="connsiteX6" fmla="*/ 205274 w 5567266"/>
              <a:gd name="connsiteY6" fmla="*/ 1548882 h 4173894"/>
              <a:gd name="connsiteX7" fmla="*/ 31102 w 5567266"/>
              <a:gd name="connsiteY7" fmla="*/ 1480457 h 4173894"/>
              <a:gd name="connsiteX8" fmla="*/ 0 w 5567266"/>
              <a:gd name="connsiteY8" fmla="*/ 609600 h 4173894"/>
              <a:gd name="connsiteX9" fmla="*/ 5038531 w 5567266"/>
              <a:gd name="connsiteY9" fmla="*/ 0 h 4173894"/>
              <a:gd name="connsiteX10" fmla="*/ 5567266 w 5567266"/>
              <a:gd name="connsiteY10" fmla="*/ 1144555 h 4173894"/>
              <a:gd name="connsiteX11" fmla="*/ 5548605 w 5567266"/>
              <a:gd name="connsiteY11" fmla="*/ 4173894 h 4173894"/>
              <a:gd name="connsiteX12" fmla="*/ 2444621 w 5567266"/>
              <a:gd name="connsiteY12" fmla="*/ 4117910 h 4173894"/>
              <a:gd name="connsiteX13" fmla="*/ 1300066 w 5567266"/>
              <a:gd name="connsiteY13" fmla="*/ 2786743 h 41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67266" h="4173894">
                <a:moveTo>
                  <a:pt x="1300066" y="2786743"/>
                </a:moveTo>
                <a:lnTo>
                  <a:pt x="1300066" y="2401077"/>
                </a:lnTo>
                <a:lnTo>
                  <a:pt x="528735" y="2320212"/>
                </a:lnTo>
                <a:lnTo>
                  <a:pt x="553617" y="2183363"/>
                </a:lnTo>
                <a:lnTo>
                  <a:pt x="223935" y="1878563"/>
                </a:lnTo>
                <a:lnTo>
                  <a:pt x="217715" y="1754155"/>
                </a:lnTo>
                <a:lnTo>
                  <a:pt x="205274" y="1548882"/>
                </a:lnTo>
                <a:lnTo>
                  <a:pt x="31102" y="1480457"/>
                </a:lnTo>
                <a:lnTo>
                  <a:pt x="0" y="609600"/>
                </a:lnTo>
                <a:lnTo>
                  <a:pt x="5038531" y="0"/>
                </a:lnTo>
                <a:lnTo>
                  <a:pt x="5567266" y="1144555"/>
                </a:lnTo>
                <a:lnTo>
                  <a:pt x="5548605" y="4173894"/>
                </a:lnTo>
                <a:lnTo>
                  <a:pt x="2444621" y="4117910"/>
                </a:lnTo>
                <a:lnTo>
                  <a:pt x="1300066" y="27867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99796" y="1430694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1799771"/>
            <a:ext cx="1046375" cy="3064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042229" y="1545771"/>
            <a:ext cx="5406571" cy="4143829"/>
          </a:xfrm>
          <a:custGeom>
            <a:avLst/>
            <a:gdLst>
              <a:gd name="connsiteX0" fmla="*/ 1081314 w 5406571"/>
              <a:gd name="connsiteY0" fmla="*/ 2706915 h 4143829"/>
              <a:gd name="connsiteX1" fmla="*/ 1117600 w 5406571"/>
              <a:gd name="connsiteY1" fmla="*/ 2561772 h 4143829"/>
              <a:gd name="connsiteX2" fmla="*/ 1088571 w 5406571"/>
              <a:gd name="connsiteY2" fmla="*/ 2460172 h 4143829"/>
              <a:gd name="connsiteX3" fmla="*/ 1081314 w 5406571"/>
              <a:gd name="connsiteY3" fmla="*/ 2220686 h 4143829"/>
              <a:gd name="connsiteX4" fmla="*/ 348342 w 5406571"/>
              <a:gd name="connsiteY4" fmla="*/ 2162629 h 4143829"/>
              <a:gd name="connsiteX5" fmla="*/ 333828 w 5406571"/>
              <a:gd name="connsiteY5" fmla="*/ 1836058 h 4143829"/>
              <a:gd name="connsiteX6" fmla="*/ 0 w 5406571"/>
              <a:gd name="connsiteY6" fmla="*/ 1748972 h 4143829"/>
              <a:gd name="connsiteX7" fmla="*/ 7257 w 5406571"/>
              <a:gd name="connsiteY7" fmla="*/ 1415143 h 4143829"/>
              <a:gd name="connsiteX8" fmla="*/ 232228 w 5406571"/>
              <a:gd name="connsiteY8" fmla="*/ 1400629 h 4143829"/>
              <a:gd name="connsiteX9" fmla="*/ 261257 w 5406571"/>
              <a:gd name="connsiteY9" fmla="*/ 1103086 h 4143829"/>
              <a:gd name="connsiteX10" fmla="*/ 4347028 w 5406571"/>
              <a:gd name="connsiteY10" fmla="*/ 0 h 4143829"/>
              <a:gd name="connsiteX11" fmla="*/ 5217885 w 5406571"/>
              <a:gd name="connsiteY11" fmla="*/ 718458 h 4143829"/>
              <a:gd name="connsiteX12" fmla="*/ 5406571 w 5406571"/>
              <a:gd name="connsiteY12" fmla="*/ 1611086 h 4143829"/>
              <a:gd name="connsiteX13" fmla="*/ 5145314 w 5406571"/>
              <a:gd name="connsiteY13" fmla="*/ 3389086 h 4143829"/>
              <a:gd name="connsiteX14" fmla="*/ 4891314 w 5406571"/>
              <a:gd name="connsiteY14" fmla="*/ 4143829 h 4143829"/>
              <a:gd name="connsiteX15" fmla="*/ 4056742 w 5406571"/>
              <a:gd name="connsiteY15" fmla="*/ 4107543 h 4143829"/>
              <a:gd name="connsiteX16" fmla="*/ 3926114 w 5406571"/>
              <a:gd name="connsiteY16" fmla="*/ 4064000 h 4143829"/>
              <a:gd name="connsiteX17" fmla="*/ 2598057 w 5406571"/>
              <a:gd name="connsiteY17" fmla="*/ 3606800 h 4143829"/>
              <a:gd name="connsiteX18" fmla="*/ 2532742 w 5406571"/>
              <a:gd name="connsiteY18" fmla="*/ 3548743 h 4143829"/>
              <a:gd name="connsiteX19" fmla="*/ 2489200 w 5406571"/>
              <a:gd name="connsiteY19" fmla="*/ 3505200 h 4143829"/>
              <a:gd name="connsiteX20" fmla="*/ 2431142 w 5406571"/>
              <a:gd name="connsiteY20" fmla="*/ 3476172 h 4143829"/>
              <a:gd name="connsiteX21" fmla="*/ 1081314 w 5406571"/>
              <a:gd name="connsiteY21" fmla="*/ 2706915 h 414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6571" h="4143829">
                <a:moveTo>
                  <a:pt x="1081314" y="2706915"/>
                </a:moveTo>
                <a:lnTo>
                  <a:pt x="1117600" y="2561772"/>
                </a:lnTo>
                <a:lnTo>
                  <a:pt x="1088571" y="2460172"/>
                </a:lnTo>
                <a:lnTo>
                  <a:pt x="1081314" y="2220686"/>
                </a:lnTo>
                <a:lnTo>
                  <a:pt x="348342" y="2162629"/>
                </a:lnTo>
                <a:lnTo>
                  <a:pt x="333828" y="1836058"/>
                </a:lnTo>
                <a:lnTo>
                  <a:pt x="0" y="1748972"/>
                </a:lnTo>
                <a:lnTo>
                  <a:pt x="7257" y="1415143"/>
                </a:lnTo>
                <a:lnTo>
                  <a:pt x="232228" y="1400629"/>
                </a:lnTo>
                <a:lnTo>
                  <a:pt x="261257" y="1103086"/>
                </a:lnTo>
                <a:lnTo>
                  <a:pt x="4347028" y="0"/>
                </a:lnTo>
                <a:lnTo>
                  <a:pt x="5217885" y="718458"/>
                </a:lnTo>
                <a:lnTo>
                  <a:pt x="5406571" y="1611086"/>
                </a:lnTo>
                <a:lnTo>
                  <a:pt x="5145314" y="3389086"/>
                </a:lnTo>
                <a:lnTo>
                  <a:pt x="4891314" y="4143829"/>
                </a:lnTo>
                <a:lnTo>
                  <a:pt x="4056742" y="4107543"/>
                </a:lnTo>
                <a:lnTo>
                  <a:pt x="3926114" y="4064000"/>
                </a:lnTo>
                <a:lnTo>
                  <a:pt x="2598057" y="3606800"/>
                </a:lnTo>
                <a:cubicBezTo>
                  <a:pt x="2576285" y="3587448"/>
                  <a:pt x="2554037" y="3568618"/>
                  <a:pt x="2532742" y="3548743"/>
                </a:cubicBezTo>
                <a:cubicBezTo>
                  <a:pt x="2517736" y="3534738"/>
                  <a:pt x="2505903" y="3517131"/>
                  <a:pt x="2489200" y="3505200"/>
                </a:cubicBezTo>
                <a:cubicBezTo>
                  <a:pt x="2471593" y="3492624"/>
                  <a:pt x="2431142" y="3476172"/>
                  <a:pt x="2431142" y="3476172"/>
                </a:cubicBezTo>
                <a:lnTo>
                  <a:pt x="1081314" y="270691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417" y="1642323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372" y="1642322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86059" y="164232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002971"/>
            <a:ext cx="1046375" cy="28612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83314" y="1734457"/>
            <a:ext cx="5109029" cy="3955143"/>
          </a:xfrm>
          <a:custGeom>
            <a:avLst/>
            <a:gdLst>
              <a:gd name="connsiteX0" fmla="*/ 747486 w 5109029"/>
              <a:gd name="connsiteY0" fmla="*/ 2452914 h 3955143"/>
              <a:gd name="connsiteX1" fmla="*/ 754743 w 5109029"/>
              <a:gd name="connsiteY1" fmla="*/ 2032000 h 3955143"/>
              <a:gd name="connsiteX2" fmla="*/ 0 w 5109029"/>
              <a:gd name="connsiteY2" fmla="*/ 1988457 h 3955143"/>
              <a:gd name="connsiteX3" fmla="*/ 580572 w 5109029"/>
              <a:gd name="connsiteY3" fmla="*/ 1618343 h 3955143"/>
              <a:gd name="connsiteX4" fmla="*/ 595086 w 5109029"/>
              <a:gd name="connsiteY4" fmla="*/ 1233714 h 3955143"/>
              <a:gd name="connsiteX5" fmla="*/ 3178629 w 5109029"/>
              <a:gd name="connsiteY5" fmla="*/ 0 h 3955143"/>
              <a:gd name="connsiteX6" fmla="*/ 5050972 w 5109029"/>
              <a:gd name="connsiteY6" fmla="*/ 21772 h 3955143"/>
              <a:gd name="connsiteX7" fmla="*/ 5109029 w 5109029"/>
              <a:gd name="connsiteY7" fmla="*/ 1219200 h 3955143"/>
              <a:gd name="connsiteX8" fmla="*/ 4564743 w 5109029"/>
              <a:gd name="connsiteY8" fmla="*/ 3875314 h 3955143"/>
              <a:gd name="connsiteX9" fmla="*/ 3360057 w 5109029"/>
              <a:gd name="connsiteY9" fmla="*/ 3955143 h 3955143"/>
              <a:gd name="connsiteX10" fmla="*/ 747486 w 5109029"/>
              <a:gd name="connsiteY10" fmla="*/ 2452914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09029" h="3955143">
                <a:moveTo>
                  <a:pt x="747486" y="2452914"/>
                </a:moveTo>
                <a:lnTo>
                  <a:pt x="754743" y="2032000"/>
                </a:lnTo>
                <a:lnTo>
                  <a:pt x="0" y="1988457"/>
                </a:lnTo>
                <a:lnTo>
                  <a:pt x="580572" y="1618343"/>
                </a:lnTo>
                <a:lnTo>
                  <a:pt x="595086" y="1233714"/>
                </a:lnTo>
                <a:lnTo>
                  <a:pt x="3178629" y="0"/>
                </a:lnTo>
                <a:lnTo>
                  <a:pt x="5050972" y="21772"/>
                </a:lnTo>
                <a:lnTo>
                  <a:pt x="5109029" y="1219200"/>
                </a:lnTo>
                <a:lnTo>
                  <a:pt x="4564743" y="3875314"/>
                </a:lnTo>
                <a:lnTo>
                  <a:pt x="3360057" y="3955143"/>
                </a:lnTo>
                <a:lnTo>
                  <a:pt x="747486" y="24529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8239" y="995793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3 Links at once!!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See “ 1 1 1”</a:t>
            </a:r>
          </a:p>
          <a:p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	</a:t>
            </a:r>
            <a:r>
              <a:rPr lang="en-US" dirty="0" smtClean="0">
                <a:solidFill>
                  <a:schemeClr val="bg2"/>
                </a:solidFill>
              </a:rPr>
              <a:t>Let’s go back to our previous implication:</a:t>
            </a:r>
            <a:r>
              <a:rPr lang="en-US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550" y="1847332"/>
            <a:ext cx="142033" cy="1556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4341" y="1845524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87540" y="184435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86813" y="2661718"/>
            <a:ext cx="376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“Let’s </a:t>
            </a:r>
            <a:r>
              <a:rPr lang="en-US" dirty="0">
                <a:solidFill>
                  <a:schemeClr val="bg1"/>
                </a:solidFill>
              </a:rPr>
              <a:t>say a new node destroyed 2 older blocks, but, these blocks came from two </a:t>
            </a:r>
            <a:r>
              <a:rPr lang="en-US" i="1" dirty="0">
                <a:solidFill>
                  <a:schemeClr val="bg1"/>
                </a:solidFill>
              </a:rPr>
              <a:t>different nodes. </a:t>
            </a:r>
            <a:r>
              <a:rPr lang="en-US" dirty="0">
                <a:solidFill>
                  <a:schemeClr val="bg1"/>
                </a:solidFill>
              </a:rPr>
              <a:t>How many links would the new node have</a:t>
            </a:r>
            <a:r>
              <a:rPr lang="en-US" dirty="0" smtClean="0">
                <a:solidFill>
                  <a:schemeClr val="bg1"/>
                </a:solidFill>
              </a:rPr>
              <a:t>?”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402114"/>
            <a:ext cx="1046375" cy="24621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50857" y="1444171"/>
            <a:ext cx="3541486" cy="4187372"/>
          </a:xfrm>
          <a:custGeom>
            <a:avLst/>
            <a:gdLst>
              <a:gd name="connsiteX0" fmla="*/ 65314 w 3541486"/>
              <a:gd name="connsiteY0" fmla="*/ 2358572 h 4187372"/>
              <a:gd name="connsiteX1" fmla="*/ 72572 w 3541486"/>
              <a:gd name="connsiteY1" fmla="*/ 1879600 h 4187372"/>
              <a:gd name="connsiteX2" fmla="*/ 7257 w 3541486"/>
              <a:gd name="connsiteY2" fmla="*/ 1582058 h 4187372"/>
              <a:gd name="connsiteX3" fmla="*/ 0 w 3541486"/>
              <a:gd name="connsiteY3" fmla="*/ 1182915 h 4187372"/>
              <a:gd name="connsiteX4" fmla="*/ 1973943 w 3541486"/>
              <a:gd name="connsiteY4" fmla="*/ 0 h 4187372"/>
              <a:gd name="connsiteX5" fmla="*/ 3541486 w 3541486"/>
              <a:gd name="connsiteY5" fmla="*/ 370115 h 4187372"/>
              <a:gd name="connsiteX6" fmla="*/ 3243943 w 3541486"/>
              <a:gd name="connsiteY6" fmla="*/ 4187372 h 4187372"/>
              <a:gd name="connsiteX7" fmla="*/ 1008743 w 3541486"/>
              <a:gd name="connsiteY7" fmla="*/ 4013200 h 4187372"/>
              <a:gd name="connsiteX8" fmla="*/ 65314 w 3541486"/>
              <a:gd name="connsiteY8" fmla="*/ 2358572 h 418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1486" h="4187372">
                <a:moveTo>
                  <a:pt x="65314" y="2358572"/>
                </a:moveTo>
                <a:lnTo>
                  <a:pt x="72572" y="1879600"/>
                </a:lnTo>
                <a:lnTo>
                  <a:pt x="7257" y="1582058"/>
                </a:lnTo>
                <a:lnTo>
                  <a:pt x="0" y="1182915"/>
                </a:lnTo>
                <a:lnTo>
                  <a:pt x="1973943" y="0"/>
                </a:lnTo>
                <a:lnTo>
                  <a:pt x="3541486" y="370115"/>
                </a:lnTo>
                <a:lnTo>
                  <a:pt x="3243943" y="4187372"/>
                </a:lnTo>
                <a:lnTo>
                  <a:pt x="1008743" y="4013200"/>
                </a:lnTo>
                <a:lnTo>
                  <a:pt x="65314" y="235857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6910" y="2244667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9372" y="2244666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61681" y="224349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206171"/>
            <a:ext cx="1046375" cy="26580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963886" y="1139371"/>
            <a:ext cx="4528457" cy="4550229"/>
          </a:xfrm>
          <a:custGeom>
            <a:avLst/>
            <a:gdLst>
              <a:gd name="connsiteX0" fmla="*/ 174171 w 4528457"/>
              <a:gd name="connsiteY0" fmla="*/ 3018972 h 4550229"/>
              <a:gd name="connsiteX1" fmla="*/ 1045028 w 4528457"/>
              <a:gd name="connsiteY1" fmla="*/ 2677886 h 4550229"/>
              <a:gd name="connsiteX2" fmla="*/ 1045028 w 4528457"/>
              <a:gd name="connsiteY2" fmla="*/ 2677886 h 4550229"/>
              <a:gd name="connsiteX3" fmla="*/ 1052285 w 4528457"/>
              <a:gd name="connsiteY3" fmla="*/ 2365829 h 4550229"/>
              <a:gd name="connsiteX4" fmla="*/ 14514 w 4528457"/>
              <a:gd name="connsiteY4" fmla="*/ 2053772 h 4550229"/>
              <a:gd name="connsiteX5" fmla="*/ 0 w 4528457"/>
              <a:gd name="connsiteY5" fmla="*/ 1480458 h 4550229"/>
              <a:gd name="connsiteX6" fmla="*/ 3751943 w 4528457"/>
              <a:gd name="connsiteY6" fmla="*/ 0 h 4550229"/>
              <a:gd name="connsiteX7" fmla="*/ 4528457 w 4528457"/>
              <a:gd name="connsiteY7" fmla="*/ 1814286 h 4550229"/>
              <a:gd name="connsiteX8" fmla="*/ 4005943 w 4528457"/>
              <a:gd name="connsiteY8" fmla="*/ 4550229 h 4550229"/>
              <a:gd name="connsiteX9" fmla="*/ 420914 w 4528457"/>
              <a:gd name="connsiteY9" fmla="*/ 4122058 h 4550229"/>
              <a:gd name="connsiteX10" fmla="*/ 174171 w 4528457"/>
              <a:gd name="connsiteY10" fmla="*/ 3018972 h 455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8457" h="4550229">
                <a:moveTo>
                  <a:pt x="174171" y="3018972"/>
                </a:moveTo>
                <a:lnTo>
                  <a:pt x="1045028" y="2677886"/>
                </a:lnTo>
                <a:lnTo>
                  <a:pt x="1045028" y="2677886"/>
                </a:lnTo>
                <a:lnTo>
                  <a:pt x="1052285" y="2365829"/>
                </a:lnTo>
                <a:lnTo>
                  <a:pt x="14514" y="2053772"/>
                </a:lnTo>
                <a:lnTo>
                  <a:pt x="0" y="1480458"/>
                </a:lnTo>
                <a:lnTo>
                  <a:pt x="3751943" y="0"/>
                </a:lnTo>
                <a:lnTo>
                  <a:pt x="4528457" y="1814286"/>
                </a:lnTo>
                <a:lnTo>
                  <a:pt x="4005943" y="4550229"/>
                </a:lnTo>
                <a:lnTo>
                  <a:pt x="420914" y="4122058"/>
                </a:lnTo>
                <a:lnTo>
                  <a:pt x="174171" y="301897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59589" y="203770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57181" y="2206171"/>
            <a:ext cx="3535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 we have Node 7 connected twice to Node 6. Why might that be?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3936" y="4864230"/>
            <a:ext cx="506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Simply because Node 7 exchanged two block from Node 6.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612570"/>
            <a:ext cx="1046375" cy="22516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023429" y="1364343"/>
            <a:ext cx="3526971" cy="4216400"/>
          </a:xfrm>
          <a:custGeom>
            <a:avLst/>
            <a:gdLst>
              <a:gd name="connsiteX0" fmla="*/ 14514 w 3526971"/>
              <a:gd name="connsiteY0" fmla="*/ 2438400 h 4216400"/>
              <a:gd name="connsiteX1" fmla="*/ 0 w 3526971"/>
              <a:gd name="connsiteY1" fmla="*/ 2278743 h 4216400"/>
              <a:gd name="connsiteX2" fmla="*/ 1030514 w 3526971"/>
              <a:gd name="connsiteY2" fmla="*/ 1952171 h 4216400"/>
              <a:gd name="connsiteX3" fmla="*/ 1016000 w 3526971"/>
              <a:gd name="connsiteY3" fmla="*/ 1734457 h 4216400"/>
              <a:gd name="connsiteX4" fmla="*/ 1008742 w 3526971"/>
              <a:gd name="connsiteY4" fmla="*/ 1422400 h 4216400"/>
              <a:gd name="connsiteX5" fmla="*/ 783771 w 3526971"/>
              <a:gd name="connsiteY5" fmla="*/ 1393371 h 4216400"/>
              <a:gd name="connsiteX6" fmla="*/ 1008742 w 3526971"/>
              <a:gd name="connsiteY6" fmla="*/ 653143 h 4216400"/>
              <a:gd name="connsiteX7" fmla="*/ 2634342 w 3526971"/>
              <a:gd name="connsiteY7" fmla="*/ 0 h 4216400"/>
              <a:gd name="connsiteX8" fmla="*/ 3526971 w 3526971"/>
              <a:gd name="connsiteY8" fmla="*/ 1248228 h 4216400"/>
              <a:gd name="connsiteX9" fmla="*/ 2931885 w 3526971"/>
              <a:gd name="connsiteY9" fmla="*/ 3984171 h 4216400"/>
              <a:gd name="connsiteX10" fmla="*/ 994228 w 3526971"/>
              <a:gd name="connsiteY10" fmla="*/ 4216400 h 4216400"/>
              <a:gd name="connsiteX11" fmla="*/ 14514 w 3526971"/>
              <a:gd name="connsiteY11" fmla="*/ 243840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6971" h="4216400">
                <a:moveTo>
                  <a:pt x="14514" y="2438400"/>
                </a:moveTo>
                <a:lnTo>
                  <a:pt x="0" y="2278743"/>
                </a:lnTo>
                <a:lnTo>
                  <a:pt x="1030514" y="1952171"/>
                </a:lnTo>
                <a:lnTo>
                  <a:pt x="1016000" y="1734457"/>
                </a:lnTo>
                <a:lnTo>
                  <a:pt x="1008742" y="1422400"/>
                </a:lnTo>
                <a:lnTo>
                  <a:pt x="783771" y="1393371"/>
                </a:lnTo>
                <a:lnTo>
                  <a:pt x="1008742" y="653143"/>
                </a:lnTo>
                <a:lnTo>
                  <a:pt x="2634342" y="0"/>
                </a:lnTo>
                <a:lnTo>
                  <a:pt x="3526971" y="1248228"/>
                </a:lnTo>
                <a:lnTo>
                  <a:pt x="2931885" y="3984171"/>
                </a:lnTo>
                <a:lnTo>
                  <a:pt x="994228" y="4216400"/>
                </a:lnTo>
                <a:lnTo>
                  <a:pt x="14514" y="24384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18458" y="245395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830286"/>
            <a:ext cx="1046375" cy="2033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65371" y="1502229"/>
            <a:ext cx="3548743" cy="4209142"/>
          </a:xfrm>
          <a:custGeom>
            <a:avLst/>
            <a:gdLst>
              <a:gd name="connsiteX0" fmla="*/ 1088572 w 3548743"/>
              <a:gd name="connsiteY0" fmla="*/ 1669142 h 4209142"/>
              <a:gd name="connsiteX1" fmla="*/ 1074058 w 3548743"/>
              <a:gd name="connsiteY1" fmla="*/ 1603828 h 4209142"/>
              <a:gd name="connsiteX2" fmla="*/ 1074058 w 3548743"/>
              <a:gd name="connsiteY2" fmla="*/ 1291771 h 4209142"/>
              <a:gd name="connsiteX3" fmla="*/ 1545772 w 3548743"/>
              <a:gd name="connsiteY3" fmla="*/ 798285 h 4209142"/>
              <a:gd name="connsiteX4" fmla="*/ 1531258 w 3548743"/>
              <a:gd name="connsiteY4" fmla="*/ 457200 h 4209142"/>
              <a:gd name="connsiteX5" fmla="*/ 2561772 w 3548743"/>
              <a:gd name="connsiteY5" fmla="*/ 0 h 4209142"/>
              <a:gd name="connsiteX6" fmla="*/ 3396343 w 3548743"/>
              <a:gd name="connsiteY6" fmla="*/ 616857 h 4209142"/>
              <a:gd name="connsiteX7" fmla="*/ 3548743 w 3548743"/>
              <a:gd name="connsiteY7" fmla="*/ 1255485 h 4209142"/>
              <a:gd name="connsiteX8" fmla="*/ 3410858 w 3548743"/>
              <a:gd name="connsiteY8" fmla="*/ 3534228 h 4209142"/>
              <a:gd name="connsiteX9" fmla="*/ 2844800 w 3548743"/>
              <a:gd name="connsiteY9" fmla="*/ 4209142 h 4209142"/>
              <a:gd name="connsiteX10" fmla="*/ 1204686 w 3548743"/>
              <a:gd name="connsiteY10" fmla="*/ 3991428 h 4209142"/>
              <a:gd name="connsiteX11" fmla="*/ 0 w 3548743"/>
              <a:gd name="connsiteY11" fmla="*/ 2460171 h 4209142"/>
              <a:gd name="connsiteX12" fmla="*/ 65315 w 3548743"/>
              <a:gd name="connsiteY12" fmla="*/ 2300514 h 4209142"/>
              <a:gd name="connsiteX13" fmla="*/ 50800 w 3548743"/>
              <a:gd name="connsiteY13" fmla="*/ 2177142 h 4209142"/>
              <a:gd name="connsiteX14" fmla="*/ 1088572 w 3548743"/>
              <a:gd name="connsiteY14" fmla="*/ 1669142 h 420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48743" h="4209142">
                <a:moveTo>
                  <a:pt x="1088572" y="1669142"/>
                </a:moveTo>
                <a:lnTo>
                  <a:pt x="1074058" y="1603828"/>
                </a:lnTo>
                <a:lnTo>
                  <a:pt x="1074058" y="1291771"/>
                </a:lnTo>
                <a:lnTo>
                  <a:pt x="1545772" y="798285"/>
                </a:lnTo>
                <a:lnTo>
                  <a:pt x="1531258" y="457200"/>
                </a:lnTo>
                <a:lnTo>
                  <a:pt x="2561772" y="0"/>
                </a:lnTo>
                <a:lnTo>
                  <a:pt x="3396343" y="616857"/>
                </a:lnTo>
                <a:lnTo>
                  <a:pt x="3548743" y="1255485"/>
                </a:lnTo>
                <a:lnTo>
                  <a:pt x="3410858" y="3534228"/>
                </a:lnTo>
                <a:lnTo>
                  <a:pt x="2844800" y="4209142"/>
                </a:lnTo>
                <a:lnTo>
                  <a:pt x="1204686" y="3991428"/>
                </a:lnTo>
                <a:lnTo>
                  <a:pt x="0" y="2460171"/>
                </a:lnTo>
                <a:lnTo>
                  <a:pt x="65315" y="2300514"/>
                </a:lnTo>
                <a:lnTo>
                  <a:pt x="50800" y="2177142"/>
                </a:lnTo>
                <a:lnTo>
                  <a:pt x="1088572" y="166914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84803" y="2621902"/>
            <a:ext cx="128177" cy="208384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2997200"/>
            <a:ext cx="1046375" cy="1867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798457" y="1524000"/>
            <a:ext cx="3715657" cy="3918857"/>
          </a:xfrm>
          <a:custGeom>
            <a:avLst/>
            <a:gdLst>
              <a:gd name="connsiteX0" fmla="*/ 0 w 3715657"/>
              <a:gd name="connsiteY0" fmla="*/ 2307771 h 3918857"/>
              <a:gd name="connsiteX1" fmla="*/ 224972 w 3715657"/>
              <a:gd name="connsiteY1" fmla="*/ 2293257 h 3918857"/>
              <a:gd name="connsiteX2" fmla="*/ 232229 w 3715657"/>
              <a:gd name="connsiteY2" fmla="*/ 2140857 h 3918857"/>
              <a:gd name="connsiteX3" fmla="*/ 1988457 w 3715657"/>
              <a:gd name="connsiteY3" fmla="*/ 2111829 h 3918857"/>
              <a:gd name="connsiteX4" fmla="*/ 1988457 w 3715657"/>
              <a:gd name="connsiteY4" fmla="*/ 2111829 h 3918857"/>
              <a:gd name="connsiteX5" fmla="*/ 1988457 w 3715657"/>
              <a:gd name="connsiteY5" fmla="*/ 2111829 h 3918857"/>
              <a:gd name="connsiteX6" fmla="*/ 1952172 w 3715657"/>
              <a:gd name="connsiteY6" fmla="*/ 2082800 h 3918857"/>
              <a:gd name="connsiteX7" fmla="*/ 1959429 w 3715657"/>
              <a:gd name="connsiteY7" fmla="*/ 1734457 h 3918857"/>
              <a:gd name="connsiteX8" fmla="*/ 1240972 w 3715657"/>
              <a:gd name="connsiteY8" fmla="*/ 1465943 h 3918857"/>
              <a:gd name="connsiteX9" fmla="*/ 1240972 w 3715657"/>
              <a:gd name="connsiteY9" fmla="*/ 1306286 h 3918857"/>
              <a:gd name="connsiteX10" fmla="*/ 1719943 w 3715657"/>
              <a:gd name="connsiteY10" fmla="*/ 791029 h 3918857"/>
              <a:gd name="connsiteX11" fmla="*/ 1712686 w 3715657"/>
              <a:gd name="connsiteY11" fmla="*/ 413657 h 3918857"/>
              <a:gd name="connsiteX12" fmla="*/ 3127829 w 3715657"/>
              <a:gd name="connsiteY12" fmla="*/ 0 h 3918857"/>
              <a:gd name="connsiteX13" fmla="*/ 3715657 w 3715657"/>
              <a:gd name="connsiteY13" fmla="*/ 1320800 h 3918857"/>
              <a:gd name="connsiteX14" fmla="*/ 3084286 w 3715657"/>
              <a:gd name="connsiteY14" fmla="*/ 3911600 h 3918857"/>
              <a:gd name="connsiteX15" fmla="*/ 1487714 w 3715657"/>
              <a:gd name="connsiteY15" fmla="*/ 3918857 h 3918857"/>
              <a:gd name="connsiteX16" fmla="*/ 58057 w 3715657"/>
              <a:gd name="connsiteY16" fmla="*/ 2866571 h 3918857"/>
              <a:gd name="connsiteX17" fmla="*/ 0 w 3715657"/>
              <a:gd name="connsiteY17" fmla="*/ 2307771 h 391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15657" h="3918857">
                <a:moveTo>
                  <a:pt x="0" y="2307771"/>
                </a:moveTo>
                <a:lnTo>
                  <a:pt x="224972" y="2293257"/>
                </a:lnTo>
                <a:lnTo>
                  <a:pt x="232229" y="2140857"/>
                </a:lnTo>
                <a:lnTo>
                  <a:pt x="1988457" y="2111829"/>
                </a:lnTo>
                <a:lnTo>
                  <a:pt x="1988457" y="2111829"/>
                </a:lnTo>
                <a:lnTo>
                  <a:pt x="1988457" y="2111829"/>
                </a:lnTo>
                <a:lnTo>
                  <a:pt x="1952172" y="2082800"/>
                </a:lnTo>
                <a:lnTo>
                  <a:pt x="1959429" y="1734457"/>
                </a:lnTo>
                <a:lnTo>
                  <a:pt x="1240972" y="1465943"/>
                </a:lnTo>
                <a:lnTo>
                  <a:pt x="1240972" y="1306286"/>
                </a:lnTo>
                <a:lnTo>
                  <a:pt x="1719943" y="791029"/>
                </a:lnTo>
                <a:lnTo>
                  <a:pt x="1712686" y="413657"/>
                </a:lnTo>
                <a:lnTo>
                  <a:pt x="3127829" y="0"/>
                </a:lnTo>
                <a:lnTo>
                  <a:pt x="3715657" y="1320800"/>
                </a:lnTo>
                <a:lnTo>
                  <a:pt x="3084286" y="3911600"/>
                </a:lnTo>
                <a:lnTo>
                  <a:pt x="1487714" y="3918857"/>
                </a:lnTo>
                <a:lnTo>
                  <a:pt x="58057" y="2866571"/>
                </a:lnTo>
                <a:lnTo>
                  <a:pt x="0" y="230777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78294" y="283858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0991"/>
            <a:ext cx="8534400" cy="1507067"/>
          </a:xfrm>
        </p:spPr>
        <p:txBody>
          <a:bodyPr/>
          <a:lstStyle/>
          <a:p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06377"/>
            <a:ext cx="8534400" cy="5251623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Inspired by the creator of Wolfram Alpha, Stephen Wolfram, author of </a:t>
            </a:r>
            <a:r>
              <a:rPr lang="en-US" sz="2400" i="1" dirty="0" smtClean="0"/>
              <a:t>A New Kind of Science.</a:t>
            </a:r>
            <a:r>
              <a:rPr lang="en-US" sz="2400" dirty="0"/>
              <a:t> </a:t>
            </a:r>
            <a:endParaRPr lang="en-US" sz="2400" dirty="0" smtClean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Shows how simple programs lead to huge complexities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Argues how complexity can arise from extremely simple rules has relevance in other fields </a:t>
            </a:r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/>
              <a:t>DNA – simple bases create complicated programs</a:t>
            </a:r>
            <a:r>
              <a:rPr lang="en-US" sz="2200" dirty="0" smtClean="0"/>
              <a:t>.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dirty="0"/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Our POV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3-D + Time</a:t>
            </a:r>
          </a:p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dirty="0" smtClean="0"/>
              <a:t>String Theory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implies multiple dimensions </a:t>
            </a:r>
          </a:p>
          <a:p>
            <a:pPr lvl="2" defTabSz="914400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200" dirty="0" smtClean="0"/>
              <a:t>Our research has created original mechanisms to evaluate different dimensions.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59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3222171"/>
            <a:ext cx="1046375" cy="16420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872267" y="1190171"/>
            <a:ext cx="2598304" cy="4354286"/>
          </a:xfrm>
          <a:custGeom>
            <a:avLst/>
            <a:gdLst>
              <a:gd name="connsiteX0" fmla="*/ 29276 w 2598304"/>
              <a:gd name="connsiteY0" fmla="*/ 3512458 h 4354286"/>
              <a:gd name="connsiteX1" fmla="*/ 29276 w 2598304"/>
              <a:gd name="connsiteY1" fmla="*/ 3512458 h 4354286"/>
              <a:gd name="connsiteX2" fmla="*/ 247 w 2598304"/>
              <a:gd name="connsiteY2" fmla="*/ 3410858 h 4354286"/>
              <a:gd name="connsiteX3" fmla="*/ 22019 w 2598304"/>
              <a:gd name="connsiteY3" fmla="*/ 3374572 h 4354286"/>
              <a:gd name="connsiteX4" fmla="*/ 29276 w 2598304"/>
              <a:gd name="connsiteY4" fmla="*/ 2931886 h 4354286"/>
              <a:gd name="connsiteX5" fmla="*/ 892876 w 2598304"/>
              <a:gd name="connsiteY5" fmla="*/ 2460172 h 4354286"/>
              <a:gd name="connsiteX6" fmla="*/ 892876 w 2598304"/>
              <a:gd name="connsiteY6" fmla="*/ 2024743 h 4354286"/>
              <a:gd name="connsiteX7" fmla="*/ 152647 w 2598304"/>
              <a:gd name="connsiteY7" fmla="*/ 1850572 h 4354286"/>
              <a:gd name="connsiteX8" fmla="*/ 167162 w 2598304"/>
              <a:gd name="connsiteY8" fmla="*/ 1611086 h 4354286"/>
              <a:gd name="connsiteX9" fmla="*/ 646133 w 2598304"/>
              <a:gd name="connsiteY9" fmla="*/ 1139372 h 4354286"/>
              <a:gd name="connsiteX10" fmla="*/ 638876 w 2598304"/>
              <a:gd name="connsiteY10" fmla="*/ 616858 h 4354286"/>
              <a:gd name="connsiteX11" fmla="*/ 2097562 w 2598304"/>
              <a:gd name="connsiteY11" fmla="*/ 0 h 4354286"/>
              <a:gd name="connsiteX12" fmla="*/ 2598304 w 2598304"/>
              <a:gd name="connsiteY12" fmla="*/ 1669143 h 4354286"/>
              <a:gd name="connsiteX13" fmla="*/ 2162876 w 2598304"/>
              <a:gd name="connsiteY13" fmla="*/ 4180115 h 4354286"/>
              <a:gd name="connsiteX14" fmla="*/ 725962 w 2598304"/>
              <a:gd name="connsiteY14" fmla="*/ 4354286 h 4354286"/>
              <a:gd name="connsiteX15" fmla="*/ 29276 w 2598304"/>
              <a:gd name="connsiteY15" fmla="*/ 3512458 h 435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8304" h="4354286">
                <a:moveTo>
                  <a:pt x="29276" y="3512458"/>
                </a:moveTo>
                <a:lnTo>
                  <a:pt x="29276" y="3512458"/>
                </a:lnTo>
                <a:cubicBezTo>
                  <a:pt x="-4665" y="3436090"/>
                  <a:pt x="247" y="3470968"/>
                  <a:pt x="247" y="3410858"/>
                </a:cubicBezTo>
                <a:lnTo>
                  <a:pt x="22019" y="3374572"/>
                </a:lnTo>
                <a:lnTo>
                  <a:pt x="29276" y="2931886"/>
                </a:lnTo>
                <a:lnTo>
                  <a:pt x="892876" y="2460172"/>
                </a:lnTo>
                <a:lnTo>
                  <a:pt x="892876" y="2024743"/>
                </a:lnTo>
                <a:lnTo>
                  <a:pt x="152647" y="1850572"/>
                </a:lnTo>
                <a:lnTo>
                  <a:pt x="167162" y="1611086"/>
                </a:lnTo>
                <a:lnTo>
                  <a:pt x="646133" y="1139372"/>
                </a:lnTo>
                <a:lnTo>
                  <a:pt x="638876" y="616858"/>
                </a:lnTo>
                <a:lnTo>
                  <a:pt x="2097562" y="0"/>
                </a:lnTo>
                <a:lnTo>
                  <a:pt x="2598304" y="1669143"/>
                </a:lnTo>
                <a:lnTo>
                  <a:pt x="2162876" y="4180115"/>
                </a:lnTo>
                <a:lnTo>
                  <a:pt x="725962" y="4354286"/>
                </a:lnTo>
                <a:lnTo>
                  <a:pt x="29276" y="351245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264" y="3064724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5" y="3436735"/>
            <a:ext cx="1102861" cy="1427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879771" y="1698171"/>
            <a:ext cx="2561772" cy="3853543"/>
          </a:xfrm>
          <a:custGeom>
            <a:avLst/>
            <a:gdLst>
              <a:gd name="connsiteX0" fmla="*/ 0 w 2561772"/>
              <a:gd name="connsiteY0" fmla="*/ 2975429 h 3853543"/>
              <a:gd name="connsiteX1" fmla="*/ 14515 w 2561772"/>
              <a:gd name="connsiteY1" fmla="*/ 2779486 h 3853543"/>
              <a:gd name="connsiteX2" fmla="*/ 7258 w 2561772"/>
              <a:gd name="connsiteY2" fmla="*/ 2525486 h 3853543"/>
              <a:gd name="connsiteX3" fmla="*/ 870858 w 2561772"/>
              <a:gd name="connsiteY3" fmla="*/ 1930400 h 3853543"/>
              <a:gd name="connsiteX4" fmla="*/ 870858 w 2561772"/>
              <a:gd name="connsiteY4" fmla="*/ 1596572 h 3853543"/>
              <a:gd name="connsiteX5" fmla="*/ 145143 w 2561772"/>
              <a:gd name="connsiteY5" fmla="*/ 1335315 h 3853543"/>
              <a:gd name="connsiteX6" fmla="*/ 159658 w 2561772"/>
              <a:gd name="connsiteY6" fmla="*/ 1103086 h 3853543"/>
              <a:gd name="connsiteX7" fmla="*/ 1161143 w 2561772"/>
              <a:gd name="connsiteY7" fmla="*/ 464458 h 3853543"/>
              <a:gd name="connsiteX8" fmla="*/ 1364343 w 2561772"/>
              <a:gd name="connsiteY8" fmla="*/ 471715 h 3853543"/>
              <a:gd name="connsiteX9" fmla="*/ 1349829 w 2561772"/>
              <a:gd name="connsiteY9" fmla="*/ 326572 h 3853543"/>
              <a:gd name="connsiteX10" fmla="*/ 1342572 w 2561772"/>
              <a:gd name="connsiteY10" fmla="*/ 116115 h 3853543"/>
              <a:gd name="connsiteX11" fmla="*/ 2061029 w 2561772"/>
              <a:gd name="connsiteY11" fmla="*/ 0 h 3853543"/>
              <a:gd name="connsiteX12" fmla="*/ 2561772 w 2561772"/>
              <a:gd name="connsiteY12" fmla="*/ 841829 h 3853543"/>
              <a:gd name="connsiteX13" fmla="*/ 2394858 w 2561772"/>
              <a:gd name="connsiteY13" fmla="*/ 2663372 h 3853543"/>
              <a:gd name="connsiteX14" fmla="*/ 2053772 w 2561772"/>
              <a:gd name="connsiteY14" fmla="*/ 3672115 h 3853543"/>
              <a:gd name="connsiteX15" fmla="*/ 1270000 w 2561772"/>
              <a:gd name="connsiteY15" fmla="*/ 3853543 h 3853543"/>
              <a:gd name="connsiteX16" fmla="*/ 319315 w 2561772"/>
              <a:gd name="connsiteY16" fmla="*/ 3526972 h 3853543"/>
              <a:gd name="connsiteX17" fmla="*/ 0 w 2561772"/>
              <a:gd name="connsiteY17" fmla="*/ 2975429 h 385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61772" h="3853543">
                <a:moveTo>
                  <a:pt x="0" y="2975429"/>
                </a:moveTo>
                <a:lnTo>
                  <a:pt x="14515" y="2779486"/>
                </a:lnTo>
                <a:lnTo>
                  <a:pt x="7258" y="2525486"/>
                </a:lnTo>
                <a:lnTo>
                  <a:pt x="870858" y="1930400"/>
                </a:lnTo>
                <a:lnTo>
                  <a:pt x="870858" y="1596572"/>
                </a:lnTo>
                <a:lnTo>
                  <a:pt x="145143" y="1335315"/>
                </a:lnTo>
                <a:lnTo>
                  <a:pt x="159658" y="1103086"/>
                </a:lnTo>
                <a:lnTo>
                  <a:pt x="1161143" y="464458"/>
                </a:lnTo>
                <a:lnTo>
                  <a:pt x="1364343" y="471715"/>
                </a:lnTo>
                <a:lnTo>
                  <a:pt x="1349829" y="326572"/>
                </a:lnTo>
                <a:lnTo>
                  <a:pt x="1342572" y="116115"/>
                </a:lnTo>
                <a:lnTo>
                  <a:pt x="2061029" y="0"/>
                </a:lnTo>
                <a:lnTo>
                  <a:pt x="2561772" y="841829"/>
                </a:lnTo>
                <a:lnTo>
                  <a:pt x="2394858" y="2663372"/>
                </a:lnTo>
                <a:lnTo>
                  <a:pt x="2053772" y="3672115"/>
                </a:lnTo>
                <a:lnTo>
                  <a:pt x="1270000" y="3853543"/>
                </a:lnTo>
                <a:lnTo>
                  <a:pt x="319315" y="3526972"/>
                </a:lnTo>
                <a:lnTo>
                  <a:pt x="0" y="297542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94022" y="322213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5" y="3624942"/>
            <a:ext cx="1102861" cy="12392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712857" y="2177143"/>
            <a:ext cx="2757714" cy="3497943"/>
          </a:xfrm>
          <a:custGeom>
            <a:avLst/>
            <a:gdLst>
              <a:gd name="connsiteX0" fmla="*/ 0 w 2757714"/>
              <a:gd name="connsiteY0" fmla="*/ 3055257 h 3497943"/>
              <a:gd name="connsiteX1" fmla="*/ 195943 w 2757714"/>
              <a:gd name="connsiteY1" fmla="*/ 2365828 h 3497943"/>
              <a:gd name="connsiteX2" fmla="*/ 174172 w 2757714"/>
              <a:gd name="connsiteY2" fmla="*/ 2278743 h 3497943"/>
              <a:gd name="connsiteX3" fmla="*/ 203200 w 2757714"/>
              <a:gd name="connsiteY3" fmla="*/ 2082800 h 3497943"/>
              <a:gd name="connsiteX4" fmla="*/ 1052286 w 2757714"/>
              <a:gd name="connsiteY4" fmla="*/ 1451428 h 3497943"/>
              <a:gd name="connsiteX5" fmla="*/ 1052286 w 2757714"/>
              <a:gd name="connsiteY5" fmla="*/ 1074057 h 3497943"/>
              <a:gd name="connsiteX6" fmla="*/ 326572 w 2757714"/>
              <a:gd name="connsiteY6" fmla="*/ 841828 h 3497943"/>
              <a:gd name="connsiteX7" fmla="*/ 319314 w 2757714"/>
              <a:gd name="connsiteY7" fmla="*/ 638628 h 3497943"/>
              <a:gd name="connsiteX8" fmla="*/ 1320800 w 2757714"/>
              <a:gd name="connsiteY8" fmla="*/ 0 h 3497943"/>
              <a:gd name="connsiteX9" fmla="*/ 2104572 w 2757714"/>
              <a:gd name="connsiteY9" fmla="*/ 21771 h 3497943"/>
              <a:gd name="connsiteX10" fmla="*/ 2757714 w 2757714"/>
              <a:gd name="connsiteY10" fmla="*/ 239486 h 3497943"/>
              <a:gd name="connsiteX11" fmla="*/ 2743200 w 2757714"/>
              <a:gd name="connsiteY11" fmla="*/ 674914 h 3497943"/>
              <a:gd name="connsiteX12" fmla="*/ 2714172 w 2757714"/>
              <a:gd name="connsiteY12" fmla="*/ 740228 h 3497943"/>
              <a:gd name="connsiteX13" fmla="*/ 2452914 w 2757714"/>
              <a:gd name="connsiteY13" fmla="*/ 3091543 h 3497943"/>
              <a:gd name="connsiteX14" fmla="*/ 1698172 w 2757714"/>
              <a:gd name="connsiteY14" fmla="*/ 3497943 h 3497943"/>
              <a:gd name="connsiteX15" fmla="*/ 0 w 2757714"/>
              <a:gd name="connsiteY15" fmla="*/ 3055257 h 34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7714" h="3497943">
                <a:moveTo>
                  <a:pt x="0" y="3055257"/>
                </a:moveTo>
                <a:lnTo>
                  <a:pt x="195943" y="2365828"/>
                </a:lnTo>
                <a:lnTo>
                  <a:pt x="174172" y="2278743"/>
                </a:lnTo>
                <a:lnTo>
                  <a:pt x="203200" y="2082800"/>
                </a:lnTo>
                <a:lnTo>
                  <a:pt x="1052286" y="1451428"/>
                </a:lnTo>
                <a:lnTo>
                  <a:pt x="1052286" y="1074057"/>
                </a:lnTo>
                <a:lnTo>
                  <a:pt x="326572" y="841828"/>
                </a:lnTo>
                <a:lnTo>
                  <a:pt x="319314" y="638628"/>
                </a:lnTo>
                <a:lnTo>
                  <a:pt x="1320800" y="0"/>
                </a:lnTo>
                <a:lnTo>
                  <a:pt x="2104572" y="21771"/>
                </a:lnTo>
                <a:lnTo>
                  <a:pt x="2757714" y="239486"/>
                </a:lnTo>
                <a:lnTo>
                  <a:pt x="2743200" y="674914"/>
                </a:lnTo>
                <a:lnTo>
                  <a:pt x="2714172" y="740228"/>
                </a:lnTo>
                <a:lnTo>
                  <a:pt x="2452914" y="3091543"/>
                </a:lnTo>
                <a:lnTo>
                  <a:pt x="1698172" y="3497943"/>
                </a:lnTo>
                <a:lnTo>
                  <a:pt x="0" y="30552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7614" y="343673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595" y="343673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57050" y="343556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3834582"/>
            <a:ext cx="1118546" cy="1029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892413" y="2320413"/>
            <a:ext cx="2605548" cy="3490452"/>
          </a:xfrm>
          <a:custGeom>
            <a:avLst/>
            <a:gdLst>
              <a:gd name="connsiteX0" fmla="*/ 1130710 w 2605548"/>
              <a:gd name="connsiteY0" fmla="*/ 609600 h 3490452"/>
              <a:gd name="connsiteX1" fmla="*/ 1533832 w 2605548"/>
              <a:gd name="connsiteY1" fmla="*/ 609600 h 3490452"/>
              <a:gd name="connsiteX2" fmla="*/ 1425677 w 2605548"/>
              <a:gd name="connsiteY2" fmla="*/ 570271 h 3490452"/>
              <a:gd name="connsiteX3" fmla="*/ 1415845 w 2605548"/>
              <a:gd name="connsiteY3" fmla="*/ 255639 h 3490452"/>
              <a:gd name="connsiteX4" fmla="*/ 2212258 w 2605548"/>
              <a:gd name="connsiteY4" fmla="*/ 0 h 3490452"/>
              <a:gd name="connsiteX5" fmla="*/ 2605548 w 2605548"/>
              <a:gd name="connsiteY5" fmla="*/ 216310 h 3490452"/>
              <a:gd name="connsiteX6" fmla="*/ 2526890 w 2605548"/>
              <a:gd name="connsiteY6" fmla="*/ 727587 h 3490452"/>
              <a:gd name="connsiteX7" fmla="*/ 2428568 w 2605548"/>
              <a:gd name="connsiteY7" fmla="*/ 2792361 h 3490452"/>
              <a:gd name="connsiteX8" fmla="*/ 1828800 w 2605548"/>
              <a:gd name="connsiteY8" fmla="*/ 3490452 h 3490452"/>
              <a:gd name="connsiteX9" fmla="*/ 324464 w 2605548"/>
              <a:gd name="connsiteY9" fmla="*/ 2998839 h 3490452"/>
              <a:gd name="connsiteX10" fmla="*/ 9832 w 2605548"/>
              <a:gd name="connsiteY10" fmla="*/ 2261419 h 3490452"/>
              <a:gd name="connsiteX11" fmla="*/ 0 w 2605548"/>
              <a:gd name="connsiteY11" fmla="*/ 1740310 h 3490452"/>
              <a:gd name="connsiteX12" fmla="*/ 875071 w 2605548"/>
              <a:gd name="connsiteY12" fmla="*/ 1317522 h 3490452"/>
              <a:gd name="connsiteX13" fmla="*/ 875071 w 2605548"/>
              <a:gd name="connsiteY13" fmla="*/ 924232 h 3490452"/>
              <a:gd name="connsiteX14" fmla="*/ 1130710 w 2605548"/>
              <a:gd name="connsiteY14" fmla="*/ 609600 h 349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05548" h="3490452">
                <a:moveTo>
                  <a:pt x="1130710" y="609600"/>
                </a:moveTo>
                <a:lnTo>
                  <a:pt x="1533832" y="609600"/>
                </a:lnTo>
                <a:lnTo>
                  <a:pt x="1425677" y="570271"/>
                </a:lnTo>
                <a:lnTo>
                  <a:pt x="1415845" y="255639"/>
                </a:lnTo>
                <a:lnTo>
                  <a:pt x="2212258" y="0"/>
                </a:lnTo>
                <a:lnTo>
                  <a:pt x="2605548" y="216310"/>
                </a:lnTo>
                <a:lnTo>
                  <a:pt x="2526890" y="727587"/>
                </a:lnTo>
                <a:lnTo>
                  <a:pt x="2428568" y="2792361"/>
                </a:lnTo>
                <a:lnTo>
                  <a:pt x="1828800" y="3490452"/>
                </a:lnTo>
                <a:lnTo>
                  <a:pt x="324464" y="2998839"/>
                </a:lnTo>
                <a:lnTo>
                  <a:pt x="9832" y="2261419"/>
                </a:lnTo>
                <a:lnTo>
                  <a:pt x="0" y="1740310"/>
                </a:lnTo>
                <a:lnTo>
                  <a:pt x="875071" y="1317522"/>
                </a:lnTo>
                <a:lnTo>
                  <a:pt x="875071" y="924232"/>
                </a:lnTo>
                <a:lnTo>
                  <a:pt x="1130710" y="6096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674" y="3659347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9872" y="3659346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00055" y="3658173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031226"/>
            <a:ext cx="1118546" cy="833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90871" y="2229224"/>
            <a:ext cx="2510117" cy="3239247"/>
          </a:xfrm>
          <a:custGeom>
            <a:avLst/>
            <a:gdLst>
              <a:gd name="connsiteX0" fmla="*/ 17929 w 2510117"/>
              <a:gd name="connsiteY0" fmla="*/ 2324847 h 3239247"/>
              <a:gd name="connsiteX1" fmla="*/ 0 w 2510117"/>
              <a:gd name="connsiteY1" fmla="*/ 1918447 h 3239247"/>
              <a:gd name="connsiteX2" fmla="*/ 1637553 w 2510117"/>
              <a:gd name="connsiteY2" fmla="*/ 1822823 h 3239247"/>
              <a:gd name="connsiteX3" fmla="*/ 1452282 w 2510117"/>
              <a:gd name="connsiteY3" fmla="*/ 681317 h 3239247"/>
              <a:gd name="connsiteX4" fmla="*/ 1428376 w 2510117"/>
              <a:gd name="connsiteY4" fmla="*/ 418352 h 3239247"/>
              <a:gd name="connsiteX5" fmla="*/ 2366682 w 2510117"/>
              <a:gd name="connsiteY5" fmla="*/ 0 h 3239247"/>
              <a:gd name="connsiteX6" fmla="*/ 2510117 w 2510117"/>
              <a:gd name="connsiteY6" fmla="*/ 818776 h 3239247"/>
              <a:gd name="connsiteX7" fmla="*/ 2288988 w 2510117"/>
              <a:gd name="connsiteY7" fmla="*/ 2755152 h 3239247"/>
              <a:gd name="connsiteX8" fmla="*/ 1828800 w 2510117"/>
              <a:gd name="connsiteY8" fmla="*/ 3239247 h 3239247"/>
              <a:gd name="connsiteX9" fmla="*/ 741082 w 2510117"/>
              <a:gd name="connsiteY9" fmla="*/ 3155576 h 3239247"/>
              <a:gd name="connsiteX10" fmla="*/ 17929 w 2510117"/>
              <a:gd name="connsiteY10" fmla="*/ 2324847 h 3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0117" h="3239247">
                <a:moveTo>
                  <a:pt x="17929" y="2324847"/>
                </a:moveTo>
                <a:lnTo>
                  <a:pt x="0" y="1918447"/>
                </a:lnTo>
                <a:lnTo>
                  <a:pt x="1637553" y="1822823"/>
                </a:lnTo>
                <a:lnTo>
                  <a:pt x="1452282" y="681317"/>
                </a:lnTo>
                <a:lnTo>
                  <a:pt x="1428376" y="418352"/>
                </a:lnTo>
                <a:lnTo>
                  <a:pt x="2366682" y="0"/>
                </a:lnTo>
                <a:lnTo>
                  <a:pt x="2510117" y="818776"/>
                </a:lnTo>
                <a:lnTo>
                  <a:pt x="2288988" y="2755152"/>
                </a:lnTo>
                <a:lnTo>
                  <a:pt x="1828800" y="3239247"/>
                </a:lnTo>
                <a:lnTo>
                  <a:pt x="741082" y="3155576"/>
                </a:lnTo>
                <a:lnTo>
                  <a:pt x="17929" y="232484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4686" y="384761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91366" y="384761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284556" y="3846438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230168"/>
            <a:ext cx="1118546" cy="634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01897" y="2234381"/>
            <a:ext cx="1696064" cy="3797709"/>
          </a:xfrm>
          <a:custGeom>
            <a:avLst/>
            <a:gdLst>
              <a:gd name="connsiteX0" fmla="*/ 7374 w 1696064"/>
              <a:gd name="connsiteY0" fmla="*/ 2617838 h 3797709"/>
              <a:gd name="connsiteX1" fmla="*/ 117987 w 1696064"/>
              <a:gd name="connsiteY1" fmla="*/ 2603090 h 3797709"/>
              <a:gd name="connsiteX2" fmla="*/ 103238 w 1696064"/>
              <a:gd name="connsiteY2" fmla="*/ 2418735 h 3797709"/>
              <a:gd name="connsiteX3" fmla="*/ 530942 w 1696064"/>
              <a:gd name="connsiteY3" fmla="*/ 1858296 h 3797709"/>
              <a:gd name="connsiteX4" fmla="*/ 582561 w 1696064"/>
              <a:gd name="connsiteY4" fmla="*/ 1806677 h 3797709"/>
              <a:gd name="connsiteX5" fmla="*/ 678426 w 1696064"/>
              <a:gd name="connsiteY5" fmla="*/ 766916 h 3797709"/>
              <a:gd name="connsiteX6" fmla="*/ 508819 w 1696064"/>
              <a:gd name="connsiteY6" fmla="*/ 685800 h 3797709"/>
              <a:gd name="connsiteX7" fmla="*/ 523568 w 1696064"/>
              <a:gd name="connsiteY7" fmla="*/ 376084 h 3797709"/>
              <a:gd name="connsiteX8" fmla="*/ 1378974 w 1696064"/>
              <a:gd name="connsiteY8" fmla="*/ 0 h 3797709"/>
              <a:gd name="connsiteX9" fmla="*/ 1696064 w 1696064"/>
              <a:gd name="connsiteY9" fmla="*/ 648929 h 3797709"/>
              <a:gd name="connsiteX10" fmla="*/ 1460090 w 1696064"/>
              <a:gd name="connsiteY10" fmla="*/ 3746090 h 3797709"/>
              <a:gd name="connsiteX11" fmla="*/ 0 w 1696064"/>
              <a:gd name="connsiteY11" fmla="*/ 3797709 h 3797709"/>
              <a:gd name="connsiteX12" fmla="*/ 7374 w 1696064"/>
              <a:gd name="connsiteY12" fmla="*/ 2617838 h 379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6064" h="3797709">
                <a:moveTo>
                  <a:pt x="7374" y="2617838"/>
                </a:moveTo>
                <a:lnTo>
                  <a:pt x="117987" y="2603090"/>
                </a:lnTo>
                <a:lnTo>
                  <a:pt x="103238" y="2418735"/>
                </a:lnTo>
                <a:lnTo>
                  <a:pt x="530942" y="1858296"/>
                </a:lnTo>
                <a:lnTo>
                  <a:pt x="582561" y="1806677"/>
                </a:lnTo>
                <a:lnTo>
                  <a:pt x="678426" y="766916"/>
                </a:lnTo>
                <a:lnTo>
                  <a:pt x="508819" y="685800"/>
                </a:lnTo>
                <a:lnTo>
                  <a:pt x="523568" y="376084"/>
                </a:lnTo>
                <a:lnTo>
                  <a:pt x="1378974" y="0"/>
                </a:lnTo>
                <a:lnTo>
                  <a:pt x="1696064" y="648929"/>
                </a:lnTo>
                <a:lnTo>
                  <a:pt x="1460090" y="3746090"/>
                </a:lnTo>
                <a:lnTo>
                  <a:pt x="0" y="3797709"/>
                </a:lnTo>
                <a:lnTo>
                  <a:pt x="7374" y="2617838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18457" y="4053925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431890"/>
            <a:ext cx="1118546" cy="432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639665" y="4011561"/>
            <a:ext cx="1437967" cy="1607574"/>
          </a:xfrm>
          <a:custGeom>
            <a:avLst/>
            <a:gdLst>
              <a:gd name="connsiteX0" fmla="*/ 0 w 1437967"/>
              <a:gd name="connsiteY0" fmla="*/ 840658 h 1607574"/>
              <a:gd name="connsiteX1" fmla="*/ 287593 w 1437967"/>
              <a:gd name="connsiteY1" fmla="*/ 818536 h 1607574"/>
              <a:gd name="connsiteX2" fmla="*/ 272845 w 1437967"/>
              <a:gd name="connsiteY2" fmla="*/ 781665 h 1607574"/>
              <a:gd name="connsiteX3" fmla="*/ 265470 w 1437967"/>
              <a:gd name="connsiteY3" fmla="*/ 604684 h 1607574"/>
              <a:gd name="connsiteX4" fmla="*/ 663677 w 1437967"/>
              <a:gd name="connsiteY4" fmla="*/ 58994 h 1607574"/>
              <a:gd name="connsiteX5" fmla="*/ 973393 w 1437967"/>
              <a:gd name="connsiteY5" fmla="*/ 0 h 1607574"/>
              <a:gd name="connsiteX6" fmla="*/ 1437967 w 1437967"/>
              <a:gd name="connsiteY6" fmla="*/ 641555 h 1607574"/>
              <a:gd name="connsiteX7" fmla="*/ 1231490 w 1437967"/>
              <a:gd name="connsiteY7" fmla="*/ 1578078 h 1607574"/>
              <a:gd name="connsiteX8" fmla="*/ 103238 w 1437967"/>
              <a:gd name="connsiteY8" fmla="*/ 1607574 h 1607574"/>
              <a:gd name="connsiteX9" fmla="*/ 0 w 1437967"/>
              <a:gd name="connsiteY9" fmla="*/ 840658 h 16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967" h="1607574">
                <a:moveTo>
                  <a:pt x="0" y="840658"/>
                </a:moveTo>
                <a:lnTo>
                  <a:pt x="287593" y="818536"/>
                </a:lnTo>
                <a:lnTo>
                  <a:pt x="272845" y="781665"/>
                </a:lnTo>
                <a:lnTo>
                  <a:pt x="265470" y="604684"/>
                </a:lnTo>
                <a:lnTo>
                  <a:pt x="663677" y="58994"/>
                </a:lnTo>
                <a:lnTo>
                  <a:pt x="973393" y="0"/>
                </a:lnTo>
                <a:lnTo>
                  <a:pt x="1437967" y="641555"/>
                </a:lnTo>
                <a:lnTo>
                  <a:pt x="1231490" y="1578078"/>
                </a:lnTo>
                <a:lnTo>
                  <a:pt x="103238" y="1607574"/>
                </a:lnTo>
                <a:lnTo>
                  <a:pt x="0" y="840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58416" y="4198776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31596" y="4630994"/>
            <a:ext cx="1118546" cy="2332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713406" y="4689987"/>
            <a:ext cx="1305233" cy="907026"/>
          </a:xfrm>
          <a:custGeom>
            <a:avLst/>
            <a:gdLst>
              <a:gd name="connsiteX0" fmla="*/ 0 w 1305233"/>
              <a:gd name="connsiteY0" fmla="*/ 162232 h 907026"/>
              <a:gd name="connsiteX1" fmla="*/ 213852 w 1305233"/>
              <a:gd name="connsiteY1" fmla="*/ 154858 h 907026"/>
              <a:gd name="connsiteX2" fmla="*/ 191729 w 1305233"/>
              <a:gd name="connsiteY2" fmla="*/ 95865 h 907026"/>
              <a:gd name="connsiteX3" fmla="*/ 206478 w 1305233"/>
              <a:gd name="connsiteY3" fmla="*/ 0 h 907026"/>
              <a:gd name="connsiteX4" fmla="*/ 914400 w 1305233"/>
              <a:gd name="connsiteY4" fmla="*/ 132736 h 907026"/>
              <a:gd name="connsiteX5" fmla="*/ 1231491 w 1305233"/>
              <a:gd name="connsiteY5" fmla="*/ 140110 h 907026"/>
              <a:gd name="connsiteX6" fmla="*/ 1305233 w 1305233"/>
              <a:gd name="connsiteY6" fmla="*/ 685800 h 907026"/>
              <a:gd name="connsiteX7" fmla="*/ 553065 w 1305233"/>
              <a:gd name="connsiteY7" fmla="*/ 907026 h 907026"/>
              <a:gd name="connsiteX8" fmla="*/ 0 w 1305233"/>
              <a:gd name="connsiteY8" fmla="*/ 162232 h 90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5233" h="907026">
                <a:moveTo>
                  <a:pt x="0" y="162232"/>
                </a:moveTo>
                <a:lnTo>
                  <a:pt x="213852" y="154858"/>
                </a:lnTo>
                <a:lnTo>
                  <a:pt x="191729" y="95865"/>
                </a:lnTo>
                <a:lnTo>
                  <a:pt x="206478" y="0"/>
                </a:lnTo>
                <a:lnTo>
                  <a:pt x="914400" y="132736"/>
                </a:lnTo>
                <a:lnTo>
                  <a:pt x="1231491" y="140110"/>
                </a:lnTo>
                <a:lnTo>
                  <a:pt x="1305233" y="685800"/>
                </a:lnTo>
                <a:lnTo>
                  <a:pt x="553065" y="907026"/>
                </a:lnTo>
                <a:lnTo>
                  <a:pt x="0" y="16223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6214" y="4432041"/>
            <a:ext cx="132162" cy="19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8848" y="4432041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120034" y="4441372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2389"/>
            <a:ext cx="9466470" cy="648869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011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7789" cy="1507067"/>
          </a:xfrm>
        </p:spPr>
        <p:txBody>
          <a:bodyPr>
            <a:noAutofit/>
          </a:bodyPr>
          <a:lstStyle/>
          <a:p>
            <a:r>
              <a:rPr lang="en-US" sz="4800" dirty="0" smtClean="0"/>
              <a:t>Simple Rules 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5400" b="1" dirty="0" smtClean="0">
                <a:latin typeface="Curlz MT" panose="04040404050702020202" pitchFamily="82" charset="0"/>
                <a:cs typeface="Times New Roman" panose="02020603050405020304" pitchFamily="18" charset="0"/>
              </a:rPr>
              <a:t>Complex Behavior</a:t>
            </a:r>
            <a:endParaRPr lang="en-US" sz="4800" b="1" dirty="0">
              <a:latin typeface="Curlz MT" panose="0404040405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Strategy: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Take </a:t>
            </a:r>
            <a:r>
              <a:rPr lang="en-US" sz="3600" b="1" i="1" dirty="0" smtClean="0"/>
              <a:t>all</a:t>
            </a:r>
            <a:r>
              <a:rPr lang="en-US" sz="3600" b="1" dirty="0" smtClean="0"/>
              <a:t> possible sets of simple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 smtClean="0"/>
              <a:t>Apply them Look for complex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F</a:t>
            </a:r>
            <a:r>
              <a:rPr lang="en-US" sz="3600" b="1" dirty="0" smtClean="0"/>
              <a:t>eatures similar to the real universe?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838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74288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BUILDING SESSIES STEP BY STEP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Jade Deschamps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Dr. </a:t>
            </a:r>
            <a:r>
              <a:rPr lang="en-US" sz="4000" b="1" dirty="0" err="1" smtClean="0">
                <a:solidFill>
                  <a:schemeClr val="tx1"/>
                </a:solidFill>
              </a:rPr>
              <a:t>Caviness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3/16/2017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61728"/>
            <a:ext cx="4612065" cy="3839340"/>
          </a:xfrm>
        </p:spPr>
        <p:txBody>
          <a:bodyPr/>
          <a:lstStyle/>
          <a:p>
            <a:r>
              <a:rPr lang="en-US" dirty="0" smtClean="0"/>
              <a:t>This is a “S.E.S.S.I.E” (Sequential Enumeration Substitution System)</a:t>
            </a:r>
          </a:p>
          <a:p>
            <a:r>
              <a:rPr lang="en-US" b="1" dirty="0" smtClean="0"/>
              <a:t>Three Basic Components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“</a:t>
            </a:r>
            <a:r>
              <a:rPr lang="en-US" dirty="0" err="1" smtClean="0"/>
              <a:t>Sessie</a:t>
            </a:r>
            <a:r>
              <a:rPr lang="en-US" dirty="0" smtClean="0"/>
              <a:t>” (the gray and red grid)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Rulesets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Nodes (yellow boxes)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78" y="-89101"/>
            <a:ext cx="6555219" cy="515904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096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2" y="164397"/>
            <a:ext cx="5908158" cy="464979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extBox 1"/>
          <p:cNvSpPr txBox="1"/>
          <p:nvPr/>
        </p:nvSpPr>
        <p:spPr>
          <a:xfrm>
            <a:off x="0" y="164397"/>
            <a:ext cx="61720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4 Basic Principles</a:t>
            </a:r>
          </a:p>
          <a:p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Rules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cause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change.</a:t>
            </a: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They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destroy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old blocks and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exchange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them for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new blocks.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We read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Sessies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left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right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We use only 1 rule per row, and</a:t>
            </a:r>
            <a:endParaRPr lang="en-US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 the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4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row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that works.</a:t>
            </a:r>
          </a:p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4.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rgbClr val="FFFF00"/>
                </a:solidFill>
              </a:rPr>
              <a:t>Yellow Box 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means a rule was used.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Gray horizontal lines </a:t>
            </a:r>
            <a:r>
              <a:rPr lang="en-US" sz="2400" dirty="0" smtClean="0">
                <a:solidFill>
                  <a:schemeClr val="bg1"/>
                </a:solidFill>
              </a:rPr>
              <a:t>pair with </a:t>
            </a:r>
            <a:r>
              <a:rPr lang="en-US" sz="2400" dirty="0" smtClean="0">
                <a:solidFill>
                  <a:srgbClr val="FFFF00"/>
                </a:solidFill>
              </a:rPr>
              <a:t>yellow </a:t>
            </a:r>
            <a:r>
              <a:rPr lang="en-US" sz="2400" dirty="0" smtClean="0">
                <a:solidFill>
                  <a:srgbClr val="FFFF00"/>
                </a:solidFill>
              </a:rPr>
              <a:t>boxes. </a:t>
            </a:r>
            <a:r>
              <a:rPr lang="en-US" sz="2400" dirty="0" smtClean="0">
                <a:solidFill>
                  <a:schemeClr val="bg1"/>
                </a:solidFill>
              </a:rPr>
              <a:t>(How the boxes connect will be introduced later).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7412" y="164397"/>
            <a:ext cx="1967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Sessie</a:t>
            </a:r>
            <a:r>
              <a:rPr lang="en-US" sz="11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(aka a grid of cells)</a:t>
            </a:r>
            <a:endParaRPr lang="en-US" sz="11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1029110" y="595422"/>
            <a:ext cx="666704" cy="1"/>
          </a:xfrm>
          <a:prstGeom prst="line">
            <a:avLst/>
          </a:prstGeom>
          <a:ln>
            <a:solidFill>
              <a:schemeClr val="tx1">
                <a:lumMod val="6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72670" y="595422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272670" y="733647"/>
            <a:ext cx="286246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272670" y="871208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272670" y="1013636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260572" y="1122186"/>
            <a:ext cx="298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2308" y="4868934"/>
            <a:ext cx="534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Yellow box 1 w/ Node 1, Box 2 w/ Node 2… and so on.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556176" y="480748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1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2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3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Node 4</a:t>
            </a:r>
          </a:p>
          <a:p>
            <a:r>
              <a:rPr lang="en-US" sz="9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And so on</a:t>
            </a:r>
          </a:p>
          <a:p>
            <a:endParaRPr lang="en-US" sz="9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773479" y="5018567"/>
            <a:ext cx="712381" cy="2870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99763"/>
            <a:ext cx="9466470" cy="6488692"/>
          </a:xfrm>
          <a:solidFill>
            <a:schemeClr val="tx1"/>
          </a:solidFill>
        </p:spPr>
      </p:pic>
      <p:sp>
        <p:nvSpPr>
          <p:cNvPr id="19" name="Rectangle 18"/>
          <p:cNvSpPr/>
          <p:nvPr/>
        </p:nvSpPr>
        <p:spPr>
          <a:xfrm>
            <a:off x="2733773" y="1055802"/>
            <a:ext cx="6730738" cy="49019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806" y="796412"/>
            <a:ext cx="1135626" cy="41590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1828608">
            <a:off x="1752970" y="859356"/>
            <a:ext cx="978408" cy="163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3774" y="882671"/>
            <a:ext cx="6279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 start with any state string. This one is “BAB”. (Red-Gray-red corresponds to B-A-B)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4894159">
            <a:off x="503800" y="1262473"/>
            <a:ext cx="978408" cy="1637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156" y="1852167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row matches Rule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5287" y="54960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0800000">
            <a:off x="2720977" y="5589951"/>
            <a:ext cx="978408" cy="1637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9603" y="615820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64268" y="638965"/>
            <a:ext cx="150821" cy="15744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77078" y="625151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5167" y="5857029"/>
            <a:ext cx="503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b="1" dirty="0" smtClean="0">
                <a:solidFill>
                  <a:schemeClr val="bg1"/>
                </a:solidFill>
              </a:rPr>
              <a:t>only</a:t>
            </a:r>
            <a:r>
              <a:rPr lang="en-US" dirty="0" smtClean="0">
                <a:solidFill>
                  <a:schemeClr val="bg1"/>
                </a:solidFill>
              </a:rPr>
              <a:t> use the first “substitution rule” that works.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0424" y="5957740"/>
            <a:ext cx="1688841" cy="536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854" y="5865407"/>
            <a:ext cx="1582909" cy="6029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 animBg="1"/>
      <p:bldP spid="9" grpId="0"/>
      <p:bldP spid="11" grpId="0"/>
      <p:bldP spid="1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8" y="127074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02538" y="918680"/>
            <a:ext cx="1127244" cy="40397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12785" y="1523431"/>
            <a:ext cx="6259398" cy="4232635"/>
          </a:xfrm>
          <a:custGeom>
            <a:avLst/>
            <a:gdLst>
              <a:gd name="connsiteX0" fmla="*/ 1055802 w 6259398"/>
              <a:gd name="connsiteY0" fmla="*/ 2516957 h 4232635"/>
              <a:gd name="connsiteX1" fmla="*/ 1065229 w 6259398"/>
              <a:gd name="connsiteY1" fmla="*/ 2026763 h 4232635"/>
              <a:gd name="connsiteX2" fmla="*/ 791852 w 6259398"/>
              <a:gd name="connsiteY2" fmla="*/ 1998483 h 4232635"/>
              <a:gd name="connsiteX3" fmla="*/ 848412 w 6259398"/>
              <a:gd name="connsiteY3" fmla="*/ 2639505 h 4232635"/>
              <a:gd name="connsiteX4" fmla="*/ 0 w 6259398"/>
              <a:gd name="connsiteY4" fmla="*/ 2573518 h 4232635"/>
              <a:gd name="connsiteX5" fmla="*/ 103695 w 6259398"/>
              <a:gd name="connsiteY5" fmla="*/ 659876 h 4232635"/>
              <a:gd name="connsiteX6" fmla="*/ 5495827 w 6259398"/>
              <a:gd name="connsiteY6" fmla="*/ 0 h 4232635"/>
              <a:gd name="connsiteX7" fmla="*/ 6259398 w 6259398"/>
              <a:gd name="connsiteY7" fmla="*/ 1338606 h 4232635"/>
              <a:gd name="connsiteX8" fmla="*/ 6004874 w 6259398"/>
              <a:gd name="connsiteY8" fmla="*/ 4232635 h 4232635"/>
              <a:gd name="connsiteX9" fmla="*/ 1480008 w 6259398"/>
              <a:gd name="connsiteY9" fmla="*/ 3214540 h 4232635"/>
              <a:gd name="connsiteX10" fmla="*/ 1055802 w 6259398"/>
              <a:gd name="connsiteY10" fmla="*/ 2516957 h 423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9398" h="4232635">
                <a:moveTo>
                  <a:pt x="1055802" y="2516957"/>
                </a:moveTo>
                <a:lnTo>
                  <a:pt x="1065229" y="2026763"/>
                </a:lnTo>
                <a:lnTo>
                  <a:pt x="791852" y="1998483"/>
                </a:lnTo>
                <a:lnTo>
                  <a:pt x="848412" y="2639505"/>
                </a:lnTo>
                <a:lnTo>
                  <a:pt x="0" y="2573518"/>
                </a:lnTo>
                <a:lnTo>
                  <a:pt x="103695" y="659876"/>
                </a:lnTo>
                <a:lnTo>
                  <a:pt x="5495827" y="0"/>
                </a:lnTo>
                <a:lnTo>
                  <a:pt x="6259398" y="1338606"/>
                </a:lnTo>
                <a:lnTo>
                  <a:pt x="6004874" y="4232635"/>
                </a:lnTo>
                <a:lnTo>
                  <a:pt x="1480008" y="3214540"/>
                </a:lnTo>
                <a:lnTo>
                  <a:pt x="1055802" y="25169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 rot="16200000">
            <a:off x="1557154" y="333807"/>
            <a:ext cx="139959" cy="5358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70797" y="425251"/>
            <a:ext cx="627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Numbers convey that </a:t>
            </a:r>
            <a:r>
              <a:rPr lang="en-US" b="1" dirty="0" smtClean="0">
                <a:solidFill>
                  <a:schemeClr val="bg1"/>
                </a:solidFill>
              </a:rPr>
              <a:t>Rule 1</a:t>
            </a:r>
            <a:r>
              <a:rPr lang="en-US" dirty="0" smtClean="0">
                <a:solidFill>
                  <a:schemeClr val="bg1"/>
                </a:solidFill>
              </a:rPr>
              <a:t> matched with these cells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13607203">
            <a:off x="4815028" y="2468028"/>
            <a:ext cx="250941" cy="116071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40657" y="227031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6200000">
            <a:off x="430658" y="1287378"/>
            <a:ext cx="799453" cy="2053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88" y="1863539"/>
            <a:ext cx="19297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Exchanging the old row, for this new one below it.</a:t>
            </a:r>
            <a:endParaRPr lang="en-US" sz="105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8686" y="54591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Rule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2610279" y="5509477"/>
            <a:ext cx="978408" cy="163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57729" y="76006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2063939">
            <a:off x="1671345" y="863417"/>
            <a:ext cx="799453" cy="124703"/>
          </a:xfrm>
          <a:prstGeom prst="rightArrow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2289" y="642394"/>
            <a:ext cx="648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rule applications occur </a:t>
            </a:r>
            <a:r>
              <a:rPr lang="en-US" b="1" i="1" dirty="0" smtClean="0">
                <a:solidFill>
                  <a:schemeClr val="bg1"/>
                </a:solidFill>
              </a:rPr>
              <a:t>“between” </a:t>
            </a:r>
            <a:r>
              <a:rPr lang="en-US" dirty="0" smtClean="0">
                <a:solidFill>
                  <a:schemeClr val="bg1"/>
                </a:solidFill>
              </a:rPr>
              <a:t>rows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2290" y="1523432"/>
            <a:ext cx="717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 </a:t>
            </a:r>
            <a:r>
              <a:rPr lang="en-US" sz="28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Rule </a:t>
            </a:r>
            <a:r>
              <a:rPr lang="en-US" sz="28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application  </a:t>
            </a:r>
            <a:r>
              <a:rPr lang="en-US" sz="28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creates </a:t>
            </a:r>
            <a:r>
              <a:rPr lang="en-US" sz="2800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 node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6577" y="3551274"/>
            <a:ext cx="637953" cy="37686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3" grpId="0"/>
      <p:bldP spid="9" grpId="0" animBg="1"/>
      <p:bldP spid="13" grpId="0"/>
      <p:bldP spid="18" grpId="0"/>
      <p:bldP spid="21" grpId="0" animBg="1"/>
      <p:bldP spid="17" grpId="0" animBg="1"/>
      <p:bldP spid="11" grpId="0"/>
      <p:bldP spid="16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1" y="185398"/>
            <a:ext cx="9466470" cy="648869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>
            <a:off x="646080" y="1209893"/>
            <a:ext cx="1046375" cy="36764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72759" y="1510093"/>
            <a:ext cx="5844618" cy="4204355"/>
          </a:xfrm>
          <a:custGeom>
            <a:avLst/>
            <a:gdLst>
              <a:gd name="connsiteX0" fmla="*/ 782425 w 5844618"/>
              <a:gd name="connsiteY0" fmla="*/ 2554664 h 4204355"/>
              <a:gd name="connsiteX1" fmla="*/ 801278 w 5844618"/>
              <a:gd name="connsiteY1" fmla="*/ 2337847 h 4204355"/>
              <a:gd name="connsiteX2" fmla="*/ 801278 w 5844618"/>
              <a:gd name="connsiteY2" fmla="*/ 2055043 h 4204355"/>
              <a:gd name="connsiteX3" fmla="*/ 28280 w 5844618"/>
              <a:gd name="connsiteY3" fmla="*/ 2026763 h 4204355"/>
              <a:gd name="connsiteX4" fmla="*/ 0 w 5844618"/>
              <a:gd name="connsiteY4" fmla="*/ 1366886 h 4204355"/>
              <a:gd name="connsiteX5" fmla="*/ 1008668 w 5844618"/>
              <a:gd name="connsiteY5" fmla="*/ 235670 h 4204355"/>
              <a:gd name="connsiteX6" fmla="*/ 5297864 w 5844618"/>
              <a:gd name="connsiteY6" fmla="*/ 0 h 4204355"/>
              <a:gd name="connsiteX7" fmla="*/ 5844618 w 5844618"/>
              <a:gd name="connsiteY7" fmla="*/ 999241 h 4204355"/>
              <a:gd name="connsiteX8" fmla="*/ 5495827 w 5844618"/>
              <a:gd name="connsiteY8" fmla="*/ 3987538 h 4204355"/>
              <a:gd name="connsiteX9" fmla="*/ 4374037 w 5844618"/>
              <a:gd name="connsiteY9" fmla="*/ 4204355 h 4204355"/>
              <a:gd name="connsiteX10" fmla="*/ 782425 w 5844618"/>
              <a:gd name="connsiteY10" fmla="*/ 2554664 h 420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44618" h="4204355">
                <a:moveTo>
                  <a:pt x="782425" y="2554664"/>
                </a:moveTo>
                <a:lnTo>
                  <a:pt x="801278" y="2337847"/>
                </a:lnTo>
                <a:lnTo>
                  <a:pt x="801278" y="2055043"/>
                </a:lnTo>
                <a:lnTo>
                  <a:pt x="28280" y="2026763"/>
                </a:lnTo>
                <a:lnTo>
                  <a:pt x="0" y="1366886"/>
                </a:lnTo>
                <a:lnTo>
                  <a:pt x="1008668" y="235670"/>
                </a:lnTo>
                <a:lnTo>
                  <a:pt x="5297864" y="0"/>
                </a:lnTo>
                <a:lnTo>
                  <a:pt x="5844618" y="999241"/>
                </a:lnTo>
                <a:lnTo>
                  <a:pt x="5495827" y="3987538"/>
                </a:lnTo>
                <a:lnTo>
                  <a:pt x="4374037" y="4204355"/>
                </a:lnTo>
                <a:lnTo>
                  <a:pt x="782425" y="255466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 rot="8837377">
            <a:off x="2785676" y="2537226"/>
            <a:ext cx="333119" cy="93399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23362" y="2166978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Node 2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2964" y="4389188"/>
            <a:ext cx="6417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u="sng" dirty="0" smtClean="0">
              <a:solidFill>
                <a:schemeClr val="bg1"/>
              </a:solidFill>
            </a:endParaRPr>
          </a:p>
          <a:p>
            <a:endParaRPr lang="en-US" b="1" i="1" u="sng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635908">
            <a:off x="3504937" y="2331080"/>
            <a:ext cx="1128724" cy="41046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 rot="16200000">
            <a:off x="1924365" y="732591"/>
            <a:ext cx="117539" cy="5987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9000" y="6755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Node 2</a:t>
            </a:r>
            <a:endParaRPr lang="en-US" sz="1200" b="1" u="sng" dirty="0">
              <a:solidFill>
                <a:schemeClr val="bg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084803" y="1026370"/>
            <a:ext cx="139959" cy="158620"/>
          </a:xfrm>
          <a:custGeom>
            <a:avLst/>
            <a:gdLst>
              <a:gd name="connsiteX0" fmla="*/ 0 w 139959"/>
              <a:gd name="connsiteY0" fmla="*/ 158620 h 158620"/>
              <a:gd name="connsiteX1" fmla="*/ 139959 w 139959"/>
              <a:gd name="connsiteY1" fmla="*/ 158620 h 158620"/>
              <a:gd name="connsiteX2" fmla="*/ 130628 w 139959"/>
              <a:gd name="connsiteY2" fmla="*/ 18661 h 158620"/>
              <a:gd name="connsiteX3" fmla="*/ 0 w 139959"/>
              <a:gd name="connsiteY3" fmla="*/ 0 h 158620"/>
              <a:gd name="connsiteX4" fmla="*/ 0 w 139959"/>
              <a:gd name="connsiteY4" fmla="*/ 158620 h 15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959" h="158620">
                <a:moveTo>
                  <a:pt x="0" y="158620"/>
                </a:moveTo>
                <a:lnTo>
                  <a:pt x="139959" y="158620"/>
                </a:lnTo>
                <a:lnTo>
                  <a:pt x="130628" y="18661"/>
                </a:lnTo>
                <a:lnTo>
                  <a:pt x="0" y="0"/>
                </a:lnTo>
                <a:lnTo>
                  <a:pt x="0" y="15862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42964" y="1466130"/>
            <a:ext cx="396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 are they connected?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89061" y="444117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6092" y="3402419"/>
            <a:ext cx="1018708" cy="99395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4595" y="2229836"/>
            <a:ext cx="475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new node </a:t>
            </a:r>
            <a:r>
              <a:rPr lang="en-US" dirty="0" smtClean="0">
                <a:solidFill>
                  <a:schemeClr val="bg1"/>
                </a:solidFill>
              </a:rPr>
              <a:t>exchanges the blocks of an old node, </a:t>
            </a:r>
            <a:r>
              <a:rPr lang="en-US" b="1" u="sng" dirty="0">
                <a:solidFill>
                  <a:schemeClr val="bg1"/>
                </a:solidFill>
              </a:rPr>
              <a:t>a line links the nodes</a:t>
            </a:r>
            <a:r>
              <a:rPr lang="en-US" b="1" u="sng" dirty="0" smtClean="0">
                <a:solidFill>
                  <a:schemeClr val="bg1"/>
                </a:solidFill>
              </a:rPr>
              <a:t>! 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4312745" y="2229836"/>
            <a:ext cx="642938" cy="569044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48950" y="1137228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Which rule would we use next?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5608" y="5714448"/>
            <a:ext cx="199411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93002" y="1013067"/>
            <a:ext cx="1442796" cy="368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7482" y="836552"/>
            <a:ext cx="150146" cy="13661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41694" y="4151054"/>
            <a:ext cx="507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Implications: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Let’s say a new node destroyed 3 older blocks, but, these blocks came from 3 </a:t>
            </a:r>
            <a:r>
              <a:rPr lang="en-US" i="1" dirty="0" smtClean="0">
                <a:solidFill>
                  <a:schemeClr val="bg1"/>
                </a:solidFill>
              </a:rPr>
              <a:t>different nodes. </a:t>
            </a:r>
            <a:r>
              <a:rPr lang="en-US" dirty="0" smtClean="0">
                <a:solidFill>
                  <a:schemeClr val="bg1"/>
                </a:solidFill>
              </a:rPr>
              <a:t>How many links would the new node have?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/>
      <p:bldP spid="18" grpId="0"/>
      <p:bldP spid="6" grpId="0" animBg="1"/>
      <p:bldP spid="22" grpId="0" animBg="1"/>
      <p:bldP spid="21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703</Words>
  <Application>Microsoft Office PowerPoint</Application>
  <PresentationFormat>Custom</PresentationFormat>
  <Paragraphs>110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Slice</vt:lpstr>
      <vt:lpstr>SESSIE NetWorks</vt:lpstr>
      <vt:lpstr>BackGround</vt:lpstr>
      <vt:lpstr>Simple Rules → Complex Behavior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 Deschamps</dc:creator>
  <cp:lastModifiedBy>Jade Deschamps</cp:lastModifiedBy>
  <cp:revision>42</cp:revision>
  <dcterms:created xsi:type="dcterms:W3CDTF">2017-03-16T19:03:39Z</dcterms:created>
  <dcterms:modified xsi:type="dcterms:W3CDTF">2017-09-11T01:15:54Z</dcterms:modified>
</cp:coreProperties>
</file>