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58" r:id="rId2"/>
    <p:sldId id="278" r:id="rId3"/>
    <p:sldId id="292" r:id="rId4"/>
    <p:sldId id="281" r:id="rId5"/>
    <p:sldId id="280" r:id="rId6"/>
    <p:sldId id="259" r:id="rId7"/>
    <p:sldId id="257" r:id="rId8"/>
    <p:sldId id="260" r:id="rId9"/>
    <p:sldId id="261" r:id="rId10"/>
    <p:sldId id="262" r:id="rId11"/>
    <p:sldId id="263" r:id="rId12"/>
    <p:sldId id="264" r:id="rId13"/>
    <p:sldId id="282" r:id="rId14"/>
    <p:sldId id="269" r:id="rId15"/>
    <p:sldId id="271" r:id="rId16"/>
    <p:sldId id="272" r:id="rId17"/>
    <p:sldId id="273" r:id="rId18"/>
    <p:sldId id="274" r:id="rId19"/>
    <p:sldId id="275" r:id="rId20"/>
    <p:sldId id="265" r:id="rId21"/>
    <p:sldId id="266" r:id="rId22"/>
    <p:sldId id="267" r:id="rId23"/>
    <p:sldId id="293" r:id="rId24"/>
    <p:sldId id="276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9926638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20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19EC8-4054-48C2-8B3E-39FAEEC8608A}" type="datetimeFigureOut">
              <a:rPr lang="ru-RU" smtClean="0"/>
              <a:t>15.04.2016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BADC2-BAB8-4252-AB6B-617F6B4B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28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CBE-7789-4D89-A6AF-4209378C5B6A}" type="datetimeFigureOut">
              <a:rPr lang="ru-RU" smtClean="0"/>
              <a:t>15.04.2016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389-6D73-424D-80CC-0801D1A8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65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CBE-7789-4D89-A6AF-4209378C5B6A}" type="datetimeFigureOut">
              <a:rPr lang="ru-RU" smtClean="0"/>
              <a:t>15.04.2016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389-6D73-424D-80CC-0801D1A8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53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CBE-7789-4D89-A6AF-4209378C5B6A}" type="datetimeFigureOut">
              <a:rPr lang="ru-RU" smtClean="0"/>
              <a:t>15.04.2016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389-6D73-424D-80CC-0801D1A8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182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79CF2-F84F-4AF8-8D1B-3429B80DAE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65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C2173-9F76-43F3-ADA7-D6927A27B0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56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CBE-7789-4D89-A6AF-4209378C5B6A}" type="datetimeFigureOut">
              <a:rPr lang="ru-RU" smtClean="0"/>
              <a:t>15.04.2016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389-6D73-424D-80CC-0801D1A8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84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CBE-7789-4D89-A6AF-4209378C5B6A}" type="datetimeFigureOut">
              <a:rPr lang="ru-RU" smtClean="0"/>
              <a:t>15.04.2016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389-6D73-424D-80CC-0801D1A8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44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CBE-7789-4D89-A6AF-4209378C5B6A}" type="datetimeFigureOut">
              <a:rPr lang="ru-RU" smtClean="0"/>
              <a:t>15.04.2016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389-6D73-424D-80CC-0801D1A8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65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CBE-7789-4D89-A6AF-4209378C5B6A}" type="datetimeFigureOut">
              <a:rPr lang="ru-RU" smtClean="0"/>
              <a:t>15.04.2016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389-6D73-424D-80CC-0801D1A8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89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CBE-7789-4D89-A6AF-4209378C5B6A}" type="datetimeFigureOut">
              <a:rPr lang="ru-RU" smtClean="0"/>
              <a:t>15.04.2016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389-6D73-424D-80CC-0801D1A8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51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CBE-7789-4D89-A6AF-4209378C5B6A}" type="datetimeFigureOut">
              <a:rPr lang="ru-RU" smtClean="0"/>
              <a:t>15.04.2016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389-6D73-424D-80CC-0801D1A8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79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CBE-7789-4D89-A6AF-4209378C5B6A}" type="datetimeFigureOut">
              <a:rPr lang="ru-RU" smtClean="0"/>
              <a:t>15.04.2016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389-6D73-424D-80CC-0801D1A8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75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CBE-7789-4D89-A6AF-4209378C5B6A}" type="datetimeFigureOut">
              <a:rPr lang="ru-RU" smtClean="0"/>
              <a:t>15.04.2016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389-6D73-424D-80CC-0801D1A8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32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74CBE-7789-4D89-A6AF-4209378C5B6A}" type="datetimeFigureOut">
              <a:rPr lang="ru-RU" smtClean="0"/>
              <a:t>15.04.2016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3389-6D73-424D-80CC-0801D1A861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98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sz="3200" b="1" dirty="0" smtClean="0">
                <a:solidFill>
                  <a:srgbClr val="A50021"/>
                </a:solidFill>
              </a:rPr>
              <a:t>1.4 Средства измерительной техники</a:t>
            </a:r>
            <a:br>
              <a:rPr lang="ru-RU" sz="3200" b="1" dirty="0" smtClean="0">
                <a:solidFill>
                  <a:srgbClr val="A50021"/>
                </a:solidFill>
              </a:rPr>
            </a:br>
            <a:r>
              <a:rPr lang="ru-RU" sz="2800" b="1" dirty="0" smtClean="0">
                <a:solidFill>
                  <a:srgbClr val="A50021"/>
                </a:solidFill>
              </a:rPr>
              <a:t>1.4.1 Классификация СИ электрических величин</a:t>
            </a:r>
            <a:endParaRPr lang="ru-RU" sz="3200" b="1" dirty="0" smtClean="0">
              <a:solidFill>
                <a:srgbClr val="A50021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916832"/>
            <a:ext cx="8229600" cy="4608512"/>
          </a:xfrm>
        </p:spPr>
        <p:txBody>
          <a:bodyPr>
            <a:normAutofit lnSpcReduction="10000"/>
          </a:bodyPr>
          <a:lstStyle/>
          <a:p>
            <a:pPr marL="0" indent="361950" algn="just">
              <a:buNone/>
            </a:pPr>
            <a:r>
              <a:rPr lang="ru-RU" sz="2800" b="1" dirty="0">
                <a:solidFill>
                  <a:srgbClr val="6600CC"/>
                </a:solidFill>
              </a:rPr>
              <a:t>Средства измерительной техники</a:t>
            </a:r>
            <a:r>
              <a:rPr lang="ru-RU" sz="2800" b="1" dirty="0"/>
              <a:t> – </a:t>
            </a:r>
            <a:r>
              <a:rPr lang="ru-RU" sz="2800" dirty="0"/>
              <a:t>это обобщающее понятие, охватывающее технические средства, специально предназначенные для измерений.</a:t>
            </a:r>
          </a:p>
          <a:p>
            <a:pPr marL="0" indent="361950" algn="just">
              <a:buNone/>
            </a:pPr>
            <a:endParaRPr lang="ru-RU" sz="2800" dirty="0" smtClean="0">
              <a:solidFill>
                <a:srgbClr val="3333CC"/>
              </a:solidFill>
              <a:latin typeface="Times New Roman" pitchFamily="18" charset="0"/>
            </a:endParaRPr>
          </a:p>
          <a:p>
            <a:pPr marL="0" indent="361950" algn="just">
              <a:buNone/>
            </a:pPr>
            <a:r>
              <a:rPr lang="ru-RU" sz="2800" dirty="0" smtClean="0">
                <a:solidFill>
                  <a:srgbClr val="3333CC"/>
                </a:solidFill>
                <a:latin typeface="Times New Roman" pitchFamily="18" charset="0"/>
              </a:rPr>
              <a:t>СРЕДСТВО </a:t>
            </a:r>
            <a:r>
              <a:rPr lang="ru-RU" sz="2800" dirty="0">
                <a:solidFill>
                  <a:srgbClr val="3333CC"/>
                </a:solidFill>
                <a:latin typeface="Times New Roman" pitchFamily="18" charset="0"/>
              </a:rPr>
              <a:t>ИЗМЕРЕНИЙ (СИ)</a:t>
            </a:r>
            <a:r>
              <a:rPr lang="ru-RU" sz="2800" dirty="0">
                <a:latin typeface="Times New Roman" pitchFamily="18" charset="0"/>
              </a:rPr>
              <a:t> </a:t>
            </a:r>
            <a:r>
              <a:rPr lang="ru-RU" sz="2800" dirty="0"/>
              <a:t>– </a:t>
            </a:r>
            <a:r>
              <a:rPr lang="ru-RU" dirty="0"/>
              <a:t>это техническое средство, предназначенное для измерений и имеющее нормированные (установленные) метрологические характеристики.</a:t>
            </a:r>
          </a:p>
          <a:p>
            <a:pPr marL="0" indent="347663" algn="just" eaLnBrk="1" hangingPunct="1">
              <a:buFontTx/>
              <a:buNone/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229600" cy="562074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sz="2000" dirty="0" smtClean="0">
                <a:solidFill>
                  <a:srgbClr val="A50021"/>
                </a:solidFill>
              </a:rPr>
              <a:t>Классификация СИ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r>
              <a:rPr lang="ru-RU" sz="2800" dirty="0" smtClean="0"/>
              <a:t>   По назначению:</a:t>
            </a:r>
          </a:p>
          <a:p>
            <a:pPr marL="0" indent="347663" algn="just" eaLnBrk="1" hangingPunct="1">
              <a:lnSpc>
                <a:spcPct val="90000"/>
              </a:lnSpc>
              <a:buClr>
                <a:srgbClr val="A50021"/>
              </a:buClr>
            </a:pPr>
            <a:r>
              <a:rPr lang="ru-RU" sz="2800" dirty="0" smtClean="0"/>
              <a:t>приборы для измерения параметров и характеристик электрических сигналов;</a:t>
            </a:r>
          </a:p>
          <a:p>
            <a:pPr marL="0" indent="347663" algn="just" eaLnBrk="1" hangingPunct="1">
              <a:lnSpc>
                <a:spcPct val="90000"/>
              </a:lnSpc>
              <a:buClr>
                <a:srgbClr val="A50021"/>
              </a:buClr>
            </a:pPr>
            <a:r>
              <a:rPr lang="ru-RU" sz="2800" dirty="0" smtClean="0"/>
              <a:t>приборы для измерения параметров и характеристик электрических цепей;</a:t>
            </a:r>
          </a:p>
          <a:p>
            <a:pPr marL="0" indent="347663" algn="just" eaLnBrk="1" hangingPunct="1">
              <a:lnSpc>
                <a:spcPct val="90000"/>
              </a:lnSpc>
              <a:buClr>
                <a:srgbClr val="A50021"/>
              </a:buClr>
            </a:pPr>
            <a:r>
              <a:rPr lang="ru-RU" sz="2800" dirty="0" smtClean="0"/>
              <a:t>источники измерительных сигналов – измерительные генераторы.</a:t>
            </a:r>
          </a:p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r>
              <a:rPr lang="ru-RU" sz="2800" dirty="0" smtClean="0"/>
              <a:t>   </a:t>
            </a:r>
          </a:p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r>
              <a:rPr lang="ru-RU" sz="2800" dirty="0" smtClean="0"/>
              <a:t>По принципу действия:</a:t>
            </a:r>
          </a:p>
          <a:p>
            <a:pPr marL="0" indent="347663" algn="just" eaLnBrk="1" hangingPunct="1">
              <a:lnSpc>
                <a:spcPct val="90000"/>
              </a:lnSpc>
              <a:buClr>
                <a:srgbClr val="A50021"/>
              </a:buClr>
            </a:pPr>
            <a:r>
              <a:rPr lang="ru-RU" sz="2800" dirty="0" smtClean="0"/>
              <a:t>приборы прямого действия;</a:t>
            </a:r>
          </a:p>
          <a:p>
            <a:pPr marL="0" indent="347663" algn="just" eaLnBrk="1" hangingPunct="1">
              <a:lnSpc>
                <a:spcPct val="90000"/>
              </a:lnSpc>
              <a:buClr>
                <a:srgbClr val="A50021"/>
              </a:buClr>
            </a:pPr>
            <a:r>
              <a:rPr lang="ru-RU" sz="2800" dirty="0" smtClean="0"/>
              <a:t>приборы сравнения.</a:t>
            </a:r>
          </a:p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ru-RU" sz="2800" smtClean="0">
                <a:solidFill>
                  <a:srgbClr val="A50021"/>
                </a:solidFill>
              </a:rPr>
              <a:t>Прибор прямого действия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marL="0" indent="347663" algn="just" eaLnBrk="1" hangingPunct="1">
              <a:buFontTx/>
              <a:buNone/>
            </a:pPr>
            <a:r>
              <a:rPr lang="ru-RU" sz="2800" dirty="0" smtClean="0"/>
              <a:t>- измерительный прибор, в котором происходит одно или несколько преобразований входного сигнала в одном направлении.</a:t>
            </a:r>
          </a:p>
          <a:p>
            <a:pPr marL="0" indent="347663" algn="just" eaLnBrk="1" hangingPunct="1">
              <a:buFontTx/>
              <a:buNone/>
            </a:pPr>
            <a:endParaRPr lang="ru-RU" sz="2800" dirty="0" smtClean="0"/>
          </a:p>
          <a:p>
            <a:pPr marL="0" indent="347663" algn="just" eaLnBrk="1" hangingPunct="1">
              <a:buFontTx/>
              <a:buNone/>
            </a:pPr>
            <a:endParaRPr lang="ru-RU" sz="2800" dirty="0" smtClean="0"/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476375" y="3573463"/>
            <a:ext cx="57626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П</a:t>
            </a:r>
            <a:r>
              <a:rPr lang="ru-RU" baseline="-25000"/>
              <a:t>1</a:t>
            </a:r>
            <a:endParaRPr lang="ru-RU"/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2627313" y="3573463"/>
            <a:ext cx="57626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П</a:t>
            </a:r>
            <a:r>
              <a:rPr lang="ru-RU" baseline="-25000"/>
              <a:t>2</a:t>
            </a:r>
            <a:endParaRPr lang="ru-RU"/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4500563" y="3573463"/>
            <a:ext cx="57626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П</a:t>
            </a:r>
            <a:r>
              <a:rPr lang="en-US" baseline="-25000"/>
              <a:t>n</a:t>
            </a:r>
            <a:endParaRPr lang="ru-RU"/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5580063" y="3573463"/>
            <a:ext cx="57626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ОУ</a:t>
            </a:r>
          </a:p>
        </p:txBody>
      </p:sp>
      <p:sp>
        <p:nvSpPr>
          <p:cNvPr id="11272" name="Line 11"/>
          <p:cNvSpPr>
            <a:spLocks noChangeShapeType="1"/>
          </p:cNvSpPr>
          <p:nvPr/>
        </p:nvSpPr>
        <p:spPr bwMode="auto">
          <a:xfrm>
            <a:off x="900113" y="37893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3" name="Line 12"/>
          <p:cNvSpPr>
            <a:spLocks noChangeShapeType="1"/>
          </p:cNvSpPr>
          <p:nvPr/>
        </p:nvSpPr>
        <p:spPr bwMode="auto">
          <a:xfrm>
            <a:off x="2051050" y="3789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4" name="Line 13"/>
          <p:cNvSpPr>
            <a:spLocks noChangeShapeType="1"/>
          </p:cNvSpPr>
          <p:nvPr/>
        </p:nvSpPr>
        <p:spPr bwMode="auto">
          <a:xfrm>
            <a:off x="5076825" y="37893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5" name="Line 14"/>
          <p:cNvSpPr>
            <a:spLocks noChangeShapeType="1"/>
          </p:cNvSpPr>
          <p:nvPr/>
        </p:nvSpPr>
        <p:spPr bwMode="auto">
          <a:xfrm>
            <a:off x="4211638" y="37893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6" name="Line 15"/>
          <p:cNvSpPr>
            <a:spLocks noChangeShapeType="1"/>
          </p:cNvSpPr>
          <p:nvPr/>
        </p:nvSpPr>
        <p:spPr bwMode="auto">
          <a:xfrm>
            <a:off x="3203575" y="37893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7" name="Text Box 16"/>
          <p:cNvSpPr txBox="1">
            <a:spLocks noChangeArrowheads="1"/>
          </p:cNvSpPr>
          <p:nvPr/>
        </p:nvSpPr>
        <p:spPr bwMode="auto">
          <a:xfrm>
            <a:off x="3708400" y="3573463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…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827088" y="3357563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 smtClean="0"/>
              <a:t>Х</a:t>
            </a:r>
            <a:endParaRPr lang="ru-RU" dirty="0"/>
          </a:p>
        </p:txBody>
      </p:sp>
      <p:sp>
        <p:nvSpPr>
          <p:cNvPr id="11279" name="Text Box 18"/>
          <p:cNvSpPr txBox="1">
            <a:spLocks noChangeArrowheads="1"/>
          </p:cNvSpPr>
          <p:nvPr/>
        </p:nvSpPr>
        <p:spPr bwMode="auto">
          <a:xfrm>
            <a:off x="2051050" y="3357563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 smtClean="0"/>
              <a:t>Х</a:t>
            </a:r>
            <a:r>
              <a:rPr lang="ru-RU" baseline="-25000" dirty="0" smtClean="0"/>
              <a:t>1</a:t>
            </a:r>
            <a:endParaRPr lang="ru-RU" baseline="-25000" dirty="0"/>
          </a:p>
        </p:txBody>
      </p:sp>
      <p:sp>
        <p:nvSpPr>
          <p:cNvPr id="11280" name="Text Box 19"/>
          <p:cNvSpPr txBox="1">
            <a:spLocks noChangeArrowheads="1"/>
          </p:cNvSpPr>
          <p:nvPr/>
        </p:nvSpPr>
        <p:spPr bwMode="auto">
          <a:xfrm>
            <a:off x="5076825" y="3357563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Х</a:t>
            </a:r>
            <a:r>
              <a:rPr lang="en-US" baseline="-25000"/>
              <a:t>n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ru-RU" sz="2800" smtClean="0">
                <a:solidFill>
                  <a:srgbClr val="A50021"/>
                </a:solidFill>
              </a:rPr>
              <a:t>Прибор сравнения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r>
              <a:rPr lang="ru-RU" smtClean="0"/>
              <a:t> </a:t>
            </a:r>
            <a:r>
              <a:rPr lang="ru-RU" sz="2800" smtClean="0"/>
              <a:t>- </a:t>
            </a:r>
            <a:r>
              <a:rPr lang="ru-RU" sz="2400" smtClean="0"/>
              <a:t>измерительный прибор, предназначенный для непосредственного сравнения измеряемой величины с величиной, воспроизводимой мерой.</a:t>
            </a:r>
          </a:p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endParaRPr lang="ru-RU" sz="2400" smtClean="0"/>
          </a:p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endParaRPr lang="ru-RU" sz="2400" smtClean="0"/>
          </a:p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endParaRPr lang="ru-RU" sz="2400" smtClean="0"/>
          </a:p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endParaRPr lang="ru-RU" sz="2400" smtClean="0"/>
          </a:p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endParaRPr lang="ru-RU" sz="2000" smtClean="0">
              <a:solidFill>
                <a:srgbClr val="A50021"/>
              </a:solidFill>
              <a:cs typeface="Arial" charset="0"/>
            </a:endParaRPr>
          </a:p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r>
              <a:rPr lang="el-GR" sz="2000" smtClean="0">
                <a:solidFill>
                  <a:srgbClr val="A50021"/>
                </a:solidFill>
                <a:cs typeface="Arial" charset="0"/>
              </a:rPr>
              <a:t>1</a:t>
            </a:r>
            <a:r>
              <a:rPr lang="el-GR" sz="2000" smtClean="0">
                <a:cs typeface="Arial" charset="0"/>
              </a:rPr>
              <a:t>. Δ</a:t>
            </a:r>
            <a:r>
              <a:rPr lang="ru-RU" sz="2000" smtClean="0">
                <a:cs typeface="Arial" charset="0"/>
              </a:rPr>
              <a:t>Х=0 – нулевой метод (полная компенсация в установившемся режиме)</a:t>
            </a:r>
          </a:p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r>
              <a:rPr lang="ru-RU" sz="2000" smtClean="0">
                <a:cs typeface="Arial" charset="0"/>
              </a:rPr>
              <a:t>                                 </a:t>
            </a:r>
            <a:r>
              <a:rPr lang="el-GR" sz="2000" smtClean="0">
                <a:cs typeface="Arial" charset="0"/>
              </a:rPr>
              <a:t>Δ</a:t>
            </a:r>
            <a:r>
              <a:rPr lang="ru-RU" sz="2000" smtClean="0">
                <a:cs typeface="Arial" charset="0"/>
              </a:rPr>
              <a:t>Х = Х – Х</a:t>
            </a:r>
            <a:r>
              <a:rPr lang="ru-RU" sz="2000" baseline="-25000" smtClean="0">
                <a:cs typeface="Arial" charset="0"/>
              </a:rPr>
              <a:t>м</a:t>
            </a:r>
            <a:r>
              <a:rPr lang="ru-RU" sz="2000" smtClean="0">
                <a:cs typeface="Arial" charset="0"/>
              </a:rPr>
              <a:t> = 0;  Х = Х</a:t>
            </a:r>
            <a:r>
              <a:rPr lang="ru-RU" sz="2000" baseline="-25000" smtClean="0">
                <a:cs typeface="Arial" charset="0"/>
              </a:rPr>
              <a:t>м</a:t>
            </a:r>
            <a:endParaRPr lang="ru-RU" sz="2000" smtClean="0">
              <a:cs typeface="Arial" charset="0"/>
            </a:endParaRPr>
          </a:p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r>
              <a:rPr lang="ru-RU" sz="2000" smtClean="0">
                <a:solidFill>
                  <a:srgbClr val="A50021"/>
                </a:solidFill>
                <a:cs typeface="Arial" charset="0"/>
              </a:rPr>
              <a:t>2</a:t>
            </a:r>
            <a:r>
              <a:rPr lang="ru-RU" sz="2000" smtClean="0">
                <a:cs typeface="Arial" charset="0"/>
              </a:rPr>
              <a:t>. </a:t>
            </a:r>
            <a:r>
              <a:rPr lang="el-GR" sz="2000" smtClean="0">
                <a:cs typeface="Arial" charset="0"/>
              </a:rPr>
              <a:t>Δ</a:t>
            </a:r>
            <a:r>
              <a:rPr lang="ru-RU" sz="2000" smtClean="0">
                <a:cs typeface="Arial" charset="0"/>
              </a:rPr>
              <a:t>Х </a:t>
            </a:r>
            <a:r>
              <a:rPr lang="el-GR" sz="2000" smtClean="0">
                <a:cs typeface="Arial" charset="0"/>
              </a:rPr>
              <a:t>≠</a:t>
            </a:r>
            <a:r>
              <a:rPr lang="ru-RU" sz="2000" smtClean="0">
                <a:cs typeface="Arial" charset="0"/>
              </a:rPr>
              <a:t> 0 – дифференциальный метод</a:t>
            </a:r>
          </a:p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r>
              <a:rPr lang="ru-RU" sz="2000" smtClean="0">
                <a:cs typeface="Arial" charset="0"/>
              </a:rPr>
              <a:t>                                 Х = Х</a:t>
            </a:r>
            <a:r>
              <a:rPr lang="ru-RU" sz="2000" baseline="-25000" smtClean="0">
                <a:cs typeface="Arial" charset="0"/>
              </a:rPr>
              <a:t>м</a:t>
            </a:r>
            <a:r>
              <a:rPr lang="ru-RU" sz="2000" smtClean="0">
                <a:cs typeface="Arial" charset="0"/>
              </a:rPr>
              <a:t> + </a:t>
            </a:r>
            <a:r>
              <a:rPr lang="el-GR" sz="2000" smtClean="0">
                <a:cs typeface="Arial" charset="0"/>
              </a:rPr>
              <a:t>Δ</a:t>
            </a:r>
            <a:r>
              <a:rPr lang="ru-RU" sz="2000" smtClean="0">
                <a:cs typeface="Arial" charset="0"/>
              </a:rPr>
              <a:t>Х</a:t>
            </a:r>
            <a:endParaRPr lang="el-GR" sz="2000" smtClean="0">
              <a:cs typeface="Arial" charset="0"/>
            </a:endParaRPr>
          </a:p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endParaRPr lang="ru-RU" sz="2400" smtClean="0"/>
          </a:p>
        </p:txBody>
      </p:sp>
      <p:sp>
        <p:nvSpPr>
          <p:cNvPr id="12292" name="Line 26"/>
          <p:cNvSpPr>
            <a:spLocks noChangeShapeType="1"/>
          </p:cNvSpPr>
          <p:nvPr/>
        </p:nvSpPr>
        <p:spPr bwMode="auto">
          <a:xfrm flipV="1">
            <a:off x="2268538" y="3500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2293" name="Group 28"/>
          <p:cNvGrpSpPr>
            <a:grpSpLocks/>
          </p:cNvGrpSpPr>
          <p:nvPr/>
        </p:nvGrpSpPr>
        <p:grpSpPr bwMode="auto">
          <a:xfrm>
            <a:off x="1547813" y="3141663"/>
            <a:ext cx="6048375" cy="1168400"/>
            <a:chOff x="385" y="2432"/>
            <a:chExt cx="3810" cy="736"/>
          </a:xfrm>
        </p:grpSpPr>
        <p:sp>
          <p:nvSpPr>
            <p:cNvPr id="12297" name="Text Box 5"/>
            <p:cNvSpPr txBox="1">
              <a:spLocks noChangeArrowheads="1"/>
            </p:cNvSpPr>
            <p:nvPr/>
          </p:nvSpPr>
          <p:spPr bwMode="auto">
            <a:xfrm>
              <a:off x="657" y="2432"/>
              <a:ext cx="36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/>
                <a:t>СУ</a:t>
              </a:r>
            </a:p>
          </p:txBody>
        </p:sp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1292" y="2432"/>
              <a:ext cx="31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/>
                <a:t>П</a:t>
              </a:r>
              <a:r>
                <a:rPr lang="ru-RU" baseline="-25000"/>
                <a:t>1</a:t>
              </a:r>
              <a:endParaRPr lang="ru-RU"/>
            </a:p>
          </p:txBody>
        </p:sp>
        <p:sp>
          <p:nvSpPr>
            <p:cNvPr id="12299" name="Text Box 7"/>
            <p:cNvSpPr txBox="1">
              <a:spLocks noChangeArrowheads="1"/>
            </p:cNvSpPr>
            <p:nvPr/>
          </p:nvSpPr>
          <p:spPr bwMode="auto">
            <a:xfrm>
              <a:off x="1882" y="2432"/>
              <a:ext cx="31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/>
                <a:t>П</a:t>
              </a:r>
              <a:r>
                <a:rPr lang="en-US" baseline="-25000"/>
                <a:t>2</a:t>
              </a:r>
              <a:endParaRPr lang="ru-RU"/>
            </a:p>
          </p:txBody>
        </p:sp>
        <p:sp>
          <p:nvSpPr>
            <p:cNvPr id="12300" name="Text Box 8"/>
            <p:cNvSpPr txBox="1">
              <a:spLocks noChangeArrowheads="1"/>
            </p:cNvSpPr>
            <p:nvPr/>
          </p:nvSpPr>
          <p:spPr bwMode="auto">
            <a:xfrm>
              <a:off x="3061" y="2432"/>
              <a:ext cx="31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/>
                <a:t>П</a:t>
              </a:r>
              <a:r>
                <a:rPr lang="en-US" baseline="-25000"/>
                <a:t>n</a:t>
              </a:r>
              <a:endParaRPr lang="ru-RU"/>
            </a:p>
          </p:txBody>
        </p:sp>
        <p:sp>
          <p:nvSpPr>
            <p:cNvPr id="12301" name="Text Box 9"/>
            <p:cNvSpPr txBox="1">
              <a:spLocks noChangeArrowheads="1"/>
            </p:cNvSpPr>
            <p:nvPr/>
          </p:nvSpPr>
          <p:spPr bwMode="auto">
            <a:xfrm>
              <a:off x="3787" y="2432"/>
              <a:ext cx="40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/>
                <a:t>ОУ</a:t>
              </a:r>
            </a:p>
          </p:txBody>
        </p:sp>
        <p:sp>
          <p:nvSpPr>
            <p:cNvPr id="12302" name="Text Box 10"/>
            <p:cNvSpPr txBox="1">
              <a:spLocks noChangeArrowheads="1"/>
            </p:cNvSpPr>
            <p:nvPr/>
          </p:nvSpPr>
          <p:spPr bwMode="auto">
            <a:xfrm>
              <a:off x="657" y="2931"/>
              <a:ext cx="31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ru-RU"/>
                <a:t>М</a:t>
              </a:r>
            </a:p>
          </p:txBody>
        </p:sp>
        <p:sp>
          <p:nvSpPr>
            <p:cNvPr id="12303" name="Text Box 11"/>
            <p:cNvSpPr txBox="1">
              <a:spLocks noChangeArrowheads="1"/>
            </p:cNvSpPr>
            <p:nvPr/>
          </p:nvSpPr>
          <p:spPr bwMode="auto">
            <a:xfrm>
              <a:off x="1292" y="2931"/>
              <a:ext cx="31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/>
                <a:t>П</a:t>
              </a:r>
              <a:r>
                <a:rPr lang="en-US" baseline="-25000"/>
                <a:t>n</a:t>
              </a:r>
              <a:r>
                <a:rPr lang="en-US" baseline="30000"/>
                <a:t>’</a:t>
              </a:r>
              <a:endParaRPr lang="ru-RU"/>
            </a:p>
          </p:txBody>
        </p:sp>
        <p:sp>
          <p:nvSpPr>
            <p:cNvPr id="12304" name="Text Box 13"/>
            <p:cNvSpPr txBox="1">
              <a:spLocks noChangeArrowheads="1"/>
            </p:cNvSpPr>
            <p:nvPr/>
          </p:nvSpPr>
          <p:spPr bwMode="auto">
            <a:xfrm>
              <a:off x="3061" y="2931"/>
              <a:ext cx="31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/>
                <a:t>П</a:t>
              </a:r>
              <a:r>
                <a:rPr lang="ru-RU" baseline="-25000"/>
                <a:t>1</a:t>
              </a:r>
              <a:r>
                <a:rPr lang="en-US" baseline="30000"/>
                <a:t>’</a:t>
              </a:r>
              <a:endParaRPr lang="ru-RU"/>
            </a:p>
          </p:txBody>
        </p:sp>
        <p:sp>
          <p:nvSpPr>
            <p:cNvPr id="12305" name="Text Box 14"/>
            <p:cNvSpPr txBox="1">
              <a:spLocks noChangeArrowheads="1"/>
            </p:cNvSpPr>
            <p:nvPr/>
          </p:nvSpPr>
          <p:spPr bwMode="auto">
            <a:xfrm>
              <a:off x="2517" y="2432"/>
              <a:ext cx="2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/>
                <a:t>…</a:t>
              </a:r>
            </a:p>
          </p:txBody>
        </p:sp>
        <p:sp>
          <p:nvSpPr>
            <p:cNvPr id="12306" name="Text Box 15"/>
            <p:cNvSpPr txBox="1">
              <a:spLocks noChangeArrowheads="1"/>
            </p:cNvSpPr>
            <p:nvPr/>
          </p:nvSpPr>
          <p:spPr bwMode="auto">
            <a:xfrm>
              <a:off x="2154" y="2931"/>
              <a:ext cx="2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/>
                <a:t>…</a:t>
              </a:r>
            </a:p>
          </p:txBody>
        </p:sp>
        <p:sp>
          <p:nvSpPr>
            <p:cNvPr id="12307" name="Line 16"/>
            <p:cNvSpPr>
              <a:spLocks noChangeShapeType="1"/>
            </p:cNvSpPr>
            <p:nvPr/>
          </p:nvSpPr>
          <p:spPr bwMode="auto">
            <a:xfrm>
              <a:off x="385" y="256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08" name="Line 17"/>
            <p:cNvSpPr>
              <a:spLocks noChangeShapeType="1"/>
            </p:cNvSpPr>
            <p:nvPr/>
          </p:nvSpPr>
          <p:spPr bwMode="auto">
            <a:xfrm>
              <a:off x="1610" y="256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09" name="Line 18"/>
            <p:cNvSpPr>
              <a:spLocks noChangeShapeType="1"/>
            </p:cNvSpPr>
            <p:nvPr/>
          </p:nvSpPr>
          <p:spPr bwMode="auto">
            <a:xfrm>
              <a:off x="2200" y="2568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10" name="Line 19"/>
            <p:cNvSpPr>
              <a:spLocks noChangeShapeType="1"/>
            </p:cNvSpPr>
            <p:nvPr/>
          </p:nvSpPr>
          <p:spPr bwMode="auto">
            <a:xfrm>
              <a:off x="2789" y="256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11" name="Line 20"/>
            <p:cNvSpPr>
              <a:spLocks noChangeShapeType="1"/>
            </p:cNvSpPr>
            <p:nvPr/>
          </p:nvSpPr>
          <p:spPr bwMode="auto">
            <a:xfrm>
              <a:off x="3379" y="256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12" name="Line 21"/>
            <p:cNvSpPr>
              <a:spLocks noChangeShapeType="1"/>
            </p:cNvSpPr>
            <p:nvPr/>
          </p:nvSpPr>
          <p:spPr bwMode="auto">
            <a:xfrm flipH="1">
              <a:off x="3379" y="306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13" name="Line 22"/>
            <p:cNvSpPr>
              <a:spLocks noChangeShapeType="1"/>
            </p:cNvSpPr>
            <p:nvPr/>
          </p:nvSpPr>
          <p:spPr bwMode="auto">
            <a:xfrm flipV="1">
              <a:off x="3606" y="2568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14" name="Line 23"/>
            <p:cNvSpPr>
              <a:spLocks noChangeShapeType="1"/>
            </p:cNvSpPr>
            <p:nvPr/>
          </p:nvSpPr>
          <p:spPr bwMode="auto">
            <a:xfrm flipH="1">
              <a:off x="2789" y="306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15" name="Line 24"/>
            <p:cNvSpPr>
              <a:spLocks noChangeShapeType="1"/>
            </p:cNvSpPr>
            <p:nvPr/>
          </p:nvSpPr>
          <p:spPr bwMode="auto">
            <a:xfrm flipH="1">
              <a:off x="1610" y="306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16" name="Line 25"/>
            <p:cNvSpPr>
              <a:spLocks noChangeShapeType="1"/>
            </p:cNvSpPr>
            <p:nvPr/>
          </p:nvSpPr>
          <p:spPr bwMode="auto">
            <a:xfrm flipH="1">
              <a:off x="975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17" name="Line 27"/>
            <p:cNvSpPr>
              <a:spLocks noChangeShapeType="1"/>
            </p:cNvSpPr>
            <p:nvPr/>
          </p:nvSpPr>
          <p:spPr bwMode="auto">
            <a:xfrm>
              <a:off x="1020" y="256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294" name="Text Box 29"/>
          <p:cNvSpPr txBox="1">
            <a:spLocks noChangeArrowheads="1"/>
          </p:cNvSpPr>
          <p:nvPr/>
        </p:nvSpPr>
        <p:spPr bwMode="auto">
          <a:xfrm>
            <a:off x="1547813" y="292417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Х</a:t>
            </a:r>
          </a:p>
        </p:txBody>
      </p:sp>
      <p:sp>
        <p:nvSpPr>
          <p:cNvPr id="12295" name="Text Box 30"/>
          <p:cNvSpPr txBox="1">
            <a:spLocks noChangeArrowheads="1"/>
          </p:cNvSpPr>
          <p:nvPr/>
        </p:nvSpPr>
        <p:spPr bwMode="auto">
          <a:xfrm>
            <a:off x="1835150" y="3500438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Х</a:t>
            </a:r>
            <a:r>
              <a:rPr lang="ru-RU" baseline="-25000"/>
              <a:t>м</a:t>
            </a:r>
            <a:endParaRPr lang="ru-RU"/>
          </a:p>
        </p:txBody>
      </p:sp>
      <p:sp>
        <p:nvSpPr>
          <p:cNvPr id="12296" name="Text Box 31"/>
          <p:cNvSpPr txBox="1">
            <a:spLocks noChangeArrowheads="1"/>
          </p:cNvSpPr>
          <p:nvPr/>
        </p:nvSpPr>
        <p:spPr bwMode="auto">
          <a:xfrm>
            <a:off x="6372225" y="29241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Х</a:t>
            </a:r>
            <a:r>
              <a:rPr lang="en-US" baseline="-25000"/>
              <a:t>n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rgbClr val="C00000"/>
                </a:solidFill>
              </a:rPr>
              <a:t>Классификация СИ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 способу обработки и представления сигнала:</a:t>
            </a:r>
          </a:p>
          <a:p>
            <a:pPr>
              <a:buClr>
                <a:srgbClr val="C00000"/>
              </a:buClr>
            </a:pPr>
            <a:r>
              <a:rPr lang="ru-RU" dirty="0" smtClean="0"/>
              <a:t>аналоговые</a:t>
            </a:r>
          </a:p>
          <a:p>
            <a:pPr>
              <a:buClr>
                <a:srgbClr val="C00000"/>
              </a:buClr>
            </a:pPr>
            <a:r>
              <a:rPr lang="ru-RU" dirty="0" smtClean="0"/>
              <a:t>цифровые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697779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2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686800" cy="863377"/>
          </a:xfrm>
        </p:spPr>
        <p:txBody>
          <a:bodyPr/>
          <a:lstStyle/>
          <a:p>
            <a:pPr algn="l" eaLnBrk="1" hangingPunct="1"/>
            <a:r>
              <a:rPr lang="ru-RU" sz="2800" b="1" dirty="0" smtClean="0">
                <a:solidFill>
                  <a:srgbClr val="A50021"/>
                </a:solidFill>
              </a:rPr>
              <a:t>1.4.</a:t>
            </a:r>
            <a:r>
              <a:rPr lang="en-US" sz="2800" b="1" dirty="0" smtClean="0">
                <a:solidFill>
                  <a:srgbClr val="A50021"/>
                </a:solidFill>
              </a:rPr>
              <a:t>2</a:t>
            </a:r>
            <a:r>
              <a:rPr lang="ru-RU" sz="2800" b="1" dirty="0" smtClean="0">
                <a:solidFill>
                  <a:srgbClr val="A50021"/>
                </a:solidFill>
              </a:rPr>
              <a:t> Основные метрологические характеристики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/>
          </a:bodyPr>
          <a:lstStyle/>
          <a:p>
            <a:pPr marL="0" indent="347663" algn="just" eaLnBrk="1" hangingPunct="1">
              <a:lnSpc>
                <a:spcPct val="110000"/>
              </a:lnSpc>
              <a:buFontTx/>
              <a:buNone/>
            </a:pPr>
            <a:r>
              <a:rPr lang="ru-RU" sz="3000" b="1" dirty="0" smtClean="0">
                <a:solidFill>
                  <a:srgbClr val="6600FF"/>
                </a:solidFill>
              </a:rPr>
              <a:t>Метрологическая характеристика</a:t>
            </a:r>
            <a:r>
              <a:rPr lang="ru-RU" sz="3000" dirty="0" smtClean="0"/>
              <a:t> - характеристика одного из свойств СИ, влияющая на результат измерений и его погрешность. </a:t>
            </a:r>
          </a:p>
          <a:p>
            <a:pPr marL="0" indent="347663" algn="just">
              <a:lnSpc>
                <a:spcPct val="120000"/>
              </a:lnSpc>
              <a:buNone/>
            </a:pPr>
            <a:r>
              <a:rPr lang="ru-RU" sz="3000" dirty="0" smtClean="0"/>
              <a:t>Метрологические характеристики нормируются.</a:t>
            </a:r>
          </a:p>
          <a:p>
            <a:pPr marL="0" indent="347663" algn="just">
              <a:lnSpc>
                <a:spcPct val="120000"/>
              </a:lnSpc>
              <a:buNone/>
            </a:pPr>
            <a:r>
              <a:rPr lang="ru-RU" sz="3000" dirty="0" smtClean="0"/>
              <a:t>Под </a:t>
            </a:r>
            <a:r>
              <a:rPr lang="ru-RU" sz="3000" b="1" dirty="0" smtClean="0">
                <a:solidFill>
                  <a:srgbClr val="6600FF"/>
                </a:solidFill>
              </a:rPr>
              <a:t>нормированием</a:t>
            </a:r>
            <a:r>
              <a:rPr lang="ru-RU" sz="3000" dirty="0" smtClean="0"/>
              <a:t> понимается установление границ на допустимые отклонения реальных метрологических характеристик средств измерений от их номинальных значений.</a:t>
            </a:r>
          </a:p>
          <a:p>
            <a:pPr marL="0" indent="347663" algn="just">
              <a:lnSpc>
                <a:spcPct val="120000"/>
              </a:lnSpc>
              <a:buNone/>
            </a:pPr>
            <a:r>
              <a:rPr lang="ru-RU" sz="2800" dirty="0" smtClean="0">
                <a:solidFill>
                  <a:srgbClr val="6600FF"/>
                </a:solidFill>
              </a:rPr>
              <a:t>ГОСТ 8.009-84 ГСИ. Нормируемые метрологические характеристики средств измерений.</a:t>
            </a:r>
            <a:endParaRPr lang="ru-RU" sz="28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ru-RU" sz="2400" smtClean="0">
                <a:solidFill>
                  <a:srgbClr val="A50021"/>
                </a:solidFill>
              </a:rPr>
              <a:t>ДИАПАЗОН ИЗМЕРЕНИЙ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347663" algn="just" eaLnBrk="1" hangingPunct="1">
              <a:buFontTx/>
              <a:buNone/>
            </a:pPr>
            <a:r>
              <a:rPr lang="ru-RU" smtClean="0"/>
              <a:t>Область значений измеряемой величины, для которой нормированы допускаемые пределы погрешности СИ.</a:t>
            </a:r>
          </a:p>
          <a:p>
            <a:pPr marL="0" indent="347663" eaLnBrk="1" hangingPunct="1">
              <a:buFontTx/>
              <a:buNone/>
            </a:pPr>
            <a:endParaRPr lang="ru-RU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3213100"/>
            <a:ext cx="7202487" cy="2789238"/>
            <a:chOff x="612" y="1797"/>
            <a:chExt cx="4537" cy="1757"/>
          </a:xfrm>
        </p:grpSpPr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1888"/>
              <a:ext cx="1769" cy="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1797"/>
              <a:ext cx="1997" cy="1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ru-RU" sz="2400" smtClean="0">
                <a:solidFill>
                  <a:srgbClr val="A50021"/>
                </a:solidFill>
              </a:rPr>
              <a:t>ПРЕДЕЛ ИЗМЕРЕНИЙ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749300"/>
          </a:xfrm>
        </p:spPr>
        <p:txBody>
          <a:bodyPr>
            <a:normAutofit lnSpcReduction="10000"/>
          </a:bodyPr>
          <a:lstStyle/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r>
              <a:rPr lang="ru-RU" sz="2400" smtClean="0"/>
              <a:t>Наибольшее или наименьшее значение диапазона измерения</a:t>
            </a:r>
          </a:p>
          <a:p>
            <a:pPr marL="0" indent="347663" eaLnBrk="1" hangingPunct="1">
              <a:lnSpc>
                <a:spcPct val="90000"/>
              </a:lnSpc>
              <a:buFontTx/>
              <a:buNone/>
            </a:pPr>
            <a:endParaRPr lang="ru-RU" sz="2400" smtClean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2852738"/>
            <a:ext cx="3070225" cy="2597150"/>
          </a:xfrm>
          <a:noFill/>
        </p:spPr>
      </p:pic>
      <p:pic>
        <p:nvPicPr>
          <p:cNvPr id="8198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7900" y="2636838"/>
            <a:ext cx="3313113" cy="2916237"/>
          </a:xfrm>
          <a:noFill/>
        </p:spPr>
      </p:pic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003800" y="3213100"/>
            <a:ext cx="396875" cy="3603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3563938" y="3141663"/>
            <a:ext cx="396875" cy="3603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1116013" y="3141663"/>
            <a:ext cx="396875" cy="3603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7451725" y="3141663"/>
            <a:ext cx="396875" cy="3603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  <p:bldP spid="8201" grpId="0" animBg="1"/>
      <p:bldP spid="8202" grpId="0" animBg="1"/>
      <p:bldP spid="820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ru-RU" sz="2400" smtClean="0">
                <a:solidFill>
                  <a:srgbClr val="A50021"/>
                </a:solidFill>
              </a:rPr>
              <a:t>ЧУВСТВИТЕЛЬНОСТЬ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59713" cy="1541463"/>
          </a:xfrm>
        </p:spPr>
        <p:txBody>
          <a:bodyPr/>
          <a:lstStyle/>
          <a:p>
            <a:pPr marL="0" indent="347663" algn="just" eaLnBrk="1" hangingPunct="1">
              <a:buFontTx/>
              <a:buNone/>
            </a:pPr>
            <a:r>
              <a:rPr lang="ru-RU" sz="2800" smtClean="0"/>
              <a:t>Отношение изменения сигнала на выходе СИ к вызвавшему его изменению сигнала на входе</a:t>
            </a:r>
          </a:p>
          <a:p>
            <a:pPr marL="0" indent="347663" eaLnBrk="1" hangingPunct="1">
              <a:buFontTx/>
              <a:buNone/>
            </a:pPr>
            <a:endParaRPr lang="ru-RU" sz="2800" smtClean="0"/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08400" y="2924175"/>
            <a:ext cx="1400175" cy="1143000"/>
          </a:xfrm>
          <a:noFill/>
        </p:spPr>
      </p:pic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8313" y="4652963"/>
            <a:ext cx="80645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47663"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ru-RU" sz="2800">
                <a:solidFill>
                  <a:srgbClr val="A50021"/>
                </a:solidFill>
              </a:rPr>
              <a:t>Порог чувствительности</a:t>
            </a:r>
            <a:r>
              <a:rPr lang="ru-RU" sz="2800"/>
              <a:t> – наименьшее значение измеряемой величины, вызывающее заметное изменение показаний прибора.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pPr algn="l" eaLnBrk="1" hangingPunct="1"/>
            <a:r>
              <a:rPr lang="ru-RU" sz="2400" smtClean="0">
                <a:solidFill>
                  <a:srgbClr val="A50021"/>
                </a:solidFill>
              </a:rPr>
              <a:t>ЦЕНА ДЕЛЕНИЯ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00125"/>
            <a:ext cx="8218488" cy="5126038"/>
          </a:xfrm>
        </p:spPr>
        <p:txBody>
          <a:bodyPr/>
          <a:lstStyle/>
          <a:p>
            <a:pPr marL="0" indent="347663" algn="just" eaLnBrk="1" hangingPunct="1">
              <a:buFontTx/>
              <a:buNone/>
            </a:pPr>
            <a:r>
              <a:rPr lang="ru-RU" sz="2000" smtClean="0"/>
              <a:t>- </a:t>
            </a:r>
            <a:r>
              <a:rPr lang="ru-RU" sz="2400" smtClean="0"/>
              <a:t>разность значений величин, соответствующих двум соседним отметкам шкалы.</a:t>
            </a:r>
          </a:p>
          <a:p>
            <a:pPr marL="0" indent="347663" algn="just" eaLnBrk="1" hangingPunct="1">
              <a:lnSpc>
                <a:spcPct val="80000"/>
              </a:lnSpc>
              <a:buFontTx/>
              <a:buNone/>
            </a:pPr>
            <a:endParaRPr lang="ru-RU" sz="2400" smtClean="0"/>
          </a:p>
          <a:p>
            <a:pPr marL="0" indent="347663" algn="just" eaLnBrk="1" hangingPunct="1">
              <a:lnSpc>
                <a:spcPct val="80000"/>
              </a:lnSpc>
              <a:buFontTx/>
              <a:buNone/>
            </a:pPr>
            <a:r>
              <a:rPr lang="ru-RU" sz="2400" smtClean="0"/>
              <a:t>Для равномерной шкалы   </a:t>
            </a:r>
          </a:p>
          <a:p>
            <a:pPr marL="0" indent="347663" algn="just" eaLnBrk="1" hangingPunct="1">
              <a:buFontTx/>
              <a:buNone/>
            </a:pPr>
            <a:endParaRPr lang="ru-RU" sz="2000" smtClean="0"/>
          </a:p>
          <a:p>
            <a:pPr marL="0" indent="347663" algn="just" eaLnBrk="1" hangingPunct="1">
              <a:buFontTx/>
              <a:buNone/>
            </a:pPr>
            <a:r>
              <a:rPr lang="ru-RU" sz="2400" smtClean="0"/>
              <a:t>Для приборов с неравномерной шкалой, нормируют минимальную цену деления.</a:t>
            </a:r>
          </a:p>
          <a:p>
            <a:pPr marL="0" indent="347663" algn="just" eaLnBrk="1" hangingPunct="1">
              <a:buFontTx/>
              <a:buNone/>
            </a:pPr>
            <a:endParaRPr lang="ru-RU" sz="2000" smtClean="0"/>
          </a:p>
          <a:p>
            <a:pPr marL="0" indent="347663" algn="just" eaLnBrk="1" hangingPunct="1">
              <a:buFontTx/>
              <a:buNone/>
            </a:pPr>
            <a:r>
              <a:rPr lang="ru-RU" sz="2400" smtClean="0">
                <a:solidFill>
                  <a:srgbClr val="A50021"/>
                </a:solidFill>
              </a:rPr>
              <a:t>ВХОДНОЙ ИМПЕДАНС</a:t>
            </a:r>
          </a:p>
          <a:p>
            <a:pPr marL="0" indent="347663" algn="just" eaLnBrk="1" hangingPunct="1">
              <a:buFontTx/>
              <a:buNone/>
            </a:pPr>
            <a:r>
              <a:rPr lang="ru-RU" sz="2400" smtClean="0"/>
              <a:t>Определяет влияние СИ на работу исследуемой схемы. Характеризуется активной и реактивной составляющими (</a:t>
            </a:r>
            <a:r>
              <a:rPr lang="en-US" sz="2400" smtClean="0"/>
              <a:t>R</a:t>
            </a:r>
            <a:r>
              <a:rPr lang="ru-RU" sz="2400" baseline="-25000" smtClean="0"/>
              <a:t>вх</a:t>
            </a:r>
            <a:r>
              <a:rPr lang="ru-RU" sz="2400" smtClean="0"/>
              <a:t>, С</a:t>
            </a:r>
            <a:r>
              <a:rPr lang="ru-RU" sz="2400" baseline="-25000" smtClean="0"/>
              <a:t>вх</a:t>
            </a:r>
            <a:r>
              <a:rPr lang="ru-RU" sz="2400" smtClean="0"/>
              <a:t>).</a:t>
            </a:r>
          </a:p>
          <a:p>
            <a:pPr marL="0" indent="347663" eaLnBrk="1" hangingPunct="1">
              <a:buFontTx/>
              <a:buNone/>
            </a:pPr>
            <a:endParaRPr lang="ru-RU" sz="2000" smtClean="0"/>
          </a:p>
          <a:p>
            <a:pPr marL="0" indent="347663" eaLnBrk="1" hangingPunct="1">
              <a:buFontTx/>
              <a:buNone/>
            </a:pPr>
            <a:endParaRPr lang="ru-RU" sz="2800" smtClean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786313" y="1928813"/>
          <a:ext cx="100806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Формула" r:id="rId3" imgW="419040" imgH="393480" progId="Equation.3">
                  <p:embed/>
                </p:oleObj>
              </mc:Choice>
              <mc:Fallback>
                <p:oleObj name="Формула" r:id="rId3" imgW="41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928813"/>
                        <a:ext cx="1008062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ru-RU" sz="2400" smtClean="0">
                <a:solidFill>
                  <a:srgbClr val="A50021"/>
                </a:solidFill>
              </a:rPr>
              <a:t>вариация показаний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229600" cy="4911725"/>
          </a:xfrm>
        </p:spPr>
        <p:txBody>
          <a:bodyPr/>
          <a:lstStyle/>
          <a:p>
            <a:pPr marL="0" indent="347663" algn="just" eaLnBrk="1" hangingPunct="1">
              <a:buFontTx/>
              <a:buNone/>
            </a:pPr>
            <a:r>
              <a:rPr lang="ru-RU" sz="2800" smtClean="0"/>
              <a:t>разность между показаниями СИ в данной точке диапазона измерения при возрастании и убывании измерений величины и неизменных внешних условиях.</a:t>
            </a:r>
          </a:p>
          <a:p>
            <a:pPr marL="0" indent="347663" algn="just" eaLnBrk="1" hangingPunct="1">
              <a:buFontTx/>
              <a:buNone/>
            </a:pPr>
            <a:endParaRPr lang="ru-RU" sz="2800" smtClean="0"/>
          </a:p>
          <a:p>
            <a:pPr marL="0" indent="347663" algn="just" eaLnBrk="1" hangingPunct="1">
              <a:buFontTx/>
              <a:buNone/>
            </a:pPr>
            <a:r>
              <a:rPr lang="ru-RU" sz="2800" smtClean="0">
                <a:solidFill>
                  <a:srgbClr val="A50021"/>
                </a:solidFill>
              </a:rPr>
              <a:t>Динамические характеристики</a:t>
            </a:r>
          </a:p>
          <a:p>
            <a:pPr marL="0" indent="347663" algn="just" eaLnBrk="1" hangingPunct="1">
              <a:buFontTx/>
              <a:buNone/>
            </a:pPr>
            <a:r>
              <a:rPr lang="ru-RU" sz="2800" smtClean="0"/>
              <a:t>Определяют зависимость параметров выходного сигнала от меняющихся во времени величин: входного сигнала, параметров нагрузки, внешних факторов.</a:t>
            </a:r>
          </a:p>
          <a:p>
            <a:pPr marL="0" indent="347663" eaLnBrk="1" hangingPunct="1">
              <a:buFontTx/>
              <a:buNone/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6"/>
          <p:cNvSpPr>
            <a:spLocks noGrp="1"/>
          </p:cNvSpPr>
          <p:nvPr>
            <p:ph type="title"/>
          </p:nvPr>
        </p:nvSpPr>
        <p:spPr>
          <a:xfrm>
            <a:off x="444810" y="1216"/>
            <a:ext cx="8229600" cy="654050"/>
          </a:xfrm>
        </p:spPr>
        <p:txBody>
          <a:bodyPr/>
          <a:lstStyle/>
          <a:p>
            <a:pPr algn="l"/>
            <a:r>
              <a:rPr lang="ru-RU" sz="2400" dirty="0" smtClean="0"/>
              <a:t>По функциональному назначению:</a:t>
            </a:r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256837" y="910106"/>
            <a:ext cx="8025671" cy="5224760"/>
            <a:chOff x="384" y="1680"/>
            <a:chExt cx="4858" cy="1896"/>
          </a:xfrm>
        </p:grpSpPr>
        <p:sp>
          <p:nvSpPr>
            <p:cNvPr id="15364" name="Text Box 93"/>
            <p:cNvSpPr txBox="1">
              <a:spLocks noChangeArrowheads="1"/>
            </p:cNvSpPr>
            <p:nvPr/>
          </p:nvSpPr>
          <p:spPr bwMode="auto">
            <a:xfrm>
              <a:off x="2367" y="3223"/>
              <a:ext cx="866" cy="179"/>
            </a:xfrm>
            <a:prstGeom prst="rect">
              <a:avLst/>
            </a:prstGeom>
            <a:solidFill>
              <a:srgbClr val="99CCFF">
                <a:alpha val="20000"/>
              </a:srgbClr>
            </a:solidFill>
            <a:ln w="12700" algn="ctr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ru-RU" sz="1600" dirty="0"/>
                <a:t>Аналого-цифровые</a:t>
              </a:r>
            </a:p>
          </p:txBody>
        </p:sp>
        <p:grpSp>
          <p:nvGrpSpPr>
            <p:cNvPr id="15366" name="Group 131"/>
            <p:cNvGrpSpPr>
              <a:grpSpLocks/>
            </p:cNvGrpSpPr>
            <p:nvPr/>
          </p:nvGrpSpPr>
          <p:grpSpPr bwMode="auto">
            <a:xfrm>
              <a:off x="384" y="1680"/>
              <a:ext cx="4858" cy="1896"/>
              <a:chOff x="384" y="1680"/>
              <a:chExt cx="4858" cy="1896"/>
            </a:xfrm>
          </p:grpSpPr>
          <p:sp>
            <p:nvSpPr>
              <p:cNvPr id="15367" name="Text Box 111"/>
              <p:cNvSpPr txBox="1">
                <a:spLocks noChangeArrowheads="1"/>
              </p:cNvSpPr>
              <p:nvPr/>
            </p:nvSpPr>
            <p:spPr bwMode="auto">
              <a:xfrm>
                <a:off x="4311" y="2803"/>
                <a:ext cx="931" cy="89"/>
              </a:xfrm>
              <a:prstGeom prst="rect">
                <a:avLst/>
              </a:prstGeom>
              <a:solidFill>
                <a:srgbClr val="99CCFF">
                  <a:alpha val="20000"/>
                </a:srgbClr>
              </a:solidFill>
              <a:ln w="12700" algn="ctr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ru-RU" sz="1600" dirty="0"/>
                  <a:t>Регистрирующие</a:t>
                </a:r>
              </a:p>
            </p:txBody>
          </p:sp>
          <p:grpSp>
            <p:nvGrpSpPr>
              <p:cNvPr id="15368" name="Group 130"/>
              <p:cNvGrpSpPr>
                <a:grpSpLocks/>
              </p:cNvGrpSpPr>
              <p:nvPr/>
            </p:nvGrpSpPr>
            <p:grpSpPr bwMode="auto">
              <a:xfrm>
                <a:off x="384" y="1680"/>
                <a:ext cx="4762" cy="1896"/>
                <a:chOff x="384" y="1668"/>
                <a:chExt cx="4762" cy="1896"/>
              </a:xfrm>
            </p:grpSpPr>
            <p:sp>
              <p:nvSpPr>
                <p:cNvPr id="1536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560" y="1668"/>
                  <a:ext cx="1968" cy="145"/>
                </a:xfrm>
                <a:prstGeom prst="rect">
                  <a:avLst/>
                </a:prstGeom>
                <a:solidFill>
                  <a:srgbClr val="99CCFF">
                    <a:alpha val="14902"/>
                  </a:srgbClr>
                </a:solidFill>
                <a:ln w="12700">
                  <a:solidFill>
                    <a:srgbClr val="3366FF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ru-RU" sz="2000" b="1"/>
                    <a:t>Средства измерений (СИ)</a:t>
                  </a:r>
                </a:p>
              </p:txBody>
            </p:sp>
            <p:sp>
              <p:nvSpPr>
                <p:cNvPr id="15370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744" y="1979"/>
                  <a:ext cx="4" cy="116"/>
                </a:xfrm>
                <a:prstGeom prst="line">
                  <a:avLst/>
                </a:prstGeom>
                <a:noFill/>
                <a:ln w="127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15371" name="Line 103"/>
                <p:cNvSpPr>
                  <a:spLocks noChangeShapeType="1"/>
                </p:cNvSpPr>
                <p:nvPr/>
              </p:nvSpPr>
              <p:spPr bwMode="auto">
                <a:xfrm>
                  <a:off x="748" y="1979"/>
                  <a:ext cx="3734" cy="0"/>
                </a:xfrm>
                <a:prstGeom prst="line">
                  <a:avLst/>
                </a:prstGeom>
                <a:noFill/>
                <a:ln w="127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15372" name="Line 104"/>
                <p:cNvSpPr>
                  <a:spLocks noChangeShapeType="1"/>
                </p:cNvSpPr>
                <p:nvPr/>
              </p:nvSpPr>
              <p:spPr bwMode="auto">
                <a:xfrm rot="360000">
                  <a:off x="2534" y="1824"/>
                  <a:ext cx="28" cy="155"/>
                </a:xfrm>
                <a:prstGeom prst="line">
                  <a:avLst/>
                </a:prstGeom>
                <a:noFill/>
                <a:ln w="127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15373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733" y="1979"/>
                  <a:ext cx="0" cy="118"/>
                </a:xfrm>
                <a:prstGeom prst="line">
                  <a:avLst/>
                </a:prstGeom>
                <a:noFill/>
                <a:ln w="127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ru-RU"/>
                </a:p>
              </p:txBody>
            </p:sp>
            <p:sp>
              <p:nvSpPr>
                <p:cNvPr id="15374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4482" y="1987"/>
                  <a:ext cx="0" cy="120"/>
                </a:xfrm>
                <a:prstGeom prst="line">
                  <a:avLst/>
                </a:prstGeom>
                <a:noFill/>
                <a:ln w="127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ru-RU"/>
                </a:p>
              </p:txBody>
            </p:sp>
            <p:grpSp>
              <p:nvGrpSpPr>
                <p:cNvPr id="15377" name="Group 129"/>
                <p:cNvGrpSpPr>
                  <a:grpSpLocks/>
                </p:cNvGrpSpPr>
                <p:nvPr/>
              </p:nvGrpSpPr>
              <p:grpSpPr bwMode="auto">
                <a:xfrm>
                  <a:off x="384" y="2088"/>
                  <a:ext cx="4762" cy="1476"/>
                  <a:chOff x="384" y="2088"/>
                  <a:chExt cx="4762" cy="1476"/>
                </a:xfrm>
              </p:grpSpPr>
              <p:grpSp>
                <p:nvGrpSpPr>
                  <p:cNvPr id="15379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384" y="2100"/>
                    <a:ext cx="1088" cy="880"/>
                    <a:chOff x="384" y="2100"/>
                    <a:chExt cx="1088" cy="880"/>
                  </a:xfrm>
                </p:grpSpPr>
                <p:sp>
                  <p:nvSpPr>
                    <p:cNvPr id="15412" name="Text Box 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" y="2100"/>
                      <a:ext cx="780" cy="212"/>
                    </a:xfrm>
                    <a:prstGeom prst="rect">
                      <a:avLst/>
                    </a:prstGeom>
                    <a:solidFill>
                      <a:srgbClr val="99CCFF">
                        <a:alpha val="20000"/>
                      </a:srgbClr>
                    </a:solidFill>
                    <a:ln w="12700" algn="ctr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</a:pPr>
                      <a:r>
                        <a:rPr lang="ru-RU" sz="1800" dirty="0"/>
                        <a:t>Меры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</a:pPr>
                      <a:endParaRPr lang="ru-RU" sz="1400" dirty="0"/>
                    </a:p>
                  </p:txBody>
                </p:sp>
                <p:sp>
                  <p:nvSpPr>
                    <p:cNvPr id="15413" name="Text Box 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7" y="2368"/>
                      <a:ext cx="907" cy="89"/>
                    </a:xfrm>
                    <a:prstGeom prst="rect">
                      <a:avLst/>
                    </a:prstGeom>
                    <a:solidFill>
                      <a:srgbClr val="99CCFF">
                        <a:alpha val="20000"/>
                      </a:srgbClr>
                    </a:solidFill>
                    <a:ln w="12700" algn="ctr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 lIns="0" tIns="0" rIns="0" bIns="0">
                      <a:spAutoFit/>
                    </a:bodyPr>
                    <a:lstStyle>
                      <a:lvl1pPr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ru-RU" sz="1600" dirty="0"/>
                        <a:t>Однозначные</a:t>
                      </a:r>
                    </a:p>
                  </p:txBody>
                </p:sp>
                <p:sp>
                  <p:nvSpPr>
                    <p:cNvPr id="15414" name="Text Box 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7" y="2537"/>
                      <a:ext cx="907" cy="89"/>
                    </a:xfrm>
                    <a:prstGeom prst="rect">
                      <a:avLst/>
                    </a:prstGeom>
                    <a:solidFill>
                      <a:srgbClr val="99CCFF">
                        <a:alpha val="20000"/>
                      </a:srgbClr>
                    </a:solidFill>
                    <a:ln w="12700" algn="ctr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 lIns="0" tIns="0" rIns="0" bIns="0">
                      <a:spAutoFit/>
                    </a:bodyPr>
                    <a:lstStyle>
                      <a:lvl1pPr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ru-RU" sz="1600"/>
                        <a:t>Многозначные</a:t>
                      </a:r>
                    </a:p>
                  </p:txBody>
                </p:sp>
                <p:sp>
                  <p:nvSpPr>
                    <p:cNvPr id="15415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7" y="2712"/>
                      <a:ext cx="907" cy="89"/>
                    </a:xfrm>
                    <a:prstGeom prst="rect">
                      <a:avLst/>
                    </a:prstGeom>
                    <a:solidFill>
                      <a:srgbClr val="99CCFF">
                        <a:alpha val="20000"/>
                      </a:srgbClr>
                    </a:solidFill>
                    <a:ln w="12700" algn="ctr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 lIns="0" tIns="0" rIns="0" bIns="0">
                      <a:spAutoFit/>
                    </a:bodyPr>
                    <a:lstStyle>
                      <a:lvl1pPr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ru-RU" sz="1600" dirty="0"/>
                        <a:t>Наборы мер</a:t>
                      </a:r>
                    </a:p>
                  </p:txBody>
                </p:sp>
                <p:sp>
                  <p:nvSpPr>
                    <p:cNvPr id="15416" name="Text Box 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5" y="2891"/>
                      <a:ext cx="907" cy="89"/>
                    </a:xfrm>
                    <a:prstGeom prst="rect">
                      <a:avLst/>
                    </a:prstGeom>
                    <a:solidFill>
                      <a:srgbClr val="99CCFF">
                        <a:alpha val="20000"/>
                      </a:srgbClr>
                    </a:solidFill>
                    <a:ln w="12700" algn="ctr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 wrap="square" lIns="0" tIns="0" rIns="0" bIns="0">
                      <a:spAutoFit/>
                    </a:bodyPr>
                    <a:lstStyle>
                      <a:lvl1pPr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ru-RU" sz="1600"/>
                        <a:t>Магазины мер</a:t>
                      </a:r>
                    </a:p>
                  </p:txBody>
                </p:sp>
                <p:sp>
                  <p:nvSpPr>
                    <p:cNvPr id="15417" name="Line 84"/>
                    <p:cNvSpPr>
                      <a:spLocks noChangeShapeType="1"/>
                    </p:cNvSpPr>
                    <p:nvPr/>
                  </p:nvSpPr>
                  <p:spPr bwMode="auto">
                    <a:xfrm rot="120000">
                      <a:off x="423" y="2316"/>
                      <a:ext cx="31" cy="6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366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418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" y="2419"/>
                      <a:ext cx="126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366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419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" y="2579"/>
                      <a:ext cx="1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366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420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" y="2755"/>
                      <a:ext cx="1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366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421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" y="2935"/>
                      <a:ext cx="13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366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5380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2106" y="2088"/>
                    <a:ext cx="3040" cy="1476"/>
                    <a:chOff x="2106" y="2088"/>
                    <a:chExt cx="3040" cy="1476"/>
                  </a:xfrm>
                </p:grpSpPr>
                <p:sp>
                  <p:nvSpPr>
                    <p:cNvPr id="15389" name="Text Box 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52" y="2107"/>
                      <a:ext cx="1057" cy="235"/>
                    </a:xfrm>
                    <a:prstGeom prst="rect">
                      <a:avLst/>
                    </a:prstGeom>
                    <a:solidFill>
                      <a:srgbClr val="99CCFF">
                        <a:alpha val="20000"/>
                      </a:srgbClr>
                    </a:solidFill>
                    <a:ln w="12700" algn="ctr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ru-RU" sz="1800" dirty="0"/>
                        <a:t>Измерительные приборы</a:t>
                      </a:r>
                    </a:p>
                  </p:txBody>
                </p:sp>
                <p:grpSp>
                  <p:nvGrpSpPr>
                    <p:cNvPr id="15390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06" y="2088"/>
                      <a:ext cx="1235" cy="1476"/>
                      <a:chOff x="2106" y="2088"/>
                      <a:chExt cx="1235" cy="1476"/>
                    </a:xfrm>
                  </p:grpSpPr>
                  <p:sp>
                    <p:nvSpPr>
                      <p:cNvPr id="15399" name="Text Box 7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106" y="2088"/>
                        <a:ext cx="1139" cy="235"/>
                      </a:xfrm>
                      <a:prstGeom prst="rect">
                        <a:avLst/>
                      </a:prstGeom>
                      <a:solidFill>
                        <a:srgbClr val="99CCFF">
                          <a:alpha val="20000"/>
                        </a:srgbClr>
                      </a:solidFill>
                      <a:ln w="12700" algn="ctr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 lIns="0" rIns="0">
                        <a:spAutoFit/>
                      </a:bodyPr>
                      <a:lstStyle>
                        <a:lvl1pPr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</a:pPr>
                        <a:r>
                          <a:rPr lang="ru-RU" sz="1800" dirty="0"/>
                          <a:t>Измерительные</a:t>
                        </a:r>
                      </a:p>
                      <a:p>
                        <a:pPr algn="ctr" eaLnBrk="1" hangingPunct="1">
                          <a:spcBef>
                            <a:spcPct val="0"/>
                          </a:spcBef>
                        </a:pPr>
                        <a:r>
                          <a:rPr lang="ru-RU" sz="1800" dirty="0"/>
                          <a:t>преобразователи</a:t>
                        </a:r>
                      </a:p>
                    </p:txBody>
                  </p:sp>
                  <p:sp>
                    <p:nvSpPr>
                      <p:cNvPr id="15400" name="Text Box 8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521" y="2460"/>
                        <a:ext cx="712" cy="179"/>
                      </a:xfrm>
                      <a:prstGeom prst="rect">
                        <a:avLst/>
                      </a:prstGeom>
                      <a:solidFill>
                        <a:srgbClr val="99CCFF">
                          <a:alpha val="20000"/>
                        </a:srgbClr>
                      </a:solidFill>
                      <a:ln w="12700" algn="ctr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spAutoFit/>
                      </a:bodyPr>
                      <a:lstStyle>
                        <a:lvl1pPr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</a:pPr>
                        <a:r>
                          <a:rPr lang="ru-RU" sz="1600" dirty="0"/>
                          <a:t>Первичные</a:t>
                        </a:r>
                      </a:p>
                      <a:p>
                        <a:pPr algn="ctr" eaLnBrk="1" hangingPunct="1">
                          <a:spcBef>
                            <a:spcPct val="0"/>
                          </a:spcBef>
                        </a:pPr>
                        <a:r>
                          <a:rPr lang="ru-RU" sz="1600" dirty="0"/>
                          <a:t>(датчики)</a:t>
                        </a:r>
                      </a:p>
                    </p:txBody>
                  </p:sp>
                  <p:sp>
                    <p:nvSpPr>
                      <p:cNvPr id="15401" name="Text Box 9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82" y="2725"/>
                        <a:ext cx="863" cy="84"/>
                      </a:xfrm>
                      <a:prstGeom prst="rect">
                        <a:avLst/>
                      </a:prstGeom>
                      <a:solidFill>
                        <a:srgbClr val="99CCFF">
                          <a:alpha val="20000"/>
                        </a:srgbClr>
                      </a:solidFill>
                      <a:ln w="12700" algn="ctr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spAutoFit/>
                      </a:bodyPr>
                      <a:lstStyle>
                        <a:lvl1pPr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ru-RU" sz="1500" dirty="0"/>
                          <a:t>Промежуточные</a:t>
                        </a:r>
                      </a:p>
                    </p:txBody>
                  </p:sp>
                  <p:sp>
                    <p:nvSpPr>
                      <p:cNvPr id="15402" name="Text Box 9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82" y="2891"/>
                        <a:ext cx="851" cy="89"/>
                      </a:xfrm>
                      <a:prstGeom prst="rect">
                        <a:avLst/>
                      </a:prstGeom>
                      <a:solidFill>
                        <a:srgbClr val="99CCFF">
                          <a:alpha val="20000"/>
                        </a:srgbClr>
                      </a:solidFill>
                      <a:ln w="12700" algn="ctr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 lIns="0" tIns="0" rIns="0" bIns="0">
                        <a:spAutoFit/>
                      </a:bodyPr>
                      <a:lstStyle>
                        <a:lvl1pPr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ru-RU" sz="1600" dirty="0"/>
                          <a:t>Масштабные</a:t>
                        </a:r>
                      </a:p>
                    </p:txBody>
                  </p:sp>
                  <p:sp>
                    <p:nvSpPr>
                      <p:cNvPr id="15403" name="Text Box 9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67" y="3055"/>
                        <a:ext cx="878" cy="89"/>
                      </a:xfrm>
                      <a:prstGeom prst="rect">
                        <a:avLst/>
                      </a:prstGeom>
                      <a:solidFill>
                        <a:srgbClr val="99CCFF">
                          <a:alpha val="20000"/>
                        </a:srgbClr>
                      </a:solidFill>
                      <a:ln w="12700" algn="ctr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square" lIns="0" tIns="0" rIns="0" bIns="0">
                        <a:spAutoFit/>
                      </a:bodyPr>
                      <a:lstStyle>
                        <a:lvl1pPr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ru-RU" sz="1600" dirty="0"/>
                          <a:t>Аналоговые</a:t>
                        </a:r>
                      </a:p>
                    </p:txBody>
                  </p:sp>
                  <p:sp>
                    <p:nvSpPr>
                      <p:cNvPr id="15404" name="Text Box 9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48" y="3475"/>
                        <a:ext cx="993" cy="89"/>
                      </a:xfrm>
                      <a:prstGeom prst="rect">
                        <a:avLst/>
                      </a:prstGeom>
                      <a:solidFill>
                        <a:srgbClr val="99CCFF">
                          <a:alpha val="20000"/>
                        </a:srgbClr>
                      </a:solidFill>
                      <a:ln w="12700" algn="ctr">
                        <a:solidFill>
                          <a:srgbClr val="3366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>
                        <a:spAutoFit/>
                      </a:bodyPr>
                      <a:lstStyle>
                        <a:lvl1pPr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 eaLnBrk="0" hangingPunct="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ctr" eaLnBrk="1" hangingPunct="1"/>
                        <a:r>
                          <a:rPr lang="ru-RU" sz="1600" dirty="0"/>
                          <a:t>Цифроаналоговые</a:t>
                        </a:r>
                      </a:p>
                    </p:txBody>
                  </p:sp>
                  <p:sp>
                    <p:nvSpPr>
                      <p:cNvPr id="15405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 rot="60000">
                        <a:off x="2258" y="2322"/>
                        <a:ext cx="26" cy="1197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3366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15406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67" y="2523"/>
                        <a:ext cx="25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3366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15407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70" y="2767"/>
                        <a:ext cx="112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3366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15408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70" y="2925"/>
                        <a:ext cx="112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3366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15409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66" y="3307"/>
                        <a:ext cx="96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3366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lIns="0" tIns="0" rIns="0" bIns="0">
                        <a:sp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15410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67" y="3099"/>
                        <a:ext cx="10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3366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15411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70" y="3519"/>
                        <a:ext cx="78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3366F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square" lIns="0" tIns="0" rIns="0" bIns="0">
                        <a:spAutoFit/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15391" name="Text Box 10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17" y="2414"/>
                      <a:ext cx="692" cy="89"/>
                    </a:xfrm>
                    <a:prstGeom prst="rect">
                      <a:avLst/>
                    </a:prstGeom>
                    <a:solidFill>
                      <a:srgbClr val="99CCFF">
                        <a:alpha val="20000"/>
                      </a:srgbClr>
                    </a:solidFill>
                    <a:ln w="12700" algn="ctr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>
                      <a:lvl1pPr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ru-RU" sz="1600" dirty="0"/>
                        <a:t>Аналоговые</a:t>
                      </a:r>
                    </a:p>
                  </p:txBody>
                </p:sp>
                <p:sp>
                  <p:nvSpPr>
                    <p:cNvPr id="15392" name="Text Box 1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4" y="2594"/>
                      <a:ext cx="636" cy="89"/>
                    </a:xfrm>
                    <a:prstGeom prst="rect">
                      <a:avLst/>
                    </a:prstGeom>
                    <a:solidFill>
                      <a:srgbClr val="99CCFF">
                        <a:alpha val="20000"/>
                      </a:srgbClr>
                    </a:solidFill>
                    <a:ln w="12700" algn="ctr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>
                      <a:lvl1pPr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ru-RU" sz="1600" dirty="0"/>
                        <a:t>Цифровые</a:t>
                      </a:r>
                    </a:p>
                  </p:txBody>
                </p:sp>
                <p:sp>
                  <p:nvSpPr>
                    <p:cNvPr id="15393" name="Text Box 1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93" y="2958"/>
                      <a:ext cx="853" cy="89"/>
                    </a:xfrm>
                    <a:prstGeom prst="rect">
                      <a:avLst/>
                    </a:prstGeom>
                    <a:solidFill>
                      <a:srgbClr val="99CCFF">
                        <a:alpha val="20000"/>
                      </a:srgbClr>
                    </a:solidFill>
                    <a:ln w="12700" algn="ctr">
                      <a:solidFill>
                        <a:srgbClr val="3366FF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>
                      <a:lvl1pPr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ru-RU" sz="1600" dirty="0"/>
                        <a:t>Показывающие</a:t>
                      </a:r>
                    </a:p>
                  </p:txBody>
                </p:sp>
                <p:sp>
                  <p:nvSpPr>
                    <p:cNvPr id="15394" name="Line 113"/>
                    <p:cNvSpPr>
                      <a:spLocks noChangeShapeType="1"/>
                    </p:cNvSpPr>
                    <p:nvPr/>
                  </p:nvSpPr>
                  <p:spPr bwMode="auto">
                    <a:xfrm rot="60000">
                      <a:off x="4042" y="2341"/>
                      <a:ext cx="22" cy="66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366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395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54" y="3002"/>
                      <a:ext cx="23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366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396" name="Line 1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54" y="2835"/>
                      <a:ext cx="257" cy="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366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397" name="Line 1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54" y="2638"/>
                      <a:ext cx="27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366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5398" name="Line 1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48" y="2462"/>
                      <a:ext cx="26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366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square" lIns="0" tIns="0" rIns="0" bIns="0">
                      <a:spAutoFit/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ru-RU" sz="2400" smtClean="0">
                <a:solidFill>
                  <a:srgbClr val="A50021"/>
                </a:solidFill>
              </a:rPr>
              <a:t>ПОГРЕШНОСТЬ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4525963"/>
          </a:xfrm>
        </p:spPr>
        <p:txBody>
          <a:bodyPr/>
          <a:lstStyle/>
          <a:p>
            <a:pPr marL="0" indent="347663" algn="just" eaLnBrk="1" hangingPunct="1">
              <a:buFontTx/>
              <a:buNone/>
            </a:pPr>
            <a:r>
              <a:rPr lang="ru-RU" sz="2400" smtClean="0"/>
              <a:t>Погрешности СИ могут быть представлены в виде</a:t>
            </a:r>
          </a:p>
          <a:p>
            <a:pPr marL="0" indent="347663" algn="just" eaLnBrk="1" hangingPunct="1">
              <a:buFontTx/>
              <a:buNone/>
            </a:pPr>
            <a:endParaRPr lang="ru-RU" sz="2400" smtClean="0"/>
          </a:p>
          <a:p>
            <a:pPr marL="0" indent="347663" algn="just" eaLnBrk="1" hangingPunct="1">
              <a:buFontTx/>
              <a:buNone/>
            </a:pPr>
            <a:r>
              <a:rPr lang="ru-RU" sz="2400" smtClean="0"/>
              <a:t>абсолютной </a:t>
            </a:r>
          </a:p>
          <a:p>
            <a:pPr marL="0" indent="347663" algn="just" eaLnBrk="1" hangingPunct="1">
              <a:buFontTx/>
              <a:buNone/>
            </a:pPr>
            <a:endParaRPr lang="ru-RU" sz="2400" smtClean="0"/>
          </a:p>
          <a:p>
            <a:pPr marL="0" indent="347663" algn="just" eaLnBrk="1" hangingPunct="1">
              <a:buFontTx/>
              <a:buNone/>
            </a:pPr>
            <a:r>
              <a:rPr lang="ru-RU" sz="2400" smtClean="0"/>
              <a:t>относительной  </a:t>
            </a:r>
          </a:p>
          <a:p>
            <a:pPr marL="0" indent="347663" algn="just" eaLnBrk="1" hangingPunct="1">
              <a:buFontTx/>
              <a:buNone/>
            </a:pPr>
            <a:endParaRPr lang="ru-RU" sz="2400" smtClean="0"/>
          </a:p>
          <a:p>
            <a:pPr marL="0" indent="347663" algn="just" eaLnBrk="1" hangingPunct="1">
              <a:buFontTx/>
              <a:buNone/>
            </a:pPr>
            <a:endParaRPr lang="ru-RU" sz="2400" smtClean="0"/>
          </a:p>
          <a:p>
            <a:pPr marL="0" indent="347663" algn="just" eaLnBrk="1" hangingPunct="1">
              <a:buFontTx/>
              <a:buNone/>
            </a:pPr>
            <a:r>
              <a:rPr lang="ru-RU" sz="2400" smtClean="0"/>
              <a:t>приведенной   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63938" y="2492375"/>
          <a:ext cx="15843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Формула" r:id="rId3" imgW="736560" imgH="228600" progId="Equation.3">
                  <p:embed/>
                </p:oleObj>
              </mc:Choice>
              <mc:Fallback>
                <p:oleObj name="Формула" r:id="rId3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492375"/>
                        <a:ext cx="15843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92500" y="3141663"/>
          <a:ext cx="19224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Формула" r:id="rId5" imgW="901440" imgH="431640" progId="Equation.3">
                  <p:embed/>
                </p:oleObj>
              </mc:Choice>
              <mc:Fallback>
                <p:oleObj name="Формула" r:id="rId5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141663"/>
                        <a:ext cx="192246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3419475" y="4437063"/>
          <a:ext cx="20875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Формула" r:id="rId7" imgW="965160" imgH="431640" progId="Equation.3">
                  <p:embed/>
                </p:oleObj>
              </mc:Choice>
              <mc:Fallback>
                <p:oleObj name="Формула" r:id="rId7" imgW="965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437063"/>
                        <a:ext cx="208756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dirty="0" smtClean="0"/>
              <a:t>Пределы допускаемой абсолютной основной погрешности</a:t>
            </a:r>
          </a:p>
        </p:txBody>
      </p:sp>
      <p:graphicFrame>
        <p:nvGraphicFramePr>
          <p:cNvPr id="8" name="Содержимое 7"/>
          <p:cNvGraphicFramePr>
            <a:graphicFrameLocks noGrp="1" noChangeAspect="1"/>
          </p:cNvGraphicFramePr>
          <p:nvPr>
            <p:ph idx="1"/>
          </p:nvPr>
        </p:nvGraphicFramePr>
        <p:xfrm>
          <a:off x="928688" y="1428750"/>
          <a:ext cx="2940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Формула" r:id="rId3" imgW="1104840" imgH="520560" progId="Equation.3">
                  <p:embed/>
                </p:oleObj>
              </mc:Choice>
              <mc:Fallback>
                <p:oleObj name="Формула" r:id="rId3" imgW="11048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428750"/>
                        <a:ext cx="2940050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8625" y="3000375"/>
            <a:ext cx="8429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800" dirty="0">
                <a:latin typeface="+mj-lt"/>
              </a:rPr>
              <a:t>Пределы допускаемой относительной основной погрешности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928688" y="4071938"/>
          <a:ext cx="4056062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Формула" r:id="rId5" imgW="1676160" imgH="1028520" progId="Equation.3">
                  <p:embed/>
                </p:oleObj>
              </mc:Choice>
              <mc:Fallback>
                <p:oleObj name="Формула" r:id="rId5" imgW="16761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071938"/>
                        <a:ext cx="4056062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algn="l"/>
            <a:r>
              <a:rPr lang="ru-RU" sz="2800" smtClean="0"/>
              <a:t>Ряд для обозначений классов точности</a:t>
            </a:r>
          </a:p>
        </p:txBody>
      </p:sp>
      <p:graphicFrame>
        <p:nvGraphicFramePr>
          <p:cNvPr id="4098" name="Содержимое 3"/>
          <p:cNvGraphicFramePr>
            <a:graphicFrameLocks noGrp="1" noChangeAspect="1"/>
          </p:cNvGraphicFramePr>
          <p:nvPr>
            <p:ph idx="1"/>
          </p:nvPr>
        </p:nvGraphicFramePr>
        <p:xfrm>
          <a:off x="500063" y="1285875"/>
          <a:ext cx="74295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Формула" r:id="rId3" imgW="3200400" imgH="266400" progId="Equation.3">
                  <p:embed/>
                </p:oleObj>
              </mc:Choice>
              <mc:Fallback>
                <p:oleObj name="Формула" r:id="rId3" imgW="3200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285875"/>
                        <a:ext cx="74295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3" y="2428875"/>
            <a:ext cx="82153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800" dirty="0">
                <a:latin typeface="+mn-lt"/>
              </a:rPr>
              <a:t>Пределы допускаемой приведенной основной погрешности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00125" y="3571875"/>
          <a:ext cx="31353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Формула" r:id="rId5" imgW="1358640" imgH="495000" progId="Equation.3">
                  <p:embed/>
                </p:oleObj>
              </mc:Choice>
              <mc:Fallback>
                <p:oleObj name="Формула" r:id="rId5" imgW="13586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571875"/>
                        <a:ext cx="31353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2800" dirty="0"/>
              <a:t>Примеры обозначения классов точности</a:t>
            </a:r>
            <a:endParaRPr lang="ru-RU" sz="2800" dirty="0"/>
          </a:p>
        </p:txBody>
      </p:sp>
      <p:pic>
        <p:nvPicPr>
          <p:cNvPr id="8200" name="Picture 8" descr="http://mognovse.ru/mogno/688/687443/687443_html_m1005e4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60" y="1052736"/>
            <a:ext cx="8045304" cy="50722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ru-RU" sz="2800" b="1" dirty="0" smtClean="0">
                <a:solidFill>
                  <a:srgbClr val="A50021"/>
                </a:solidFill>
              </a:rPr>
              <a:t>1.4</a:t>
            </a:r>
            <a:r>
              <a:rPr lang="en-US" sz="2800" b="1" dirty="0" smtClean="0">
                <a:solidFill>
                  <a:srgbClr val="A50021"/>
                </a:solidFill>
              </a:rPr>
              <a:t>.</a:t>
            </a:r>
            <a:r>
              <a:rPr lang="ru-RU" sz="2800" b="1" dirty="0" smtClean="0">
                <a:solidFill>
                  <a:srgbClr val="A50021"/>
                </a:solidFill>
              </a:rPr>
              <a:t>3 Технические характеристики</a:t>
            </a: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354013" eaLnBrk="1" hangingPunct="1">
              <a:buFontTx/>
              <a:buAutoNum type="arabicPeriod"/>
            </a:pPr>
            <a:r>
              <a:rPr lang="ru-RU" smtClean="0"/>
              <a:t> Назначение СИ</a:t>
            </a:r>
          </a:p>
          <a:p>
            <a:pPr marL="0" indent="354013" eaLnBrk="1" hangingPunct="1">
              <a:buFontTx/>
              <a:buAutoNum type="arabicPeriod"/>
            </a:pPr>
            <a:r>
              <a:rPr lang="ru-RU" smtClean="0"/>
              <a:t> Надежность СИ</a:t>
            </a:r>
          </a:p>
          <a:p>
            <a:pPr marL="400050" lvl="1" indent="354013" eaLnBrk="1" hangingPunct="1"/>
            <a:r>
              <a:rPr lang="ru-RU" smtClean="0"/>
              <a:t>безотказность</a:t>
            </a:r>
          </a:p>
          <a:p>
            <a:pPr marL="400050" lvl="1" indent="354013" eaLnBrk="1" hangingPunct="1"/>
            <a:r>
              <a:rPr lang="ru-RU" smtClean="0"/>
              <a:t>долговечность</a:t>
            </a:r>
          </a:p>
          <a:p>
            <a:pPr marL="400050" lvl="1" indent="354013" eaLnBrk="1" hangingPunct="1"/>
            <a:r>
              <a:rPr lang="ru-RU" smtClean="0"/>
              <a:t>ремонтопригодность</a:t>
            </a:r>
          </a:p>
          <a:p>
            <a:pPr marL="400050" lvl="1" indent="354013" eaLnBrk="1" hangingPunct="1"/>
            <a:r>
              <a:rPr lang="ru-RU" smtClean="0"/>
              <a:t>сохраняемость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b="1" dirty="0" smtClean="0">
                <a:solidFill>
                  <a:srgbClr val="C00000"/>
                </a:solidFill>
              </a:rPr>
              <a:t>1.4.4 Измеряемые параметры электрических сигналов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347663" algn="just">
              <a:buNone/>
            </a:pPr>
            <a:r>
              <a:rPr lang="ru-RU" b="1" dirty="0">
                <a:solidFill>
                  <a:srgbClr val="009900"/>
                </a:solidFill>
              </a:rPr>
              <a:t>Измерительный сигнал</a:t>
            </a:r>
            <a:r>
              <a:rPr lang="ru-RU" dirty="0"/>
              <a:t> – сигнал, содержащий количественную информацию об измеряемой ФВ.</a:t>
            </a:r>
          </a:p>
          <a:p>
            <a:pPr marL="0" indent="347663" algn="just">
              <a:buNone/>
            </a:pPr>
            <a:r>
              <a:rPr lang="ru-RU" b="1" dirty="0">
                <a:solidFill>
                  <a:srgbClr val="009900"/>
                </a:solidFill>
              </a:rPr>
              <a:t>Мгновенное значение</a:t>
            </a:r>
            <a:r>
              <a:rPr lang="ru-RU" dirty="0"/>
              <a:t> – значение сигнала в заданный момент времени.</a:t>
            </a:r>
          </a:p>
          <a:p>
            <a:pPr marL="0" indent="347663" algn="just">
              <a:buNone/>
            </a:pPr>
            <a:r>
              <a:rPr lang="ru-RU" b="1" dirty="0">
                <a:solidFill>
                  <a:srgbClr val="009900"/>
                </a:solidFill>
              </a:rPr>
              <a:t>Максимальное (минимальное) значение</a:t>
            </a:r>
            <a:r>
              <a:rPr lang="ru-RU" dirty="0"/>
              <a:t> – наибольшее (наименьшее) мгновенное значение сигнала на протяжении заданного интервала времени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5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algn="l" eaLnBrk="1" hangingPunct="1"/>
            <a:r>
              <a:rPr lang="ru-RU" sz="1800" dirty="0" smtClean="0"/>
              <a:t>продолжение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17588"/>
            <a:ext cx="8218488" cy="5113337"/>
          </a:xfrm>
        </p:spPr>
        <p:txBody>
          <a:bodyPr/>
          <a:lstStyle/>
          <a:p>
            <a:pPr marL="0" indent="347663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800" b="1" smtClean="0">
                <a:solidFill>
                  <a:srgbClr val="009900"/>
                </a:solidFill>
              </a:rPr>
              <a:t>Размах сигнала</a:t>
            </a:r>
            <a:r>
              <a:rPr lang="ru-RU" sz="2800" smtClean="0"/>
              <a:t> – разность между максимальным и минимальным значениями сигнала на протяжении заданного интервала времени.</a:t>
            </a:r>
          </a:p>
          <a:p>
            <a:pPr marL="0" indent="347663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smtClean="0">
              <a:solidFill>
                <a:srgbClr val="009900"/>
              </a:solidFill>
            </a:endParaRPr>
          </a:p>
          <a:p>
            <a:pPr marL="0" indent="347663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800" b="1" smtClean="0">
                <a:solidFill>
                  <a:srgbClr val="009900"/>
                </a:solidFill>
              </a:rPr>
              <a:t>Постоянная составляющая сигнала (среднее значение)</a:t>
            </a:r>
            <a:r>
              <a:rPr lang="ru-RU" sz="2800" smtClean="0"/>
              <a:t>:</a:t>
            </a:r>
          </a:p>
          <a:p>
            <a:pPr marL="0" indent="347663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200" smtClean="0"/>
          </a:p>
          <a:p>
            <a:pPr marL="0" indent="347663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200" smtClean="0"/>
          </a:p>
          <a:p>
            <a:pPr marL="0" indent="347663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200" smtClean="0"/>
          </a:p>
          <a:p>
            <a:pPr marL="0" indent="347663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200" smtClean="0"/>
          </a:p>
          <a:p>
            <a:pPr marL="0" indent="347663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200" smtClean="0"/>
          </a:p>
          <a:p>
            <a:pPr marL="0" indent="347663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200" smtClean="0"/>
              <a:t> 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86050" y="3817938"/>
          <a:ext cx="376396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Формула" r:id="rId3" imgW="952200" imgH="482400" progId="Equation.3">
                  <p:embed/>
                </p:oleObj>
              </mc:Choice>
              <mc:Fallback>
                <p:oleObj name="Формула" r:id="rId3" imgW="952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3817938"/>
                        <a:ext cx="376396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60375"/>
          </a:xfrm>
        </p:spPr>
        <p:txBody>
          <a:bodyPr/>
          <a:lstStyle/>
          <a:p>
            <a:pPr algn="l" eaLnBrk="1" hangingPunct="1"/>
            <a:r>
              <a:rPr lang="ru-RU" sz="1800" dirty="0" smtClean="0"/>
              <a:t>продолжение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291513" cy="50053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600" b="1" dirty="0" smtClean="0">
                <a:solidFill>
                  <a:srgbClr val="00B050"/>
                </a:solidFill>
              </a:rPr>
              <a:t>Средневыпрямленное значение</a:t>
            </a:r>
            <a:r>
              <a:rPr lang="ru-RU" sz="2600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ru-RU" sz="2600" dirty="0" smtClean="0"/>
          </a:p>
          <a:p>
            <a:pPr eaLnBrk="1" hangingPunct="1">
              <a:buFont typeface="Wingdings" pitchFamily="2" charset="2"/>
              <a:buNone/>
            </a:pPr>
            <a:endParaRPr lang="ru-RU" sz="2600" dirty="0" smtClean="0"/>
          </a:p>
          <a:p>
            <a:pPr eaLnBrk="1" hangingPunct="1">
              <a:buFont typeface="Wingdings" pitchFamily="2" charset="2"/>
              <a:buNone/>
            </a:pPr>
            <a:endParaRPr lang="ru-RU" sz="2600" dirty="0" smtClean="0"/>
          </a:p>
          <a:p>
            <a:pPr eaLnBrk="1" hangingPunct="1">
              <a:buFont typeface="Wingdings" pitchFamily="2" charset="2"/>
              <a:buNone/>
            </a:pPr>
            <a:endParaRPr lang="en-US" sz="26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sz="2600" b="1" dirty="0" smtClean="0">
                <a:solidFill>
                  <a:srgbClr val="00B050"/>
                </a:solidFill>
              </a:rPr>
              <a:t>Среднее </a:t>
            </a:r>
            <a:r>
              <a:rPr lang="ru-RU" sz="2600" b="1" dirty="0" err="1" smtClean="0">
                <a:solidFill>
                  <a:srgbClr val="00B050"/>
                </a:solidFill>
              </a:rPr>
              <a:t>квадратическое</a:t>
            </a:r>
            <a:r>
              <a:rPr lang="ru-RU" sz="2600" b="1" dirty="0" smtClean="0">
                <a:solidFill>
                  <a:srgbClr val="00B050"/>
                </a:solidFill>
              </a:rPr>
              <a:t> значение</a:t>
            </a:r>
            <a:r>
              <a:rPr lang="ru-RU" sz="2600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ru-RU" sz="2600" dirty="0" smtClean="0"/>
          </a:p>
          <a:p>
            <a:pPr eaLnBrk="1" hangingPunct="1">
              <a:buFont typeface="Wingdings" pitchFamily="2" charset="2"/>
              <a:buNone/>
            </a:pPr>
            <a:endParaRPr lang="ru-RU" sz="2600" dirty="0" smtClean="0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03575" y="1700213"/>
          <a:ext cx="3971925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Формула" r:id="rId3" imgW="1104840" imgH="482400" progId="Equation.3">
                  <p:embed/>
                </p:oleObj>
              </mc:Choice>
              <mc:Fallback>
                <p:oleObj name="Формула" r:id="rId3" imgW="11048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3971925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76600" y="4076700"/>
          <a:ext cx="4289425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Формула" r:id="rId5" imgW="1257120" imgH="520560" progId="Equation.3">
                  <p:embed/>
                </p:oleObj>
              </mc:Choice>
              <mc:Fallback>
                <p:oleObj name="Формула" r:id="rId5" imgW="12571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76700"/>
                        <a:ext cx="4289425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sz="1800" dirty="0" smtClean="0"/>
              <a:t>продолжение</a:t>
            </a:r>
          </a:p>
        </p:txBody>
      </p:sp>
      <p:sp>
        <p:nvSpPr>
          <p:cNvPr id="308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81075"/>
            <a:ext cx="8291513" cy="5149850"/>
          </a:xfrm>
        </p:spPr>
        <p:txBody>
          <a:bodyPr/>
          <a:lstStyle/>
          <a:p>
            <a:pPr marL="0" indent="347663" algn="just" eaLnBrk="1" hangingPunct="1">
              <a:buFont typeface="Wingdings" pitchFamily="2" charset="2"/>
              <a:buNone/>
            </a:pPr>
            <a:r>
              <a:rPr lang="ru-RU" sz="2600" dirty="0" smtClean="0"/>
              <a:t>                         связаны между собой коэффициентами амплитуды и формы.</a:t>
            </a:r>
          </a:p>
          <a:p>
            <a:pPr marL="0" indent="347663" algn="just" eaLnBrk="1" hangingPunct="1">
              <a:buFont typeface="Wingdings" pitchFamily="2" charset="2"/>
              <a:buNone/>
            </a:pPr>
            <a:endParaRPr lang="ru-RU" sz="2600" dirty="0" smtClean="0"/>
          </a:p>
          <a:p>
            <a:pPr marL="0" indent="347663" algn="just" eaLnBrk="1" hangingPunct="1">
              <a:buFont typeface="Wingdings" pitchFamily="2" charset="2"/>
              <a:buNone/>
            </a:pPr>
            <a:endParaRPr lang="ru-RU" sz="2600" dirty="0" smtClean="0"/>
          </a:p>
          <a:p>
            <a:pPr marL="0" indent="347663" algn="just" eaLnBrk="1" hangingPunct="1">
              <a:buFont typeface="Wingdings" pitchFamily="2" charset="2"/>
              <a:buNone/>
            </a:pPr>
            <a:endParaRPr lang="ru-RU" sz="2600" dirty="0" smtClean="0"/>
          </a:p>
          <a:p>
            <a:pPr marL="0" indent="347663" algn="just" eaLnBrk="1" hangingPunct="1">
              <a:buFont typeface="Wingdings" pitchFamily="2" charset="2"/>
              <a:buNone/>
            </a:pPr>
            <a:r>
              <a:rPr lang="ru-RU" sz="2600" dirty="0" smtClean="0"/>
              <a:t>Эти коэффициенты зависят от формы сигнала.</a:t>
            </a:r>
          </a:p>
          <a:p>
            <a:pPr marL="0" indent="347663" algn="just" eaLnBrk="1" hangingPunct="1">
              <a:buFont typeface="Wingdings" pitchFamily="2" charset="2"/>
              <a:buNone/>
            </a:pPr>
            <a:r>
              <a:rPr lang="ru-RU" sz="2600" dirty="0" smtClean="0"/>
              <a:t>                                       </a:t>
            </a:r>
          </a:p>
          <a:p>
            <a:pPr marL="0" indent="347663" algn="just" eaLnBrk="1" hangingPunct="1">
              <a:buFont typeface="Wingdings" pitchFamily="2" charset="2"/>
              <a:buNone/>
            </a:pPr>
            <a:endParaRPr lang="ru-RU" sz="2600" dirty="0" smtClean="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4213" y="1052513"/>
          <a:ext cx="19304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Формула" r:id="rId3" imgW="850680" imgH="228600" progId="Equation.3">
                  <p:embed/>
                </p:oleObj>
              </mc:Choice>
              <mc:Fallback>
                <p:oleObj name="Формула" r:id="rId3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52513"/>
                        <a:ext cx="19304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124075" y="1989138"/>
          <a:ext cx="2024063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Формула" r:id="rId5" imgW="672840" imgH="431640" progId="Equation.3">
                  <p:embed/>
                </p:oleObj>
              </mc:Choice>
              <mc:Fallback>
                <p:oleObj name="Формула" r:id="rId5" imgW="672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989138"/>
                        <a:ext cx="2024063" cy="130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219700" y="1989138"/>
          <a:ext cx="2049463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Формула" r:id="rId7" imgW="672840" imgH="431640" progId="Equation.3">
                  <p:embed/>
                </p:oleObj>
              </mc:Choice>
              <mc:Fallback>
                <p:oleObj name="Формула" r:id="rId7" imgW="672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989138"/>
                        <a:ext cx="2049463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8" name="Group 56"/>
          <p:cNvGraphicFramePr>
            <a:graphicFrameLocks noGrp="1"/>
          </p:cNvGraphicFramePr>
          <p:nvPr>
            <p:ph sz="quarter" idx="3"/>
          </p:nvPr>
        </p:nvGraphicFramePr>
        <p:xfrm>
          <a:off x="1619250" y="3933825"/>
          <a:ext cx="6697663" cy="2100346"/>
        </p:xfrm>
        <a:graphic>
          <a:graphicData uri="http://schemas.openxmlformats.org/drawingml/2006/table">
            <a:tbl>
              <a:tblPr/>
              <a:tblGrid>
                <a:gridCol w="792163"/>
                <a:gridCol w="2160587"/>
                <a:gridCol w="1800225"/>
                <a:gridCol w="1944688"/>
              </a:tblGrid>
              <a:tr h="639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Синусоидальный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Пилообразный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Прямоугольный импульс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</a:t>
                      </a:r>
                      <a:r>
                        <a:rPr kumimoji="0" lang="ru-RU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1,41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1,73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</a:t>
                      </a:r>
                      <a:r>
                        <a:rPr kumimoji="0" lang="ru-RU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Ф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1,16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7" name="Object 57"/>
          <p:cNvGraphicFramePr>
            <a:graphicFrameLocks noChangeAspect="1"/>
          </p:cNvGraphicFramePr>
          <p:nvPr/>
        </p:nvGraphicFramePr>
        <p:xfrm>
          <a:off x="7092950" y="4652963"/>
          <a:ext cx="6477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Формула" r:id="rId9" imgW="266400" imgH="253800" progId="Equation.3">
                  <p:embed/>
                </p:oleObj>
              </mc:Choice>
              <mc:Fallback>
                <p:oleObj name="Формула" r:id="rId9" imgW="266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652963"/>
                        <a:ext cx="6477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58"/>
          <p:cNvGraphicFramePr>
            <a:graphicFrameLocks noChangeAspect="1"/>
          </p:cNvGraphicFramePr>
          <p:nvPr/>
        </p:nvGraphicFramePr>
        <p:xfrm>
          <a:off x="7164388" y="5373688"/>
          <a:ext cx="6477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Формула" r:id="rId11" imgW="266400" imgH="253800" progId="Equation.3">
                  <p:embed/>
                </p:oleObj>
              </mc:Choice>
              <mc:Fallback>
                <p:oleObj name="Формула" r:id="rId11" imgW="266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5373688"/>
                        <a:ext cx="6477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pPr algn="l" eaLnBrk="1" hangingPunct="1"/>
            <a:r>
              <a:rPr lang="ru-RU" sz="1800" dirty="0" smtClean="0"/>
              <a:t>продолжение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105275"/>
          </a:xfrm>
        </p:spPr>
        <p:txBody>
          <a:bodyPr/>
          <a:lstStyle/>
          <a:p>
            <a:pPr marL="0" indent="347663" algn="just" eaLnBrk="1" hangingPunct="1">
              <a:buFont typeface="Wingdings" pitchFamily="2" charset="2"/>
              <a:buNone/>
            </a:pPr>
            <a:r>
              <a:rPr lang="ru-RU" dirty="0" smtClean="0"/>
              <a:t>Коэффициенты позволяют определить любой параметр переменного напряжения, если известен один из параметров и известна форма напряжения.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2998"/>
            <a:ext cx="8229600" cy="274042"/>
          </a:xfrm>
        </p:spPr>
        <p:txBody>
          <a:bodyPr>
            <a:normAutofit fontScale="90000"/>
          </a:bodyPr>
          <a:lstStyle/>
          <a:p>
            <a:pPr algn="l"/>
            <a:r>
              <a:rPr lang="ru-RU" sz="2000" dirty="0" smtClean="0"/>
              <a:t>продолжение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pPr marL="0" indent="361950" algn="just"/>
            <a:r>
              <a:rPr lang="ru-RU" b="1" dirty="0">
                <a:solidFill>
                  <a:srgbClr val="6600CC"/>
                </a:solidFill>
              </a:rPr>
              <a:t>Измерительная установка</a:t>
            </a:r>
            <a:r>
              <a:rPr lang="ru-RU" dirty="0">
                <a:solidFill>
                  <a:srgbClr val="6600CC"/>
                </a:solidFill>
              </a:rPr>
              <a:t> </a:t>
            </a:r>
            <a:r>
              <a:rPr lang="ru-RU" dirty="0"/>
              <a:t>— совокупность функционально объединенных и расположенных в </a:t>
            </a:r>
            <a:r>
              <a:rPr lang="ru-RU" dirty="0" smtClean="0"/>
              <a:t>локально СИ </a:t>
            </a:r>
            <a:r>
              <a:rPr lang="ru-RU" dirty="0"/>
              <a:t>(мер, измерительных приборов, ИП) и других устройств (сопряжения, питания и др.), предназначенная для измерений одной или нескольких величин. </a:t>
            </a:r>
            <a:endParaRPr lang="ru-RU" dirty="0" smtClean="0"/>
          </a:p>
          <a:p>
            <a:pPr marL="0" indent="361950" algn="just"/>
            <a:r>
              <a:rPr lang="ru-RU" b="1" dirty="0" smtClean="0">
                <a:solidFill>
                  <a:srgbClr val="6600CC"/>
                </a:solidFill>
              </a:rPr>
              <a:t>Измерительная </a:t>
            </a:r>
            <a:r>
              <a:rPr lang="ru-RU" b="1" dirty="0">
                <a:solidFill>
                  <a:srgbClr val="6600CC"/>
                </a:solidFill>
              </a:rPr>
              <a:t>система (ИС) </a:t>
            </a:r>
            <a:r>
              <a:rPr lang="ru-RU" dirty="0"/>
              <a:t>– совокупность  СИ и других средств измерительной техники, размещенных в разных точках   объекта измерения, функционально объединенных с целью измерений одной или нескольких величин, свойственных этому объекту.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01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863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35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2"/>
          <p:cNvSpPr txBox="1">
            <a:spLocks noChangeArrowheads="1"/>
          </p:cNvSpPr>
          <p:nvPr/>
        </p:nvSpPr>
        <p:spPr bwMode="auto">
          <a:xfrm>
            <a:off x="5618575" y="2036679"/>
            <a:ext cx="1595883" cy="647584"/>
          </a:xfrm>
          <a:prstGeom prst="rect">
            <a:avLst/>
          </a:prstGeom>
          <a:solidFill>
            <a:srgbClr val="99CCFF">
              <a:alpha val="20000"/>
            </a:srgbClr>
          </a:solidFill>
          <a:ln w="12700" algn="ctr">
            <a:solidFill>
              <a:srgbClr val="3366FF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1800"/>
              <a:t>Измерительные установки</a:t>
            </a:r>
          </a:p>
        </p:txBody>
      </p:sp>
      <p:sp>
        <p:nvSpPr>
          <p:cNvPr id="5" name="Text Box 73"/>
          <p:cNvSpPr txBox="1">
            <a:spLocks noChangeArrowheads="1"/>
          </p:cNvSpPr>
          <p:nvPr/>
        </p:nvSpPr>
        <p:spPr bwMode="auto">
          <a:xfrm>
            <a:off x="7303669" y="2025656"/>
            <a:ext cx="1554581" cy="647584"/>
          </a:xfrm>
          <a:prstGeom prst="rect">
            <a:avLst/>
          </a:prstGeom>
          <a:solidFill>
            <a:srgbClr val="99CCFF">
              <a:alpha val="20000"/>
            </a:srgbClr>
          </a:solidFill>
          <a:ln w="12700" algn="ctr">
            <a:solidFill>
              <a:srgbClr val="3366FF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1800" dirty="0"/>
              <a:t>Измерительные системы</a:t>
            </a:r>
          </a:p>
        </p:txBody>
      </p:sp>
      <p:sp>
        <p:nvSpPr>
          <p:cNvPr id="6" name="Text Box 118"/>
          <p:cNvSpPr txBox="1">
            <a:spLocks noChangeArrowheads="1"/>
          </p:cNvSpPr>
          <p:nvPr/>
        </p:nvSpPr>
        <p:spPr bwMode="auto">
          <a:xfrm>
            <a:off x="6928653" y="2786223"/>
            <a:ext cx="1577710" cy="738521"/>
          </a:xfrm>
          <a:prstGeom prst="rect">
            <a:avLst/>
          </a:prstGeom>
          <a:solidFill>
            <a:srgbClr val="99CCFF">
              <a:alpha val="20000"/>
            </a:srgbClr>
          </a:solidFill>
          <a:ln w="12700" algn="ctr">
            <a:solidFill>
              <a:srgbClr val="3366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ru-RU" sz="1600"/>
              <a:t>Информационно-</a:t>
            </a:r>
          </a:p>
          <a:p>
            <a:pPr eaLnBrk="1" hangingPunct="1">
              <a:spcBef>
                <a:spcPct val="0"/>
              </a:spcBef>
            </a:pPr>
            <a:r>
              <a:rPr lang="ru-RU" sz="1600"/>
              <a:t>измерительные системы</a:t>
            </a:r>
          </a:p>
        </p:txBody>
      </p:sp>
      <p:sp>
        <p:nvSpPr>
          <p:cNvPr id="7" name="Text Box 119"/>
          <p:cNvSpPr txBox="1">
            <a:spLocks noChangeArrowheads="1"/>
          </p:cNvSpPr>
          <p:nvPr/>
        </p:nvSpPr>
        <p:spPr bwMode="auto">
          <a:xfrm>
            <a:off x="6928653" y="3786533"/>
            <a:ext cx="1584318" cy="738521"/>
          </a:xfrm>
          <a:prstGeom prst="rect">
            <a:avLst/>
          </a:prstGeom>
          <a:solidFill>
            <a:srgbClr val="99CCFF">
              <a:alpha val="20000"/>
            </a:srgbClr>
          </a:solidFill>
          <a:ln w="12700" algn="ctr">
            <a:solidFill>
              <a:srgbClr val="3366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ru-RU" sz="1600" dirty="0"/>
              <a:t>Измерительно-</a:t>
            </a:r>
          </a:p>
          <a:p>
            <a:pPr eaLnBrk="1" hangingPunct="1">
              <a:spcBef>
                <a:spcPct val="0"/>
              </a:spcBef>
            </a:pPr>
            <a:r>
              <a:rPr lang="ru-RU" sz="1600" dirty="0"/>
              <a:t>вычислительные комплексы</a:t>
            </a:r>
          </a:p>
        </p:txBody>
      </p:sp>
      <p:sp>
        <p:nvSpPr>
          <p:cNvPr id="8" name="Text Box 120"/>
          <p:cNvSpPr txBox="1">
            <a:spLocks noChangeArrowheads="1"/>
          </p:cNvSpPr>
          <p:nvPr/>
        </p:nvSpPr>
        <p:spPr bwMode="auto">
          <a:xfrm>
            <a:off x="6928653" y="4715196"/>
            <a:ext cx="1590927" cy="738521"/>
          </a:xfrm>
          <a:prstGeom prst="rect">
            <a:avLst/>
          </a:prstGeom>
          <a:solidFill>
            <a:srgbClr val="99CCFF">
              <a:alpha val="20000"/>
            </a:srgbClr>
          </a:solidFill>
          <a:ln w="12700" algn="ctr">
            <a:solidFill>
              <a:srgbClr val="3366FF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ru-RU" sz="1600"/>
              <a:t>Компьютерно-</a:t>
            </a:r>
          </a:p>
          <a:p>
            <a:pPr eaLnBrk="1" hangingPunct="1">
              <a:spcBef>
                <a:spcPct val="0"/>
              </a:spcBef>
            </a:pPr>
            <a:r>
              <a:rPr lang="ru-RU" sz="1600"/>
              <a:t>измерительные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77366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>
                <a:solidFill>
                  <a:srgbClr val="C00000"/>
                </a:solidFill>
              </a:rPr>
              <a:t>По метрологическому назначению: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solidFill>
                  <a:srgbClr val="6600CC"/>
                </a:solidFill>
              </a:rPr>
              <a:t>Эталон</a:t>
            </a:r>
            <a:r>
              <a:rPr lang="ru-RU" dirty="0"/>
              <a:t> </a:t>
            </a:r>
            <a:r>
              <a:rPr lang="ru-RU" dirty="0" smtClean="0"/>
              <a:t>– средство измерительной техники, </a:t>
            </a:r>
            <a:r>
              <a:rPr lang="ru-RU" dirty="0"/>
              <a:t>предназначенное для </a:t>
            </a:r>
            <a:r>
              <a:rPr lang="ru-RU" dirty="0" smtClean="0"/>
              <a:t>воспроизведения,  хранения единицы величины и </a:t>
            </a:r>
            <a:r>
              <a:rPr lang="ru-RU" dirty="0"/>
              <a:t>передачи  ее размера нижестоящим по поверочной схеме СИ и утверждаемое в установленном порядке.</a:t>
            </a:r>
          </a:p>
          <a:p>
            <a:r>
              <a:rPr lang="ru-RU" b="1" dirty="0" smtClean="0">
                <a:solidFill>
                  <a:srgbClr val="6600CC"/>
                </a:solidFill>
              </a:rPr>
              <a:t>Рабочий эталон</a:t>
            </a:r>
          </a:p>
          <a:p>
            <a:r>
              <a:rPr lang="ru-RU" b="1" dirty="0" smtClean="0">
                <a:solidFill>
                  <a:srgbClr val="6600CC"/>
                </a:solidFill>
              </a:rPr>
              <a:t>Рабочее СИ</a:t>
            </a:r>
            <a:endParaRPr lang="ru-RU" b="1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22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rgbClr val="C00000"/>
                </a:solidFill>
              </a:rPr>
              <a:t>Классификация СИ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347663" algn="just">
              <a:buNone/>
            </a:pPr>
            <a:r>
              <a:rPr lang="ru-RU" dirty="0"/>
              <a:t>Все СИ, применяемые для измерений характеристик электрических сигналов и параметров радиотехнических цепей делятся на:</a:t>
            </a:r>
          </a:p>
          <a:p>
            <a:pPr marL="0" indent="347663" algn="just">
              <a:buClr>
                <a:srgbClr val="A50021"/>
              </a:buClr>
            </a:pPr>
            <a:r>
              <a:rPr lang="ru-RU" dirty="0"/>
              <a:t>электромеханические измерительные приборы;</a:t>
            </a:r>
          </a:p>
          <a:p>
            <a:pPr marL="0" indent="347663" algn="just">
              <a:buClr>
                <a:srgbClr val="A50021"/>
              </a:buClr>
            </a:pPr>
            <a:r>
              <a:rPr lang="ru-RU" dirty="0"/>
              <a:t>электронные измерительные приборы.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0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ru-RU" sz="2800" smtClean="0">
                <a:solidFill>
                  <a:srgbClr val="A50021"/>
                </a:solidFill>
              </a:rPr>
              <a:t>Электромеханические измерительные приборы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r>
              <a:rPr lang="ru-RU" sz="2800" smtClean="0"/>
              <a:t>Состоят из простой электрической цепи и механизма.</a:t>
            </a:r>
          </a:p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r>
              <a:rPr lang="ru-RU" sz="2800" smtClean="0">
                <a:solidFill>
                  <a:srgbClr val="6600FF"/>
                </a:solidFill>
              </a:rPr>
              <a:t>Измерительная цепь</a:t>
            </a:r>
            <a:r>
              <a:rPr lang="ru-RU" sz="2800" smtClean="0"/>
              <a:t> – совокупность элементов СИ, образующих непрерывный путь прохождения измерительного сигнала единицы ФВ от входа к выходу.</a:t>
            </a:r>
          </a:p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r>
              <a:rPr lang="ru-RU" sz="2000" smtClean="0"/>
              <a:t>Измерительная цепь измерительной системы называется </a:t>
            </a:r>
            <a:r>
              <a:rPr lang="ru-RU" sz="2000" i="1" smtClean="0">
                <a:solidFill>
                  <a:srgbClr val="A50021"/>
                </a:solidFill>
              </a:rPr>
              <a:t>измерительным каналом</a:t>
            </a:r>
            <a:r>
              <a:rPr lang="ru-RU" sz="2800" smtClean="0"/>
              <a:t>.</a:t>
            </a:r>
          </a:p>
          <a:p>
            <a:pPr marL="0" indent="347663" algn="just" eaLnBrk="1" hangingPunct="1">
              <a:lnSpc>
                <a:spcPct val="90000"/>
              </a:lnSpc>
              <a:buFontTx/>
              <a:buNone/>
            </a:pPr>
            <a:r>
              <a:rPr lang="ru-RU" sz="2800" smtClean="0">
                <a:solidFill>
                  <a:srgbClr val="6600FF"/>
                </a:solidFill>
              </a:rPr>
              <a:t>Измерительный механизм СИ</a:t>
            </a:r>
            <a:r>
              <a:rPr lang="ru-RU" sz="2800" smtClean="0"/>
              <a:t> – совокупность элементов СИ, которые обеспечивают необходимые перемещения указателя.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9901" y="22377"/>
            <a:ext cx="8229600" cy="3428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ru-RU" sz="1800" dirty="0" smtClean="0"/>
              <a:t>продолжение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 marL="0" indent="347663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 smtClean="0"/>
              <a:t>В зависимости от принципа действия (по способу преобразования электрической энергии в механическую) электромеханические ИМ делятся на:</a:t>
            </a:r>
          </a:p>
          <a:p>
            <a:pPr marL="0" indent="347663" algn="just" eaLnBrk="1" hangingPunct="1">
              <a:lnSpc>
                <a:spcPct val="90000"/>
              </a:lnSpc>
            </a:pPr>
            <a:r>
              <a:rPr lang="ru-RU" sz="2800" dirty="0" smtClean="0"/>
              <a:t>магнитоэлектрические;</a:t>
            </a:r>
          </a:p>
          <a:p>
            <a:pPr marL="0" indent="347663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 smtClean="0"/>
              <a:t>   </a:t>
            </a:r>
          </a:p>
          <a:p>
            <a:pPr marL="0" indent="347663" algn="just" eaLnBrk="1" hangingPunct="1">
              <a:lnSpc>
                <a:spcPct val="90000"/>
              </a:lnSpc>
            </a:pPr>
            <a:r>
              <a:rPr lang="ru-RU" sz="2800" dirty="0" smtClean="0"/>
              <a:t>электромагнитные;</a:t>
            </a:r>
          </a:p>
          <a:p>
            <a:pPr marL="0" indent="347663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800" dirty="0" smtClean="0"/>
          </a:p>
          <a:p>
            <a:pPr marL="0" indent="347663" algn="just" eaLnBrk="1" hangingPunct="1">
              <a:lnSpc>
                <a:spcPct val="90000"/>
              </a:lnSpc>
            </a:pPr>
            <a:r>
              <a:rPr lang="ru-RU" sz="2800" dirty="0" smtClean="0"/>
              <a:t>электродинамические;</a:t>
            </a:r>
          </a:p>
          <a:p>
            <a:pPr marL="0" indent="347663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800" dirty="0" smtClean="0"/>
          </a:p>
          <a:p>
            <a:pPr marL="0" indent="347663" algn="just" eaLnBrk="1" hangingPunct="1">
              <a:lnSpc>
                <a:spcPct val="90000"/>
              </a:lnSpc>
            </a:pPr>
            <a:r>
              <a:rPr lang="ru-RU" sz="2800" dirty="0" smtClean="0"/>
              <a:t>электростатические;   </a:t>
            </a:r>
          </a:p>
          <a:p>
            <a:pPr marL="0" indent="347663" algn="just" eaLnBrk="1" hangingPunct="1">
              <a:lnSpc>
                <a:spcPct val="90000"/>
              </a:lnSpc>
            </a:pPr>
            <a:endParaRPr lang="ru-RU" sz="2800" dirty="0" smtClean="0"/>
          </a:p>
          <a:p>
            <a:pPr marL="0" indent="347663" algn="just" eaLnBrk="1" hangingPunct="1">
              <a:lnSpc>
                <a:spcPct val="90000"/>
              </a:lnSpc>
            </a:pPr>
            <a:r>
              <a:rPr lang="ru-RU" sz="2800" dirty="0" smtClean="0"/>
              <a:t>индукционные.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02329" y="1923473"/>
            <a:ext cx="571500" cy="484187"/>
            <a:chOff x="2980" y="2070"/>
            <a:chExt cx="706" cy="591"/>
          </a:xfrm>
        </p:grpSpPr>
        <p:sp>
          <p:nvSpPr>
            <p:cNvPr id="19476" name="Oval 5"/>
            <p:cNvSpPr>
              <a:spLocks noChangeArrowheads="1"/>
            </p:cNvSpPr>
            <p:nvPr/>
          </p:nvSpPr>
          <p:spPr bwMode="auto">
            <a:xfrm>
              <a:off x="3121" y="2070"/>
              <a:ext cx="424" cy="41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7" name="Rectangle 6"/>
            <p:cNvSpPr>
              <a:spLocks noChangeArrowheads="1"/>
            </p:cNvSpPr>
            <p:nvPr/>
          </p:nvSpPr>
          <p:spPr bwMode="auto">
            <a:xfrm>
              <a:off x="2980" y="2263"/>
              <a:ext cx="706" cy="2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8" name="Line 7"/>
            <p:cNvSpPr>
              <a:spLocks noChangeShapeType="1"/>
            </p:cNvSpPr>
            <p:nvPr/>
          </p:nvSpPr>
          <p:spPr bwMode="auto">
            <a:xfrm>
              <a:off x="3122" y="2263"/>
              <a:ext cx="1" cy="3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79" name="Line 8"/>
            <p:cNvSpPr>
              <a:spLocks noChangeShapeType="1"/>
            </p:cNvSpPr>
            <p:nvPr/>
          </p:nvSpPr>
          <p:spPr bwMode="auto">
            <a:xfrm>
              <a:off x="3545" y="2263"/>
              <a:ext cx="1" cy="39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80" name="Line 9"/>
            <p:cNvSpPr>
              <a:spLocks noChangeShapeType="1"/>
            </p:cNvSpPr>
            <p:nvPr/>
          </p:nvSpPr>
          <p:spPr bwMode="auto">
            <a:xfrm>
              <a:off x="3213" y="2660"/>
              <a:ext cx="22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263250" y="2877238"/>
            <a:ext cx="433388" cy="758825"/>
            <a:chOff x="5135" y="1910"/>
            <a:chExt cx="537" cy="926"/>
          </a:xfrm>
        </p:grpSpPr>
        <p:sp>
          <p:nvSpPr>
            <p:cNvPr id="19471" name="Line 11"/>
            <p:cNvSpPr>
              <a:spLocks noChangeShapeType="1"/>
            </p:cNvSpPr>
            <p:nvPr/>
          </p:nvSpPr>
          <p:spPr bwMode="auto">
            <a:xfrm rot="5400000" flipV="1">
              <a:off x="5336" y="2412"/>
              <a:ext cx="135" cy="5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72" name="Line 12"/>
            <p:cNvSpPr>
              <a:spLocks noChangeShapeType="1"/>
            </p:cNvSpPr>
            <p:nvPr/>
          </p:nvSpPr>
          <p:spPr bwMode="auto">
            <a:xfrm rot="5400000">
              <a:off x="5162" y="2324"/>
              <a:ext cx="262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73" name="Line 13"/>
            <p:cNvSpPr>
              <a:spLocks noChangeShapeType="1"/>
            </p:cNvSpPr>
            <p:nvPr/>
          </p:nvSpPr>
          <p:spPr bwMode="auto">
            <a:xfrm rot="-5400000">
              <a:off x="5336" y="1753"/>
              <a:ext cx="135" cy="5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74" name="Line 14"/>
            <p:cNvSpPr>
              <a:spLocks noChangeShapeType="1"/>
            </p:cNvSpPr>
            <p:nvPr/>
          </p:nvSpPr>
          <p:spPr bwMode="auto">
            <a:xfrm rot="16200000" flipV="1">
              <a:off x="5162" y="2062"/>
              <a:ext cx="262" cy="3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75" name="Line 15"/>
            <p:cNvSpPr>
              <a:spLocks noChangeShapeType="1"/>
            </p:cNvSpPr>
            <p:nvPr/>
          </p:nvSpPr>
          <p:spPr bwMode="auto">
            <a:xfrm>
              <a:off x="5269" y="1910"/>
              <a:ext cx="0" cy="92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939449" y="3953944"/>
            <a:ext cx="685800" cy="506413"/>
            <a:chOff x="3213" y="4249"/>
            <a:chExt cx="849" cy="618"/>
          </a:xfrm>
        </p:grpSpPr>
        <p:sp>
          <p:nvSpPr>
            <p:cNvPr id="19468" name="Rectangle 17"/>
            <p:cNvSpPr>
              <a:spLocks noChangeArrowheads="1"/>
            </p:cNvSpPr>
            <p:nvPr/>
          </p:nvSpPr>
          <p:spPr bwMode="auto">
            <a:xfrm>
              <a:off x="3552" y="4249"/>
              <a:ext cx="134" cy="61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69" name="Rectangle 18"/>
            <p:cNvSpPr>
              <a:spLocks noChangeArrowheads="1"/>
            </p:cNvSpPr>
            <p:nvPr/>
          </p:nvSpPr>
          <p:spPr bwMode="auto">
            <a:xfrm>
              <a:off x="3213" y="4426"/>
              <a:ext cx="849" cy="13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470" name="Rectangle 19"/>
            <p:cNvSpPr>
              <a:spLocks noChangeArrowheads="1"/>
            </p:cNvSpPr>
            <p:nvPr/>
          </p:nvSpPr>
          <p:spPr bwMode="auto">
            <a:xfrm>
              <a:off x="3213" y="4558"/>
              <a:ext cx="849" cy="13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263250" y="4645647"/>
            <a:ext cx="615950" cy="760412"/>
            <a:chOff x="5001" y="3499"/>
            <a:chExt cx="760" cy="927"/>
          </a:xfrm>
        </p:grpSpPr>
        <p:sp>
          <p:nvSpPr>
            <p:cNvPr id="19464" name="Line 21"/>
            <p:cNvSpPr>
              <a:spLocks noChangeShapeType="1"/>
            </p:cNvSpPr>
            <p:nvPr/>
          </p:nvSpPr>
          <p:spPr bwMode="auto">
            <a:xfrm>
              <a:off x="5001" y="3896"/>
              <a:ext cx="76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65" name="Line 22"/>
            <p:cNvSpPr>
              <a:spLocks noChangeShapeType="1"/>
            </p:cNvSpPr>
            <p:nvPr/>
          </p:nvSpPr>
          <p:spPr bwMode="auto">
            <a:xfrm>
              <a:off x="5001" y="4030"/>
              <a:ext cx="76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66" name="Line 23"/>
            <p:cNvSpPr>
              <a:spLocks noChangeShapeType="1"/>
            </p:cNvSpPr>
            <p:nvPr/>
          </p:nvSpPr>
          <p:spPr bwMode="auto">
            <a:xfrm>
              <a:off x="5359" y="3499"/>
              <a:ext cx="1" cy="3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67" name="Line 24"/>
            <p:cNvSpPr>
              <a:spLocks noChangeShapeType="1"/>
            </p:cNvSpPr>
            <p:nvPr/>
          </p:nvSpPr>
          <p:spPr bwMode="auto">
            <a:xfrm>
              <a:off x="5359" y="4029"/>
              <a:ext cx="1" cy="3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8517"/>
            <a:ext cx="8229600" cy="1143000"/>
          </a:xfrm>
        </p:spPr>
        <p:txBody>
          <a:bodyPr/>
          <a:lstStyle/>
          <a:p>
            <a:pPr algn="l" eaLnBrk="1" hangingPunct="1"/>
            <a:r>
              <a:rPr lang="ru-RU" sz="2800" dirty="0" smtClean="0">
                <a:solidFill>
                  <a:srgbClr val="A50021"/>
                </a:solidFill>
              </a:rPr>
              <a:t>Электронные измерительные приборы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347663" algn="just" eaLnBrk="1" hangingPunct="1">
              <a:buFontTx/>
              <a:buNone/>
            </a:pPr>
            <a:r>
              <a:rPr lang="ru-RU" sz="2800" smtClean="0"/>
              <a:t>В состав входят электронные устройства: усилители, счетчики и др.</a:t>
            </a:r>
          </a:p>
          <a:p>
            <a:pPr marL="0" indent="347663" algn="just" eaLnBrk="1" hangingPunct="1">
              <a:buFontTx/>
              <a:buNone/>
            </a:pPr>
            <a:r>
              <a:rPr lang="ru-RU" sz="2800" smtClean="0"/>
              <a:t>Электронные измерительные приборы по характеру измерений и виду измеряемой величины делятся на 20 подгрупп:</a:t>
            </a:r>
          </a:p>
          <a:p>
            <a:pPr marL="0" indent="347663" algn="just" eaLnBrk="1" hangingPunct="1">
              <a:buFontTx/>
              <a:buNone/>
            </a:pPr>
            <a:r>
              <a:rPr lang="ru-RU" sz="2800" smtClean="0"/>
              <a:t>Например: А – амперметры;</a:t>
            </a:r>
          </a:p>
          <a:p>
            <a:pPr marL="0" indent="347663" algn="just" eaLnBrk="1" hangingPunct="1">
              <a:buFontTx/>
              <a:buNone/>
            </a:pPr>
            <a:r>
              <a:rPr lang="ru-RU" sz="2800" smtClean="0"/>
              <a:t>                   В – вольтметры;</a:t>
            </a:r>
          </a:p>
          <a:p>
            <a:pPr marL="0" indent="347663" algn="just" eaLnBrk="1" hangingPunct="1">
              <a:buFontTx/>
              <a:buNone/>
            </a:pPr>
            <a:r>
              <a:rPr lang="ru-RU" sz="2800" smtClean="0"/>
              <a:t>                   Г – генераторы;</a:t>
            </a:r>
          </a:p>
          <a:p>
            <a:pPr marL="0" indent="347663" algn="just" eaLnBrk="1" hangingPunct="1">
              <a:buFontTx/>
              <a:buNone/>
            </a:pPr>
            <a:r>
              <a:rPr lang="ru-RU" sz="2800" smtClean="0"/>
              <a:t>                   Ч – частотомеры.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 eaLnBrk="1" hangingPunct="1"/>
            <a:r>
              <a:rPr lang="ru-RU" sz="2000" i="1" smtClean="0"/>
              <a:t>продолжение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347663" algn="just" eaLnBrk="1" hangingPunct="1">
              <a:buFontTx/>
              <a:buNone/>
            </a:pPr>
            <a:r>
              <a:rPr lang="ru-RU" sz="2800" smtClean="0"/>
              <a:t>В каждой подгруппе приборы подразделяются на виды:</a:t>
            </a:r>
          </a:p>
          <a:p>
            <a:pPr marL="0" indent="347663" algn="just" eaLnBrk="1" hangingPunct="1">
              <a:buFontTx/>
              <a:buNone/>
            </a:pPr>
            <a:r>
              <a:rPr lang="ru-RU" sz="2800" smtClean="0"/>
              <a:t>В2 – вольтметр постоянного тока;</a:t>
            </a:r>
          </a:p>
          <a:p>
            <a:pPr marL="0" indent="347663" algn="just" eaLnBrk="1" hangingPunct="1">
              <a:buFontTx/>
              <a:buNone/>
            </a:pPr>
            <a:r>
              <a:rPr lang="ru-RU" sz="2800" smtClean="0"/>
              <a:t>В3 – вольтметр переменного тока;</a:t>
            </a:r>
          </a:p>
          <a:p>
            <a:pPr marL="0" indent="347663" algn="just" eaLnBrk="1" hangingPunct="1">
              <a:buFontTx/>
              <a:buNone/>
            </a:pPr>
            <a:r>
              <a:rPr lang="ru-RU" sz="2800" smtClean="0"/>
              <a:t>В7 – универсальные.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132138" y="4292600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800"/>
              <a:t>В7-27А/1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932363" y="4652963"/>
            <a:ext cx="3527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Конструктивная модификация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859338" y="5373688"/>
            <a:ext cx="3744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932363" y="5013325"/>
            <a:ext cx="3455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Электрическая модификация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932363" y="5445125"/>
            <a:ext cx="2592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порядковый номер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4643438" y="48688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4284663" y="52292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3924300" y="56610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3924300" y="47974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4284663" y="47974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4643438" y="4797425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4211638" y="47974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3779838" y="479742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4572000" y="47974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1187450" y="4724400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Вольтметр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684213" y="5084763"/>
            <a:ext cx="194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/>
              <a:t>универсальный</a:t>
            </a:r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 flipH="1">
            <a:off x="2555875" y="53006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7" name="Line 22"/>
          <p:cNvSpPr>
            <a:spLocks noChangeShapeType="1"/>
          </p:cNvSpPr>
          <p:nvPr/>
        </p:nvSpPr>
        <p:spPr bwMode="auto">
          <a:xfrm flipH="1">
            <a:off x="2555875" y="494188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 flipV="1">
            <a:off x="3276600" y="47974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39" name="Line 24"/>
          <p:cNvSpPr>
            <a:spLocks noChangeShapeType="1"/>
          </p:cNvSpPr>
          <p:nvPr/>
        </p:nvSpPr>
        <p:spPr bwMode="auto">
          <a:xfrm>
            <a:off x="3563938" y="47974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40" name="Line 25"/>
          <p:cNvSpPr>
            <a:spLocks noChangeShapeType="1"/>
          </p:cNvSpPr>
          <p:nvPr/>
        </p:nvSpPr>
        <p:spPr bwMode="auto">
          <a:xfrm>
            <a:off x="3203575" y="47974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41" name="Line 26"/>
          <p:cNvSpPr>
            <a:spLocks noChangeShapeType="1"/>
          </p:cNvSpPr>
          <p:nvPr/>
        </p:nvSpPr>
        <p:spPr bwMode="auto">
          <a:xfrm>
            <a:off x="3492500" y="47974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931</Words>
  <Application>Microsoft Office PowerPoint</Application>
  <PresentationFormat>Экран (4:3)</PresentationFormat>
  <Paragraphs>211</Paragraphs>
  <Slides>32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4" baseType="lpstr">
      <vt:lpstr>Тема Office</vt:lpstr>
      <vt:lpstr>Формула</vt:lpstr>
      <vt:lpstr>1.4 Средства измерительной техники 1.4.1 Классификация СИ электрических величин</vt:lpstr>
      <vt:lpstr>По функциональному назначению:</vt:lpstr>
      <vt:lpstr>продолжение</vt:lpstr>
      <vt:lpstr>По метрологическому назначению:</vt:lpstr>
      <vt:lpstr>Классификация СИ</vt:lpstr>
      <vt:lpstr>Электромеханические измерительные приборы</vt:lpstr>
      <vt:lpstr>продолжение</vt:lpstr>
      <vt:lpstr>Электронные измерительные приборы</vt:lpstr>
      <vt:lpstr>продолжение</vt:lpstr>
      <vt:lpstr>Классификация СИ</vt:lpstr>
      <vt:lpstr>Прибор прямого действия</vt:lpstr>
      <vt:lpstr>Прибор сравнения</vt:lpstr>
      <vt:lpstr>Классификация СИ</vt:lpstr>
      <vt:lpstr>1.4.2 Основные метрологические характеристики</vt:lpstr>
      <vt:lpstr>ДИАПАЗОН ИЗМЕРЕНИЙ</vt:lpstr>
      <vt:lpstr>ПРЕДЕЛ ИЗМЕРЕНИЙ</vt:lpstr>
      <vt:lpstr>ЧУВСТВИТЕЛЬНОСТЬ</vt:lpstr>
      <vt:lpstr>ЦЕНА ДЕЛЕНИЯ</vt:lpstr>
      <vt:lpstr>вариация показаний</vt:lpstr>
      <vt:lpstr>ПОГРЕШНОСТЬ</vt:lpstr>
      <vt:lpstr>Пределы допускаемой абсолютной основной погрешности</vt:lpstr>
      <vt:lpstr>Ряд для обозначений классов точности</vt:lpstr>
      <vt:lpstr>Примеры обозначения классов точности</vt:lpstr>
      <vt:lpstr>1.4.3 Технические характеристики</vt:lpstr>
      <vt:lpstr>1.4.4 Измеряемые параметры электрических сигналов</vt:lpstr>
      <vt:lpstr>продолжение</vt:lpstr>
      <vt:lpstr>продолжение</vt:lpstr>
      <vt:lpstr>продолжение</vt:lpstr>
      <vt:lpstr>продолжение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Измерение параметров электрических сигналов 2.1 Классификация СИ электрических величин</dc:title>
  <dc:creator>Админ</dc:creator>
  <cp:lastModifiedBy>Админ</cp:lastModifiedBy>
  <cp:revision>16</cp:revision>
  <cp:lastPrinted>2015-10-23T09:57:18Z</cp:lastPrinted>
  <dcterms:created xsi:type="dcterms:W3CDTF">2014-10-28T06:17:44Z</dcterms:created>
  <dcterms:modified xsi:type="dcterms:W3CDTF">2016-04-15T17:30:02Z</dcterms:modified>
</cp:coreProperties>
</file>