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wdp" ContentType="image/vnd.ms-photo"/>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99300" cy="10234613"/>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F7F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74" autoAdjust="0"/>
    <p:restoredTop sz="99600" autoAdjust="0"/>
  </p:normalViewPr>
  <p:slideViewPr>
    <p:cSldViewPr>
      <p:cViewPr>
        <p:scale>
          <a:sx n="40" d="100"/>
          <a:sy n="40" d="100"/>
        </p:scale>
        <p:origin x="-2430" y="2022"/>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r>
              <a:rPr lang="en-US" sz="4800" dirty="0">
                <a:solidFill>
                  <a:srgbClr val="7F7F7F"/>
                </a:solidFill>
                <a:latin typeface="Calibri" pitchFamily="34" charset="0"/>
                <a:cs typeface="Calibri" panose="020F0502020204030204" pitchFamily="34" charset="0"/>
              </a:rPr>
              <a:t/>
            </a: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800" dirty="0">
                  <a:solidFill>
                    <a:schemeClr val="bg1">
                      <a:lumMod val="50000"/>
                    </a:schemeClr>
                  </a:solidFill>
                  <a:latin typeface="Calibri" pitchFamily="34" charset="0"/>
                  <a:cs typeface="Calibri" panose="020F0502020204030204" pitchFamily="34" charset="0"/>
                </a:rPr>
                <a:t/>
              </a: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xmlns=""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pPr/>
              <a:t>‹#›</a:t>
            </a:fld>
            <a:endParaRPr lang="en-US" dirty="0"/>
          </a:p>
        </p:txBody>
      </p:sp>
    </p:spTree>
    <p:extLst>
      <p:ext uri="{BB962C8B-B14F-4D97-AF65-F5344CB8AC3E}">
        <p14:creationId xmlns:p14="http://schemas.microsoft.com/office/powerpoint/2010/main" xmlns=""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pPr/>
              <a:t>11/3/2017</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pPr/>
              <a:t>‹#›</a:t>
            </a:fld>
            <a:endParaRPr lang="en-US" dirty="0"/>
          </a:p>
        </p:txBody>
      </p:sp>
    </p:spTree>
    <p:extLst>
      <p:ext uri="{BB962C8B-B14F-4D97-AF65-F5344CB8AC3E}">
        <p14:creationId xmlns:p14="http://schemas.microsoft.com/office/powerpoint/2010/main" xmlns=""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délník 10"/>
          <p:cNvSpPr/>
          <p:nvPr/>
        </p:nvSpPr>
        <p:spPr>
          <a:xfrm>
            <a:off x="914401" y="37795200"/>
            <a:ext cx="31089600" cy="32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 name="Text Box 122"/>
          <p:cNvSpPr txBox="1">
            <a:spLocks noChangeArrowheads="1"/>
          </p:cNvSpPr>
          <p:nvPr/>
        </p:nvSpPr>
        <p:spPr bwMode="auto">
          <a:xfrm>
            <a:off x="5486400" y="43458"/>
            <a:ext cx="21945600" cy="33855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cs-CZ" sz="8000" b="1" dirty="0">
                <a:solidFill>
                  <a:schemeClr val="accent3">
                    <a:lumMod val="20000"/>
                    <a:lumOff val="80000"/>
                  </a:schemeClr>
                </a:solidFill>
                <a:latin typeface="+mn-lt"/>
              </a:rPr>
              <a:t>Laboratorní a terénní porovnání </a:t>
            </a:r>
            <a:br>
              <a:rPr lang="cs-CZ" sz="8000" b="1" dirty="0">
                <a:solidFill>
                  <a:schemeClr val="accent3">
                    <a:lumMod val="20000"/>
                    <a:lumOff val="80000"/>
                  </a:schemeClr>
                </a:solidFill>
                <a:latin typeface="+mn-lt"/>
              </a:rPr>
            </a:br>
            <a:r>
              <a:rPr lang="cs-CZ" sz="8000" b="1" dirty="0">
                <a:solidFill>
                  <a:schemeClr val="accent3">
                    <a:lumMod val="20000"/>
                    <a:lumOff val="80000"/>
                  </a:schemeClr>
                </a:solidFill>
                <a:latin typeface="+mn-lt"/>
              </a:rPr>
              <a:t>kontinuálních monitorů radonu</a:t>
            </a:r>
            <a:endParaRPr lang="en-US" sz="8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86400" y="3200400"/>
            <a:ext cx="21945600"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cs-CZ" sz="4800" dirty="0">
                <a:solidFill>
                  <a:schemeClr val="accent3">
                    <a:lumMod val="20000"/>
                    <a:lumOff val="80000"/>
                  </a:schemeClr>
                </a:solidFill>
                <a:latin typeface="+mn-lt"/>
              </a:rPr>
              <a:t>Vojtěch Stránský</a:t>
            </a:r>
            <a:r>
              <a:rPr lang="cs-CZ" sz="4800" baseline="30000" dirty="0">
                <a:solidFill>
                  <a:schemeClr val="accent3">
                    <a:lumMod val="20000"/>
                    <a:lumOff val="80000"/>
                  </a:schemeClr>
                </a:solidFill>
              </a:rPr>
              <a:t>2,3</a:t>
            </a:r>
            <a:r>
              <a:rPr lang="cs-CZ" sz="4800" dirty="0">
                <a:solidFill>
                  <a:schemeClr val="accent3">
                    <a:lumMod val="20000"/>
                    <a:lumOff val="80000"/>
                  </a:schemeClr>
                </a:solidFill>
                <a:latin typeface="+mn-lt"/>
              </a:rPr>
              <a:t>,</a:t>
            </a:r>
            <a:r>
              <a:rPr lang="cs-CZ" sz="4800" dirty="0">
                <a:solidFill>
                  <a:srgbClr val="9BBB59">
                    <a:lumMod val="20000"/>
                    <a:lumOff val="80000"/>
                  </a:srgbClr>
                </a:solidFill>
                <a:latin typeface="Calibri"/>
              </a:rPr>
              <a:t> Petra </a:t>
            </a:r>
            <a:r>
              <a:rPr lang="cs-CZ" sz="4800" dirty="0" err="1">
                <a:solidFill>
                  <a:srgbClr val="9BBB59">
                    <a:lumMod val="20000"/>
                    <a:lumOff val="80000"/>
                  </a:srgbClr>
                </a:solidFill>
                <a:latin typeface="Calibri"/>
              </a:rPr>
              <a:t>Vyletělová</a:t>
            </a:r>
            <a:r>
              <a:rPr lang="en-US" sz="4800" baseline="30000" dirty="0">
                <a:solidFill>
                  <a:srgbClr val="9BBB59">
                    <a:lumMod val="20000"/>
                    <a:lumOff val="80000"/>
                  </a:srgbClr>
                </a:solidFill>
                <a:latin typeface="Calibri"/>
              </a:rPr>
              <a:t>1</a:t>
            </a:r>
            <a:r>
              <a:rPr lang="cs-CZ" sz="4800" baseline="30000" dirty="0">
                <a:solidFill>
                  <a:srgbClr val="9BBB59">
                    <a:lumMod val="20000"/>
                    <a:lumOff val="80000"/>
                  </a:srgbClr>
                </a:solidFill>
                <a:latin typeface="Calibri"/>
              </a:rPr>
              <a:t>,2</a:t>
            </a:r>
            <a:r>
              <a:rPr lang="cs-CZ" sz="4800" dirty="0">
                <a:solidFill>
                  <a:schemeClr val="accent3">
                    <a:lumMod val="20000"/>
                    <a:lumOff val="80000"/>
                  </a:schemeClr>
                </a:solidFill>
                <a:latin typeface="+mn-lt"/>
              </a:rPr>
              <a:t>, Aleš Froňka</a:t>
            </a:r>
            <a:r>
              <a:rPr lang="en-US" sz="4800" baseline="30000" dirty="0">
                <a:solidFill>
                  <a:schemeClr val="accent3">
                    <a:lumMod val="20000"/>
                    <a:lumOff val="80000"/>
                  </a:schemeClr>
                </a:solidFill>
              </a:rPr>
              <a:t>1</a:t>
            </a:r>
            <a:r>
              <a:rPr lang="cs-CZ" sz="4800" dirty="0">
                <a:solidFill>
                  <a:schemeClr val="accent3">
                    <a:lumMod val="20000"/>
                    <a:lumOff val="80000"/>
                  </a:schemeClr>
                </a:solidFill>
                <a:latin typeface="+mn-lt"/>
              </a:rPr>
              <a:t>, Lenka Thinová</a:t>
            </a:r>
            <a:r>
              <a:rPr lang="cs-CZ" sz="4800" baseline="30000" dirty="0">
                <a:solidFill>
                  <a:schemeClr val="accent3">
                    <a:lumMod val="20000"/>
                    <a:lumOff val="80000"/>
                  </a:schemeClr>
                </a:solidFill>
              </a:rPr>
              <a:t>2</a:t>
            </a:r>
            <a:endParaRPr lang="en-US" sz="4800" baseline="30000" dirty="0">
              <a:solidFill>
                <a:schemeClr val="accent3">
                  <a:lumMod val="20000"/>
                  <a:lumOff val="80000"/>
                </a:schemeClr>
              </a:solidFill>
              <a:latin typeface="+mn-lt"/>
            </a:endParaRPr>
          </a:p>
          <a:p>
            <a:pPr algn="ctr" eaLnBrk="1" hangingPunct="1"/>
            <a:r>
              <a:rPr lang="en-US" sz="4800" baseline="30000" dirty="0">
                <a:solidFill>
                  <a:schemeClr val="accent3">
                    <a:lumMod val="20000"/>
                    <a:lumOff val="80000"/>
                  </a:schemeClr>
                </a:solidFill>
                <a:latin typeface="+mn-lt"/>
              </a:rPr>
              <a:t>1</a:t>
            </a:r>
            <a:r>
              <a:rPr lang="cs-CZ" sz="4800" dirty="0">
                <a:solidFill>
                  <a:schemeClr val="accent3">
                    <a:lumMod val="20000"/>
                    <a:lumOff val="80000"/>
                  </a:schemeClr>
                </a:solidFill>
                <a:latin typeface="+mn-lt"/>
              </a:rPr>
              <a:t>SÚRO, v. v. i.;</a:t>
            </a:r>
            <a:r>
              <a:rPr lang="en-US" sz="4800" dirty="0">
                <a:solidFill>
                  <a:schemeClr val="accent3">
                    <a:lumMod val="20000"/>
                    <a:lumOff val="80000"/>
                  </a:schemeClr>
                </a:solidFill>
                <a:latin typeface="+mn-lt"/>
              </a:rPr>
              <a:t> </a:t>
            </a:r>
            <a:r>
              <a:rPr lang="en-US" sz="4800" baseline="30000" dirty="0">
                <a:solidFill>
                  <a:schemeClr val="accent3">
                    <a:lumMod val="20000"/>
                    <a:lumOff val="80000"/>
                  </a:schemeClr>
                </a:solidFill>
                <a:latin typeface="+mn-lt"/>
              </a:rPr>
              <a:t>2</a:t>
            </a:r>
            <a:r>
              <a:rPr lang="cs-CZ" sz="4800" dirty="0">
                <a:solidFill>
                  <a:schemeClr val="accent3">
                    <a:lumMod val="20000"/>
                    <a:lumOff val="80000"/>
                  </a:schemeClr>
                </a:solidFill>
                <a:latin typeface="+mn-lt"/>
              </a:rPr>
              <a:t>FJFI ČVUT</a:t>
            </a:r>
            <a:r>
              <a:rPr lang="cs-CZ" sz="4800" dirty="0">
                <a:solidFill>
                  <a:schemeClr val="accent3">
                    <a:lumMod val="20000"/>
                    <a:lumOff val="80000"/>
                  </a:schemeClr>
                </a:solidFill>
              </a:rPr>
              <a:t>;</a:t>
            </a:r>
            <a:r>
              <a:rPr lang="en-US" sz="4800" baseline="30000" dirty="0">
                <a:solidFill>
                  <a:srgbClr val="9BBB59">
                    <a:lumMod val="20000"/>
                    <a:lumOff val="80000"/>
                  </a:srgbClr>
                </a:solidFill>
                <a:latin typeface="Calibri"/>
              </a:rPr>
              <a:t> </a:t>
            </a:r>
            <a:r>
              <a:rPr lang="cs-CZ" sz="4800" baseline="30000" dirty="0">
                <a:solidFill>
                  <a:srgbClr val="9BBB59">
                    <a:lumMod val="20000"/>
                    <a:lumOff val="80000"/>
                  </a:srgbClr>
                </a:solidFill>
                <a:latin typeface="Calibri"/>
              </a:rPr>
              <a:t>3</a:t>
            </a:r>
            <a:r>
              <a:rPr lang="cs-CZ" sz="4800" dirty="0">
                <a:solidFill>
                  <a:srgbClr val="9BBB59">
                    <a:lumMod val="20000"/>
                    <a:lumOff val="80000"/>
                  </a:srgbClr>
                </a:solidFill>
                <a:latin typeface="Calibri"/>
              </a:rPr>
              <a:t>Fyzikální</a:t>
            </a:r>
            <a:r>
              <a:rPr lang="cs-CZ" sz="4800" dirty="0">
                <a:solidFill>
                  <a:schemeClr val="accent3">
                    <a:lumMod val="20000"/>
                    <a:lumOff val="80000"/>
                  </a:schemeClr>
                </a:solidFill>
                <a:latin typeface="+mn-lt"/>
              </a:rPr>
              <a:t> ústav AV ČR, </a:t>
            </a:r>
            <a:r>
              <a:rPr lang="cs-CZ" sz="4800" dirty="0" err="1">
                <a:solidFill>
                  <a:schemeClr val="accent3">
                    <a:lumMod val="20000"/>
                    <a:lumOff val="80000"/>
                  </a:schemeClr>
                </a:solidFill>
                <a:latin typeface="+mn-lt"/>
              </a:rPr>
              <a:t>v.v.i</a:t>
            </a:r>
            <a:r>
              <a:rPr lang="cs-CZ" sz="4800" dirty="0">
                <a:solidFill>
                  <a:schemeClr val="accent3">
                    <a:lumMod val="20000"/>
                    <a:lumOff val="80000"/>
                  </a:schemeClr>
                </a:solidFill>
                <a:latin typeface="+mn-lt"/>
              </a:rPr>
              <a:t>.</a:t>
            </a:r>
            <a:endParaRPr lang="en-US" sz="4800" dirty="0">
              <a:solidFill>
                <a:schemeClr val="accent3">
                  <a:lumMod val="20000"/>
                  <a:lumOff val="80000"/>
                </a:schemeClr>
              </a:solidFill>
              <a:latin typeface="+mn-lt"/>
            </a:endParaRPr>
          </a:p>
        </p:txBody>
      </p:sp>
      <p:sp>
        <p:nvSpPr>
          <p:cNvPr id="24" name="TextBox 23"/>
          <p:cNvSpPr txBox="1"/>
          <p:nvPr/>
        </p:nvSpPr>
        <p:spPr>
          <a:xfrm>
            <a:off x="1828800" y="41940540"/>
            <a:ext cx="9525000" cy="1077218"/>
          </a:xfrm>
          <a:prstGeom prst="rect">
            <a:avLst/>
          </a:prstGeom>
          <a:solidFill>
            <a:schemeClr val="accent1">
              <a:lumMod val="40000"/>
              <a:lumOff val="60000"/>
            </a:schemeClr>
          </a:solidFill>
        </p:spPr>
        <p:txBody>
          <a:bodyPr wrap="square" rtlCol="0">
            <a:spAutoFit/>
          </a:bodyPr>
          <a:lstStyle/>
          <a:p>
            <a:r>
              <a:rPr lang="cs-CZ" sz="3200" dirty="0"/>
              <a:t>Vojtěch Stránský, stranvo2@fjfi.cvut.cz</a:t>
            </a:r>
          </a:p>
          <a:p>
            <a:r>
              <a:rPr lang="cs-CZ" sz="3200" dirty="0"/>
              <a:t>Petra </a:t>
            </a:r>
            <a:r>
              <a:rPr lang="cs-CZ" sz="3200" dirty="0" err="1"/>
              <a:t>Vyletělová</a:t>
            </a:r>
            <a:r>
              <a:rPr lang="cs-CZ" sz="3200" dirty="0"/>
              <a:t>, petra.vyletelova@suro.cz</a:t>
            </a:r>
          </a:p>
        </p:txBody>
      </p:sp>
      <p:sp>
        <p:nvSpPr>
          <p:cNvPr id="25" name="TextBox 24"/>
          <p:cNvSpPr txBox="1"/>
          <p:nvPr/>
        </p:nvSpPr>
        <p:spPr>
          <a:xfrm>
            <a:off x="1828800" y="41231403"/>
            <a:ext cx="5389168" cy="830997"/>
          </a:xfrm>
          <a:prstGeom prst="rect">
            <a:avLst/>
          </a:prstGeom>
          <a:noFill/>
        </p:spPr>
        <p:txBody>
          <a:bodyPr wrap="none" rtlCol="0">
            <a:spAutoFit/>
          </a:bodyPr>
          <a:lstStyle/>
          <a:p>
            <a:r>
              <a:rPr lang="cs-CZ" sz="4800" b="1" dirty="0"/>
              <a:t>Kontaktní informace</a:t>
            </a:r>
            <a:endParaRPr lang="en-US" sz="4800" b="1" dirty="0"/>
          </a:p>
        </p:txBody>
      </p:sp>
      <p:sp>
        <p:nvSpPr>
          <p:cNvPr id="26" name="TextBox 25"/>
          <p:cNvSpPr txBox="1"/>
          <p:nvPr/>
        </p:nvSpPr>
        <p:spPr>
          <a:xfrm>
            <a:off x="16687800" y="41986200"/>
            <a:ext cx="14782800" cy="1778378"/>
          </a:xfrm>
          <a:prstGeom prst="rect">
            <a:avLst/>
          </a:prstGeom>
          <a:noFill/>
        </p:spPr>
        <p:txBody>
          <a:bodyPr wrap="square" tIns="91440" bIns="91440" numCol="1" spcCol="457200" rtlCol="0">
            <a:noAutofit/>
          </a:bodyPr>
          <a:lstStyle/>
          <a:p>
            <a:pPr marL="457200" indent="-457200">
              <a:spcAft>
                <a:spcPts val="1000"/>
              </a:spcAft>
            </a:pPr>
            <a:r>
              <a:rPr lang="cs-CZ" sz="1800" dirty="0"/>
              <a:t>[1]    VYLETĚLOVÁ, Petra. </a:t>
            </a:r>
            <a:r>
              <a:rPr lang="cs-CZ" sz="1800" i="1" dirty="0"/>
              <a:t>Studium detekčních vlastností kontinuálních monitorů radonu pro potřeby sledování časových změn objemové aktivity radonu </a:t>
            </a:r>
            <a:br>
              <a:rPr lang="cs-CZ" sz="1800" i="1" dirty="0"/>
            </a:br>
            <a:r>
              <a:rPr lang="cs-CZ" sz="1800" i="1" dirty="0"/>
              <a:t>v půdním vzduchu</a:t>
            </a:r>
            <a:r>
              <a:rPr lang="cs-CZ" sz="1800" dirty="0"/>
              <a:t>. Praha, 2016. Výzkumný úkol. České vysoké učení technické v Praze, Fakulta jaderná a fyzikálně inženýrská. Vedoucí práce Aleš Froňka.</a:t>
            </a:r>
            <a:endParaRPr lang="en-US" sz="1800" dirty="0"/>
          </a:p>
          <a:p>
            <a:pPr marL="457200" indent="-457200"/>
            <a:r>
              <a:rPr lang="cs-CZ" sz="1800" dirty="0"/>
              <a:t>[2]    STRÁNSKÝ, Vojtěch. </a:t>
            </a:r>
            <a:r>
              <a:rPr lang="cs-CZ" sz="1800" i="1" dirty="0"/>
              <a:t>Modelování časových řad z kontinuálního měření koncentrací radonu a zhodnocení vztahu k parametrům ovzduší</a:t>
            </a:r>
            <a:r>
              <a:rPr lang="cs-CZ" sz="1800" dirty="0"/>
              <a:t>. Praha, 2016. Výzkumný úkol. České vysoké učení technické v Praze, Fakulta jaderná a fyzikálně inženýrská. Vedoucí práce Lenka Thinová.</a:t>
            </a:r>
            <a:r>
              <a:rPr lang="en-US" sz="1800" dirty="0"/>
              <a:t> </a:t>
            </a:r>
          </a:p>
          <a:p>
            <a:r>
              <a:rPr lang="en-US" sz="1800" dirty="0"/>
              <a:t>  </a:t>
            </a:r>
          </a:p>
          <a:p>
            <a:pPr marL="457200" indent="-457200">
              <a:buFont typeface="+mj-lt"/>
              <a:buAutoNum type="arabicPeriod"/>
            </a:pPr>
            <a:endParaRPr lang="en-US" sz="1800" dirty="0"/>
          </a:p>
        </p:txBody>
      </p:sp>
      <p:sp>
        <p:nvSpPr>
          <p:cNvPr id="27" name="TextBox 26"/>
          <p:cNvSpPr txBox="1"/>
          <p:nvPr/>
        </p:nvSpPr>
        <p:spPr>
          <a:xfrm>
            <a:off x="16649700" y="41231403"/>
            <a:ext cx="2740622" cy="830997"/>
          </a:xfrm>
          <a:prstGeom prst="rect">
            <a:avLst/>
          </a:prstGeom>
          <a:noFill/>
        </p:spPr>
        <p:txBody>
          <a:bodyPr wrap="none" rtlCol="0">
            <a:spAutoFit/>
          </a:bodyPr>
          <a:lstStyle/>
          <a:p>
            <a:r>
              <a:rPr lang="en-US" sz="4800" b="1" dirty="0"/>
              <a:t>Reference</a:t>
            </a:r>
          </a:p>
        </p:txBody>
      </p:sp>
      <p:sp>
        <p:nvSpPr>
          <p:cNvPr id="10" name="Text Box 189"/>
          <p:cNvSpPr txBox="1">
            <a:spLocks noChangeArrowheads="1"/>
          </p:cNvSpPr>
          <p:nvPr/>
        </p:nvSpPr>
        <p:spPr bwMode="auto">
          <a:xfrm>
            <a:off x="1828800" y="6934200"/>
            <a:ext cx="29260800" cy="332398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cs-CZ" sz="3200" dirty="0">
                <a:latin typeface="+mn-lt"/>
              </a:rPr>
              <a:t>Časový vývoj objemové aktivity radonu (OAR) je do jisté míry ovlivněn meteorologickými parametry. Míra ovlivnění závisí na prostředí, ve kterém se radon vyskytuje. Tento příspěvek se zabývá analýzou vývoje OAR v různých prostředích, v rodinném domku </a:t>
            </a:r>
            <a:r>
              <a:rPr lang="cs-CZ" sz="3200" dirty="0" smtClean="0">
                <a:latin typeface="+mn-lt"/>
              </a:rPr>
              <a:t>a </a:t>
            </a:r>
            <a:r>
              <a:rPr lang="cs-CZ" sz="3200" dirty="0">
                <a:latin typeface="+mn-lt"/>
              </a:rPr>
              <a:t>v jeskyních.</a:t>
            </a:r>
          </a:p>
          <a:p>
            <a:pPr algn="just" eaLnBrk="1" hangingPunct="1"/>
            <a:endParaRPr lang="cs-CZ" sz="3200" dirty="0">
              <a:latin typeface="+mn-lt"/>
            </a:endParaRPr>
          </a:p>
          <a:p>
            <a:r>
              <a:rPr lang="cs-CZ" sz="3200" dirty="0">
                <a:latin typeface="+mn-lt"/>
              </a:rPr>
              <a:t>Pro účely identifikace nejdůležitějších parametrů byla využita lineární regrese, pro předpovězení budoucího vývoje OAR pak Box-</a:t>
            </a:r>
            <a:r>
              <a:rPr lang="cs-CZ" sz="3200" dirty="0" err="1">
                <a:latin typeface="+mn-lt"/>
              </a:rPr>
              <a:t>Jenkinsova</a:t>
            </a:r>
            <a:r>
              <a:rPr lang="cs-CZ" sz="3200" dirty="0">
                <a:latin typeface="+mn-lt"/>
              </a:rPr>
              <a:t> metodologie. Tyto metody se běžně využívají pro modelování ekonomických dat, lze je ale úspěšně aplikovat i na přírodní časové řady. Z vytvořených modelů vyplývá, že pro modelování je vhodné využít i zpožděné hodnoty vysvětlujících proměnných, tedy meteorologických parametrů, v některých případech je možné využít i zpožděných hodnot časové řady OAR.</a:t>
            </a:r>
          </a:p>
        </p:txBody>
      </p:sp>
      <p:sp>
        <p:nvSpPr>
          <p:cNvPr id="32" name="Rectangle 31"/>
          <p:cNvSpPr/>
          <p:nvPr/>
        </p:nvSpPr>
        <p:spPr>
          <a:xfrm>
            <a:off x="1828800" y="5943600"/>
            <a:ext cx="29260800"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err="1">
                <a:solidFill>
                  <a:schemeClr val="accent3">
                    <a:lumMod val="20000"/>
                    <a:lumOff val="80000"/>
                  </a:schemeClr>
                </a:solidFill>
              </a:rPr>
              <a:t>Abstra</a:t>
            </a:r>
            <a:r>
              <a:rPr lang="cs-CZ" sz="6000" b="1" dirty="0" err="1">
                <a:solidFill>
                  <a:schemeClr val="accent3">
                    <a:lumMod val="20000"/>
                    <a:lumOff val="80000"/>
                  </a:schemeClr>
                </a:solidFill>
              </a:rPr>
              <a:t>kt</a:t>
            </a:r>
            <a:endParaRPr lang="en-US" sz="6000" b="1" dirty="0">
              <a:solidFill>
                <a:schemeClr val="accent3">
                  <a:lumMod val="20000"/>
                  <a:lumOff val="80000"/>
                </a:schemeClr>
              </a:solidFill>
            </a:endParaRPr>
          </a:p>
        </p:txBody>
      </p:sp>
      <p:sp>
        <p:nvSpPr>
          <p:cNvPr id="15" name="Text Box 194"/>
          <p:cNvSpPr txBox="1">
            <a:spLocks noChangeArrowheads="1"/>
          </p:cNvSpPr>
          <p:nvPr/>
        </p:nvSpPr>
        <p:spPr bwMode="auto">
          <a:xfrm>
            <a:off x="1828800" y="21031200"/>
            <a:ext cx="11201400" cy="578619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cs-CZ" sz="3200" dirty="0">
                <a:latin typeface="Calibri" pitchFamily="34" charset="0"/>
              </a:rPr>
              <a:t>Pro naměření časových řad OAR byl využit kontinuální monitor OAR Radim 3A pracující na principu difúze. Zkoumanými prostředími byly:</a:t>
            </a:r>
          </a:p>
          <a:p>
            <a:pPr algn="just" eaLnBrk="1" hangingPunct="1"/>
            <a:endParaRPr lang="cs-CZ" sz="3200" dirty="0">
              <a:latin typeface="Calibri" pitchFamily="34" charset="0"/>
            </a:endParaRPr>
          </a:p>
          <a:p>
            <a:pPr marL="514350" indent="-514350" algn="just" eaLnBrk="1" hangingPunct="1">
              <a:buAutoNum type="arabicParenR"/>
            </a:pPr>
            <a:r>
              <a:rPr lang="cs-CZ" sz="3200" b="1" dirty="0" err="1">
                <a:latin typeface="Calibri" pitchFamily="34" charset="0"/>
              </a:rPr>
              <a:t>Mladečské</a:t>
            </a:r>
            <a:r>
              <a:rPr lang="cs-CZ" sz="3200" b="1" dirty="0">
                <a:latin typeface="Calibri" pitchFamily="34" charset="0"/>
              </a:rPr>
              <a:t> jeskyně </a:t>
            </a:r>
            <a:r>
              <a:rPr lang="cs-CZ" sz="3200" dirty="0">
                <a:latin typeface="Calibri" pitchFamily="34" charset="0"/>
              </a:rPr>
              <a:t>– dolní část s minimální výměnou vzduchu a téměř žádnou lidskou činností, která by mohla OAR ovlivnit,</a:t>
            </a:r>
          </a:p>
          <a:p>
            <a:pPr marL="514350" indent="-514350" algn="just" eaLnBrk="1" hangingPunct="1">
              <a:buAutoNum type="arabicParenR"/>
            </a:pPr>
            <a:endParaRPr lang="cs-CZ" sz="3200" dirty="0">
              <a:latin typeface="Calibri" pitchFamily="34" charset="0"/>
            </a:endParaRPr>
          </a:p>
          <a:p>
            <a:pPr marL="514350" indent="-514350" algn="just" eaLnBrk="1" hangingPunct="1">
              <a:buAutoNum type="arabicParenR"/>
            </a:pPr>
            <a:r>
              <a:rPr lang="cs-CZ" sz="3200" b="1" dirty="0">
                <a:latin typeface="Calibri" pitchFamily="34" charset="0"/>
              </a:rPr>
              <a:t>Rodinný domek </a:t>
            </a:r>
            <a:r>
              <a:rPr lang="cs-CZ" sz="3200" b="1" dirty="0" smtClean="0">
                <a:latin typeface="Calibri" pitchFamily="34" charset="0"/>
              </a:rPr>
              <a:t>v </a:t>
            </a:r>
            <a:r>
              <a:rPr lang="cs-CZ" sz="3200" b="1" dirty="0">
                <a:latin typeface="Calibri" pitchFamily="34" charset="0"/>
              </a:rPr>
              <a:t>Bezděkově u Klatov </a:t>
            </a:r>
            <a:r>
              <a:rPr lang="cs-CZ" sz="3200" dirty="0">
                <a:latin typeface="Calibri" pitchFamily="34" charset="0"/>
              </a:rPr>
              <a:t>– prostředí ovlivňované ve velké míře lidskou činností.</a:t>
            </a:r>
          </a:p>
          <a:p>
            <a:pPr algn="just" eaLnBrk="1" hangingPunct="1"/>
            <a:endParaRPr lang="cs-CZ" sz="3200" b="1" dirty="0">
              <a:latin typeface="Calibri" pitchFamily="34" charset="0"/>
            </a:endParaRPr>
          </a:p>
          <a:p>
            <a:pPr algn="just" eaLnBrk="1" hangingPunct="1"/>
            <a:r>
              <a:rPr lang="cs-CZ" sz="3200" dirty="0">
                <a:latin typeface="Calibri" pitchFamily="34" charset="0"/>
              </a:rPr>
              <a:t>Pro </a:t>
            </a:r>
            <a:r>
              <a:rPr lang="cs-CZ" sz="3200" dirty="0" err="1">
                <a:latin typeface="Calibri" pitchFamily="34" charset="0"/>
              </a:rPr>
              <a:t>Mladečské</a:t>
            </a:r>
            <a:r>
              <a:rPr lang="cs-CZ" sz="3200" dirty="0">
                <a:latin typeface="Calibri" pitchFamily="34" charset="0"/>
              </a:rPr>
              <a:t> jeskyně byla zároveň měřena meteorologická data</a:t>
            </a:r>
          </a:p>
        </p:txBody>
      </p:sp>
      <p:sp>
        <p:nvSpPr>
          <p:cNvPr id="33" name="Rectangle 32"/>
          <p:cNvSpPr/>
          <p:nvPr/>
        </p:nvSpPr>
        <p:spPr>
          <a:xfrm>
            <a:off x="1828800" y="10972800"/>
            <a:ext cx="11201400"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cs-CZ" sz="6000" b="1" dirty="0">
                <a:solidFill>
                  <a:schemeClr val="accent3">
                    <a:lumMod val="20000"/>
                    <a:lumOff val="80000"/>
                  </a:schemeClr>
                </a:solidFill>
              </a:rPr>
              <a:t>Úvod</a:t>
            </a:r>
            <a:endParaRPr lang="en-US" sz="6000" b="1" dirty="0">
              <a:solidFill>
                <a:schemeClr val="accent3">
                  <a:lumMod val="20000"/>
                  <a:lumOff val="80000"/>
                </a:schemeClr>
              </a:solidFill>
            </a:endParaRPr>
          </a:p>
        </p:txBody>
      </p:sp>
      <p:sp>
        <p:nvSpPr>
          <p:cNvPr id="45" name="Rectangle 44"/>
          <p:cNvSpPr/>
          <p:nvPr/>
        </p:nvSpPr>
        <p:spPr>
          <a:xfrm>
            <a:off x="1828800" y="20040600"/>
            <a:ext cx="11201400" cy="9906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6000" b="1" dirty="0">
                <a:solidFill>
                  <a:schemeClr val="accent3">
                    <a:lumMod val="20000"/>
                    <a:lumOff val="80000"/>
                  </a:schemeClr>
                </a:solidFill>
              </a:rPr>
              <a:t>Naměřené časové řady</a:t>
            </a:r>
            <a:endParaRPr lang="en-US" sz="6000" b="1" dirty="0">
              <a:solidFill>
                <a:schemeClr val="accent3">
                  <a:lumMod val="20000"/>
                  <a:lumOff val="80000"/>
                </a:schemeClr>
              </a:solidFill>
            </a:endParaRPr>
          </a:p>
        </p:txBody>
      </p:sp>
      <p:sp>
        <p:nvSpPr>
          <p:cNvPr id="40" name="Text Box 180"/>
          <p:cNvSpPr txBox="1">
            <a:spLocks noChangeArrowheads="1"/>
          </p:cNvSpPr>
          <p:nvPr/>
        </p:nvSpPr>
        <p:spPr bwMode="auto">
          <a:xfrm>
            <a:off x="14140628" y="16383001"/>
            <a:ext cx="822840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cs-CZ" sz="2000" b="1" dirty="0">
                <a:latin typeface="Calibri" pitchFamily="34" charset="0"/>
              </a:rPr>
              <a:t>Obr. 1:</a:t>
            </a:r>
            <a:r>
              <a:rPr lang="en-US" sz="2000" dirty="0">
                <a:latin typeface="Calibri" pitchFamily="34" charset="0"/>
              </a:rPr>
              <a:t> </a:t>
            </a:r>
            <a:r>
              <a:rPr lang="cs-CZ" sz="2000" dirty="0">
                <a:latin typeface="Calibri" pitchFamily="34" charset="0"/>
              </a:rPr>
              <a:t>Vzájemná korelace časové řady OAR v </a:t>
            </a:r>
            <a:r>
              <a:rPr lang="cs-CZ" sz="2000" dirty="0" err="1">
                <a:latin typeface="Calibri" pitchFamily="34" charset="0"/>
              </a:rPr>
              <a:t>Mladečských</a:t>
            </a:r>
            <a:r>
              <a:rPr lang="cs-CZ" sz="2000" dirty="0">
                <a:latin typeface="Calibri" pitchFamily="34" charset="0"/>
              </a:rPr>
              <a:t> jeskyních a ostatních měřených atmosférických parametrů. Nejvýznamnějším parametrem z hlediska korelace je vnější teplota, dále rozdíl vnějšího a vnitřního atmosférického tlaku</a:t>
            </a:r>
            <a:endParaRPr lang="en-US" sz="2000" dirty="0">
              <a:latin typeface="Calibri" pitchFamily="34" charset="0"/>
            </a:endParaRPr>
          </a:p>
        </p:txBody>
      </p:sp>
      <p:sp>
        <p:nvSpPr>
          <p:cNvPr id="28" name="Text Box 189"/>
          <p:cNvSpPr txBox="1">
            <a:spLocks noChangeArrowheads="1"/>
          </p:cNvSpPr>
          <p:nvPr/>
        </p:nvSpPr>
        <p:spPr bwMode="auto">
          <a:xfrm>
            <a:off x="1828800" y="11963400"/>
            <a:ext cx="11201400" cy="775596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cs-CZ" sz="3200" dirty="0">
                <a:latin typeface="+mn-lt"/>
              </a:rPr>
              <a:t>Při analýze časových řad objemové aktivity radonu (OAR) lze pozorovat jevy, které lze dát do souvislosti s meteorologickými podmínkami a lidskou činností. Vztah mezi těmito faktory a OAR závisí na studovaném prostředí, především na míře lidské činnosti a ventilace.</a:t>
            </a:r>
          </a:p>
          <a:p>
            <a:pPr algn="just" eaLnBrk="1" hangingPunct="1"/>
            <a:endParaRPr lang="cs-CZ" sz="3200" dirty="0">
              <a:latin typeface="+mn-lt"/>
            </a:endParaRPr>
          </a:p>
          <a:p>
            <a:pPr algn="just" eaLnBrk="1" hangingPunct="1"/>
            <a:r>
              <a:rPr lang="cs-CZ" sz="3200" dirty="0">
                <a:latin typeface="+mn-lt"/>
              </a:rPr>
              <a:t>Cílem této práce je studium možnosti předpovědi vývoje OAR pomocí dalších měřených parametrů a přechozího vývoje časové řady OAR samotné. K těmto účelům lze využít statistické metody, které se běžně využívají pro vývoj ekonomických časových řad.</a:t>
            </a:r>
          </a:p>
          <a:p>
            <a:pPr algn="just" eaLnBrk="1" hangingPunct="1"/>
            <a:endParaRPr lang="cs-CZ" sz="3200" dirty="0">
              <a:latin typeface="+mn-lt"/>
            </a:endParaRPr>
          </a:p>
          <a:p>
            <a:pPr algn="just" eaLnBrk="1" hangingPunct="1"/>
            <a:r>
              <a:rPr lang="cs-CZ" sz="3200" dirty="0">
                <a:latin typeface="+mn-lt"/>
              </a:rPr>
              <a:t>První metodou je lineární regresní model, který využívá vysvětlující proměnné pro modelování vysvětlované proměnné, v tomto případě OAR. Druhou metodou je Box-</a:t>
            </a:r>
            <a:r>
              <a:rPr lang="cs-CZ" sz="3200" dirty="0" err="1">
                <a:latin typeface="+mn-lt"/>
              </a:rPr>
              <a:t>Jenkinsova</a:t>
            </a:r>
            <a:r>
              <a:rPr lang="cs-CZ" sz="3200" dirty="0">
                <a:latin typeface="+mn-lt"/>
              </a:rPr>
              <a:t> metodologie, která analyzuje vývoj časové řady.</a:t>
            </a:r>
          </a:p>
        </p:txBody>
      </p:sp>
      <p:sp>
        <p:nvSpPr>
          <p:cNvPr id="29" name="Text Box 194"/>
          <p:cNvSpPr txBox="1">
            <a:spLocks noChangeArrowheads="1"/>
          </p:cNvSpPr>
          <p:nvPr/>
        </p:nvSpPr>
        <p:spPr bwMode="auto">
          <a:xfrm>
            <a:off x="1828800" y="27965400"/>
            <a:ext cx="11201400" cy="824841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cs-CZ" sz="3200" dirty="0">
                <a:latin typeface="Calibri" pitchFamily="34" charset="0"/>
              </a:rPr>
              <a:t>Před vlastním modelováním byla v případě </a:t>
            </a:r>
            <a:r>
              <a:rPr lang="cs-CZ" sz="3200" dirty="0" err="1">
                <a:latin typeface="Calibri" pitchFamily="34" charset="0"/>
              </a:rPr>
              <a:t>Mladečských</a:t>
            </a:r>
            <a:r>
              <a:rPr lang="cs-CZ" sz="3200" dirty="0">
                <a:latin typeface="Calibri" pitchFamily="34" charset="0"/>
              </a:rPr>
              <a:t> jeskyní provedena analýza vzájemných korelací, pomocí které bylo možné určit míru lineární závislosti mezi meteorologickými parametry a OAR při daném zpoždění. Nejvyšší korelační koeficient vykazovala vnější teplota, a to při zpoždění 3 až 5 dní.</a:t>
            </a:r>
          </a:p>
          <a:p>
            <a:pPr algn="just" eaLnBrk="1" hangingPunct="1"/>
            <a:endParaRPr lang="cs-CZ" sz="3200" dirty="0">
              <a:latin typeface="Calibri" pitchFamily="34" charset="0"/>
            </a:endParaRPr>
          </a:p>
          <a:p>
            <a:pPr algn="just" eaLnBrk="1" hangingPunct="1"/>
            <a:r>
              <a:rPr lang="cs-CZ" sz="3200" dirty="0">
                <a:latin typeface="Calibri" pitchFamily="34" charset="0"/>
              </a:rPr>
              <a:t>Následně byly tvořeny lineární regresní modely využívající různou kombinaci vysvětlujících proměnných a jejich zpoždění. Během modelování byla objevena závislost mezi vnější teplotou a rozdílem vnitřního a vnějšího atmosférického tlaku, z toho důvodu nebylo nutné tento rozdíl pro modelování využít. Pomocí adjustovaného koeficientu determinace byl následně zvolen model s nejlepšími vlastnostmi.</a:t>
            </a:r>
          </a:p>
          <a:p>
            <a:pPr algn="just" eaLnBrk="1" hangingPunct="1"/>
            <a:endParaRPr lang="cs-CZ" sz="3200" dirty="0">
              <a:latin typeface="Calibri" pitchFamily="34" charset="0"/>
            </a:endParaRPr>
          </a:p>
          <a:p>
            <a:pPr algn="just" eaLnBrk="1" hangingPunct="1"/>
            <a:r>
              <a:rPr lang="cs-CZ" sz="3200" dirty="0">
                <a:latin typeface="Calibri" pitchFamily="34" charset="0"/>
              </a:rPr>
              <a:t>Pro časovou řadu z rodinného </a:t>
            </a:r>
            <a:r>
              <a:rPr lang="cs-CZ" sz="3200" dirty="0" smtClean="0">
                <a:latin typeface="Calibri" pitchFamily="34" charset="0"/>
              </a:rPr>
              <a:t>domku </a:t>
            </a:r>
            <a:r>
              <a:rPr lang="cs-CZ" sz="3200" dirty="0">
                <a:latin typeface="Calibri" pitchFamily="34" charset="0"/>
              </a:rPr>
              <a:t>byla využita Box-</a:t>
            </a:r>
            <a:r>
              <a:rPr lang="cs-CZ" sz="3200" dirty="0" err="1">
                <a:latin typeface="Calibri" pitchFamily="34" charset="0"/>
              </a:rPr>
              <a:t>Jenkinsova</a:t>
            </a:r>
            <a:r>
              <a:rPr lang="cs-CZ" sz="3200" dirty="0">
                <a:latin typeface="Calibri" pitchFamily="34" charset="0"/>
              </a:rPr>
              <a:t> metodologie, konkrétně proces SARIMA.</a:t>
            </a:r>
          </a:p>
        </p:txBody>
      </p:sp>
      <p:sp>
        <p:nvSpPr>
          <p:cNvPr id="30" name="Rectangle 44"/>
          <p:cNvSpPr/>
          <p:nvPr/>
        </p:nvSpPr>
        <p:spPr>
          <a:xfrm>
            <a:off x="1828800" y="27051000"/>
            <a:ext cx="112014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6000" b="1" dirty="0">
                <a:solidFill>
                  <a:schemeClr val="accent3">
                    <a:lumMod val="20000"/>
                    <a:lumOff val="80000"/>
                  </a:schemeClr>
                </a:solidFill>
              </a:rPr>
              <a:t>Modelování časových řad</a:t>
            </a:r>
            <a:endParaRPr lang="en-US" sz="6000" b="1" dirty="0">
              <a:solidFill>
                <a:schemeClr val="accent3">
                  <a:lumMod val="20000"/>
                  <a:lumOff val="80000"/>
                </a:schemeClr>
              </a:solidFill>
            </a:endParaRPr>
          </a:p>
        </p:txBody>
      </p:sp>
      <p:sp>
        <p:nvSpPr>
          <p:cNvPr id="35" name="Text Box 180"/>
          <p:cNvSpPr txBox="1">
            <a:spLocks noChangeArrowheads="1"/>
          </p:cNvSpPr>
          <p:nvPr/>
        </p:nvSpPr>
        <p:spPr bwMode="auto">
          <a:xfrm>
            <a:off x="16459200" y="23196828"/>
            <a:ext cx="109728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cs-CZ" sz="2000" b="1" dirty="0">
                <a:latin typeface="Calibri" pitchFamily="34" charset="0"/>
              </a:rPr>
              <a:t>Obr. 3: </a:t>
            </a:r>
            <a:r>
              <a:rPr lang="cs-CZ" sz="2000" dirty="0">
                <a:latin typeface="Calibri" pitchFamily="34" charset="0"/>
              </a:rPr>
              <a:t>Vzájemná distribuce OAR a vnější teploty (vlevo) a vnější teploty a rozdílu vnitřního a vnějšího atmosférického tlaku (vpravo). Z grafů je patrná míra lineární závislosti mezi veličinami.</a:t>
            </a:r>
            <a:endParaRPr lang="en-US" sz="2000" dirty="0">
              <a:latin typeface="Calibri" pitchFamily="34" charset="0"/>
            </a:endParaRPr>
          </a:p>
        </p:txBody>
      </p:sp>
      <p:sp>
        <p:nvSpPr>
          <p:cNvPr id="37" name="Text Box 180"/>
          <p:cNvSpPr txBox="1">
            <a:spLocks noChangeArrowheads="1"/>
          </p:cNvSpPr>
          <p:nvPr/>
        </p:nvSpPr>
        <p:spPr bwMode="auto">
          <a:xfrm>
            <a:off x="22631400" y="16383001"/>
            <a:ext cx="761013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cs-CZ" sz="2000" b="1" dirty="0">
                <a:latin typeface="Calibri" pitchFamily="34" charset="0"/>
              </a:rPr>
              <a:t>Obr. 2: </a:t>
            </a:r>
            <a:r>
              <a:rPr lang="cs-CZ" sz="2000" dirty="0">
                <a:latin typeface="Calibri" pitchFamily="34" charset="0"/>
              </a:rPr>
              <a:t>Časová řada OAR z </a:t>
            </a:r>
            <a:r>
              <a:rPr lang="cs-CZ" sz="2000" dirty="0" err="1">
                <a:latin typeface="Calibri" pitchFamily="34" charset="0"/>
              </a:rPr>
              <a:t>Mladečských</a:t>
            </a:r>
            <a:r>
              <a:rPr lang="cs-CZ" sz="2000" dirty="0">
                <a:latin typeface="Calibri" pitchFamily="34" charset="0"/>
              </a:rPr>
              <a:t> jeskyní  a modelovaná časová řada pomocí lineární kombinace předchozích hodnot vnější teploty.</a:t>
            </a:r>
            <a:endParaRPr lang="en-US" sz="2000" dirty="0">
              <a:latin typeface="Calibri" pitchFamily="34" charset="0"/>
            </a:endParaRPr>
          </a:p>
        </p:txBody>
      </p:sp>
      <p:sp>
        <p:nvSpPr>
          <p:cNvPr id="31" name="Text Box 180"/>
          <p:cNvSpPr txBox="1">
            <a:spLocks noChangeArrowheads="1"/>
          </p:cNvSpPr>
          <p:nvPr/>
        </p:nvSpPr>
        <p:spPr bwMode="auto">
          <a:xfrm>
            <a:off x="13716000" y="35331737"/>
            <a:ext cx="77724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cs-CZ" sz="2000" b="1" dirty="0">
                <a:latin typeface="Calibri" pitchFamily="34" charset="0"/>
              </a:rPr>
              <a:t>Obr. 6: </a:t>
            </a:r>
            <a:r>
              <a:rPr lang="cs-CZ" sz="2000" dirty="0">
                <a:latin typeface="Calibri" pitchFamily="34" charset="0"/>
              </a:rPr>
              <a:t>Předpověď budoucího vývoje </a:t>
            </a:r>
            <a:r>
              <a:rPr lang="cs-CZ" sz="2000" b="1" dirty="0">
                <a:latin typeface="Calibri" pitchFamily="34" charset="0"/>
              </a:rPr>
              <a:t> č</a:t>
            </a:r>
            <a:r>
              <a:rPr lang="cs-CZ" sz="2000" dirty="0">
                <a:latin typeface="Calibri" pitchFamily="34" charset="0"/>
              </a:rPr>
              <a:t>asové řady OAR z rodinného domu </a:t>
            </a:r>
            <a:r>
              <a:rPr lang="cs-CZ" sz="2000" dirty="0" smtClean="0">
                <a:latin typeface="Calibri" pitchFamily="34" charset="0"/>
              </a:rPr>
              <a:t>v Bezděkově </a:t>
            </a:r>
            <a:r>
              <a:rPr lang="cs-CZ" sz="2000" dirty="0">
                <a:latin typeface="Calibri" pitchFamily="34" charset="0"/>
              </a:rPr>
              <a:t>u Klatov. Zeleně jsou vyznačeny intervaly spolehlivosti.</a:t>
            </a:r>
            <a:endParaRPr lang="en-US" sz="2000" dirty="0">
              <a:latin typeface="Calibri" pitchFamily="34" charset="0"/>
            </a:endParaRPr>
          </a:p>
        </p:txBody>
      </p:sp>
      <p:sp>
        <p:nvSpPr>
          <p:cNvPr id="42" name="Text Box 180"/>
          <p:cNvSpPr txBox="1">
            <a:spLocks noChangeArrowheads="1"/>
          </p:cNvSpPr>
          <p:nvPr/>
        </p:nvSpPr>
        <p:spPr bwMode="auto">
          <a:xfrm>
            <a:off x="22646830" y="29159537"/>
            <a:ext cx="844277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cs-CZ" sz="2000" b="1" dirty="0">
                <a:latin typeface="Calibri" pitchFamily="34" charset="0"/>
              </a:rPr>
              <a:t>Obr. 5:</a:t>
            </a:r>
            <a:r>
              <a:rPr lang="en-US" sz="2000" dirty="0">
                <a:latin typeface="Calibri" pitchFamily="34" charset="0"/>
              </a:rPr>
              <a:t> </a:t>
            </a:r>
            <a:r>
              <a:rPr lang="cs-CZ" sz="2000" dirty="0">
                <a:latin typeface="Calibri" pitchFamily="34" charset="0"/>
              </a:rPr>
              <a:t>Časová řada OAR z rodinného domu </a:t>
            </a:r>
            <a:r>
              <a:rPr lang="cs-CZ" sz="2000" dirty="0" smtClean="0">
                <a:latin typeface="Calibri" pitchFamily="34" charset="0"/>
              </a:rPr>
              <a:t>v </a:t>
            </a:r>
            <a:r>
              <a:rPr lang="cs-CZ" sz="2000" dirty="0">
                <a:latin typeface="Calibri" pitchFamily="34" charset="0"/>
              </a:rPr>
              <a:t>Bezděkově u Klatov s vyznačenou částí časové řady, která byla využita pro tvorbu modelu.</a:t>
            </a:r>
          </a:p>
          <a:p>
            <a:pPr eaLnBrk="1" hangingPunct="1"/>
            <a:endParaRPr lang="en-US" sz="2000" dirty="0">
              <a:latin typeface="Calibri" pitchFamily="34" charset="0"/>
            </a:endParaRPr>
          </a:p>
        </p:txBody>
      </p:sp>
      <p:pic>
        <p:nvPicPr>
          <p:cNvPr id="41" name="Obrázek 40"/>
          <p:cNvPicPr>
            <a:picLocks noChangeAspect="1"/>
          </p:cNvPicPr>
          <p:nvPr/>
        </p:nvPicPr>
        <p:blipFill>
          <a:blip r:embed="rId2" cstate="print">
            <a:lum bright="70000" contrast="-70000"/>
            <a:extLst>
              <a:ext uri="{BEBA8EAE-BF5A-486C-A8C5-ECC9F3942E4B}">
                <a14:imgProps xmlns:a14="http://schemas.microsoft.com/office/drawing/2010/main" xmlns="">
                  <a14:imgLayer r:embed="rId3">
                    <a14:imgEffect>
                      <a14:artisticLineDrawing/>
                    </a14:imgEffect>
                  </a14:imgLayer>
                </a14:imgProps>
              </a:ext>
              <a:ext uri="{28A0092B-C50C-407E-A947-70E740481C1C}">
                <a14:useLocalDpi xmlns:a14="http://schemas.microsoft.com/office/drawing/2010/main" xmlns="" val="0"/>
              </a:ext>
            </a:extLst>
          </a:blip>
          <a:stretch>
            <a:fillRect/>
          </a:stretch>
        </p:blipFill>
        <p:spPr>
          <a:xfrm>
            <a:off x="27051000" y="403934"/>
            <a:ext cx="5161432" cy="4716217"/>
          </a:xfrm>
          <a:prstGeom prst="rect">
            <a:avLst/>
          </a:prstGeom>
        </p:spPr>
      </p:pic>
      <p:pic>
        <p:nvPicPr>
          <p:cNvPr id="43" name="Obrázek 4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05968" y="1143000"/>
            <a:ext cx="5986639" cy="3215439"/>
          </a:xfrm>
          <a:prstGeom prst="rect">
            <a:avLst/>
          </a:prstGeom>
        </p:spPr>
      </p:pic>
      <p:sp>
        <p:nvSpPr>
          <p:cNvPr id="46" name="Text Box 193"/>
          <p:cNvSpPr txBox="1">
            <a:spLocks noChangeArrowheads="1"/>
          </p:cNvSpPr>
          <p:nvPr/>
        </p:nvSpPr>
        <p:spPr bwMode="auto">
          <a:xfrm>
            <a:off x="1828800" y="37396341"/>
            <a:ext cx="29260800" cy="332398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cs-CZ" sz="3200" dirty="0">
                <a:latin typeface="Calibri" pitchFamily="34" charset="0"/>
              </a:rPr>
              <a:t>Z modelování časové řady OAR v </a:t>
            </a:r>
            <a:r>
              <a:rPr lang="cs-CZ" sz="3200" dirty="0" err="1">
                <a:latin typeface="Calibri" pitchFamily="34" charset="0"/>
              </a:rPr>
              <a:t>Mladečských</a:t>
            </a:r>
            <a:r>
              <a:rPr lang="cs-CZ" sz="3200" dirty="0">
                <a:latin typeface="Calibri" pitchFamily="34" charset="0"/>
              </a:rPr>
              <a:t> jeskyních vyplývá, že zde lze dát do souvislosti koncentraci OAR a předchozí vývoj teploty. Zcela zásadní je zde využití zpožděných hodnot vnější teploty, neboť jejich korelační koeficient dosahuje pro zpoždění 3 až 5 dní vyšších hodnot. Ostatní měřené parametry jsou pro tvorbu modelu statisticky nevýznamné. Dále lze pozorovat, že teplotní model nevystihuje perfektně koncentraci OAR, což může ukazovat na přítomnost jiného </a:t>
            </a:r>
            <a:r>
              <a:rPr lang="cs-CZ" sz="3200" dirty="0" smtClean="0">
                <a:latin typeface="Calibri" pitchFamily="34" charset="0"/>
              </a:rPr>
              <a:t>faktoru</a:t>
            </a:r>
            <a:r>
              <a:rPr lang="cs-CZ" sz="3200" dirty="0">
                <a:latin typeface="Calibri" pitchFamily="34" charset="0"/>
              </a:rPr>
              <a:t>, který měřen nebyl.</a:t>
            </a:r>
          </a:p>
          <a:p>
            <a:pPr algn="just" eaLnBrk="1" hangingPunct="1"/>
            <a:endParaRPr lang="cs-CZ" sz="3200" dirty="0">
              <a:latin typeface="Calibri" pitchFamily="34" charset="0"/>
            </a:endParaRPr>
          </a:p>
          <a:p>
            <a:pPr algn="just" eaLnBrk="1" hangingPunct="1"/>
            <a:r>
              <a:rPr lang="cs-CZ" sz="3200" dirty="0">
                <a:latin typeface="Calibri" pitchFamily="34" charset="0"/>
              </a:rPr>
              <a:t>V případě modelu časové řady OAR v rodinném domku </a:t>
            </a:r>
            <a:r>
              <a:rPr lang="cs-CZ" sz="3200" dirty="0" smtClean="0">
                <a:latin typeface="Calibri" pitchFamily="34" charset="0"/>
              </a:rPr>
              <a:t>v </a:t>
            </a:r>
            <a:r>
              <a:rPr lang="cs-CZ" sz="3200" dirty="0">
                <a:latin typeface="Calibri" pitchFamily="34" charset="0"/>
              </a:rPr>
              <a:t>Bezděkově bylo prokázáno, že pomocí vývoje časové řady OAR jako takové lze předpovědět její budoucí vývoj. Pro model zde byl využit proces SARIMA, který využívá periodicitu časové řady. Tento model byl následně statisticky testován a následně verifikován.</a:t>
            </a:r>
            <a:endParaRPr lang="en-US" sz="3200" dirty="0">
              <a:latin typeface="Calibri" pitchFamily="34" charset="0"/>
            </a:endParaRPr>
          </a:p>
        </p:txBody>
      </p:sp>
      <p:sp>
        <p:nvSpPr>
          <p:cNvPr id="48" name="Rectangle 31"/>
          <p:cNvSpPr/>
          <p:nvPr/>
        </p:nvSpPr>
        <p:spPr>
          <a:xfrm>
            <a:off x="1828800" y="36474737"/>
            <a:ext cx="29260800"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cs-CZ" sz="6000" b="1" dirty="0">
                <a:solidFill>
                  <a:schemeClr val="accent3">
                    <a:lumMod val="20000"/>
                    <a:lumOff val="80000"/>
                  </a:schemeClr>
                </a:solidFill>
              </a:rPr>
              <a:t>Závěr</a:t>
            </a:r>
            <a:endParaRPr lang="en-US" sz="6000" b="1" dirty="0">
              <a:solidFill>
                <a:schemeClr val="accent3">
                  <a:lumMod val="20000"/>
                  <a:lumOff val="80000"/>
                </a:schemeClr>
              </a:solidFill>
            </a:endParaRPr>
          </a:p>
        </p:txBody>
      </p:sp>
      <p:sp>
        <p:nvSpPr>
          <p:cNvPr id="49" name="Text Box 180"/>
          <p:cNvSpPr txBox="1">
            <a:spLocks noChangeArrowheads="1"/>
          </p:cNvSpPr>
          <p:nvPr/>
        </p:nvSpPr>
        <p:spPr bwMode="auto">
          <a:xfrm>
            <a:off x="22646832" y="35331737"/>
            <a:ext cx="8214168"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cs-CZ" sz="2000" b="1" dirty="0">
                <a:latin typeface="Calibri" pitchFamily="34" charset="0"/>
              </a:rPr>
              <a:t>Obr. 7:</a:t>
            </a:r>
            <a:r>
              <a:rPr lang="en-US" sz="2000" dirty="0">
                <a:latin typeface="Calibri" pitchFamily="34" charset="0"/>
              </a:rPr>
              <a:t> </a:t>
            </a:r>
            <a:r>
              <a:rPr lang="cs-CZ" sz="2000" dirty="0">
                <a:latin typeface="Calibri" pitchFamily="34" charset="0"/>
              </a:rPr>
              <a:t>Verifikace modelu SARIMA časové řady OAR z rodinného domu </a:t>
            </a:r>
            <a:br>
              <a:rPr lang="cs-CZ" sz="2000" dirty="0">
                <a:latin typeface="Calibri" pitchFamily="34" charset="0"/>
              </a:rPr>
            </a:br>
            <a:r>
              <a:rPr lang="cs-CZ" sz="2000" dirty="0">
                <a:latin typeface="Calibri" pitchFamily="34" charset="0"/>
              </a:rPr>
              <a:t> v Bezděkově u Klatov. Dle tvaru autokorelační a parciální autokorelační funkce lze považovat model za verifikovaný.</a:t>
            </a:r>
            <a:endParaRPr lang="en-US" sz="2000" dirty="0">
              <a:latin typeface="Calibri" pitchFamily="34" charset="0"/>
            </a:endParaRPr>
          </a:p>
        </p:txBody>
      </p:sp>
      <p:sp>
        <p:nvSpPr>
          <p:cNvPr id="38" name="Text Box 180"/>
          <p:cNvSpPr txBox="1">
            <a:spLocks noChangeArrowheads="1"/>
          </p:cNvSpPr>
          <p:nvPr/>
        </p:nvSpPr>
        <p:spPr bwMode="auto">
          <a:xfrm>
            <a:off x="13714805" y="29159537"/>
            <a:ext cx="822840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cs-CZ" sz="2000" b="1" dirty="0">
                <a:latin typeface="Calibri" pitchFamily="34" charset="0"/>
              </a:rPr>
              <a:t>Obr. 4: </a:t>
            </a:r>
            <a:r>
              <a:rPr lang="cs-CZ" sz="2000" dirty="0">
                <a:latin typeface="Calibri" pitchFamily="34" charset="0"/>
              </a:rPr>
              <a:t>Kontinuální monitor radonu Radim 3A  umístěný v plastovém boxu</a:t>
            </a:r>
            <a:br>
              <a:rPr lang="cs-CZ" sz="2000" dirty="0">
                <a:latin typeface="Calibri" pitchFamily="34" charset="0"/>
              </a:rPr>
            </a:br>
            <a:r>
              <a:rPr lang="cs-CZ" sz="2000" dirty="0">
                <a:latin typeface="Calibri" pitchFamily="34" charset="0"/>
              </a:rPr>
              <a:t>s vysoušedlem v </a:t>
            </a:r>
            <a:r>
              <a:rPr lang="cs-CZ" sz="2000" dirty="0" err="1">
                <a:latin typeface="Calibri" pitchFamily="34" charset="0"/>
              </a:rPr>
              <a:t>Mladečských</a:t>
            </a:r>
            <a:r>
              <a:rPr lang="cs-CZ" sz="2000" dirty="0">
                <a:latin typeface="Calibri" pitchFamily="34" charset="0"/>
              </a:rPr>
              <a:t> jeskyních.</a:t>
            </a:r>
            <a:endParaRPr lang="en-US" sz="2000" dirty="0">
              <a:latin typeface="Calibri" pitchFamily="34" charset="0"/>
            </a:endParaRPr>
          </a:p>
        </p:txBody>
      </p:sp>
      <p:pic>
        <p:nvPicPr>
          <p:cNvPr id="34" name="Obrázek 33">
            <a:extLst>
              <a:ext uri="{FF2B5EF4-FFF2-40B4-BE49-F238E27FC236}">
                <a16:creationId xmlns:a16="http://schemas.microsoft.com/office/drawing/2014/main" xmlns="" id="{51345EE5-9BC3-44D9-9F97-0875770A9C2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2631400" y="10744200"/>
            <a:ext cx="8058884" cy="5040000"/>
          </a:xfrm>
          <a:prstGeom prst="rect">
            <a:avLst/>
          </a:prstGeom>
        </p:spPr>
      </p:pic>
      <p:pic>
        <p:nvPicPr>
          <p:cNvPr id="50" name="Obrázek 49">
            <a:extLst>
              <a:ext uri="{FF2B5EF4-FFF2-40B4-BE49-F238E27FC236}">
                <a16:creationId xmlns:a16="http://schemas.microsoft.com/office/drawing/2014/main" xmlns="" id="{FAFB9C82-937E-40CF-BE6F-9EEDD441B0DF}"/>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3716000" y="10744200"/>
            <a:ext cx="8058884" cy="5040000"/>
          </a:xfrm>
          <a:prstGeom prst="rect">
            <a:avLst/>
          </a:prstGeom>
        </p:spPr>
      </p:pic>
      <p:pic>
        <p:nvPicPr>
          <p:cNvPr id="52" name="Obrázek 51">
            <a:extLst>
              <a:ext uri="{FF2B5EF4-FFF2-40B4-BE49-F238E27FC236}">
                <a16:creationId xmlns:a16="http://schemas.microsoft.com/office/drawing/2014/main" xmlns="" id="{15045EA9-AC0A-4574-B75A-A3C9734B04D4}"/>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5468600" y="18135600"/>
            <a:ext cx="13436207" cy="5040000"/>
          </a:xfrm>
          <a:prstGeom prst="rect">
            <a:avLst/>
          </a:prstGeom>
        </p:spPr>
      </p:pic>
      <p:pic>
        <p:nvPicPr>
          <p:cNvPr id="54" name="Obrázek 53">
            <a:extLst>
              <a:ext uri="{FF2B5EF4-FFF2-40B4-BE49-F238E27FC236}">
                <a16:creationId xmlns:a16="http://schemas.microsoft.com/office/drawing/2014/main" xmlns="" id="{44919C14-0FE2-4ECC-92B0-E2A2AF7236AC}"/>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2675487" y="23992200"/>
            <a:ext cx="8058884" cy="5040000"/>
          </a:xfrm>
          <a:prstGeom prst="rect">
            <a:avLst/>
          </a:prstGeom>
        </p:spPr>
      </p:pic>
      <p:pic>
        <p:nvPicPr>
          <p:cNvPr id="56" name="Obrázek 55">
            <a:extLst>
              <a:ext uri="{FF2B5EF4-FFF2-40B4-BE49-F238E27FC236}">
                <a16:creationId xmlns:a16="http://schemas.microsoft.com/office/drawing/2014/main" xmlns="" id="{6423B07E-10E2-4F3B-BB3A-C9440CF68B70}"/>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3734315" y="30175200"/>
            <a:ext cx="8058885" cy="5040000"/>
          </a:xfrm>
          <a:prstGeom prst="rect">
            <a:avLst/>
          </a:prstGeom>
        </p:spPr>
      </p:pic>
      <p:pic>
        <p:nvPicPr>
          <p:cNvPr id="9" name="Obrázek 8"/>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15015417" y="24331200"/>
            <a:ext cx="5634783" cy="4320000"/>
          </a:xfrm>
          <a:prstGeom prst="rect">
            <a:avLst/>
          </a:prstGeom>
        </p:spPr>
      </p:pic>
      <p:pic>
        <p:nvPicPr>
          <p:cNvPr id="58" name="Obrázek 57">
            <a:extLst>
              <a:ext uri="{FF2B5EF4-FFF2-40B4-BE49-F238E27FC236}">
                <a16:creationId xmlns:a16="http://schemas.microsoft.com/office/drawing/2014/main" xmlns="" id="{57BA0E0F-22ED-47F3-8DA5-86DFE9B4DFD2}"/>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22649716" y="30175200"/>
            <a:ext cx="8058884" cy="5040000"/>
          </a:xfrm>
          <a:prstGeom prst="rect">
            <a:avLst/>
          </a:prstGeom>
        </p:spPr>
      </p:pic>
    </p:spTree>
    <p:extLst>
      <p:ext uri="{BB962C8B-B14F-4D97-AF65-F5344CB8AC3E}">
        <p14:creationId xmlns:p14="http://schemas.microsoft.com/office/powerpoint/2010/main" xmlns=""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5321</TotalTime>
  <Words>799</Words>
  <Application>Microsoft Office PowerPoint</Application>
  <PresentationFormat>Vlastní</PresentationFormat>
  <Paragraphs>45</Paragraphs>
  <Slides>1</Slides>
  <Notes>0</Notes>
  <HiddenSlides>0</HiddenSlides>
  <MMClips>0</MMClips>
  <ScaleCrop>false</ScaleCrop>
  <HeadingPairs>
    <vt:vector size="4" baseType="variant">
      <vt:variant>
        <vt:lpstr>Motiv</vt:lpstr>
      </vt:variant>
      <vt:variant>
        <vt:i4>1</vt:i4>
      </vt:variant>
      <vt:variant>
        <vt:lpstr>Nadpisy snímků</vt:lpstr>
      </vt:variant>
      <vt:variant>
        <vt:i4>1</vt:i4>
      </vt:variant>
    </vt:vector>
  </HeadingPairs>
  <TitlesOfParts>
    <vt:vector size="2" baseType="lpstr">
      <vt:lpstr>Office Theme</vt:lpstr>
      <vt:lpstr>Snímek 1</vt:lpstr>
    </vt:vector>
  </TitlesOfParts>
  <Company>Genigraphics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petra.vyletelova</cp:lastModifiedBy>
  <cp:revision>172</cp:revision>
  <cp:lastPrinted>2013-02-12T02:21:55Z</cp:lastPrinted>
  <dcterms:created xsi:type="dcterms:W3CDTF">2013-02-10T21:14:48Z</dcterms:created>
  <dcterms:modified xsi:type="dcterms:W3CDTF">2017-11-03T12:20:27Z</dcterms:modified>
</cp:coreProperties>
</file>