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369750205874279E-3"/>
          <c:y val="6.8149717514124297E-2"/>
          <c:w val="0.98572604995882518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dirty="0"/>
                      <a:t>{number_19}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DC62-4AE2-BA19-9191F42B4D67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{number_20}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DC62-4AE2-BA19-9191F42B4D67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{number_21}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DC62-4AE2-BA19-9191F42B4D67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DC62-4AE2-BA19-9191F42B4D67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{number_23}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DC62-4AE2-BA19-9191F42B4D67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{number_24}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DC62-4AE2-BA19-9191F42B4D67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{number_25}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DC62-4AE2-BA19-9191F42B4D67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srgbClr val="F2F2F2">
                            <a:lumMod val="10000"/>
                          </a:srgb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{number_26}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DC62-4AE2-BA19-9191F42B4D67}"/>
                </c:ext>
              </c:extLst>
            </c:dLbl>
            <c:dLbl>
              <c:idx val="8"/>
              <c:layout>
                <c:manualLayout>
                  <c:x val="0"/>
                  <c:y val="-2.8248587570622505E-3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2">
                            <a:lumMod val="10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srgbClr val="F2F2F2">
                            <a:lumMod val="10000"/>
                          </a:srgbClr>
                        </a:solidFill>
                      </a:rPr>
                      <a:t>{number_27}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DC62-4AE2-BA19-9191F42B4D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#,##0.0;"-"#,##0.0</c:formatCode>
                <c:ptCount val="9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13.846000000000002</c:v>
                </c:pt>
                <c:pt idx="5">
                  <c:v>25.056000000000001</c:v>
                </c:pt>
                <c:pt idx="6">
                  <c:v>25.706999999999997</c:v>
                </c:pt>
                <c:pt idx="7">
                  <c:v>29.447466666666699</c:v>
                </c:pt>
                <c:pt idx="8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C62-4AE2-BA19-9191F42B4D67}"/>
            </c:ext>
          </c:extLst>
        </c:ser>
        <c:ser>
          <c:idx val="1"/>
          <c:order val="1"/>
          <c:spPr>
            <a:solidFill>
              <a:schemeClr val="accent1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dirty="0"/>
                      <a:t>{number_10}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DC62-4AE2-BA19-9191F42B4D67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tx>
                <c:rich>
                  <a:bodyPr wrap="none" anchorCtr="0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400" b="0" i="0" u="none" strike="noStrike" kern="1200" baseline="0">
                        <a:solidFill>
                          <a:prstClr val="white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{number_11}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DC62-4AE2-BA19-9191F42B4D67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{number_12}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DC62-4AE2-BA19-9191F42B4D67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{number_13}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DC62-4AE2-BA19-9191F42B4D67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{number_14}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DC62-4AE2-BA19-9191F42B4D67}"/>
                </c:ext>
              </c:extLst>
            </c:dLbl>
            <c:dLbl>
              <c:idx val="5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{number_15}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DC62-4AE2-BA19-9191F42B4D67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{number_16}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DC62-4AE2-BA19-9191F42B4D67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{number_17}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DC62-4AE2-BA19-9191F42B4D67}"/>
                </c:ext>
              </c:extLst>
            </c:dLbl>
            <c:dLbl>
              <c:idx val="8"/>
              <c:layout>
                <c:manualLayout>
                  <c:x val="0"/>
                  <c:y val="-3.5310734463276836E-4"/>
                </c:manualLayout>
              </c:layout>
              <c:tx>
                <c:rich>
                  <a:bodyPr wrap="none"/>
                  <a:lstStyle/>
                  <a:p>
                    <a:pPr>
                      <a:defRPr sz="1400" kern="120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 sz="1400" b="0" i="0" u="none" strike="noStrike" kern="1200" baseline="0" dirty="0">
                        <a:solidFill>
                          <a:prstClr val="white"/>
                        </a:solidFill>
                      </a:rPr>
                      <a:t>{number_18}</a:t>
                    </a:r>
                  </a:p>
                </c:rich>
              </c:tx>
              <c:numFmt formatCode="#,##0.0;&quot;-&quot;#,##0.0" sourceLinked="0"/>
              <c:spPr>
                <a:noFill/>
                <a:ln>
                  <a:noFill/>
                </a:ln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DC62-4AE2-BA19-9191F42B4D6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#,##0.0;"-"#,##0.0</c:formatCode>
                <c:ptCount val="9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37.1</c:v>
                </c:pt>
                <c:pt idx="5">
                  <c:v>35.200000000000003</c:v>
                </c:pt>
                <c:pt idx="6">
                  <c:v>37.100000000000009</c:v>
                </c:pt>
                <c:pt idx="7">
                  <c:v>41.3</c:v>
                </c:pt>
                <c:pt idx="8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DC62-4AE2-BA19-9191F42B4D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989200239"/>
        <c:axId val="1"/>
      </c:barChart>
      <c:catAx>
        <c:axId val="989200239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#,##0.0;&quot;-&quot;#,##0.0" sourceLinked="1"/>
        <c:majorTickMark val="out"/>
        <c:minorTickMark val="none"/>
        <c:tickLblPos val="nextTo"/>
        <c:crossAx val="989200239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  <c:userShapes r:id="rId2"/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0.10594</cdr:x>
      <cdr:y>0.08408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A6495994-AB07-49E3-91CA-70FBD50C6EBD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1225402" cy="377985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563029-226C-442C-91BA-B8A9D488DB1F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B1D1E-982B-46C1-ACC8-8FFDF17189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87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1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6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29807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0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2712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7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712306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notesSlide" Target="../notesSlides/notesSlide1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chart" Target="../charts/chart1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slideLayout" Target="../slideLayouts/slideLayout5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image" Target="../media/image5.emf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幻灯片" r:id="rId30" imgW="360" imgH="360" progId="TCLayout.ActiveDocument.1">
                  <p:embed/>
                </p:oleObj>
              </mc:Choice>
              <mc:Fallback>
                <p:oleObj name="think-cell 幻灯片" r:id="rId30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graphicFrame>
        <p:nvGraphicFramePr>
          <p:cNvPr id="37" name="Chart 3">
            <a:extLst>
              <a:ext uri="{FF2B5EF4-FFF2-40B4-BE49-F238E27FC236}">
                <a16:creationId xmlns:a16="http://schemas.microsoft.com/office/drawing/2014/main" id="{932DCA58-8DD2-4313-A04E-BF77888F6801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320675" y="1258888"/>
          <a:ext cx="1156652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0F36A7-C487-6886-60FD-44225A77332E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1036638" y="1579563"/>
            <a:ext cx="10134600" cy="1666875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8064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cs typeface="+mn-cs"/>
              </a:rPr>
              <a:t>{year_1}</a:t>
            </a:r>
            <a:endParaRPr kumimoji="0" lang="en-US" sz="14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073275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cs typeface="+mn-cs"/>
              </a:rPr>
              <a:t>{year_2}</a:t>
            </a:r>
          </a:p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sz="14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3385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cs typeface="+mn-cs"/>
              </a:rPr>
              <a:t>{year_3}</a:t>
            </a: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605338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cs typeface="+mn-cs"/>
              </a:rPr>
              <a:t>{year_4}</a:t>
            </a: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FF2579BA-910E-68A4-02AF-366A41A94461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58737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cs typeface="+mn-cs"/>
              </a:rPr>
              <a:t>{year_5}</a:t>
            </a: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D11FCAB-8310-9FC0-E121-E8E50A808E6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7146925" y="5507038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cs typeface="+mn-cs"/>
              </a:rPr>
              <a:t>{year_6}</a:t>
            </a: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D2DE583F-8268-2428-521A-A98DA12DB6F7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8405813" y="5507038"/>
            <a:ext cx="41038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cs typeface="+mn-cs"/>
              </a:rPr>
              <a:t>{year_7}</a:t>
            </a:r>
          </a:p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endParaRPr kumimoji="0" lang="en-US" sz="14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2647D264-6006-28EE-867F-EA5A5CB21AE8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9674225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cs typeface="+mn-cs"/>
              </a:rPr>
              <a:t>{year_8}</a:t>
            </a: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5A1F1E7C-21EA-EFE5-C44E-BF1FD1D9DF5D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093946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+mn-lt"/>
                <a:cs typeface="+mn-cs"/>
              </a:rPr>
              <a:t>{year_9}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814388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</a:rPr>
              <a:t>{number_2</a:t>
            </a: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  <a:effectLst/>
              </a:rPr>
              <a:t>}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2111376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  <a:effectLst/>
              </a:rPr>
              <a:t>{number_2}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3370263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  <a:effectLst/>
              </a:rPr>
              <a:t>{number_3}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618038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</a:rPr>
              <a:t>{number_4}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884863" y="2882900"/>
            <a:ext cx="439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</a:rPr>
              <a:t>{number_5}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7153275" y="2457450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</a:rPr>
              <a:t>{number_6}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8420100" y="2341563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</a:rPr>
              <a:t>{number_7}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9699625" y="19780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</a:rPr>
              <a:t>{number_8}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10961688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</a:rPr>
              <a:t>{number_9}</a:t>
            </a:r>
            <a:endParaRPr lang="en-US" altLang="zh-CN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546725" y="2262188"/>
            <a:ext cx="1114425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400" b="1" dirty="0">
                <a:solidFill>
                  <a:schemeClr val="bg2">
                    <a:lumMod val="10000"/>
                  </a:schemeClr>
                </a:solidFill>
              </a:rPr>
              <a:t>{compound growth rate}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</a:rPr>
              <a:t>{label_1}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chemeClr val="bg2">
                    <a:lumMod val="10000"/>
                  </a:schemeClr>
                </a:solidFill>
              </a:rPr>
              <a:t>{labe_2}</a:t>
            </a:r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14246734-1CCD-F170-5573-2566148AF19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37006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arrows, stacked, column, columns, bar, bars, think-cell, chart, charts, graph, graphs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A5A4CAC-3834-8DAD-4BE7-FA2B6E2BDDEC}"/>
              </a:ext>
            </a:extLst>
          </p:cNvPr>
          <p:cNvSpPr txBox="1">
            <a:spLocks/>
          </p:cNvSpPr>
          <p:nvPr/>
        </p:nvSpPr>
        <p:spPr>
          <a:xfrm>
            <a:off x="407987" y="886115"/>
            <a:ext cx="7266164" cy="21544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0" dirty="0"/>
              <a:t>{text}</a:t>
            </a:r>
            <a:endParaRPr lang="en-US" sz="1400" b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57401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zv7W0BwjO8oIjyvHmg3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fVwMRjnMYKDEYZJAc_U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Wrlpecb2bGjz1VueOE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2u4tRO7oLMb85gyZqUH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LmFAxEuxMekdKDvq6a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ldaiJ3YtiPOdsHYq6i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SNxJcx1T2tPo5oS5kED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H.L.ABCPM_qJ.pAMaGF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WoVEYbveUfxtGovsDnY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f9iCf62BesnuSCkBsk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pnwI6xwV5L6p_U69WS.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宽屏</PresentationFormat>
  <Paragraphs>42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等线</vt:lpstr>
      <vt:lpstr>理想品牌字体 2022</vt:lpstr>
      <vt:lpstr>Arial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2025-09-03T05:18:53Z</dcterms:created>
  <dcterms:modified xsi:type="dcterms:W3CDTF">2025-09-09T03:42:20Z</dcterms:modified>
</cp:coreProperties>
</file>