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b" ContentType="application/vnd.ms-excel.sheet.binary.macroEnabled.12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14747311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.xlsb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7.7723258096172712E-2"/>
          <c:y val="8.2443400256300731E-2"/>
          <c:w val="0.84514229636898919"/>
          <c:h val="0.83511319948739859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</c:spPr>
          <c:invertIfNegative val="0"/>
          <c:dLbls>
            <c:dLbl>
              <c:idx val="0"/>
              <c:layout>
                <c:manualLayout>
                  <c:x val="0"/>
                  <c:y val="0"/>
                </c:manualLayout>
              </c:layout>
              <c:numFmt formatCode="0&quot;m&quot;;&quot;-&quot;0&quot;m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0-F529-4BA4-8446-20AE390D3B26}"/>
                </c:ext>
              </c:extLst>
            </c:dLbl>
            <c:dLbl>
              <c:idx val="1"/>
              <c:layout>
                <c:manualLayout>
                  <c:x val="0"/>
                  <c:y val="0"/>
                </c:manualLayout>
              </c:layout>
              <c:numFmt formatCode="0&quot;m&quot;;&quot;-&quot;0&quot;m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1-F529-4BA4-8446-20AE390D3B26}"/>
                </c:ext>
              </c:extLst>
            </c:dLbl>
            <c:dLbl>
              <c:idx val="2"/>
              <c:layout>
                <c:manualLayout>
                  <c:x val="0"/>
                  <c:y val="0"/>
                </c:manualLayout>
              </c:layout>
              <c:numFmt formatCode="0&quot;m&quot;;&quot;-&quot;0&quot;m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2-F529-4BA4-8446-20AE390D3B26}"/>
                </c:ext>
              </c:extLst>
            </c:dLbl>
            <c:dLbl>
              <c:idx val="3"/>
              <c:layout>
                <c:manualLayout>
                  <c:x val="0"/>
                  <c:y val="0"/>
                </c:manualLayout>
              </c:layout>
              <c:numFmt formatCode="0&quot;m&quot;;&quot;-&quot;0&quot;m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3-F529-4BA4-8446-20AE390D3B26}"/>
                </c:ext>
              </c:extLst>
            </c:dLbl>
            <c:dLbl>
              <c:idx val="4"/>
              <c:layout>
                <c:manualLayout>
                  <c:x val="0"/>
                  <c:y val="-4.2716787697565144E-4"/>
                </c:manualLayout>
              </c:layout>
              <c:numFmt formatCode="0&quot;m&quot;;&quot;-&quot;0&quot;m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4-F529-4BA4-8446-20AE390D3B26}"/>
                </c:ext>
              </c:extLst>
            </c:dLbl>
            <c:dLbl>
              <c:idx val="5"/>
              <c:layout>
                <c:manualLayout>
                  <c:x val="0"/>
                  <c:y val="0"/>
                </c:manualLayout>
              </c:layout>
              <c:numFmt formatCode="0&quot;m&quot;;&quot;-&quot;0&quot;m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5-F529-4BA4-8446-20AE390D3B26}"/>
                </c:ext>
              </c:extLst>
            </c:dLbl>
            <c:dLbl>
              <c:idx val="7"/>
              <c:layout>
                <c:manualLayout>
                  <c:x val="0"/>
                  <c:y val="0"/>
                </c:manualLayout>
              </c:layout>
              <c:numFmt formatCode="0&quot;m&quot;;&quot;-&quot;0&quot;m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6-F529-4BA4-8446-20AE390D3B26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Sheet1!$A$1:$H$1</c:f>
              <c:numCache>
                <c:formatCode>General</c:formatCode>
                <c:ptCount val="8"/>
                <c:pt idx="0">
                  <c:v>323</c:v>
                </c:pt>
                <c:pt idx="1">
                  <c:v>330</c:v>
                </c:pt>
                <c:pt idx="2">
                  <c:v>350</c:v>
                </c:pt>
                <c:pt idx="3">
                  <c:v>360</c:v>
                </c:pt>
                <c:pt idx="4">
                  <c:v>377</c:v>
                </c:pt>
                <c:pt idx="5">
                  <c:v>380</c:v>
                </c:pt>
                <c:pt idx="7">
                  <c:v>429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F529-4BA4-8446-20AE390D3B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320857760"/>
        <c:axId val="1"/>
      </c:barChart>
      <c:lineChart>
        <c:grouping val="standard"/>
        <c:varyColors val="0"/>
        <c:ser>
          <c:idx val="1"/>
          <c:order val="1"/>
          <c:spPr>
            <a:ln w="19050" cmpd="sng" algn="ctr">
              <a:solidFill>
                <a:schemeClr val="accent3"/>
              </a:solidFill>
              <a:prstDash val="solid"/>
            </a:ln>
          </c:spPr>
          <c:marker>
            <c:symbol val="none"/>
          </c:marker>
          <c:dPt>
            <c:idx val="0"/>
            <c:marker>
              <c:symbol val="circle"/>
              <c:size val="7"/>
              <c:spPr>
                <a:solidFill>
                  <a:schemeClr val="accent3"/>
                </a:solidFill>
                <a:ln w="9525" cmpd="sng" algn="ctr">
                  <a:solidFill>
                    <a:schemeClr val="accent3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8-F529-4BA4-8446-20AE390D3B26}"/>
              </c:ext>
            </c:extLst>
          </c:dPt>
          <c:dPt>
            <c:idx val="1"/>
            <c:marker>
              <c:symbol val="circle"/>
              <c:size val="7"/>
              <c:spPr>
                <a:solidFill>
                  <a:schemeClr val="accent3"/>
                </a:solidFill>
                <a:ln w="9525" cmpd="sng" algn="ctr">
                  <a:solidFill>
                    <a:schemeClr val="accent3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9-F529-4BA4-8446-20AE390D3B26}"/>
              </c:ext>
            </c:extLst>
          </c:dPt>
          <c:dPt>
            <c:idx val="2"/>
            <c:marker>
              <c:symbol val="circle"/>
              <c:size val="7"/>
              <c:spPr>
                <a:solidFill>
                  <a:schemeClr val="accent3"/>
                </a:solidFill>
                <a:ln w="9525" cmpd="sng" algn="ctr">
                  <a:solidFill>
                    <a:schemeClr val="accent3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A-F529-4BA4-8446-20AE390D3B26}"/>
              </c:ext>
            </c:extLst>
          </c:dPt>
          <c:dPt>
            <c:idx val="3"/>
            <c:marker>
              <c:symbol val="circle"/>
              <c:size val="7"/>
              <c:spPr>
                <a:solidFill>
                  <a:schemeClr val="accent3"/>
                </a:solidFill>
                <a:ln w="9525" cmpd="sng" algn="ctr">
                  <a:solidFill>
                    <a:schemeClr val="accent3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B-F529-4BA4-8446-20AE390D3B26}"/>
              </c:ext>
            </c:extLst>
          </c:dPt>
          <c:dPt>
            <c:idx val="4"/>
            <c:marker>
              <c:symbol val="circle"/>
              <c:size val="7"/>
              <c:spPr>
                <a:solidFill>
                  <a:schemeClr val="accent3"/>
                </a:solidFill>
                <a:ln w="9525" cmpd="sng" algn="ctr">
                  <a:solidFill>
                    <a:schemeClr val="accent3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C-F529-4BA4-8446-20AE390D3B26}"/>
              </c:ext>
            </c:extLst>
          </c:dPt>
          <c:dPt>
            <c:idx val="5"/>
            <c:marker>
              <c:symbol val="circle"/>
              <c:size val="7"/>
              <c:spPr>
                <a:solidFill>
                  <a:schemeClr val="accent3"/>
                </a:solidFill>
                <a:ln w="9525" cmpd="sng" algn="ctr">
                  <a:solidFill>
                    <a:schemeClr val="accent3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D-F529-4BA4-8446-20AE390D3B26}"/>
              </c:ext>
            </c:extLst>
          </c:dPt>
          <c:dPt>
            <c:idx val="7"/>
            <c:marker>
              <c:symbol val="circle"/>
              <c:size val="7"/>
              <c:spPr>
                <a:solidFill>
                  <a:schemeClr val="accent3"/>
                </a:solidFill>
                <a:ln w="9525" cmpd="sng" algn="ctr">
                  <a:solidFill>
                    <a:schemeClr val="accent3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E-F529-4BA4-8446-20AE390D3B26}"/>
              </c:ext>
            </c:extLst>
          </c:dPt>
          <c:val>
            <c:numRef>
              <c:f>Sheet1!$A$2:$H$2</c:f>
              <c:numCache>
                <c:formatCode>General</c:formatCode>
                <c:ptCount val="8"/>
                <c:pt idx="0">
                  <c:v>36</c:v>
                </c:pt>
                <c:pt idx="1">
                  <c:v>38</c:v>
                </c:pt>
                <c:pt idx="2">
                  <c:v>39</c:v>
                </c:pt>
                <c:pt idx="3">
                  <c:v>40</c:v>
                </c:pt>
                <c:pt idx="4">
                  <c:v>42.22</c:v>
                </c:pt>
                <c:pt idx="5">
                  <c:v>41.63</c:v>
                </c:pt>
                <c:pt idx="6">
                  <c:v>49.984999999999999</c:v>
                </c:pt>
                <c:pt idx="7">
                  <c:v>58.34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F-F529-4BA4-8446-20AE390D3B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"/>
        <c:axId val="3"/>
      </c:lineChart>
      <c:catAx>
        <c:axId val="320857760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cmpd="sng" algn="ctr">
            <a:solidFill>
              <a:srgbClr val="7F7F7F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700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0;&quot;-&quot;0" sourceLinked="0"/>
        <c:majorTickMark val="out"/>
        <c:minorTickMark val="none"/>
        <c:tickLblPos val="nextTo"/>
        <c:spPr>
          <a:ln w="9525" cmpd="sng" algn="ctr">
            <a:solidFill>
              <a:srgbClr val="7F7F7F"/>
            </a:solidFill>
            <a:prstDash val="solid"/>
          </a:ln>
        </c:spPr>
        <c:txPr>
          <a:bodyPr wrap="none"/>
          <a:lstStyle/>
          <a:p>
            <a:pPr>
              <a:defRPr sz="1400" kern="120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20857760"/>
        <c:crosses val="min"/>
        <c:crossBetween val="between"/>
        <c:majorUnit val="100"/>
      </c:valAx>
      <c:catAx>
        <c:axId val="2"/>
        <c:scaling>
          <c:orientation val="minMax"/>
        </c:scaling>
        <c:delete val="1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crossAx val="3"/>
        <c:crosses val="min"/>
        <c:auto val="0"/>
        <c:lblAlgn val="ctr"/>
        <c:lblOffset val="100"/>
        <c:noMultiLvlLbl val="0"/>
      </c:catAx>
      <c:valAx>
        <c:axId val="3"/>
        <c:scaling>
          <c:orientation val="minMax"/>
          <c:max val="60"/>
          <c:min val="0"/>
        </c:scaling>
        <c:delete val="0"/>
        <c:axPos val="r"/>
        <c:majorGridlines>
          <c:spPr>
            <a:ln>
              <a:noFill/>
            </a:ln>
          </c:spPr>
        </c:majorGridlines>
        <c:numFmt formatCode="0&quot;k&quot;;&quot;-&quot;0&quot;k&quot;" sourceLinked="0"/>
        <c:majorTickMark val="out"/>
        <c:minorTickMark val="none"/>
        <c:tickLblPos val="nextTo"/>
        <c:spPr>
          <a:ln w="9525" cmpd="sng" algn="ctr">
            <a:solidFill>
              <a:srgbClr val="7F7F7F"/>
            </a:solidFill>
            <a:prstDash val="solid"/>
          </a:ln>
        </c:spPr>
        <c:txPr>
          <a:bodyPr wrap="none"/>
          <a:lstStyle/>
          <a:p>
            <a:pPr>
              <a:defRPr sz="1400" kern="120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"/>
        <c:crosses val="max"/>
        <c:crossBetween val="between"/>
        <c:majorUnit val="10"/>
      </c:valAx>
    </c:plotArea>
    <c:plotVisOnly val="0"/>
    <c:dispBlanksAs val="gap"/>
    <c:showDLblsOverMax val="1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0D4B39-5CC1-462A-B010-D8F6C41479FC}" type="datetimeFigureOut">
              <a:rPr lang="zh-CN" altLang="en-US" smtClean="0"/>
              <a:t>2025/9/10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3A89DE-B40F-44B7-8854-BB7C797E60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43993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4912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Cover_Title with BG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品牌深绿色封面 50pt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88245" y="3209607"/>
            <a:ext cx="5465937" cy="450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500" spc="150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zh-CN" altLang="en-US" dirty="0"/>
              <a:t>主标题文字示意 </a:t>
            </a:r>
            <a:r>
              <a:rPr lang="en-US" altLang="zh-CN" dirty="0"/>
              <a:t>50</a:t>
            </a:r>
            <a:r>
              <a:rPr lang="en-CN"/>
              <a:t>pt</a:t>
            </a:r>
            <a:endParaRPr lang="en-CN" dirty="0"/>
          </a:p>
        </p:txBody>
      </p:sp>
      <p:sp>
        <p:nvSpPr>
          <p:cNvPr id="214" name="文件名称 30pt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488245" y="2958159"/>
            <a:ext cx="3698502" cy="29299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en-CN" dirty="0"/>
              <a:t>副标题文字示意</a:t>
            </a:r>
            <a:r>
              <a:rPr dirty="0"/>
              <a:t> 30pt</a:t>
            </a:r>
          </a:p>
        </p:txBody>
      </p:sp>
      <p:sp>
        <p:nvSpPr>
          <p:cNvPr id="215" name="YYYY MM DD 22.5pt"/>
          <p:cNvSpPr txBox="1">
            <a:spLocks noGrp="1"/>
          </p:cNvSpPr>
          <p:nvPr>
            <p:ph type="body" sz="quarter" idx="23"/>
          </p:nvPr>
        </p:nvSpPr>
        <p:spPr>
          <a:xfrm>
            <a:off x="488245" y="3713663"/>
            <a:ext cx="3698502" cy="1731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125" spc="68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</a:defRPr>
            </a:lvl1pPr>
          </a:lstStyle>
          <a:p>
            <a:r>
              <a:t>YYYY MM DD 22.5pt</a:t>
            </a: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6E956642-B465-F430-C228-50C53DF6E2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38174" y="3286587"/>
            <a:ext cx="1407564" cy="28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369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1">
            <a:extLst>
              <a:ext uri="{FF2B5EF4-FFF2-40B4-BE49-F238E27FC236}">
                <a16:creationId xmlns:a16="http://schemas.microsoft.com/office/drawing/2014/main" id="{205FEE54-4656-4C9E-877D-8FA838BC8856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8" name="Copyright">
            <a:extLst>
              <a:ext uri="{FF2B5EF4-FFF2-40B4-BE49-F238E27FC236}">
                <a16:creationId xmlns:a16="http://schemas.microsoft.com/office/drawing/2014/main" id="{DE824560-B910-46EB-96C0-6C9DABA71AA2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F913515-D1B5-4750-8750-991BCA9D4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375E3343-0959-4EB2-8F34-5AD38682C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rgbClr val="002D28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2170790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016CF-C1EB-4E4E-BFE3-98E1DEDD5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6B4D8D53-9A1A-402F-A52D-F62B28502D2F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6" name="Copyright">
            <a:extLst>
              <a:ext uri="{FF2B5EF4-FFF2-40B4-BE49-F238E27FC236}">
                <a16:creationId xmlns:a16="http://schemas.microsoft.com/office/drawing/2014/main" id="{F8D89439-77C9-4E61-8F99-766FC7EFF5C9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E426FA6-B907-4EAC-BAA7-03DF05CF1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494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D.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80E62ED-C2FC-46CC-B007-26A50A3D4E8E}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2D28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think-cell 幻灯片" r:id="rId4" imgW="384" imgH="384" progId="TCLayout.ActiveDocument.1">
                  <p:embed/>
                </p:oleObj>
              </mc:Choice>
              <mc:Fallback>
                <p:oleObj name="think-cell 幻灯片" r:id="rId4" imgW="384" imgH="38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BDBD6C09-D67F-4985-9DF5-BC44166A620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748219" y="3146963"/>
            <a:ext cx="2815127" cy="56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185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70236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722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3486667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13" Type="http://schemas.openxmlformats.org/officeDocument/2006/relationships/tags" Target="../tags/tag16.xml"/><Relationship Id="rId18" Type="http://schemas.openxmlformats.org/officeDocument/2006/relationships/tags" Target="../tags/tag21.xml"/><Relationship Id="rId26" Type="http://schemas.openxmlformats.org/officeDocument/2006/relationships/image" Target="../media/image4.emf"/><Relationship Id="rId3" Type="http://schemas.openxmlformats.org/officeDocument/2006/relationships/tags" Target="../tags/tag6.xml"/><Relationship Id="rId21" Type="http://schemas.openxmlformats.org/officeDocument/2006/relationships/tags" Target="../tags/tag24.xml"/><Relationship Id="rId7" Type="http://schemas.openxmlformats.org/officeDocument/2006/relationships/tags" Target="../tags/tag10.xml"/><Relationship Id="rId12" Type="http://schemas.openxmlformats.org/officeDocument/2006/relationships/tags" Target="../tags/tag15.xml"/><Relationship Id="rId17" Type="http://schemas.openxmlformats.org/officeDocument/2006/relationships/tags" Target="../tags/tag20.xml"/><Relationship Id="rId25" Type="http://schemas.openxmlformats.org/officeDocument/2006/relationships/oleObject" Target="../embeddings/oleObject5.bin"/><Relationship Id="rId2" Type="http://schemas.openxmlformats.org/officeDocument/2006/relationships/tags" Target="../tags/tag5.xml"/><Relationship Id="rId16" Type="http://schemas.openxmlformats.org/officeDocument/2006/relationships/tags" Target="../tags/tag19.xml"/><Relationship Id="rId20" Type="http://schemas.openxmlformats.org/officeDocument/2006/relationships/tags" Target="../tags/tag23.xml"/><Relationship Id="rId1" Type="http://schemas.openxmlformats.org/officeDocument/2006/relationships/vmlDrawing" Target="../drawings/vmlDrawing5.vml"/><Relationship Id="rId6" Type="http://schemas.openxmlformats.org/officeDocument/2006/relationships/tags" Target="../tags/tag9.xml"/><Relationship Id="rId11" Type="http://schemas.openxmlformats.org/officeDocument/2006/relationships/tags" Target="../tags/tag14.xml"/><Relationship Id="rId24" Type="http://schemas.openxmlformats.org/officeDocument/2006/relationships/notesSlide" Target="../notesSlides/notesSlide1.xml"/><Relationship Id="rId5" Type="http://schemas.openxmlformats.org/officeDocument/2006/relationships/tags" Target="../tags/tag8.xml"/><Relationship Id="rId15" Type="http://schemas.openxmlformats.org/officeDocument/2006/relationships/tags" Target="../tags/tag18.xml"/><Relationship Id="rId23" Type="http://schemas.openxmlformats.org/officeDocument/2006/relationships/slideLayout" Target="../slideLayouts/slideLayout5.xml"/><Relationship Id="rId10" Type="http://schemas.openxmlformats.org/officeDocument/2006/relationships/tags" Target="../tags/tag13.xml"/><Relationship Id="rId19" Type="http://schemas.openxmlformats.org/officeDocument/2006/relationships/tags" Target="../tags/tag22.xml"/><Relationship Id="rId4" Type="http://schemas.openxmlformats.org/officeDocument/2006/relationships/tags" Target="../tags/tag7.xml"/><Relationship Id="rId9" Type="http://schemas.openxmlformats.org/officeDocument/2006/relationships/tags" Target="../tags/tag12.xml"/><Relationship Id="rId14" Type="http://schemas.openxmlformats.org/officeDocument/2006/relationships/tags" Target="../tags/tag17.xml"/><Relationship Id="rId22" Type="http://schemas.openxmlformats.org/officeDocument/2006/relationships/tags" Target="../tags/tag25.xml"/><Relationship Id="rId27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think-cell 幻灯片" r:id="rId25" imgW="349" imgH="350" progId="TCLayout.ActiveDocument.1">
                  <p:embed/>
                </p:oleObj>
              </mc:Choice>
              <mc:Fallback>
                <p:oleObj name="think-cell 幻灯片" r:id="rId25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 altLang="zh-CN" dirty="0"/>
              <a:t>{title}</a:t>
            </a:r>
            <a:endParaRPr lang="en-US" dirty="0"/>
          </a:p>
        </p:txBody>
      </p:sp>
      <p:graphicFrame>
        <p:nvGraphicFramePr>
          <p:cNvPr id="41" name="Chart 3">
            <a:extLst>
              <a:ext uri="{FF2B5EF4-FFF2-40B4-BE49-F238E27FC236}">
                <a16:creationId xmlns:a16="http://schemas.microsoft.com/office/drawing/2014/main" id="{D425D054-C035-48F6-BF5D-338436D26639}"/>
              </a:ext>
            </a:extLst>
          </p:cNvPr>
          <p:cNvGraphicFramePr/>
          <p:nvPr>
            <p:custDataLst>
              <p:tags r:id="rId3"/>
            </p:custDataLst>
            <p:extLst/>
          </p:nvPr>
        </p:nvGraphicFramePr>
        <p:xfrm>
          <a:off x="241300" y="2009775"/>
          <a:ext cx="8088313" cy="3716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7"/>
          </a:graphicData>
        </a:graphic>
      </p:graphicFrame>
      <p:sp useBgFill="1">
        <p:nvSpPr>
          <p:cNvPr id="22" name="任意多边形: 形状 21">
            <a:extLst>
              <a:ext uri="{FF2B5EF4-FFF2-40B4-BE49-F238E27FC236}">
                <a16:creationId xmlns:a16="http://schemas.microsoft.com/office/drawing/2014/main" id="{A6225121-DC0F-413C-A7AE-B0D9ABF4A959}"/>
              </a:ext>
            </a:extLst>
          </p:cNvPr>
          <p:cNvSpPr/>
          <p:nvPr>
            <p:custDataLst>
              <p:tags r:id="rId4"/>
            </p:custDataLst>
          </p:nvPr>
        </p:nvSpPr>
        <p:spPr bwMode="auto">
          <a:xfrm>
            <a:off x="6383338" y="2709863"/>
            <a:ext cx="79376" cy="247651"/>
          </a:xfrm>
          <a:custGeom>
            <a:avLst/>
            <a:gdLst/>
            <a:ahLst/>
            <a:cxnLst/>
            <a:rect l="0" t="0" r="0" b="0"/>
            <a:pathLst>
              <a:path w="79376" h="247651">
                <a:moveTo>
                  <a:pt x="79375" y="0"/>
                </a:moveTo>
                <a:lnTo>
                  <a:pt x="57150" y="82550"/>
                </a:lnTo>
                <a:lnTo>
                  <a:pt x="79375" y="165100"/>
                </a:lnTo>
                <a:lnTo>
                  <a:pt x="57150" y="247650"/>
                </a:lnTo>
                <a:lnTo>
                  <a:pt x="0" y="247650"/>
                </a:lnTo>
                <a:lnTo>
                  <a:pt x="22225" y="165100"/>
                </a:lnTo>
                <a:lnTo>
                  <a:pt x="0" y="82550"/>
                </a:lnTo>
                <a:lnTo>
                  <a:pt x="22225" y="0"/>
                </a:lnTo>
                <a:close/>
              </a:path>
            </a:pathLst>
          </a:custGeom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rgbClr val="29BA74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 useBgFill="1">
        <p:nvSpPr>
          <p:cNvPr id="25" name="任意多边形: 形状 24">
            <a:extLst>
              <a:ext uri="{FF2B5EF4-FFF2-40B4-BE49-F238E27FC236}">
                <a16:creationId xmlns:a16="http://schemas.microsoft.com/office/drawing/2014/main" id="{B0F4A3DE-7CA6-4539-B158-DDACCF5B6420}"/>
              </a:ext>
            </a:extLst>
          </p:cNvPr>
          <p:cNvSpPr/>
          <p:nvPr>
            <p:custDataLst>
              <p:tags r:id="rId5"/>
            </p:custDataLst>
          </p:nvPr>
        </p:nvSpPr>
        <p:spPr bwMode="auto">
          <a:xfrm>
            <a:off x="6375400" y="5346700"/>
            <a:ext cx="96839" cy="146051"/>
          </a:xfrm>
          <a:custGeom>
            <a:avLst/>
            <a:gdLst/>
            <a:ahLst/>
            <a:cxnLst/>
            <a:rect l="0" t="0" r="0" b="0"/>
            <a:pathLst>
              <a:path w="96839" h="146051">
                <a:moveTo>
                  <a:pt x="96838" y="0"/>
                </a:moveTo>
                <a:lnTo>
                  <a:pt x="57150" y="146050"/>
                </a:lnTo>
                <a:lnTo>
                  <a:pt x="0" y="146050"/>
                </a:lnTo>
                <a:lnTo>
                  <a:pt x="39688" y="0"/>
                </a:lnTo>
                <a:close/>
              </a:path>
            </a:pathLst>
          </a:custGeom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rgbClr val="29BA74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1630E958-FEEB-4E54-98AC-9A60F637247A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6383338" y="2709863"/>
            <a:ext cx="22226" cy="247651"/>
          </a:xfrm>
          <a:custGeom>
            <a:avLst/>
            <a:gdLst/>
            <a:ahLst/>
            <a:cxnLst/>
            <a:rect l="0" t="0" r="0" b="0"/>
            <a:pathLst>
              <a:path w="22226" h="247651">
                <a:moveTo>
                  <a:pt x="22225" y="0"/>
                </a:moveTo>
                <a:lnTo>
                  <a:pt x="0" y="82550"/>
                </a:lnTo>
                <a:lnTo>
                  <a:pt x="22225" y="165100"/>
                </a:lnTo>
                <a:lnTo>
                  <a:pt x="0" y="247650"/>
                </a:lnTo>
              </a:path>
            </a:pathLst>
          </a:custGeom>
          <a:noFill/>
          <a:ln w="9525" cap="rnd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15" name="任意多边形: 形状 14">
            <a:extLst>
              <a:ext uri="{FF2B5EF4-FFF2-40B4-BE49-F238E27FC236}">
                <a16:creationId xmlns:a16="http://schemas.microsoft.com/office/drawing/2014/main" id="{AB8F22AB-A583-4FC9-BDE0-97171BD93DA2}"/>
              </a:ext>
            </a:extLst>
          </p:cNvPr>
          <p:cNvSpPr/>
          <p:nvPr>
            <p:custDataLst>
              <p:tags r:id="rId7"/>
            </p:custDataLst>
          </p:nvPr>
        </p:nvSpPr>
        <p:spPr bwMode="auto">
          <a:xfrm>
            <a:off x="6440488" y="2709863"/>
            <a:ext cx="22226" cy="247651"/>
          </a:xfrm>
          <a:custGeom>
            <a:avLst/>
            <a:gdLst/>
            <a:ahLst/>
            <a:cxnLst/>
            <a:rect l="0" t="0" r="0" b="0"/>
            <a:pathLst>
              <a:path w="22226" h="247651">
                <a:moveTo>
                  <a:pt x="22225" y="0"/>
                </a:moveTo>
                <a:lnTo>
                  <a:pt x="0" y="82550"/>
                </a:lnTo>
                <a:lnTo>
                  <a:pt x="22225" y="165100"/>
                </a:lnTo>
                <a:lnTo>
                  <a:pt x="0" y="247650"/>
                </a:lnTo>
              </a:path>
            </a:pathLst>
          </a:custGeom>
          <a:noFill/>
          <a:ln w="9525" cap="rnd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23" name="任意多边形: 形状 22">
            <a:extLst>
              <a:ext uri="{FF2B5EF4-FFF2-40B4-BE49-F238E27FC236}">
                <a16:creationId xmlns:a16="http://schemas.microsoft.com/office/drawing/2014/main" id="{16280FF3-F801-4D29-AAAD-7E60345052F5}"/>
              </a:ext>
            </a:extLst>
          </p:cNvPr>
          <p:cNvSpPr/>
          <p:nvPr>
            <p:custDataLst>
              <p:tags r:id="rId8"/>
            </p:custDataLst>
          </p:nvPr>
        </p:nvSpPr>
        <p:spPr bwMode="auto">
          <a:xfrm>
            <a:off x="6375400" y="5346700"/>
            <a:ext cx="39689" cy="146051"/>
          </a:xfrm>
          <a:custGeom>
            <a:avLst/>
            <a:gdLst/>
            <a:ahLst/>
            <a:cxnLst/>
            <a:rect l="0" t="0" r="0" b="0"/>
            <a:pathLst>
              <a:path w="39689" h="146051">
                <a:moveTo>
                  <a:pt x="39688" y="0"/>
                </a:moveTo>
                <a:lnTo>
                  <a:pt x="0" y="146050"/>
                </a:lnTo>
              </a:path>
            </a:pathLst>
          </a:custGeom>
          <a:ln w="9525" cap="rnd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24" name="任意多边形: 形状 23">
            <a:extLst>
              <a:ext uri="{FF2B5EF4-FFF2-40B4-BE49-F238E27FC236}">
                <a16:creationId xmlns:a16="http://schemas.microsoft.com/office/drawing/2014/main" id="{1E7335D0-760C-4B73-9A99-CA15874B74D8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6432550" y="5346700"/>
            <a:ext cx="39689" cy="146051"/>
          </a:xfrm>
          <a:custGeom>
            <a:avLst/>
            <a:gdLst/>
            <a:ahLst/>
            <a:cxnLst/>
            <a:rect l="0" t="0" r="0" b="0"/>
            <a:pathLst>
              <a:path w="39689" h="146051">
                <a:moveTo>
                  <a:pt x="39688" y="0"/>
                </a:moveTo>
                <a:lnTo>
                  <a:pt x="0" y="146050"/>
                </a:lnTo>
              </a:path>
            </a:pathLst>
          </a:custGeom>
          <a:ln w="9525" cap="rnd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591" name="Text Placeholder 2">
            <a:extLst>
              <a:ext uri="{FF2B5EF4-FFF2-40B4-BE49-F238E27FC236}">
                <a16:creationId xmlns:a16="http://schemas.microsoft.com/office/drawing/2014/main" id="{3C1B72CD-106B-1679-5293-107D452D6676}"/>
              </a:ext>
            </a:extLst>
          </p:cNvPr>
          <p:cNvSpPr>
            <a:spLocks/>
          </p:cNvSpPr>
          <p:nvPr>
            <p:custDataLst>
              <p:tags r:id="rId10"/>
            </p:custDataLst>
          </p:nvPr>
        </p:nvSpPr>
        <p:spPr bwMode="auto">
          <a:xfrm>
            <a:off x="365125" y="1854200"/>
            <a:ext cx="73977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Revenue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584" name="Text Placeholder 2">
            <a:extLst>
              <a:ext uri="{FF2B5EF4-FFF2-40B4-BE49-F238E27FC236}">
                <a16:creationId xmlns:a16="http://schemas.microsoft.com/office/drawing/2014/main" id="{6C7586F8-0E71-7166-E4F0-148A055D40F4}"/>
              </a:ext>
            </a:extLst>
          </p:cNvPr>
          <p:cNvSpPr>
            <a:spLocks/>
          </p:cNvSpPr>
          <p:nvPr>
            <p:custDataLst>
              <p:tags r:id="rId11"/>
            </p:custDataLst>
          </p:nvPr>
        </p:nvSpPr>
        <p:spPr bwMode="auto">
          <a:xfrm>
            <a:off x="1063625" y="5478463"/>
            <a:ext cx="4651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02ED978D-EC19-4287-88D4-A0E290584494}" type="datetime'''''''''2''''''''''0''''''2''4''''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2024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585" name="Text Placeholder 2">
            <a:extLst>
              <a:ext uri="{FF2B5EF4-FFF2-40B4-BE49-F238E27FC236}">
                <a16:creationId xmlns:a16="http://schemas.microsoft.com/office/drawing/2014/main" id="{091C4534-0286-767C-C10B-9FF2774D86CA}"/>
              </a:ext>
            </a:extLst>
          </p:cNvPr>
          <p:cNvSpPr>
            <a:spLocks/>
          </p:cNvSpPr>
          <p:nvPr>
            <p:custDataLst>
              <p:tags r:id="rId12"/>
            </p:custDataLst>
          </p:nvPr>
        </p:nvSpPr>
        <p:spPr bwMode="auto">
          <a:xfrm>
            <a:off x="1919288" y="5478463"/>
            <a:ext cx="46355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E58E7521-6281-45DD-8C4A-D64979EC87C3}" type="datetime'2''''''''''''''''''''''0''''''''''''''''2''''''''''''''5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2025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586" name="Text Placeholder 2">
            <a:extLst>
              <a:ext uri="{FF2B5EF4-FFF2-40B4-BE49-F238E27FC236}">
                <a16:creationId xmlns:a16="http://schemas.microsoft.com/office/drawing/2014/main" id="{EF8B3CB3-18BE-BE6E-D9AE-16635A8E12F4}"/>
              </a:ext>
            </a:extLst>
          </p:cNvPr>
          <p:cNvSpPr>
            <a:spLocks/>
          </p:cNvSpPr>
          <p:nvPr>
            <p:custDataLst>
              <p:tags r:id="rId13"/>
            </p:custDataLst>
          </p:nvPr>
        </p:nvSpPr>
        <p:spPr bwMode="auto">
          <a:xfrm>
            <a:off x="2774950" y="5478463"/>
            <a:ext cx="46196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B4B532D7-F1C6-46AF-BA65-1EBD365E1339}" type="datetime'''2''''''''''''0''''2''''6''''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2026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587" name="Text Placeholder 2">
            <a:extLst>
              <a:ext uri="{FF2B5EF4-FFF2-40B4-BE49-F238E27FC236}">
                <a16:creationId xmlns:a16="http://schemas.microsoft.com/office/drawing/2014/main" id="{E4709AE3-FA28-EE94-4F64-02DDC3711AA1}"/>
              </a:ext>
            </a:extLst>
          </p:cNvPr>
          <p:cNvSpPr>
            <a:spLocks/>
          </p:cNvSpPr>
          <p:nvPr>
            <p:custDataLst>
              <p:tags r:id="rId14"/>
            </p:custDataLst>
          </p:nvPr>
        </p:nvSpPr>
        <p:spPr bwMode="auto">
          <a:xfrm>
            <a:off x="3635375" y="5478463"/>
            <a:ext cx="44767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F4DAC3A4-F81F-4A55-8AD9-2EDC697AA42C}" type="datetime'''''''''''''''''''2''0''''''''''''2''7''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2027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588" name="Text Placeholder 2">
            <a:extLst>
              <a:ext uri="{FF2B5EF4-FFF2-40B4-BE49-F238E27FC236}">
                <a16:creationId xmlns:a16="http://schemas.microsoft.com/office/drawing/2014/main" id="{42D055F2-3F18-8EE2-A047-1DAA69218ED8}"/>
              </a:ext>
            </a:extLst>
          </p:cNvPr>
          <p:cNvSpPr>
            <a:spLocks/>
          </p:cNvSpPr>
          <p:nvPr>
            <p:custDataLst>
              <p:tags r:id="rId15"/>
            </p:custDataLst>
          </p:nvPr>
        </p:nvSpPr>
        <p:spPr bwMode="auto">
          <a:xfrm>
            <a:off x="4481513" y="5478463"/>
            <a:ext cx="4651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995EF639-8FFD-40BE-ABF3-901FF963FF70}" type="datetime'''''''2''''''''''''''''''''''''''''''0''''''28''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2028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589" name="Text Placeholder 2">
            <a:extLst>
              <a:ext uri="{FF2B5EF4-FFF2-40B4-BE49-F238E27FC236}">
                <a16:creationId xmlns:a16="http://schemas.microsoft.com/office/drawing/2014/main" id="{D13451D5-0AD1-BEEB-6F45-C9449DAAD94B}"/>
              </a:ext>
            </a:extLst>
          </p:cNvPr>
          <p:cNvSpPr>
            <a:spLocks/>
          </p:cNvSpPr>
          <p:nvPr>
            <p:custDataLst>
              <p:tags r:id="rId16"/>
            </p:custDataLst>
          </p:nvPr>
        </p:nvSpPr>
        <p:spPr bwMode="auto">
          <a:xfrm>
            <a:off x="5338763" y="5478463"/>
            <a:ext cx="46196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5B8D338E-88AF-49A6-B895-E23C480473A9}" type="datetime'''''''''''''20''''''''''''''''''''2''''''9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2029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590" name="Text Placeholder 2">
            <a:extLst>
              <a:ext uri="{FF2B5EF4-FFF2-40B4-BE49-F238E27FC236}">
                <a16:creationId xmlns:a16="http://schemas.microsoft.com/office/drawing/2014/main" id="{6FFB7761-1A1B-9E1F-5C79-864E6E0B4DD4}"/>
              </a:ext>
            </a:extLst>
          </p:cNvPr>
          <p:cNvSpPr>
            <a:spLocks/>
          </p:cNvSpPr>
          <p:nvPr>
            <p:custDataLst>
              <p:tags r:id="rId17"/>
            </p:custDataLst>
          </p:nvPr>
        </p:nvSpPr>
        <p:spPr bwMode="auto">
          <a:xfrm>
            <a:off x="7046913" y="5478463"/>
            <a:ext cx="46196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8E171E5F-C881-4CAB-A69B-05C7C6C15D52}" type="datetime'''''''''2''''''''''''''0''''''3''''''''''''''''''''5''''''''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2035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cxnSp>
        <p:nvCxnSpPr>
          <p:cNvPr id="593" name="Straight Connector 592">
            <a:extLst>
              <a:ext uri="{FF2B5EF4-FFF2-40B4-BE49-F238E27FC236}">
                <a16:creationId xmlns:a16="http://schemas.microsoft.com/office/drawing/2014/main" id="{62E0C461-9693-7946-674B-530A6351C0A5}"/>
              </a:ext>
            </a:extLst>
          </p:cNvPr>
          <p:cNvCxnSpPr>
            <a:cxnSpLocks/>
          </p:cNvCxnSpPr>
          <p:nvPr>
            <p:custDataLst>
              <p:tags r:id="rId18"/>
            </p:custDataLst>
          </p:nvPr>
        </p:nvCxnSpPr>
        <p:spPr bwMode="gray">
          <a:xfrm>
            <a:off x="3097213" y="5872163"/>
            <a:ext cx="330200" cy="0"/>
          </a:xfrm>
          <a:prstGeom prst="line">
            <a:avLst/>
          </a:prstGeom>
          <a:ln w="19050" cap="rnd" cmpd="sng" algn="ctr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4" name="Rectangle 593">
            <a:extLst>
              <a:ext uri="{FF2B5EF4-FFF2-40B4-BE49-F238E27FC236}">
                <a16:creationId xmlns:a16="http://schemas.microsoft.com/office/drawing/2014/main" id="{1640F1A2-3EDB-3748-4A5B-410F4F43EAAB}"/>
              </a:ext>
            </a:extLst>
          </p:cNvPr>
          <p:cNvSpPr>
            <a:spLocks/>
          </p:cNvSpPr>
          <p:nvPr>
            <p:custDataLst>
              <p:tags r:id="rId19"/>
            </p:custDataLst>
          </p:nvPr>
        </p:nvSpPr>
        <p:spPr bwMode="auto">
          <a:xfrm>
            <a:off x="4538663" y="5778500"/>
            <a:ext cx="250825" cy="187325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595" name="Oval 594">
            <a:extLst>
              <a:ext uri="{FF2B5EF4-FFF2-40B4-BE49-F238E27FC236}">
                <a16:creationId xmlns:a16="http://schemas.microsoft.com/office/drawing/2014/main" id="{3CE4BCE5-AA7A-99CD-0BD3-9CE5CAC14568}"/>
              </a:ext>
            </a:extLst>
          </p:cNvPr>
          <p:cNvSpPr>
            <a:spLocks/>
          </p:cNvSpPr>
          <p:nvPr>
            <p:custDataLst>
              <p:tags r:id="rId20"/>
            </p:custDataLst>
          </p:nvPr>
        </p:nvSpPr>
        <p:spPr bwMode="auto">
          <a:xfrm>
            <a:off x="3217863" y="5827713"/>
            <a:ext cx="88900" cy="88900"/>
          </a:xfrm>
          <a:prstGeom prst="ellipse">
            <a:avLst/>
          </a:prstGeom>
          <a:solidFill>
            <a:schemeClr val="accent3"/>
          </a:solidFill>
          <a:ln w="9525" cap="flat" cmpd="sng" algn="ctr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596" name="Rectangle 27">
            <a:extLst>
              <a:ext uri="{FF2B5EF4-FFF2-40B4-BE49-F238E27FC236}">
                <a16:creationId xmlns:a16="http://schemas.microsoft.com/office/drawing/2014/main" id="{90A1D2CC-3941-472F-AB7E-EDAF932207E5}"/>
              </a:ext>
            </a:extLst>
          </p:cNvPr>
          <p:cNvSpPr>
            <a:spLocks/>
          </p:cNvSpPr>
          <p:nvPr>
            <p:custDataLst>
              <p:tags r:id="rId21"/>
            </p:custDataLst>
          </p:nvPr>
        </p:nvSpPr>
        <p:spPr bwMode="auto">
          <a:xfrm>
            <a:off x="3487737" y="5773738"/>
            <a:ext cx="850900" cy="2127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{series_1}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597" name="Rectangle 27">
            <a:extLst>
              <a:ext uri="{FF2B5EF4-FFF2-40B4-BE49-F238E27FC236}">
                <a16:creationId xmlns:a16="http://schemas.microsoft.com/office/drawing/2014/main" id="{41115868-208E-C308-C2F0-A5346352BBED}"/>
              </a:ext>
            </a:extLst>
          </p:cNvPr>
          <p:cNvSpPr>
            <a:spLocks/>
          </p:cNvSpPr>
          <p:nvPr>
            <p:custDataLst>
              <p:tags r:id="rId22"/>
            </p:custDataLst>
          </p:nvPr>
        </p:nvSpPr>
        <p:spPr bwMode="auto">
          <a:xfrm>
            <a:off x="4840288" y="5773738"/>
            <a:ext cx="739775" cy="2127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F2F2F2">
                    <a:lumMod val="10000"/>
                  </a:srgbClr>
                </a:solidFill>
              </a:rPr>
              <a:t>{series_2}</a:t>
            </a:r>
            <a:endParaRPr lang="en-US" altLang="zh-CN" sz="1400" dirty="0">
              <a:solidFill>
                <a:srgbClr val="F2F2F2">
                  <a:lumMod val="10000"/>
                </a:srgbClr>
              </a:solidFill>
            </a:endParaRPr>
          </a:p>
        </p:txBody>
      </p:sp>
      <p:sp>
        <p:nvSpPr>
          <p:cNvPr id="6" name="Text Placeholder 15">
            <a:extLst>
              <a:ext uri="{FF2B5EF4-FFF2-40B4-BE49-F238E27FC236}">
                <a16:creationId xmlns:a16="http://schemas.microsoft.com/office/drawing/2014/main" id="{38FE20FD-B84E-DFB4-8A59-2CB96687B107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5567230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Keywords: think-cell, chart, charts, graph, graphs, line, lines, column, columns, bar, bars, comment</a:t>
            </a:r>
          </a:p>
        </p:txBody>
      </p:sp>
      <p:sp>
        <p:nvSpPr>
          <p:cNvPr id="2" name="Rechteck 137">
            <a:extLst>
              <a:ext uri="{FF2B5EF4-FFF2-40B4-BE49-F238E27FC236}">
                <a16:creationId xmlns:a16="http://schemas.microsoft.com/office/drawing/2014/main" id="{952525E9-2D5B-D325-48D8-82FB6738989E}"/>
              </a:ext>
            </a:extLst>
          </p:cNvPr>
          <p:cNvSpPr>
            <a:spLocks/>
          </p:cNvSpPr>
          <p:nvPr/>
        </p:nvSpPr>
        <p:spPr>
          <a:xfrm>
            <a:off x="8454706" y="1809132"/>
            <a:ext cx="3365819" cy="424876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3522D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{subtitle]</a:t>
            </a:r>
          </a:p>
          <a:p>
            <a:pPr marL="180975" marR="0" lvl="1" indent="-1809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{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subtitle_content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3522D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  <a:sym typeface="Futura"/>
            </a:endParaRPr>
          </a:p>
        </p:txBody>
      </p:sp>
      <p:grpSp>
        <p:nvGrpSpPr>
          <p:cNvPr id="3" name="tc_columnheader">
            <a:extLst>
              <a:ext uri="{FF2B5EF4-FFF2-40B4-BE49-F238E27FC236}">
                <a16:creationId xmlns:a16="http://schemas.microsoft.com/office/drawing/2014/main" id="{CE9EE698-16AD-19AA-0CF6-32071BB31AAB}"/>
              </a:ext>
            </a:extLst>
          </p:cNvPr>
          <p:cNvGrpSpPr/>
          <p:nvPr/>
        </p:nvGrpSpPr>
        <p:grpSpPr>
          <a:xfrm>
            <a:off x="407987" y="1526560"/>
            <a:ext cx="7745413" cy="282573"/>
            <a:chOff x="407988" y="1526560"/>
            <a:chExt cx="5576400" cy="282573"/>
          </a:xfrm>
        </p:grpSpPr>
        <p:sp>
          <p:nvSpPr>
            <p:cNvPr id="7" name="tc_columnhead">
              <a:extLst>
                <a:ext uri="{FF2B5EF4-FFF2-40B4-BE49-F238E27FC236}">
                  <a16:creationId xmlns:a16="http://schemas.microsoft.com/office/drawing/2014/main" id="{52C264F1-5232-9595-23B5-49AC446CA1FA}"/>
                </a:ext>
              </a:extLst>
            </p:cNvPr>
            <p:cNvSpPr txBox="1">
              <a:spLocks/>
            </p:cNvSpPr>
            <p:nvPr/>
          </p:nvSpPr>
          <p:spPr>
            <a:xfrm>
              <a:off x="407988" y="1526560"/>
              <a:ext cx="5576400" cy="282573"/>
            </a:xfrm>
            <a:prstGeom prst="leftRightArrow">
              <a:avLst>
                <a:gd name="adj1" fmla="val 100000"/>
                <a:gd name="adj2" fmla="val 0"/>
              </a:avLst>
            </a:prstGeom>
          </p:spPr>
          <p:txBody>
            <a:bodyPr vert="horz" wrap="square" lIns="0" tIns="0" rIns="0" bIns="36000" rtlCol="0" anchor="b">
              <a:sp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None/>
                <a:defRPr sz="1800" b="1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1pPr>
              <a:lvl2pPr marL="466725" indent="-22225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20725" indent="-21748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00113" indent="-193675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136650" indent="-18573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da-DK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575757"/>
                  </a:solidFill>
                  <a:effectLst/>
                  <a:uLnTx/>
                  <a:uFillTx/>
                  <a:latin typeface="理想品牌字体 2022"/>
                  <a:ea typeface="理想品牌字体 2022"/>
                  <a:cs typeface="+mn-cs"/>
                </a:rPr>
                <a:t>{chart_title}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cxnSp>
          <p:nvCxnSpPr>
            <p:cNvPr id="8" name="tc_columnheadline">
              <a:extLst>
                <a:ext uri="{FF2B5EF4-FFF2-40B4-BE49-F238E27FC236}">
                  <a16:creationId xmlns:a16="http://schemas.microsoft.com/office/drawing/2014/main" id="{D8481B47-8F1B-C06D-D6F9-8F7FCEEE7F17}"/>
                </a:ext>
              </a:extLst>
            </p:cNvPr>
            <p:cNvCxnSpPr>
              <a:cxnSpLocks/>
              <a:stCxn id="7" idx="4"/>
              <a:endCxn id="7" idx="6"/>
            </p:cNvCxnSpPr>
            <p:nvPr/>
          </p:nvCxnSpPr>
          <p:spPr>
            <a:xfrm>
              <a:off x="407988" y="1809133"/>
              <a:ext cx="5576400" cy="0"/>
            </a:xfrm>
            <a:prstGeom prst="line">
              <a:avLst/>
            </a:prstGeom>
            <a:ln w="63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tc_columnheader">
            <a:extLst>
              <a:ext uri="{FF2B5EF4-FFF2-40B4-BE49-F238E27FC236}">
                <a16:creationId xmlns:a16="http://schemas.microsoft.com/office/drawing/2014/main" id="{CDD55F87-BC89-ED83-4E5E-A6393182EB06}"/>
              </a:ext>
            </a:extLst>
          </p:cNvPr>
          <p:cNvGrpSpPr/>
          <p:nvPr/>
        </p:nvGrpSpPr>
        <p:grpSpPr>
          <a:xfrm>
            <a:off x="8454707" y="1526560"/>
            <a:ext cx="3365818" cy="282573"/>
            <a:chOff x="407988" y="1526560"/>
            <a:chExt cx="5576400" cy="282573"/>
          </a:xfrm>
        </p:grpSpPr>
        <p:sp>
          <p:nvSpPr>
            <p:cNvPr id="11" name="tc_columnhead">
              <a:extLst>
                <a:ext uri="{FF2B5EF4-FFF2-40B4-BE49-F238E27FC236}">
                  <a16:creationId xmlns:a16="http://schemas.microsoft.com/office/drawing/2014/main" id="{4DE545AD-E3AC-5D7C-2E15-3E3930638EB6}"/>
                </a:ext>
              </a:extLst>
            </p:cNvPr>
            <p:cNvSpPr txBox="1">
              <a:spLocks/>
            </p:cNvSpPr>
            <p:nvPr/>
          </p:nvSpPr>
          <p:spPr>
            <a:xfrm>
              <a:off x="407988" y="1526560"/>
              <a:ext cx="5576400" cy="282573"/>
            </a:xfrm>
            <a:prstGeom prst="leftRightArrow">
              <a:avLst>
                <a:gd name="adj1" fmla="val 100000"/>
                <a:gd name="adj2" fmla="val 0"/>
              </a:avLst>
            </a:prstGeom>
          </p:spPr>
          <p:txBody>
            <a:bodyPr vert="horz" wrap="square" lIns="0" tIns="0" rIns="0" bIns="36000" rtlCol="0" anchor="b">
              <a:sp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None/>
                <a:defRPr sz="1800" b="1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1pPr>
              <a:lvl2pPr marL="466725" indent="-22225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20725" indent="-21748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00113" indent="-193675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136650" indent="-18573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cxnSp>
          <p:nvCxnSpPr>
            <p:cNvPr id="12" name="tc_columnheadline">
              <a:extLst>
                <a:ext uri="{FF2B5EF4-FFF2-40B4-BE49-F238E27FC236}">
                  <a16:creationId xmlns:a16="http://schemas.microsoft.com/office/drawing/2014/main" id="{68FE26C4-4B51-0912-187E-A92B94368258}"/>
                </a:ext>
              </a:extLst>
            </p:cNvPr>
            <p:cNvCxnSpPr>
              <a:cxnSpLocks/>
              <a:stCxn id="11" idx="4"/>
              <a:endCxn id="11" idx="6"/>
            </p:cNvCxnSpPr>
            <p:nvPr/>
          </p:nvCxnSpPr>
          <p:spPr>
            <a:xfrm>
              <a:off x="407988" y="1809133"/>
              <a:ext cx="5576400" cy="0"/>
            </a:xfrm>
            <a:prstGeom prst="line">
              <a:avLst/>
            </a:prstGeom>
            <a:ln w="63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8">
            <a:extLst>
              <a:ext uri="{FF2B5EF4-FFF2-40B4-BE49-F238E27FC236}">
                <a16:creationId xmlns:a16="http://schemas.microsoft.com/office/drawing/2014/main" id="{C18A1CBC-96D4-962A-AE46-AB9AC6E44AA0}"/>
              </a:ext>
            </a:extLst>
          </p:cNvPr>
          <p:cNvSpPr>
            <a:spLocks/>
          </p:cNvSpPr>
          <p:nvPr/>
        </p:nvSpPr>
        <p:spPr>
          <a:xfrm>
            <a:off x="8811106" y="-805994"/>
            <a:ext cx="4575600" cy="136536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1524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6000" rIns="72000" bIns="3600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sng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This slide contains a </a:t>
            </a:r>
            <a:r>
              <a:rPr kumimoji="0" lang="en-US" sz="1200" b="1" i="0" u="sng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think-cell chart</a:t>
            </a:r>
            <a:r>
              <a:rPr kumimoji="0" lang="en-US" sz="1200" b="0" i="0" u="sng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.</a:t>
            </a:r>
          </a:p>
          <a:p>
            <a:pPr marL="88900" marR="0" lvl="0" indent="-88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To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 open the chart's internal datasheet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, double-click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any empty space in the chart.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Arial"/>
            </a:endParaRPr>
          </a:p>
          <a:p>
            <a:pPr marL="88900" marR="0" lvl="0" indent="-88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To 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add annotations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(e.g., CAGR arrows, difference arrows)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right-click the chart or a chart feature to open the context menu.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Arial"/>
            </a:endParaRPr>
          </a:p>
          <a:p>
            <a:pPr marL="88900" marR="0" lvl="0" indent="-88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To 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change the style and formatting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 of the chart or a feature,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click the chart or feature to open the mini toolbar.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Arial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13E5EBD-2B79-491E-B565-0ACF24CCCFED}"/>
              </a:ext>
            </a:extLst>
          </p:cNvPr>
          <p:cNvSpPr txBox="1"/>
          <p:nvPr/>
        </p:nvSpPr>
        <p:spPr>
          <a:xfrm>
            <a:off x="5476126" y="597582"/>
            <a:ext cx="914400" cy="914400"/>
          </a:xfrm>
          <a:prstGeom prst="rect">
            <a:avLst/>
          </a:prstGeom>
          <a:noFill/>
          <a:ln w="9525" cap="rnd">
            <a:noFill/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rgbClr val="575757"/>
                </a:solidFill>
              </a:rPr>
              <a:t>请手动填入图表内数据</a:t>
            </a:r>
          </a:p>
        </p:txBody>
      </p:sp>
    </p:spTree>
    <p:extLst>
      <p:ext uri="{BB962C8B-B14F-4D97-AF65-F5344CB8AC3E}">
        <p14:creationId xmlns:p14="http://schemas.microsoft.com/office/powerpoint/2010/main" val="77499442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RhoZbFBGFnJjYc19u_RZw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TjWCe_GMS4HtOx5476kt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bF41wp7DTcv_f3fiDwG6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H4ucgs4oW90WcYLdroXr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M8B.lhKEKR3VtLezbGYXw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blQBYQsvbU74HNAbT4IY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mYhEjBYJBSzM7LFVao7A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V5S.k3cpzyW_qQf.nzaMg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yvAxPO2.yD28VKZuQm8Zw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LPh3IAqH4yboMh4A_i_W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x.iPxSMCfyF3JagnF_wKg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zkESdnO.a9dRrl1w5l5gA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VIFIP7jraJf7Q2IejWtO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E9xQEAdmGa60kt8lTguKA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aKW.7IyqCO2AjAVD1fwgA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OM_jmbxTv4GuLsEyQCTg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gbxYvN726axYtghicNVX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lxncLa3ABortthh6a8lY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qKnOojlj8QgYd1Kok6ZT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wz_YdCxpM3.vsmTeY5E3Q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148</Words>
  <Application>Microsoft Office PowerPoint</Application>
  <PresentationFormat>宽屏</PresentationFormat>
  <Paragraphs>27</Paragraphs>
  <Slides>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Futura</vt:lpstr>
      <vt:lpstr>LiciumFont 2022 Bold</vt:lpstr>
      <vt:lpstr>等线</vt:lpstr>
      <vt:lpstr>理想品牌字体 2022</vt:lpstr>
      <vt:lpstr>Arial</vt:lpstr>
      <vt:lpstr>Calibri</vt:lpstr>
      <vt:lpstr>Trebuchet MS</vt:lpstr>
      <vt:lpstr>BCG Grid 16:9</vt:lpstr>
      <vt:lpstr>think-cell 幻灯片</vt:lpstr>
      <vt:lpstr>{title}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{title}</dc:title>
  <dc:creator>后梦雪</dc:creator>
  <cp:lastModifiedBy>后梦雪</cp:lastModifiedBy>
  <cp:revision>1</cp:revision>
  <dcterms:created xsi:type="dcterms:W3CDTF">2025-09-10T07:01:10Z</dcterms:created>
  <dcterms:modified xsi:type="dcterms:W3CDTF">2025-09-10T07:02:19Z</dcterms:modified>
</cp:coreProperties>
</file>