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b" ContentType="application/vnd.ms-excel.sheet.binary.macroEnabled.12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14747311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.xlsb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31848341232227489"/>
          <c:y val="0.15220820189274448"/>
          <c:w val="0.36303317535545021"/>
          <c:h val="0.69558359621451105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97B1-4602-878C-7AFE07497DE4}"/>
              </c:ext>
            </c:extLst>
          </c:dPt>
          <c:dLbls>
            <c:dLbl>
              <c:idx val="1"/>
              <c:layout>
                <c:manualLayout>
                  <c:x val="0"/>
                  <c:y val="0"/>
                </c:manualLayout>
              </c:layout>
              <c:numFmt formatCode="#,##0.0&quot;%&quot;;&quot;-&quot;#,##0.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97B1-4602-878C-7AFE07497DE4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Sheet1!$A$1:$B$1</c:f>
              <c:numCache>
                <c:formatCode>General</c:formatCode>
                <c:ptCount val="2"/>
                <c:pt idx="0">
                  <c:v>27.200000000000003</c:v>
                </c:pt>
                <c:pt idx="1">
                  <c:v>72.8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B1-4602-878C-7AFE07497D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320976160"/>
        <c:axId val="1"/>
      </c:barChart>
      <c:catAx>
        <c:axId val="320976160"/>
        <c:scaling>
          <c:orientation val="maxMin"/>
        </c:scaling>
        <c:delete val="0"/>
        <c:axPos val="l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6350" cmpd="sng" algn="ctr">
            <a:solidFill>
              <a:srgbClr val="7F7F7F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72.8"/>
          <c:min val="0"/>
        </c:scaling>
        <c:delete val="1"/>
        <c:axPos val="t"/>
        <c:numFmt formatCode="General" sourceLinked="1"/>
        <c:majorTickMark val="out"/>
        <c:minorTickMark val="none"/>
        <c:tickLblPos val="nextTo"/>
        <c:crossAx val="320976160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809911744738628E-2"/>
          <c:y val="9.809911744738628E-2"/>
          <c:w val="0.80380176510522738"/>
          <c:h val="0.80380176510522738"/>
        </c:manualLayout>
      </c:layout>
      <c:doughnutChart>
        <c:varyColors val="0"/>
        <c:ser>
          <c:idx val="0"/>
          <c:order val="0"/>
          <c:dPt>
            <c:idx val="0"/>
            <c:bubble3D val="0"/>
            <c:explosion val="1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FB40-4BD0-8ED3-F7852AE59827}"/>
              </c:ext>
            </c:extLst>
          </c:dPt>
          <c:dPt>
            <c:idx val="1"/>
            <c:bubble3D val="0"/>
            <c:spPr>
              <a:solidFill>
                <a:schemeClr val="accent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FB40-4BD0-8ED3-F7852AE59827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2-FB40-4BD0-8ED3-F7852AE59827}"/>
              </c:ext>
            </c:extLst>
          </c:dPt>
          <c:dLbls>
            <c:dLbl>
              <c:idx val="0"/>
              <c:layout>
                <c:manualLayout>
                  <c:x val="1.9348268839103868E-2"/>
                  <c:y val="-1.6972165648336728E-3"/>
                </c:manualLayout>
              </c:layout>
              <c:numFmt formatCode="#,##0.0&quot;%&quot;;&quot;-&quot;#,##0.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FB40-4BD0-8ED3-F7852AE59827}"/>
                </c:ext>
              </c:extLst>
            </c:dLbl>
            <c:dLbl>
              <c:idx val="1"/>
              <c:layout>
                <c:manualLayout>
                  <c:x val="-6.4494229463679569E-3"/>
                  <c:y val="4.005431093007468E-2"/>
                </c:manualLayout>
              </c:layout>
              <c:numFmt formatCode="#,##0.0&quot;%&quot;;&quot;-&quot;#,##0.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FB40-4BD0-8ED3-F7852AE59827}"/>
                </c:ext>
              </c:extLst>
            </c:dLbl>
            <c:dLbl>
              <c:idx val="2"/>
              <c:layout>
                <c:manualLayout>
                  <c:x val="-1.5614392396469789E-2"/>
                  <c:y val="-1.2559402579769178E-2"/>
                </c:manualLayout>
              </c:layout>
              <c:numFmt formatCode="#,##0.0&quot;%&quot;;&quot;-&quot;#,##0.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FB40-4BD0-8ED3-F7852AE5982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val>
            <c:numRef>
              <c:f>Sheet1!$A$1:$A$3</c:f>
              <c:numCache>
                <c:formatCode>General</c:formatCode>
                <c:ptCount val="3"/>
                <c:pt idx="0">
                  <c:v>32.4</c:v>
                </c:pt>
                <c:pt idx="1">
                  <c:v>24</c:v>
                </c:pt>
                <c:pt idx="2">
                  <c:v>43.6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B40-4BD0-8ED3-F7852AE598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2"/>
        <c:holeSize val="60"/>
      </c:doughnutChart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B0547-CADD-404F-B3F3-F55AA8500E1F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B7F8A-5591-49DF-B8AC-53B0BC78D4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286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3086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67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5175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96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365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9628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2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645635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18" Type="http://schemas.openxmlformats.org/officeDocument/2006/relationships/oleObject" Target="../embeddings/oleObject5.bin"/><Relationship Id="rId3" Type="http://schemas.openxmlformats.org/officeDocument/2006/relationships/tags" Target="../tags/tag6.xml"/><Relationship Id="rId21" Type="http://schemas.openxmlformats.org/officeDocument/2006/relationships/chart" Target="../charts/chart2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notesSlide" Target="../notesSlides/notesSlide1.xml"/><Relationship Id="rId2" Type="http://schemas.openxmlformats.org/officeDocument/2006/relationships/tags" Target="../tags/tag5.xml"/><Relationship Id="rId16" Type="http://schemas.openxmlformats.org/officeDocument/2006/relationships/slideLayout" Target="../slideLayouts/slideLayout5.xml"/><Relationship Id="rId20" Type="http://schemas.openxmlformats.org/officeDocument/2006/relationships/chart" Target="../charts/chart1.xml"/><Relationship Id="rId1" Type="http://schemas.openxmlformats.org/officeDocument/2006/relationships/vmlDrawing" Target="../drawings/vmlDrawing5.v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10" Type="http://schemas.openxmlformats.org/officeDocument/2006/relationships/tags" Target="../tags/tag13.xml"/><Relationship Id="rId19" Type="http://schemas.openxmlformats.org/officeDocument/2006/relationships/image" Target="../media/image4.emf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18" imgW="349" imgH="350" progId="TCLayout.ActiveDocument.1">
                  <p:embed/>
                </p:oleObj>
              </mc:Choice>
              <mc:Fallback>
                <p:oleObj name="think-cell 幻灯片" r:id="rId18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altLang="zh-CN" dirty="0"/>
              <a:t>{title}</a:t>
            </a:r>
            <a:endParaRPr lang="en-US" dirty="0"/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3214EC1C-3C08-9B52-49D0-EA9EF57C3F58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8704306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</a:t>
            </a: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think-cell, chart, charts, graph, graphs, percent, percentage, doughnut, doughnuts, donut, donuts, pies, percent, percentage, bar of pie, comment</a:t>
            </a:r>
          </a:p>
        </p:txBody>
      </p:sp>
      <p:sp>
        <p:nvSpPr>
          <p:cNvPr id="4" name="Rechteck 137">
            <a:extLst>
              <a:ext uri="{FF2B5EF4-FFF2-40B4-BE49-F238E27FC236}">
                <a16:creationId xmlns:a16="http://schemas.microsoft.com/office/drawing/2014/main" id="{A1849A66-C635-0B37-08A0-0FCEC6FBC720}"/>
              </a:ext>
            </a:extLst>
          </p:cNvPr>
          <p:cNvSpPr>
            <a:spLocks/>
          </p:cNvSpPr>
          <p:nvPr/>
        </p:nvSpPr>
        <p:spPr>
          <a:xfrm>
            <a:off x="8454706" y="1809132"/>
            <a:ext cx="3365819" cy="424876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{subtitle}</a:t>
            </a:r>
          </a:p>
          <a:p>
            <a:pPr marL="180975" marR="0" lvl="1" indent="-1809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subtitle_content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Futura"/>
            </a:endParaRPr>
          </a:p>
        </p:txBody>
      </p:sp>
      <p:graphicFrame>
        <p:nvGraphicFramePr>
          <p:cNvPr id="27" name="Chart 3">
            <a:extLst>
              <a:ext uri="{FF2B5EF4-FFF2-40B4-BE49-F238E27FC236}">
                <a16:creationId xmlns:a16="http://schemas.microsoft.com/office/drawing/2014/main" id="{9BCAE8BA-FA86-41CD-B099-E36DAAB8DFA7}"/>
              </a:ext>
            </a:extLst>
          </p:cNvPr>
          <p:cNvGraphicFramePr/>
          <p:nvPr>
            <p:custDataLst>
              <p:tags r:id="rId3"/>
            </p:custDataLst>
            <p:extLst/>
          </p:nvPr>
        </p:nvGraphicFramePr>
        <p:xfrm>
          <a:off x="4568825" y="2894013"/>
          <a:ext cx="3349625" cy="2012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5578475" y="3443288"/>
            <a:ext cx="569913" cy="2127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none" lIns="25400" tIns="0" rIns="2540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AD14B2EB-6362-4966-8B92-18450C2C2DD1}" type="datetime'''''''''''2''7''.''''''''''2''''''''''''''''''''''''''''''%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27.2%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3A2058B-715C-94F0-2D6F-5DC2ABD8F6A2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6969125" y="3454400"/>
            <a:ext cx="709613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68654FF2-66BE-4920-B023-139DFF977218}" type="datetime'De''''''s''''''''k''to''''''''''p'''''''''''''''''''''''''''">
              <a:rPr kumimoji="0" lang="hu-HU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Desktop</a:t>
            </a:fld>
            <a:endParaRPr kumimoji="0" lang="hu-H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5292A13-4F89-75DD-E422-2C0CD7B6DA74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6969125" y="4154488"/>
            <a:ext cx="60642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C2FE2E83-41AA-4D2E-8336-84B447C8B579}" type="datetime'L''''''''a''p''''''''''''''''''''''''t''o''''p'''''''''''''''">
              <a:rPr kumimoji="0" lang="hu-HU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Laptop</a:t>
            </a:fld>
            <a:endParaRPr kumimoji="0" lang="hu-HU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graphicFrame>
        <p:nvGraphicFramePr>
          <p:cNvPr id="28" name="Chart 3">
            <a:extLst>
              <a:ext uri="{FF2B5EF4-FFF2-40B4-BE49-F238E27FC236}">
                <a16:creationId xmlns:a16="http://schemas.microsoft.com/office/drawing/2014/main" id="{4BEC043C-FDB4-45D4-9BDB-9E0EC705CF9E}"/>
              </a:ext>
            </a:extLst>
          </p:cNvPr>
          <p:cNvGraphicFramePr/>
          <p:nvPr>
            <p:custDataLst>
              <p:tags r:id="rId7"/>
            </p:custDataLst>
            <p:extLst/>
          </p:nvPr>
        </p:nvGraphicFramePr>
        <p:xfrm>
          <a:off x="482600" y="1562100"/>
          <a:ext cx="4676775" cy="4676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1"/>
          </a:graphicData>
        </a:graphic>
      </p:graphicFrame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835F41DC-3EFF-6FBA-8FE8-0A80369C507A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4938713" y="3795713"/>
            <a:ext cx="2476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18A2D3FD-0B53-4B9D-8EE4-2D9C3266502D}" type="datetime'''''''''''''''''''''''P''''C'''''''''''''''''''''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2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PC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546CC0DE-2F2D-5006-BDC3-54AC9DF8ACEE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1965325" y="5781675"/>
            <a:ext cx="55721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2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B933138C-80DC-4E48-8AAB-38363876B6F6}" type="datetime'''T''''ab''''''''''''''''l''''et'''''''''''''''''''''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2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Tablet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27FD0978-C6AF-D3AE-95F3-3230C260E8E6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1284288" y="2041525"/>
            <a:ext cx="5778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2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3A92A10D-2B4D-4CFB-B388-CE5358BC06FB}" type="datetime'''''M''obi''''''''''l''''''''''''''''e'''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2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Mobile</a:t>
            </a:fld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EAA49B5-E0B4-D0F2-7B6A-417AF33DAE4E}"/>
              </a:ext>
            </a:extLst>
          </p:cNvPr>
          <p:cNvCxnSpPr/>
          <p:nvPr>
            <p:custDataLst>
              <p:tags r:id="rId11"/>
            </p:custDataLst>
          </p:nvPr>
        </p:nvCxnSpPr>
        <p:spPr bwMode="auto">
          <a:xfrm>
            <a:off x="4003674" y="2308225"/>
            <a:ext cx="1631950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400F3DE-7010-235C-3055-95620D890489}"/>
              </a:ext>
            </a:extLst>
          </p:cNvPr>
          <p:cNvCxnSpPr/>
          <p:nvPr>
            <p:custDataLst>
              <p:tags r:id="rId12"/>
            </p:custDataLst>
          </p:nvPr>
        </p:nvCxnSpPr>
        <p:spPr bwMode="auto">
          <a:xfrm>
            <a:off x="5635625" y="2308225"/>
            <a:ext cx="0" cy="88900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679CA09-A606-C76B-6C00-8F07721567FA}"/>
              </a:ext>
            </a:extLst>
          </p:cNvPr>
          <p:cNvCxnSpPr>
            <a:cxnSpLocks/>
          </p:cNvCxnSpPr>
          <p:nvPr>
            <p:custDataLst>
              <p:tags r:id="rId13"/>
            </p:custDataLst>
          </p:nvPr>
        </p:nvCxnSpPr>
        <p:spPr bwMode="auto">
          <a:xfrm>
            <a:off x="3986213" y="5507038"/>
            <a:ext cx="1649413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F3200DF-E1CC-7231-00E7-9EE2F55418F6}"/>
              </a:ext>
            </a:extLst>
          </p:cNvPr>
          <p:cNvCxnSpPr/>
          <p:nvPr>
            <p:custDataLst>
              <p:tags r:id="rId14"/>
            </p:custDataLst>
          </p:nvPr>
        </p:nvCxnSpPr>
        <p:spPr bwMode="auto">
          <a:xfrm flipV="1">
            <a:off x="5635625" y="4603750"/>
            <a:ext cx="0" cy="903288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20D3E4D7-0C14-581F-A927-FE715C271904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2339975" y="3687763"/>
            <a:ext cx="963613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2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3401EC18-E771-4609-9AD0-C37577B8F18D}" type="datetime'''''''''$''''''''''''''''2''50''''''''''''''.''''2'''''''''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2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$250.2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  <a:p>
            <a:pPr marL="0" marR="0" lvl="2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billion USD</a:t>
            </a:r>
          </a:p>
        </p:txBody>
      </p:sp>
      <p:grpSp>
        <p:nvGrpSpPr>
          <p:cNvPr id="12" name="tc_columnheader">
            <a:extLst>
              <a:ext uri="{FF2B5EF4-FFF2-40B4-BE49-F238E27FC236}">
                <a16:creationId xmlns:a16="http://schemas.microsoft.com/office/drawing/2014/main" id="{A68268B5-A331-FAB4-D29D-B7DB61630FEE}"/>
              </a:ext>
            </a:extLst>
          </p:cNvPr>
          <p:cNvGrpSpPr/>
          <p:nvPr/>
        </p:nvGrpSpPr>
        <p:grpSpPr>
          <a:xfrm>
            <a:off x="407987" y="1526560"/>
            <a:ext cx="7745413" cy="282573"/>
            <a:chOff x="407988" y="1526560"/>
            <a:chExt cx="5576400" cy="282573"/>
          </a:xfrm>
        </p:grpSpPr>
        <p:sp>
          <p:nvSpPr>
            <p:cNvPr id="13" name="tc_columnhead">
              <a:extLst>
                <a:ext uri="{FF2B5EF4-FFF2-40B4-BE49-F238E27FC236}">
                  <a16:creationId xmlns:a16="http://schemas.microsoft.com/office/drawing/2014/main" id="{8BCD6D02-8C32-C056-9EC5-752B96F42FAA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26560"/>
              <a:ext cx="5576400" cy="282573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da-DK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rPr>
                <a:t>{chart_title}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cxnSp>
          <p:nvCxnSpPr>
            <p:cNvPr id="14" name="tc_columnheadline">
              <a:extLst>
                <a:ext uri="{FF2B5EF4-FFF2-40B4-BE49-F238E27FC236}">
                  <a16:creationId xmlns:a16="http://schemas.microsoft.com/office/drawing/2014/main" id="{5220F547-AF24-1C60-CD6E-23CFEF9A4416}"/>
                </a:ext>
              </a:extLst>
            </p:cNvPr>
            <p:cNvCxnSpPr>
              <a:cxnSpLocks/>
              <a:stCxn id="13" idx="4"/>
              <a:endCxn id="13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tc_columnheader">
            <a:extLst>
              <a:ext uri="{FF2B5EF4-FFF2-40B4-BE49-F238E27FC236}">
                <a16:creationId xmlns:a16="http://schemas.microsoft.com/office/drawing/2014/main" id="{54459D2B-06BB-ADAC-661D-D75FB0B326A2}"/>
              </a:ext>
            </a:extLst>
          </p:cNvPr>
          <p:cNvGrpSpPr/>
          <p:nvPr/>
        </p:nvGrpSpPr>
        <p:grpSpPr>
          <a:xfrm>
            <a:off x="8454707" y="1526560"/>
            <a:ext cx="3365818" cy="282573"/>
            <a:chOff x="407988" y="1526560"/>
            <a:chExt cx="5576400" cy="282573"/>
          </a:xfrm>
        </p:grpSpPr>
        <p:sp>
          <p:nvSpPr>
            <p:cNvPr id="17" name="tc_columnhead">
              <a:extLst>
                <a:ext uri="{FF2B5EF4-FFF2-40B4-BE49-F238E27FC236}">
                  <a16:creationId xmlns:a16="http://schemas.microsoft.com/office/drawing/2014/main" id="{02B655AB-C5E9-B983-4AB1-669C0BD31088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26560"/>
              <a:ext cx="5576400" cy="282573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cxnSp>
          <p:nvCxnSpPr>
            <p:cNvPr id="18" name="tc_columnheadline">
              <a:extLst>
                <a:ext uri="{FF2B5EF4-FFF2-40B4-BE49-F238E27FC236}">
                  <a16:creationId xmlns:a16="http://schemas.microsoft.com/office/drawing/2014/main" id="{853AC46F-523B-8225-F392-A2A9F9031C10}"/>
                </a:ext>
              </a:extLst>
            </p:cNvPr>
            <p:cNvCxnSpPr>
              <a:cxnSpLocks/>
              <a:stCxn id="17" idx="4"/>
              <a:endCxn id="17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18">
            <a:extLst>
              <a:ext uri="{FF2B5EF4-FFF2-40B4-BE49-F238E27FC236}">
                <a16:creationId xmlns:a16="http://schemas.microsoft.com/office/drawing/2014/main" id="{BBD54E7E-F9E4-59C7-9917-EF2F7B3A42F4}"/>
              </a:ext>
            </a:extLst>
          </p:cNvPr>
          <p:cNvSpPr>
            <a:spLocks/>
          </p:cNvSpPr>
          <p:nvPr/>
        </p:nvSpPr>
        <p:spPr>
          <a:xfrm>
            <a:off x="8811106" y="-1729323"/>
            <a:ext cx="4575600" cy="228869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This slide contains a </a:t>
            </a:r>
            <a:r>
              <a:rPr kumimoji="0" lang="en-US" sz="1200" b="1" i="0" u="sng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think-cell doughnut chart and a bar chart</a:t>
            </a: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To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create a bar of pie chart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, follow these steps: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Insert a doughnut chart. Pull out the slice you want to connect to the bar chart.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Insert a stacked bar chart.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Add universal connectors between the following:</a:t>
            </a:r>
          </a:p>
          <a:p>
            <a:pPr marL="361950" marR="0" lvl="1" indent="-1841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Top of the slice and top of the bar chart's axis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Arial"/>
            </a:endParaRPr>
          </a:p>
          <a:p>
            <a:pPr marL="361950" marR="0" lvl="1" indent="-1841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Bottom of the slice and bottom of the bar chart's axis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To create 90-degree lines between the doughnut and bar charts, drag the connectors' white handles.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/>
              </a:rPr>
              <a:t>Adjust the bar chart's labels as desired. For example, drag the category labels to the ends of the bars.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E57C40B-EF40-48D7-A87F-EF1382978792}"/>
              </a:ext>
            </a:extLst>
          </p:cNvPr>
          <p:cNvSpPr txBox="1"/>
          <p:nvPr/>
        </p:nvSpPr>
        <p:spPr>
          <a:xfrm>
            <a:off x="5186363" y="724254"/>
            <a:ext cx="914400" cy="914400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rgbClr val="575757"/>
                </a:solidFill>
              </a:rPr>
              <a:t>请手动填充图表内数据</a:t>
            </a:r>
          </a:p>
        </p:txBody>
      </p:sp>
    </p:spTree>
    <p:extLst>
      <p:ext uri="{BB962C8B-B14F-4D97-AF65-F5344CB8AC3E}">
        <p14:creationId xmlns:p14="http://schemas.microsoft.com/office/powerpoint/2010/main" val="18583221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M5wdebDZplmBRgiPpuzu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IVd4wm10BU11WOWAdhkK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aD79jAt2euzSm21dJFaS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LZBiJvag48gCIu_YkeHf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t8R0vsgx3UT1RWKZGr0x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bC8MABUH4_pnQq8_zV9Y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shMiNRcOrfp6HFlpumBD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0ZwiFtKqnUV_xJ7M1YqW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24Fqr4uKGzdNU346D1Ff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wH7taUxMqZbOBHYGccQO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22vGpa_SlIqat0Lcky1Z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9VwyzQdsM53ZTSypjoSL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AUYJR8iIRbHjNZhdnvzJA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Microsoft Office PowerPoint</Application>
  <PresentationFormat>宽屏</PresentationFormat>
  <Paragraphs>27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Futura</vt:lpstr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2025-09-10T07:16:40Z</dcterms:created>
  <dcterms:modified xsi:type="dcterms:W3CDTF">2025-09-10T07:17:32Z</dcterms:modified>
</cp:coreProperties>
</file>