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C74E-75E3-4D9F-909C-1EB2EDA830F5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2C3B-4B25-4076-B80E-47C2EC4912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2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64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1958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0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50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5710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44">
            <a:extLst>
              <a:ext uri="{FF2B5EF4-FFF2-40B4-BE49-F238E27FC236}">
                <a16:creationId xmlns:a16="http://schemas.microsoft.com/office/drawing/2014/main" id="{F58CEC73-913A-C449-21F2-51CB2A9704AB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DC8E92CA-58A1-D0F8-1BBB-9FD5D77E4630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" name="Овал 23">
            <a:extLst>
              <a:ext uri="{FF2B5EF4-FFF2-40B4-BE49-F238E27FC236}">
                <a16:creationId xmlns:a16="http://schemas.microsoft.com/office/drawing/2014/main" id="{E7080A0A-0D9A-1E42-1EF4-BFF166564690}"/>
              </a:ext>
            </a:extLst>
          </p:cNvPr>
          <p:cNvSpPr>
            <a:spLocks/>
          </p:cNvSpPr>
          <p:nvPr/>
        </p:nvSpPr>
        <p:spPr>
          <a:xfrm>
            <a:off x="2348713" y="2147046"/>
            <a:ext cx="2628656" cy="912897"/>
          </a:xfrm>
          <a:prstGeom prst="ellipse">
            <a:avLst/>
          </a:prstGeom>
          <a:solidFill>
            <a:srgbClr val="E7E6E6"/>
          </a:solidFill>
          <a:ln w="6350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8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Shape 29">
            <a:extLst>
              <a:ext uri="{FF2B5EF4-FFF2-40B4-BE49-F238E27FC236}">
                <a16:creationId xmlns:a16="http://schemas.microsoft.com/office/drawing/2014/main" id="{AEB65E18-C214-168D-28A5-BCAA084511C0}"/>
              </a:ext>
            </a:extLst>
          </p:cNvPr>
          <p:cNvSpPr>
            <a:spLocks/>
          </p:cNvSpPr>
          <p:nvPr/>
        </p:nvSpPr>
        <p:spPr>
          <a:xfrm>
            <a:off x="2240713" y="2034973"/>
            <a:ext cx="2852805" cy="2282243"/>
          </a:xfrm>
          <a:prstGeom prst="funnel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8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Полилиния 17">
            <a:extLst>
              <a:ext uri="{FF2B5EF4-FFF2-40B4-BE49-F238E27FC236}">
                <a16:creationId xmlns:a16="http://schemas.microsoft.com/office/drawing/2014/main" id="{B8AC9160-4426-F33D-9EE7-2E401EBA9A71}"/>
              </a:ext>
            </a:extLst>
          </p:cNvPr>
          <p:cNvSpPr>
            <a:spLocks/>
          </p:cNvSpPr>
          <p:nvPr/>
        </p:nvSpPr>
        <p:spPr>
          <a:xfrm>
            <a:off x="2353406" y="1723680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70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9" name="Полилиния 18">
            <a:extLst>
              <a:ext uri="{FF2B5EF4-FFF2-40B4-BE49-F238E27FC236}">
                <a16:creationId xmlns:a16="http://schemas.microsoft.com/office/drawing/2014/main" id="{E38D8F02-B063-A567-7487-2339A9BED44F}"/>
              </a:ext>
            </a:extLst>
          </p:cNvPr>
          <p:cNvSpPr>
            <a:spLocks/>
          </p:cNvSpPr>
          <p:nvPr/>
        </p:nvSpPr>
        <p:spPr>
          <a:xfrm>
            <a:off x="3245927" y="2076009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141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11" name="Полилиния 16">
            <a:extLst>
              <a:ext uri="{FF2B5EF4-FFF2-40B4-BE49-F238E27FC236}">
                <a16:creationId xmlns:a16="http://schemas.microsoft.com/office/drawing/2014/main" id="{489E7C63-7BBC-8FCF-21C2-4B0BFBF1377C}"/>
              </a:ext>
            </a:extLst>
          </p:cNvPr>
          <p:cNvSpPr>
            <a:spLocks/>
          </p:cNvSpPr>
          <p:nvPr/>
        </p:nvSpPr>
        <p:spPr>
          <a:xfrm>
            <a:off x="4138447" y="1723680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12" name="Текст 26">
            <a:extLst>
              <a:ext uri="{FF2B5EF4-FFF2-40B4-BE49-F238E27FC236}">
                <a16:creationId xmlns:a16="http://schemas.microsoft.com/office/drawing/2014/main" id="{9C9109A1-BC7B-4015-3507-25335C47C5C0}"/>
              </a:ext>
            </a:extLst>
          </p:cNvPr>
          <p:cNvSpPr txBox="1">
            <a:spLocks/>
          </p:cNvSpPr>
          <p:nvPr/>
        </p:nvSpPr>
        <p:spPr>
          <a:xfrm>
            <a:off x="2761246" y="3361717"/>
            <a:ext cx="1811741" cy="1977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144000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100"/>
            </a:lvl1pPr>
            <a:lvl2pPr marL="288000" lvl="1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1100"/>
            </a:lvl2pPr>
            <a:lvl3pPr marL="432000" lvl="2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▫"/>
              <a:defRPr sz="1100"/>
            </a:lvl3pPr>
            <a:lvl4pPr marL="576000" lvl="3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-"/>
              <a:defRPr sz="1100"/>
            </a:lvl4pPr>
            <a:lvl5pPr marL="20574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42880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C0C0C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{summary}</a:t>
            </a:r>
          </a:p>
        </p:txBody>
      </p:sp>
      <p:sp>
        <p:nvSpPr>
          <p:cNvPr id="13" name="Gleichschenkliges Dreieck 39">
            <a:extLst>
              <a:ext uri="{FF2B5EF4-FFF2-40B4-BE49-F238E27FC236}">
                <a16:creationId xmlns:a16="http://schemas.microsoft.com/office/drawing/2014/main" id="{F68D1CA3-3BE9-DCD3-1324-2DDC2E7B6591}"/>
              </a:ext>
            </a:extLst>
          </p:cNvPr>
          <p:cNvSpPr>
            <a:spLocks/>
          </p:cNvSpPr>
          <p:nvPr/>
        </p:nvSpPr>
        <p:spPr>
          <a:xfrm rot="10800000">
            <a:off x="3515427" y="4470357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Textfeld 34">
            <a:extLst>
              <a:ext uri="{FF2B5EF4-FFF2-40B4-BE49-F238E27FC236}">
                <a16:creationId xmlns:a16="http://schemas.microsoft.com/office/drawing/2014/main" id="{B347FE35-8299-F39E-C5FD-F1C829896DE5}"/>
              </a:ext>
            </a:extLst>
          </p:cNvPr>
          <p:cNvSpPr txBox="1">
            <a:spLocks/>
          </p:cNvSpPr>
          <p:nvPr/>
        </p:nvSpPr>
        <p:spPr>
          <a:xfrm>
            <a:off x="768064" y="4763350"/>
            <a:ext cx="579810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5" name="Textfeld 37">
            <a:extLst>
              <a:ext uri="{FF2B5EF4-FFF2-40B4-BE49-F238E27FC236}">
                <a16:creationId xmlns:a16="http://schemas.microsoft.com/office/drawing/2014/main" id="{62295042-BDA6-DA57-8F80-8893C67D288F}"/>
              </a:ext>
            </a:extLst>
          </p:cNvPr>
          <p:cNvSpPr txBox="1">
            <a:spLocks/>
          </p:cNvSpPr>
          <p:nvPr/>
        </p:nvSpPr>
        <p:spPr>
          <a:xfrm>
            <a:off x="768064" y="5233698"/>
            <a:ext cx="5798106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{subtitle_1_content}</a:t>
            </a:r>
          </a:p>
        </p:txBody>
      </p:sp>
      <p:sp>
        <p:nvSpPr>
          <p:cNvPr id="16" name="Ellipse 47">
            <a:extLst>
              <a:ext uri="{FF2B5EF4-FFF2-40B4-BE49-F238E27FC236}">
                <a16:creationId xmlns:a16="http://schemas.microsoft.com/office/drawing/2014/main" id="{608C6E94-63FD-F489-2283-E3A76ADE6DA6}"/>
              </a:ext>
            </a:extLst>
          </p:cNvPr>
          <p:cNvSpPr>
            <a:spLocks/>
          </p:cNvSpPr>
          <p:nvPr/>
        </p:nvSpPr>
        <p:spPr>
          <a:xfrm>
            <a:off x="7600950" y="3060397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891B516-435B-B5B1-E621-50A4C687F206}"/>
              </a:ext>
            </a:extLst>
          </p:cNvPr>
          <p:cNvSpPr txBox="1">
            <a:spLocks/>
          </p:cNvSpPr>
          <p:nvPr/>
        </p:nvSpPr>
        <p:spPr>
          <a:xfrm>
            <a:off x="8320248" y="3022891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{bullet_1_content}</a:t>
            </a:r>
          </a:p>
        </p:txBody>
      </p:sp>
      <p:sp>
        <p:nvSpPr>
          <p:cNvPr id="18" name="Ellipse 49">
            <a:extLst>
              <a:ext uri="{FF2B5EF4-FFF2-40B4-BE49-F238E27FC236}">
                <a16:creationId xmlns:a16="http://schemas.microsoft.com/office/drawing/2014/main" id="{68B9123D-8158-746F-BC0B-C7A58FE1DBED}"/>
              </a:ext>
            </a:extLst>
          </p:cNvPr>
          <p:cNvSpPr>
            <a:spLocks/>
          </p:cNvSpPr>
          <p:nvPr/>
        </p:nvSpPr>
        <p:spPr>
          <a:xfrm>
            <a:off x="7600950" y="3916707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19EC91DF-4A78-B5A2-F0FE-596FB87B7D21}"/>
              </a:ext>
            </a:extLst>
          </p:cNvPr>
          <p:cNvSpPr txBox="1">
            <a:spLocks/>
          </p:cNvSpPr>
          <p:nvPr/>
        </p:nvSpPr>
        <p:spPr>
          <a:xfrm>
            <a:off x="8320248" y="3879201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{bullet_2}</a:t>
            </a:r>
          </a:p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575757"/>
                </a:solidFill>
                <a:latin typeface="理想品牌字体 2022"/>
              </a:rPr>
              <a:t>{bullet_2_content}</a:t>
            </a:r>
          </a:p>
        </p:txBody>
      </p:sp>
      <p:sp>
        <p:nvSpPr>
          <p:cNvPr id="20" name="Ellipse 51">
            <a:extLst>
              <a:ext uri="{FF2B5EF4-FFF2-40B4-BE49-F238E27FC236}">
                <a16:creationId xmlns:a16="http://schemas.microsoft.com/office/drawing/2014/main" id="{8A95727E-C55B-A29F-C4CA-76D3E48D9023}"/>
              </a:ext>
            </a:extLst>
          </p:cNvPr>
          <p:cNvSpPr>
            <a:spLocks/>
          </p:cNvSpPr>
          <p:nvPr/>
        </p:nvSpPr>
        <p:spPr>
          <a:xfrm>
            <a:off x="7600950" y="4773016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ABD7204-66B9-0698-CA9B-CAC593874588}"/>
              </a:ext>
            </a:extLst>
          </p:cNvPr>
          <p:cNvSpPr txBox="1">
            <a:spLocks/>
          </p:cNvSpPr>
          <p:nvPr/>
        </p:nvSpPr>
        <p:spPr>
          <a:xfrm>
            <a:off x="8320248" y="4735510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{bullet_3}</a:t>
            </a:r>
          </a:p>
          <a:p>
            <a:pPr marL="0" lvl="0" indent="0">
              <a:buNone/>
              <a:defRPr/>
            </a:pPr>
            <a:r>
              <a:rPr lang="en-US" altLang="zh-CN" dirty="0">
                <a:solidFill>
                  <a:srgbClr val="575757"/>
                </a:solidFill>
                <a:latin typeface="理想品牌字体 2022"/>
              </a:rPr>
              <a:t>{bullet_3_content}</a:t>
            </a:r>
          </a:p>
        </p:txBody>
      </p:sp>
      <p:cxnSp>
        <p:nvCxnSpPr>
          <p:cNvPr id="22" name="Gerader Verbinder 53">
            <a:extLst>
              <a:ext uri="{FF2B5EF4-FFF2-40B4-BE49-F238E27FC236}">
                <a16:creationId xmlns:a16="http://schemas.microsoft.com/office/drawing/2014/main" id="{2D626D17-10F6-077F-596D-CF3229BC220F}"/>
              </a:ext>
            </a:extLst>
          </p:cNvPr>
          <p:cNvCxnSpPr>
            <a:cxnSpLocks/>
          </p:cNvCxnSpPr>
          <p:nvPr/>
        </p:nvCxnSpPr>
        <p:spPr>
          <a:xfrm>
            <a:off x="8320247" y="37318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54">
            <a:extLst>
              <a:ext uri="{FF2B5EF4-FFF2-40B4-BE49-F238E27FC236}">
                <a16:creationId xmlns:a16="http://schemas.microsoft.com/office/drawing/2014/main" id="{3BB1E3DF-9332-44B5-858F-78A771C74D0C}"/>
              </a:ext>
            </a:extLst>
          </p:cNvPr>
          <p:cNvCxnSpPr>
            <a:cxnSpLocks/>
          </p:cNvCxnSpPr>
          <p:nvPr/>
        </p:nvCxnSpPr>
        <p:spPr>
          <a:xfrm>
            <a:off x="8320247" y="458820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4F33713-DB60-2563-EE37-4C371355990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777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funnels, dashboards</a:t>
            </a:r>
          </a:p>
        </p:txBody>
      </p:sp>
    </p:spTree>
    <p:extLst>
      <p:ext uri="{BB962C8B-B14F-4D97-AF65-F5344CB8AC3E}">
        <p14:creationId xmlns:p14="http://schemas.microsoft.com/office/powerpoint/2010/main" val="161669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65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2025-08-28T02:39:14Z</dcterms:created>
  <dcterms:modified xsi:type="dcterms:W3CDTF">2025-08-28T02:41:47Z</dcterms:modified>
</cp:coreProperties>
</file>