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312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4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Binary_Worksheet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1369750205874279E-3"/>
          <c:y val="6.8149717514124297E-2"/>
          <c:w val="0.98572604995882518"/>
          <c:h val="0.8637005649717514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2"/>
            </a:solidFill>
            <a:ln w="9525" cmpd="sng" algn="ctr">
              <a:solidFill>
                <a:schemeClr val="bg1"/>
              </a:solidFill>
              <a:prstDash val="solid"/>
            </a:ln>
          </c:spPr>
          <c:invertIfNegative val="0"/>
          <c:dPt>
            <c:idx val="5"/>
            <c:invertIfNegative val="0"/>
            <c:bubble3D val="0"/>
            <c:spPr>
              <a:solidFill>
                <a:schemeClr val="accent6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0-F4F8-43D1-BDB3-0C48F947B1F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6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F4F8-43D1-BDB3-0C48F947B1F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6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2-F4F8-43D1-BDB3-0C48F947B1F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6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F4F8-43D1-BDB3-0C48F947B1FE}"/>
              </c:ext>
            </c:extLst>
          </c:dPt>
          <c:dLbls>
            <c:dLbl>
              <c:idx val="0"/>
              <c:layout>
                <c:manualLayout>
                  <c:x val="0"/>
                  <c:y val="0"/>
                </c:manualLayout>
              </c:layout>
              <c:tx>
                <c:rich>
                  <a:bodyPr/>
                  <a:lstStyle/>
                  <a:p>
                    <a:pPr algn="ctr" rtl="0">
                      <a:defRPr/>
                    </a:pPr>
                    <a:r>
                      <a:rPr lang="en-US"/>
                      <a:t>{number_12}</a:t>
                    </a:r>
                  </a:p>
                  <a:p>
                    <a:pPr algn="ctr" rtl="0">
                      <a:defRPr/>
                    </a:pPr>
                    <a:endParaRPr lang="en-US"/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4-F4F8-43D1-BDB3-0C48F947B1FE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tx>
                <c:rich>
                  <a:bodyPr/>
                  <a:lstStyle/>
                  <a:p>
                    <a:pPr algn="ctr" rtl="0">
                      <a:defRPr/>
                    </a:pPr>
                    <a:r>
                      <a:rPr lang="en-US"/>
                      <a:t>{number_12}</a:t>
                    </a:r>
                  </a:p>
                  <a:p>
                    <a:pPr algn="ctr" rtl="0">
                      <a:defRPr/>
                    </a:pPr>
                    <a:endParaRPr lang="en-US"/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5-F4F8-43D1-BDB3-0C48F947B1FE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tx>
                <c:rich>
                  <a:bodyPr/>
                  <a:lstStyle/>
                  <a:p>
                    <a:pPr algn="ctr" rtl="0">
                      <a:defRPr/>
                    </a:pPr>
                    <a:r>
                      <a:rPr lang="en-US"/>
                      <a:t>{number_12}</a:t>
                    </a:r>
                  </a:p>
                  <a:p>
                    <a:pPr algn="ctr" rtl="0">
                      <a:defRPr/>
                    </a:pPr>
                    <a:endParaRPr lang="en-US"/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6-F4F8-43D1-BDB3-0C48F947B1FE}"/>
                </c:ext>
              </c:extLst>
            </c:dLbl>
            <c:dLbl>
              <c:idx val="3"/>
              <c:layout>
                <c:manualLayout>
                  <c:x val="0"/>
                  <c:y val="-3.5310734463276836E-4"/>
                </c:manualLayout>
              </c:layout>
              <c:tx>
                <c:rich>
                  <a:bodyPr/>
                  <a:lstStyle/>
                  <a:p>
                    <a:pPr algn="ctr" rtl="0">
                      <a:defRPr/>
                    </a:pPr>
                    <a:r>
                      <a:rPr lang="en-US"/>
                      <a:t>{number_12}</a:t>
                    </a:r>
                  </a:p>
                  <a:p>
                    <a:pPr algn="ctr" rtl="0">
                      <a:defRPr/>
                    </a:pPr>
                    <a:endParaRPr lang="en-US"/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7-F4F8-43D1-BDB3-0C48F947B1FE}"/>
                </c:ext>
              </c:extLst>
            </c:dLbl>
            <c:dLbl>
              <c:idx val="4"/>
              <c:layout>
                <c:manualLayout>
                  <c:x val="0"/>
                  <c:y val="0"/>
                </c:manualLayout>
              </c:layout>
              <c:tx>
                <c:rich>
                  <a:bodyPr/>
                  <a:lstStyle/>
                  <a:p>
                    <a:pPr algn="ctr" rtl="0">
                      <a:defRPr/>
                    </a:pPr>
                    <a:r>
                      <a:rPr lang="en-US"/>
                      <a:t>{number_12}</a:t>
                    </a:r>
                  </a:p>
                  <a:p>
                    <a:pPr algn="ctr" rtl="0">
                      <a:defRPr/>
                    </a:pPr>
                    <a:endParaRPr lang="en-US"/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8-F4F8-43D1-BDB3-0C48F947B1FE}"/>
                </c:ext>
              </c:extLst>
            </c:dLbl>
            <c:dLbl>
              <c:idx val="5"/>
              <c:layout>
                <c:manualLayout>
                  <c:x val="0"/>
                  <c:y val="0"/>
                </c:manualLayout>
              </c:layout>
              <c:tx>
                <c:rich>
                  <a:bodyPr/>
                  <a:lstStyle/>
                  <a:p>
                    <a:pPr algn="ctr" rtl="0">
                      <a:defRPr/>
                    </a:pPr>
                    <a:r>
                      <a:rPr lang="en-US"/>
                      <a:t>{number_12}</a:t>
                    </a:r>
                  </a:p>
                  <a:p>
                    <a:pPr algn="ctr" rtl="0">
                      <a:defRPr/>
                    </a:pPr>
                    <a:endParaRPr lang="en-US"/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0-F4F8-43D1-BDB3-0C48F947B1FE}"/>
                </c:ext>
              </c:extLst>
            </c:dLbl>
            <c:dLbl>
              <c:idx val="6"/>
              <c:layout>
                <c:manualLayout>
                  <c:x val="0"/>
                  <c:y val="0"/>
                </c:manualLayout>
              </c:layout>
              <c:tx>
                <c:rich>
                  <a:bodyPr/>
                  <a:lstStyle/>
                  <a:p>
                    <a:pPr algn="ctr" rtl="0">
                      <a:defRPr/>
                    </a:pPr>
                    <a:r>
                      <a:rPr lang="en-US"/>
                      <a:t>{number_12}</a:t>
                    </a:r>
                  </a:p>
                  <a:p>
                    <a:pPr algn="ctr" rtl="0">
                      <a:defRPr/>
                    </a:pPr>
                    <a:endParaRPr lang="en-US"/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1-F4F8-43D1-BDB3-0C48F947B1FE}"/>
                </c:ext>
              </c:extLst>
            </c:dLbl>
            <c:dLbl>
              <c:idx val="7"/>
              <c:layout>
                <c:manualLayout>
                  <c:x val="0"/>
                  <c:y val="0"/>
                </c:manualLayout>
              </c:layout>
              <c:tx>
                <c:rich>
                  <a:bodyPr/>
                  <a:lstStyle/>
                  <a:p>
                    <a:pPr algn="ctr" rtl="0">
                      <a:defRPr/>
                    </a:pPr>
                    <a:r>
                      <a:rPr lang="en-US"/>
                      <a:t>{number_12}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2-F4F8-43D1-BDB3-0C48F947B1FE}"/>
                </c:ext>
              </c:extLst>
            </c:dLbl>
            <c:dLbl>
              <c:idx val="8"/>
              <c:layout>
                <c:manualLayout>
                  <c:x val="-1.0979961570136115E-3"/>
                  <c:y val="-2.8248587570622505E-3"/>
                </c:manualLayout>
              </c:layout>
              <c:tx>
                <c:rich>
                  <a:bodyPr/>
                  <a:lstStyle/>
                  <a:p>
                    <a:pPr algn="ctr" rtl="0">
                      <a:defRPr/>
                    </a:pPr>
                    <a:r>
                      <a:rPr lang="en-US"/>
                      <a:t>{number_12}</a:t>
                    </a:r>
                  </a:p>
                  <a:p>
                    <a:pPr algn="ctr" rtl="0">
                      <a:defRPr/>
                    </a:pPr>
                    <a:endParaRPr lang="en-US"/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3-F4F8-43D1-BDB3-0C48F947B1F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Sheet1!$A$1:$I$1</c:f>
              <c:numCache>
                <c:formatCode>General</c:formatCode>
                <c:ptCount val="9"/>
                <c:pt idx="0">
                  <c:v>8</c:v>
                </c:pt>
                <c:pt idx="1">
                  <c:v>8.2149999999999999</c:v>
                </c:pt>
                <c:pt idx="2">
                  <c:v>10.88</c:v>
                </c:pt>
                <c:pt idx="3">
                  <c:v>16.701000000000001</c:v>
                </c:pt>
                <c:pt idx="4">
                  <c:v>13.846000000000002</c:v>
                </c:pt>
                <c:pt idx="5">
                  <c:v>25.056000000000001</c:v>
                </c:pt>
                <c:pt idx="6">
                  <c:v>25.706999999999997</c:v>
                </c:pt>
                <c:pt idx="7">
                  <c:v>29.447466666666699</c:v>
                </c:pt>
                <c:pt idx="8">
                  <c:v>33.079838095238102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4F8-43D1-BDB3-0C48F947B1FE}"/>
            </c:ext>
          </c:extLst>
        </c:ser>
        <c:ser>
          <c:idx val="1"/>
          <c:order val="1"/>
          <c:spPr>
            <a:solidFill>
              <a:schemeClr val="accent1"/>
            </a:solidFill>
            <a:ln w="9525" cmpd="sng" algn="ctr">
              <a:solidFill>
                <a:schemeClr val="bg1"/>
              </a:solidFill>
              <a:prstDash val="solid"/>
            </a:ln>
          </c:spPr>
          <c:invertIfNegative val="0"/>
          <c:dPt>
            <c:idx val="5"/>
            <c:invertIfNegative val="0"/>
            <c:bubble3D val="0"/>
            <c:spPr>
              <a:solidFill>
                <a:schemeClr val="accent5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A-F4F8-43D1-BDB3-0C48F947B1F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5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B-F4F8-43D1-BDB3-0C48F947B1F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5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C-F4F8-43D1-BDB3-0C48F947B1F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5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D-F4F8-43D1-BDB3-0C48F947B1FE}"/>
              </c:ext>
            </c:extLst>
          </c:dPt>
          <c:dLbls>
            <c:dLbl>
              <c:idx val="0"/>
              <c:layout>
                <c:manualLayout>
                  <c:x val="0"/>
                  <c:y val="0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/>
                      <a:t>{number_12}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E-F4F8-43D1-BDB3-0C48F947B1FE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tx>
                <c:rich>
                  <a:bodyPr/>
                  <a:lstStyle/>
                  <a:p>
                    <a:pPr algn="ctr" rtl="0">
                      <a:defRPr/>
                    </a:pPr>
                    <a:r>
                      <a:rPr lang="en-US"/>
                      <a:t>{number_12}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F-F4F8-43D1-BDB3-0C48F947B1FE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tx>
                <c:rich>
                  <a:bodyPr/>
                  <a:lstStyle/>
                  <a:p>
                    <a:pPr algn="ctr" rtl="0">
                      <a:defRPr/>
                    </a:pPr>
                    <a:r>
                      <a:rPr lang="en-US"/>
                      <a:t>{number_12}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10-F4F8-43D1-BDB3-0C48F947B1FE}"/>
                </c:ext>
              </c:extLst>
            </c:dLbl>
            <c:dLbl>
              <c:idx val="3"/>
              <c:layout>
                <c:manualLayout>
                  <c:x val="0"/>
                  <c:y val="0"/>
                </c:manualLayout>
              </c:layout>
              <c:tx>
                <c:rich>
                  <a:bodyPr/>
                  <a:lstStyle/>
                  <a:p>
                    <a:pPr algn="ctr" rtl="0">
                      <a:defRPr/>
                    </a:pPr>
                    <a:r>
                      <a:rPr lang="en-US"/>
                      <a:t>{number_12}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11-F4F8-43D1-BDB3-0C48F947B1FE}"/>
                </c:ext>
              </c:extLst>
            </c:dLbl>
            <c:dLbl>
              <c:idx val="4"/>
              <c:layout>
                <c:manualLayout>
                  <c:x val="0"/>
                  <c:y val="0"/>
                </c:manualLayout>
              </c:layout>
              <c:tx>
                <c:rich>
                  <a:bodyPr/>
                  <a:lstStyle/>
                  <a:p>
                    <a:pPr algn="ctr" rtl="0">
                      <a:defRPr/>
                    </a:pPr>
                    <a:r>
                      <a:rPr lang="en-US"/>
                      <a:t>{number_12}</a:t>
                    </a:r>
                  </a:p>
                  <a:p>
                    <a:pPr algn="ctr" rtl="0">
                      <a:defRPr/>
                    </a:pPr>
                    <a:endParaRPr lang="en-US"/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12-F4F8-43D1-BDB3-0C48F947B1FE}"/>
                </c:ext>
              </c:extLst>
            </c:dLbl>
            <c:dLbl>
              <c:idx val="5"/>
              <c:layout>
                <c:manualLayout>
                  <c:x val="0"/>
                  <c:y val="-3.5310734463276836E-4"/>
                </c:manualLayout>
              </c:layout>
              <c:tx>
                <c:rich>
                  <a:bodyPr/>
                  <a:lstStyle/>
                  <a:p>
                    <a:pPr algn="ctr" rtl="0">
                      <a:defRPr/>
                    </a:pPr>
                    <a:r>
                      <a:rPr lang="en-US"/>
                      <a:t>{number_12}</a:t>
                    </a:r>
                  </a:p>
                  <a:p>
                    <a:pPr algn="ctr" rtl="0">
                      <a:defRPr/>
                    </a:pPr>
                    <a:endParaRPr lang="en-US"/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A-F4F8-43D1-BDB3-0C48F947B1FE}"/>
                </c:ext>
              </c:extLst>
            </c:dLbl>
            <c:dLbl>
              <c:idx val="6"/>
              <c:layout>
                <c:manualLayout>
                  <c:x val="0"/>
                  <c:y val="0"/>
                </c:manualLayout>
              </c:layout>
              <c:tx>
                <c:rich>
                  <a:bodyPr/>
                  <a:lstStyle/>
                  <a:p>
                    <a:pPr algn="ctr" rtl="0">
                      <a:defRPr/>
                    </a:pPr>
                    <a:r>
                      <a:rPr lang="en-US"/>
                      <a:t>{number_12}</a:t>
                    </a:r>
                  </a:p>
                  <a:p>
                    <a:pPr algn="ctr" rtl="0">
                      <a:defRPr/>
                    </a:pPr>
                    <a:endParaRPr lang="en-US"/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B-F4F8-43D1-BDB3-0C48F947B1FE}"/>
                </c:ext>
              </c:extLst>
            </c:dLbl>
            <c:dLbl>
              <c:idx val="7"/>
              <c:layout>
                <c:manualLayout>
                  <c:x val="0"/>
                  <c:y val="0"/>
                </c:manualLayout>
              </c:layout>
              <c:tx>
                <c:rich>
                  <a:bodyPr/>
                  <a:lstStyle/>
                  <a:p>
                    <a:pPr algn="ctr" rtl="0">
                      <a:defRPr/>
                    </a:pPr>
                    <a:r>
                      <a:rPr lang="en-US"/>
                      <a:t>{number_12}</a:t>
                    </a:r>
                  </a:p>
                  <a:p>
                    <a:pPr algn="ctr" rtl="0">
                      <a:defRPr/>
                    </a:pPr>
                    <a:endParaRPr lang="en-US"/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C-F4F8-43D1-BDB3-0C48F947B1FE}"/>
                </c:ext>
              </c:extLst>
            </c:dLbl>
            <c:dLbl>
              <c:idx val="8"/>
              <c:layout>
                <c:manualLayout>
                  <c:x val="0"/>
                  <c:y val="-3.5310734463276836E-4"/>
                </c:manualLayout>
              </c:layout>
              <c:tx>
                <c:rich>
                  <a:bodyPr/>
                  <a:lstStyle/>
                  <a:p>
                    <a:pPr algn="ctr" rtl="0">
                      <a:defRPr/>
                    </a:pPr>
                    <a:r>
                      <a:rPr lang="en-US"/>
                      <a:t>{number_12}</a:t>
                    </a:r>
                  </a:p>
                  <a:p>
                    <a:pPr algn="ctr" rtl="0">
                      <a:defRPr/>
                    </a:pPr>
                    <a:endParaRPr lang="en-US"/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D-F4F8-43D1-BDB3-0C48F947B1F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Sheet1!$A$2:$I$2</c:f>
              <c:numCache>
                <c:formatCode>General</c:formatCode>
                <c:ptCount val="9"/>
                <c:pt idx="0">
                  <c:v>32</c:v>
                </c:pt>
                <c:pt idx="1">
                  <c:v>33.5</c:v>
                </c:pt>
                <c:pt idx="2">
                  <c:v>34.200000000000003</c:v>
                </c:pt>
                <c:pt idx="3">
                  <c:v>36.299999999999997</c:v>
                </c:pt>
                <c:pt idx="4">
                  <c:v>37.1</c:v>
                </c:pt>
                <c:pt idx="5">
                  <c:v>35.200000000000003</c:v>
                </c:pt>
                <c:pt idx="6">
                  <c:v>37.100000000000009</c:v>
                </c:pt>
                <c:pt idx="7">
                  <c:v>41.3</c:v>
                </c:pt>
                <c:pt idx="8">
                  <c:v>43.400000000000006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F4F8-43D1-BDB3-0C48F947B1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10859440"/>
        <c:axId val="1"/>
      </c:barChart>
      <c:catAx>
        <c:axId val="31085944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85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310859440"/>
        <c:crosses val="min"/>
        <c:crossBetween val="between"/>
      </c:valAx>
    </c:plotArea>
    <c:plotVisOnly val="0"/>
    <c:dispBlanksAs val="gap"/>
    <c:showDLblsOverMax val="1"/>
  </c:chart>
  <c:txPr>
    <a:bodyPr/>
    <a:lstStyle/>
    <a:p>
      <a:pPr>
        <a:defRPr>
          <a:latin typeface="理想品牌字体 2022" panose="02000500000000000000" pitchFamily="50" charset="-122"/>
          <a:ea typeface="理想品牌字体 2022" panose="02000500000000000000" pitchFamily="50" charset="-122"/>
          <a:cs typeface="理想品牌字体 2022" panose="02000500000000000000" pitchFamily="50" charset="-122"/>
        </a:defRPr>
      </a:pPr>
      <a:endParaRPr lang="zh-CN"/>
    </a:p>
  </c:txPr>
  <c:externalData r:id="rId1">
    <c:autoUpdate val="0"/>
  </c:externalData>
  <c:userShapes r:id="rId2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0.107</cdr:x>
      <cdr:y>0.08408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22302D10-7FDF-495A-AD65-EBFFF1A20CD2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237595" cy="377985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</cdr:y>
    </cdr:from>
    <cdr:to>
      <cdr:x>0.107</cdr:x>
      <cdr:y>0.08408</cdr:y>
    </cdr:to>
    <cdr:pic>
      <cdr:nvPicPr>
        <cdr:cNvPr id="3" name="chart">
          <a:extLst xmlns:a="http://schemas.openxmlformats.org/drawingml/2006/main">
            <a:ext uri="{FF2B5EF4-FFF2-40B4-BE49-F238E27FC236}">
              <a16:creationId xmlns:a16="http://schemas.microsoft.com/office/drawing/2014/main" id="{E85D4FC2-E224-4378-9A81-787E71B6D7F2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237595" cy="377985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</cdr:y>
    </cdr:from>
    <cdr:to>
      <cdr:x>0.107</cdr:x>
      <cdr:y>0.08408</cdr:y>
    </cdr:to>
    <cdr:pic>
      <cdr:nvPicPr>
        <cdr:cNvPr id="4" name="chart">
          <a:extLst xmlns:a="http://schemas.openxmlformats.org/drawingml/2006/main">
            <a:ext uri="{FF2B5EF4-FFF2-40B4-BE49-F238E27FC236}">
              <a16:creationId xmlns:a16="http://schemas.microsoft.com/office/drawing/2014/main" id="{DA7688A7-879D-481C-AC5A-EB692114CDA5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237595" cy="377985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</cdr:y>
    </cdr:from>
    <cdr:to>
      <cdr:x>0.107</cdr:x>
      <cdr:y>0.08408</cdr:y>
    </cdr:to>
    <cdr:pic>
      <cdr:nvPicPr>
        <cdr:cNvPr id="5" name="chart">
          <a:extLst xmlns:a="http://schemas.openxmlformats.org/drawingml/2006/main">
            <a:ext uri="{FF2B5EF4-FFF2-40B4-BE49-F238E27FC236}">
              <a16:creationId xmlns:a16="http://schemas.microsoft.com/office/drawing/2014/main" id="{B655333A-86D3-40F4-92EC-752F273A42A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237595" cy="377985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</cdr:y>
    </cdr:from>
    <cdr:to>
      <cdr:x>0.107</cdr:x>
      <cdr:y>0.08408</cdr:y>
    </cdr:to>
    <cdr:pic>
      <cdr:nvPicPr>
        <cdr:cNvPr id="6" name="chart">
          <a:extLst xmlns:a="http://schemas.openxmlformats.org/drawingml/2006/main">
            <a:ext uri="{FF2B5EF4-FFF2-40B4-BE49-F238E27FC236}">
              <a16:creationId xmlns:a16="http://schemas.microsoft.com/office/drawing/2014/main" id="{CCA7067F-9FA5-413E-899C-B3B6C2B0BAF9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237595" cy="377985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C3C07-E675-4977-89F8-7ABD2A9ACFE5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5397D-C1FB-4096-BADD-203D31C8A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186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22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7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90286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95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8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268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3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237349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3" Type="http://schemas.openxmlformats.org/officeDocument/2006/relationships/tags" Target="../tags/tag6.xml"/><Relationship Id="rId21" Type="http://schemas.openxmlformats.org/officeDocument/2006/relationships/tags" Target="../tags/tag24.xml"/><Relationship Id="rId34" Type="http://schemas.openxmlformats.org/officeDocument/2006/relationships/chart" Target="../charts/chart1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image" Target="../media/image5.emf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tags" Target="../tags/tag32.xml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oleObject" Target="../embeddings/oleObject5.bin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notesSlide" Target="../notesSlides/notesSlide1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slideLayout" Target="../slideLayouts/slideLayout5.xml"/><Relationship Id="rId8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56A92511-01E3-3B4D-9CD3-912E972ECB5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think-cell 幻灯片" r:id="rId32" imgW="360" imgH="360" progId="TCLayout.ActiveDocument.1">
                  <p:embed/>
                </p:oleObj>
              </mc:Choice>
              <mc:Fallback>
                <p:oleObj name="think-cell 幻灯片" r:id="rId32" imgW="360" imgH="36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6A92511-01E3-3B4D-9CD3-912E972ECB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457DD58-D135-BDE3-D4CA-85EAE842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altLang="zh-CN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{title}</a:t>
            </a:r>
            <a:endParaRPr lang="en-US" dirty="0">
              <a:latin typeface="理想品牌字体 2022" panose="02000500000000000000" pitchFamily="50" charset="-122"/>
              <a:ea typeface="理想品牌字体 2022" panose="02000500000000000000" pitchFamily="50" charset="-122"/>
              <a:cs typeface="理想品牌字体 2022" panose="02000500000000000000" pitchFamily="50" charset="-122"/>
            </a:endParaRPr>
          </a:p>
        </p:txBody>
      </p:sp>
      <p:graphicFrame>
        <p:nvGraphicFramePr>
          <p:cNvPr id="36" name="Chart 3">
            <a:extLst>
              <a:ext uri="{FF2B5EF4-FFF2-40B4-BE49-F238E27FC236}">
                <a16:creationId xmlns:a16="http://schemas.microsoft.com/office/drawing/2014/main" id="{706382AE-5B8A-44F3-8851-BE27CC664DB0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4436702"/>
              </p:ext>
            </p:extLst>
          </p:nvPr>
        </p:nvGraphicFramePr>
        <p:xfrm>
          <a:off x="320675" y="1258888"/>
          <a:ext cx="11566525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4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0F36A7-C487-6886-60FD-44225A77332E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 flipV="1">
            <a:off x="1036637" y="2541588"/>
            <a:ext cx="5067300" cy="500063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1E2183B-9084-BE55-A659-DF76E4D18AE1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 flipV="1">
            <a:off x="6103937" y="1374775"/>
            <a:ext cx="5067300" cy="1166813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33">
            <a:extLst>
              <a:ext uri="{FF2B5EF4-FFF2-40B4-BE49-F238E27FC236}">
                <a16:creationId xmlns:a16="http://schemas.microsoft.com/office/drawing/2014/main" id="{B04653B1-7CC7-16E5-8D89-C132891CFD07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806450" y="5507038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itchFamily="34" charset="0"/>
              </a:rPr>
              <a:t>{year_1}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Arial" pitchFamily="34" charset="0"/>
            </a:endParaRPr>
          </a:p>
        </p:txBody>
      </p: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E2B7F7DF-0EC6-9E2D-F77C-DF4FBE90012B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2073275" y="5507038"/>
            <a:ext cx="4603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itchFamily="34" charset="0"/>
              </a:rPr>
              <a:t>{year_2}</a:t>
            </a:r>
          </a:p>
        </p:txBody>
      </p:sp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41EAFAB6-5B04-42A9-4D49-252CAA4F2B51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3338513" y="5507038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itchFamily="34" charset="0"/>
              </a:rPr>
              <a:t>{year_3}</a:t>
            </a:r>
          </a:p>
        </p:txBody>
      </p:sp>
      <p:sp>
        <p:nvSpPr>
          <p:cNvPr id="13" name="Text Placeholder 33">
            <a:extLst>
              <a:ext uri="{FF2B5EF4-FFF2-40B4-BE49-F238E27FC236}">
                <a16:creationId xmlns:a16="http://schemas.microsoft.com/office/drawing/2014/main" id="{C6853431-4E80-F0CA-A60A-696DB061F1C0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4605338" y="5507038"/>
            <a:ext cx="4635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itchFamily="34" charset="0"/>
              </a:rPr>
              <a:t>{year_4}</a:t>
            </a: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Arial" pitchFamily="34" charset="0"/>
            </a:endParaRPr>
          </a:p>
        </p:txBody>
      </p:sp>
      <p:sp>
        <p:nvSpPr>
          <p:cNvPr id="14" name="Text Placeholder 33">
            <a:extLst>
              <a:ext uri="{FF2B5EF4-FFF2-40B4-BE49-F238E27FC236}">
                <a16:creationId xmlns:a16="http://schemas.microsoft.com/office/drawing/2014/main" id="{FF2579BA-910E-68A4-02AF-366A41A94461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5873750" y="5507038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itchFamily="34" charset="0"/>
              </a:rPr>
              <a:t>{year_5}</a:t>
            </a: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Arial" pitchFamily="34" charset="0"/>
            </a:endParaRPr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4D11FCAB-8310-9FC0-E121-E8E50A808E60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7146925" y="5507038"/>
            <a:ext cx="4476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itchFamily="34" charset="0"/>
              </a:rPr>
              <a:t>{year_6}</a:t>
            </a: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Arial" pitchFamily="34" charset="0"/>
            </a:endParaRPr>
          </a:p>
        </p:txBody>
      </p:sp>
      <p:sp>
        <p:nvSpPr>
          <p:cNvPr id="16" name="Text Placeholder 33">
            <a:extLst>
              <a:ext uri="{FF2B5EF4-FFF2-40B4-BE49-F238E27FC236}">
                <a16:creationId xmlns:a16="http://schemas.microsoft.com/office/drawing/2014/main" id="{D2DE583F-8268-2428-521A-A98DA12DB6F7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8405813" y="5507038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itchFamily="34" charset="0"/>
              </a:rPr>
              <a:t>{year_7}</a:t>
            </a: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Arial" pitchFamily="34" charset="0"/>
            </a:endParaRPr>
          </a:p>
        </p:txBody>
      </p:sp>
      <p:sp>
        <p:nvSpPr>
          <p:cNvPr id="17" name="Text Placeholder 33">
            <a:extLst>
              <a:ext uri="{FF2B5EF4-FFF2-40B4-BE49-F238E27FC236}">
                <a16:creationId xmlns:a16="http://schemas.microsoft.com/office/drawing/2014/main" id="{2647D264-6006-28EE-867F-EA5A5CB21AE8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9674225" y="5507038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itchFamily="34" charset="0"/>
              </a:rPr>
              <a:t>{year_8}</a:t>
            </a: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Arial" pitchFamily="34" charset="0"/>
            </a:endParaRPr>
          </a:p>
        </p:txBody>
      </p:sp>
      <p:sp>
        <p:nvSpPr>
          <p:cNvPr id="18" name="Text Placeholder 33">
            <a:extLst>
              <a:ext uri="{FF2B5EF4-FFF2-40B4-BE49-F238E27FC236}">
                <a16:creationId xmlns:a16="http://schemas.microsoft.com/office/drawing/2014/main" id="{5A1F1E7C-21EA-EFE5-C44E-BF1FD1D9DF5D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10939463" y="5507038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itchFamily="34" charset="0"/>
              </a:rPr>
              <a:t>{year_9}</a:t>
            </a: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Arial" pitchFamily="34" charset="0"/>
            </a:endParaRP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814388" y="3382963"/>
            <a:ext cx="4460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{number_3}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2111376" y="3305175"/>
            <a:ext cx="3857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{number_4}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3370263" y="3151188"/>
            <a:ext cx="4016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{number_5}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4618038" y="2789238"/>
            <a:ext cx="4381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{number_6}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5884863" y="2882900"/>
            <a:ext cx="439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{number_7}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7153275" y="2457450"/>
            <a:ext cx="4365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{number_8}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8420100" y="2341563"/>
            <a:ext cx="4365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{number_9}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9699625" y="1978025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{number_10}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10961688" y="1716088"/>
            <a:ext cx="4206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{number_11}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3013075" y="2640013"/>
            <a:ext cx="1114425" cy="301625"/>
          </a:xfrm>
          <a:prstGeom prst="ellipse">
            <a:avLst/>
          </a:prstGeom>
          <a:solidFill>
            <a:schemeClr val="bg1"/>
          </a:solidFill>
          <a:ln w="9525" cmpd="sng" algn="ctr">
            <a:solidFill>
              <a:schemeClr val="tx1"/>
            </a:solidFill>
          </a:ln>
          <a:effectLst/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400" b="1" dirty="0">
                <a:solidFill>
                  <a:srgbClr val="F2F2F2">
                    <a:lumMod val="10000"/>
                  </a:srgbClr>
                </a:solidFill>
              </a:rPr>
              <a:t>{</a:t>
            </a:r>
            <a:r>
              <a:rPr lang="en-US" altLang="en-US" sz="1400" b="1" dirty="0">
                <a:solidFill>
                  <a:srgbClr val="F2F2F2">
                    <a:lumMod val="10000"/>
                  </a:srgbClr>
                </a:solidFill>
              </a:rPr>
              <a:t>compound </a:t>
            </a:r>
            <a:r>
              <a:rPr lang="en-US" altLang="en-US" sz="1400" b="1" dirty="0">
                <a:solidFill>
                  <a:srgbClr val="F2F2F2">
                    <a:lumMod val="10000"/>
                  </a:srgbClr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growth</a:t>
            </a:r>
            <a:r>
              <a:rPr lang="en-US" altLang="en-US" sz="1400" b="1" dirty="0">
                <a:solidFill>
                  <a:srgbClr val="F2F2F2">
                    <a:lumMod val="10000"/>
                  </a:srgbClr>
                </a:solidFill>
              </a:rPr>
              <a:t> rat</a:t>
            </a:r>
            <a:r>
              <a:rPr lang="en-US" altLang="zh-CN" sz="1400" b="1" dirty="0">
                <a:solidFill>
                  <a:srgbClr val="F2F2F2">
                    <a:lumMod val="10000"/>
                  </a:srgbClr>
                </a:solidFill>
              </a:rPr>
              <a:t>e_1}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8047038" y="1806575"/>
            <a:ext cx="1181100" cy="301625"/>
          </a:xfrm>
          <a:prstGeom prst="ellipse">
            <a:avLst/>
          </a:prstGeom>
          <a:solidFill>
            <a:schemeClr val="bg1"/>
          </a:solidFill>
          <a:ln w="9525" cmpd="sng" algn="ctr">
            <a:solidFill>
              <a:schemeClr val="tx1"/>
            </a:solidFill>
          </a:ln>
          <a:effectLst/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400" b="1" dirty="0">
                <a:solidFill>
                  <a:srgbClr val="F2F2F2">
                    <a:lumMod val="10000"/>
                  </a:srgbClr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</a:t>
            </a:r>
            <a:r>
              <a:rPr lang="en-US" altLang="en-US" sz="1400" b="1" dirty="0">
                <a:solidFill>
                  <a:srgbClr val="F2F2F2">
                    <a:lumMod val="10000"/>
                  </a:srgbClr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compound growth rat</a:t>
            </a:r>
            <a:r>
              <a:rPr lang="en-US" altLang="zh-CN" sz="1400" b="1" dirty="0">
                <a:solidFill>
                  <a:srgbClr val="F2F2F2">
                    <a:lumMod val="10000"/>
                  </a:srgbClr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e_2}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F0E804-7D21-325E-53FB-1A7530437E1F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>
            <a:off x="474663" y="1641475"/>
            <a:ext cx="250825" cy="1873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AF548BC-1008-60E0-E47C-5CC4270277CF}"/>
              </a:ext>
            </a:extLst>
          </p:cNvPr>
          <p:cNvSpPr/>
          <p:nvPr>
            <p:custDataLst>
              <p:tags r:id="rId27"/>
            </p:custDataLst>
          </p:nvPr>
        </p:nvSpPr>
        <p:spPr bwMode="auto">
          <a:xfrm>
            <a:off x="474663" y="1905000"/>
            <a:ext cx="250825" cy="18732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D354DFD-F296-85E6-0EE3-B091CAE79D42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776288" y="1636713"/>
            <a:ext cx="173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{label_1}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776288" y="1900238"/>
            <a:ext cx="20351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{label_2}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0F15E638-02FA-6428-BAC2-9C097992E5CB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5269071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arrow, stacked, column, columns, bar, bars, think-cell, chart, charts, graph, graphs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E20C8570-0CB3-6150-D4FC-70274824CE84}"/>
              </a:ext>
            </a:extLst>
          </p:cNvPr>
          <p:cNvSpPr txBox="1">
            <a:spLocks/>
          </p:cNvSpPr>
          <p:nvPr/>
        </p:nvSpPr>
        <p:spPr>
          <a:xfrm>
            <a:off x="403731" y="886115"/>
            <a:ext cx="7062876" cy="21544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{text}</a:t>
            </a:r>
          </a:p>
        </p:txBody>
      </p:sp>
    </p:spTree>
    <p:extLst>
      <p:ext uri="{BB962C8B-B14F-4D97-AF65-F5344CB8AC3E}">
        <p14:creationId xmlns:p14="http://schemas.microsoft.com/office/powerpoint/2010/main" val="13595020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v2Tmh9luVN2PjPmyZv8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Z4SJ9ZvvTC.A9mEXhsO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5FE5VBvd04hFH89JrfyL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_zv7W0BwjO8oIjyvHmg3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6fVwMRjnMYKDEYZJAc_U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0gWrlpecb2bGjz1VueOE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T2u4tRO7oLMb85gyZqUH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TLmFAxEuxMekdKDvq6a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HZwlQoXfzrQm1jMSPhzg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2xh4u9m5SUQXqsGGuYy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61NyqBay.cNz_nClUrB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L3_c38_Ooyzmqb3X4vg7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bcCBlxA96moYcreA7k.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kldaiJ3YtiPOdsHYq6i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aSNxJcx1T2tPo5oS5kED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aH.L.ABCPM_qJ.pAMaGF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xWoVEYbveUfxtGovsDnY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Lf9iCf62BesnuSCkBsky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C2PeNoM_sF9XgsrLxrFs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3dS4w8ihIw1BYHPUcgC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BMG_enETVD1JxQCKQqT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OPIDmv8cnMrh5BKlQG0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lVyyTJAg_PCDQEzWir9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uYcCf_plSK62QpxZivTH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IpnwI6xwV5L6p_U69WS.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ILdvS5p_eY9ZtikLyzsc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nSndZMemy3UaXUWbTtAw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宽屏</PresentationFormat>
  <Paragraphs>43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理想品牌字体 2022</vt:lpstr>
      <vt:lpstr>Arial</vt:lpstr>
      <vt:lpstr>Calibri</vt:lpstr>
      <vt:lpstr>Trebuchet MS</vt:lpstr>
      <vt:lpstr>Wingdings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贾轶涵</cp:lastModifiedBy>
  <cp:revision>3</cp:revision>
  <dcterms:created xsi:type="dcterms:W3CDTF">2025-09-03T06:22:07Z</dcterms:created>
  <dcterms:modified xsi:type="dcterms:W3CDTF">2025-09-16T05:56:19Z</dcterms:modified>
</cp:coreProperties>
</file>