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401E-2"/>
          <c:y val="4.0607299999999999E-2"/>
          <c:w val="0.94559899999999997"/>
          <c:h val="0.82064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2020年</c:v>
                </c:pt>
              </c:strCache>
            </c:strRef>
          </c:tx>
          <c:spPr>
            <a:solidFill>
              <a:srgbClr val="CCCCCC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 </a:t>
                    </a:r>
                    <a:fld id="{5DF7AD5C-9A75-E34B-A4E1-C95914B0CAFE}" type="VALUE">
                      <a:rPr lang="en-US" altLang="zh-CN" smtClean="0"/>
                      <a:pPr/>
                      <a:t>[值]</a:t>
                    </a:fld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FD4-7144-AA91-B9DEFA7EDBBA}"/>
                </c:ext>
              </c:extLst>
            </c:dLbl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1180</c:v>
                </c:pt>
                <c:pt idx="1">
                  <c:v>659</c:v>
                </c:pt>
                <c:pt idx="2">
                  <c:v>1447</c:v>
                </c:pt>
                <c:pt idx="3">
                  <c:v>2622</c:v>
                </c:pt>
                <c:pt idx="4">
                  <c:v>2148</c:v>
                </c:pt>
                <c:pt idx="5">
                  <c:v>1843</c:v>
                </c:pt>
                <c:pt idx="6">
                  <c:v>2445</c:v>
                </c:pt>
                <c:pt idx="7">
                  <c:v>2771</c:v>
                </c:pt>
                <c:pt idx="8">
                  <c:v>3504</c:v>
                </c:pt>
                <c:pt idx="9">
                  <c:v>4520</c:v>
                </c:pt>
                <c:pt idx="10">
                  <c:v>5020</c:v>
                </c:pt>
                <c:pt idx="11">
                  <c:v>5902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4-7144-AA91-B9DEFA7EDBB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2021年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5379</c:v>
                </c:pt>
                <c:pt idx="1">
                  <c:v>2300</c:v>
                </c:pt>
                <c:pt idx="2">
                  <c:v>4900</c:v>
                </c:pt>
                <c:pt idx="3">
                  <c:v>5539</c:v>
                </c:pt>
                <c:pt idx="4">
                  <c:v>4323</c:v>
                </c:pt>
                <c:pt idx="5">
                  <c:v>7713</c:v>
                </c:pt>
                <c:pt idx="6">
                  <c:v>8589</c:v>
                </c:pt>
                <c:pt idx="7">
                  <c:v>9453</c:v>
                </c:pt>
                <c:pt idx="8">
                  <c:v>12094</c:v>
                </c:pt>
                <c:pt idx="9">
                  <c:v>13450</c:v>
                </c:pt>
                <c:pt idx="10">
                  <c:v>14233</c:v>
                </c:pt>
                <c:pt idx="11">
                  <c:v>15035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4-7144-AA91-B9DEFA7ED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LiciumFont 2022 Normal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in val="1"/>
        </c:scaling>
        <c:delete val="0"/>
        <c:axPos val="l"/>
        <c:numFmt formatCode="[$￥-804]#,##0.00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100" b="0" i="0" u="none" strike="noStrike">
                <a:solidFill>
                  <a:srgbClr val="FFFFFF"/>
                </a:solidFill>
                <a:latin typeface="LiciumFont 2022 Normal"/>
              </a:defRPr>
            </a:pPr>
            <a:endParaRPr lang="zh-CN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89299999999998"/>
          <c:w val="0.31916899999999998"/>
          <c:h val="5.31073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295899999999999"/>
          <c:y val="5.0000000000000001E-3"/>
          <c:w val="0.73408099999999998"/>
          <c:h val="0.85731199999999996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5EE5-F14D-B4E5-49B6F9978E8F}"/>
              </c:ext>
            </c:extLst>
          </c:dPt>
          <c:dPt>
            <c:idx val="1"/>
            <c:bubble3D val="0"/>
            <c:spPr>
              <a:solidFill>
                <a:srgbClr val="E1B87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5-F14D-B4E5-49B6F9978E8F}"/>
              </c:ext>
            </c:extLst>
          </c:dPt>
          <c:dPt>
            <c:idx val="2"/>
            <c:bubble3D val="0"/>
            <c:spPr>
              <a:solidFill>
                <a:srgbClr val="66666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5-F14D-B4E5-49B6F9978E8F}"/>
              </c:ext>
            </c:extLst>
          </c:dPt>
          <c:dPt>
            <c:idx val="3"/>
            <c:bubble3D val="0"/>
            <c:spPr>
              <a:solidFill>
                <a:srgbClr val="A9A9A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5-F14D-B4E5-49B6F9978E8F}"/>
              </c:ext>
            </c:extLst>
          </c:dPt>
          <c:dPt>
            <c:idx val="4"/>
            <c:bubble3D val="0"/>
            <c:spPr>
              <a:solidFill>
                <a:srgbClr val="CCCCCC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5EE5-F14D-B4E5-49B6F9978E8F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EE5-F14D-B4E5-49B6F9978E8F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EE5-F14D-B4E5-49B6F9978E8F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EE5-F14D-B4E5-49B6F9978E8F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EE5-F14D-B4E5-49B6F9978E8F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EE5-F14D-B4E5-49B6F9978E8F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车型1 </c:v>
                </c:pt>
                <c:pt idx="1">
                  <c:v>车型2 </c:v>
                </c:pt>
                <c:pt idx="2">
                  <c:v>车型3</c:v>
                </c:pt>
                <c:pt idx="3">
                  <c:v>车型4</c:v>
                </c:pt>
                <c:pt idx="4">
                  <c:v>车型5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26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E5-F14D-B4E5-49B6F9978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021"/>
          <c:w val="1"/>
          <c:h val="5.39789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91B0-EAEC-4BF4-B06B-A33BDBE85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FFCCB-2134-42BD-B160-E522C7802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52D59-FAD1-46BD-9365-8CB4CE58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D357E-3BF6-4783-8C65-19D61408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0C2EC-AF25-44E9-A9F5-EE1C8472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8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E4E8-068F-465D-BDF6-B5FE58E3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B0765-35DE-4EA5-9142-5CB86F35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C195D-605C-4DDE-8B4D-34B4BE87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70815-5E58-4417-BA5F-B0B510DA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A5075-CB67-427E-8A30-AA9214C4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5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85737-8B99-4AD8-9C08-8E4848E84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27FA1-2DA8-4328-B306-C8368915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86E85-3D6F-48AB-9D3A-135A5231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FCC74-C2A4-4B02-A314-DBBB125D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B7379-0437-4A79-AB09-47993650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7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125" y="-229"/>
            <a:ext cx="4316635" cy="68572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defRPr sz="3200" spc="0">
                <a:latin typeface="+mn-lt"/>
                <a:ea typeface="+mn-ea"/>
                <a:cs typeface="+mn-cs"/>
                <a:sym typeface="LiciumFont 2022 Bold"/>
              </a:defRPr>
            </a:pPr>
            <a:endParaRPr sz="1600"/>
          </a:p>
        </p:txBody>
      </p:sp>
      <p:grpSp>
        <p:nvGrpSpPr>
          <p:cNvPr id="22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23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4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5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6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7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8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9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0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1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2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3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4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5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39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37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8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41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2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3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4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5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6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7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8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9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0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1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2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3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6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7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8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9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0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1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2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84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64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5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6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7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8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9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0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1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2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3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4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5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6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7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80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78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79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81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2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3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136632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文件名称 18pt"/>
          <p:cNvSpPr txBox="1"/>
          <p:nvPr/>
        </p:nvSpPr>
        <p:spPr>
          <a:xfrm>
            <a:off x="505081" y="6123275"/>
            <a:ext cx="1667164" cy="29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ts val="6600"/>
              </a:lnSpc>
              <a:defRPr sz="1800" spc="107"/>
            </a:lvl1pPr>
          </a:lstStyle>
          <a:p>
            <a:r>
              <a:rPr sz="900"/>
              <a:t>文件名称 18pt</a:t>
            </a:r>
          </a:p>
        </p:txBody>
      </p:sp>
    </p:spTree>
    <p:extLst>
      <p:ext uri="{BB962C8B-B14F-4D97-AF65-F5344CB8AC3E}">
        <p14:creationId xmlns:p14="http://schemas.microsoft.com/office/powerpoint/2010/main" val="29752870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93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4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5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6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7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8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9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0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1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2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3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4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5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6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109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107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108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110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1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2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114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5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7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9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0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1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2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3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4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5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6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7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8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9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0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1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2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3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5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1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49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0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1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2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3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4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5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6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7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8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9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0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162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3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主标题 Bold 50pt"/>
          <p:cNvSpPr txBox="1">
            <a:spLocks noGrp="1"/>
          </p:cNvSpPr>
          <p:nvPr>
            <p:ph type="body" sz="quarter" idx="21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167" name="文件名称 22.5pt"/>
          <p:cNvSpPr txBox="1">
            <a:spLocks noGrp="1"/>
          </p:cNvSpPr>
          <p:nvPr>
            <p:ph type="body" sz="quarter" idx="22"/>
          </p:nvPr>
        </p:nvSpPr>
        <p:spPr>
          <a:xfrm rot="16200000">
            <a:off x="10066543" y="3813073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1125" spc="68"/>
            </a:lvl1pPr>
          </a:lstStyle>
          <a:p>
            <a:r>
              <a:t>文件名称 22.5pt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8737" y="6164998"/>
            <a:ext cx="274114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9" name="副标题一 Bold 30pt"/>
          <p:cNvSpPr txBox="1">
            <a:spLocks noGrp="1"/>
          </p:cNvSpPr>
          <p:nvPr>
            <p:ph type="body" sz="quarter" idx="23"/>
          </p:nvPr>
        </p:nvSpPr>
        <p:spPr>
          <a:xfrm>
            <a:off x="527379" y="138741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副标题一 Bold 30pt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821408"/>
            <a:ext cx="685742" cy="267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094458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这是分点的第一层级。 副标题的高度默认为此。Regular 30pt…"/>
          <p:cNvSpPr txBox="1">
            <a:spLocks noGrp="1"/>
          </p:cNvSpPr>
          <p:nvPr>
            <p:ph type="body" sz="quarter" idx="24"/>
          </p:nvPr>
        </p:nvSpPr>
        <p:spPr>
          <a:xfrm>
            <a:off x="527379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3" name="副标题二 30pt"/>
          <p:cNvSpPr txBox="1">
            <a:spLocks noGrp="1"/>
          </p:cNvSpPr>
          <p:nvPr>
            <p:ph type="body" sz="quarter" idx="25"/>
          </p:nvPr>
        </p:nvSpPr>
        <p:spPr>
          <a:xfrm>
            <a:off x="4331356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副标题二 30pt</a:t>
            </a:r>
          </a:p>
        </p:txBody>
      </p:sp>
      <p:sp>
        <p:nvSpPr>
          <p:cNvPr id="174" name="副标题三 30pt"/>
          <p:cNvSpPr txBox="1">
            <a:spLocks noGrp="1"/>
          </p:cNvSpPr>
          <p:nvPr>
            <p:ph type="body" sz="quarter" idx="26"/>
          </p:nvPr>
        </p:nvSpPr>
        <p:spPr>
          <a:xfrm>
            <a:off x="8128983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副标题三 30pt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633911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这是分点的第一层级。 副标题的高度默认为此。Regular 30pt…"/>
          <p:cNvSpPr txBox="1">
            <a:spLocks noGrp="1"/>
          </p:cNvSpPr>
          <p:nvPr>
            <p:ph type="body" sz="quarter" idx="27"/>
          </p:nvPr>
        </p:nvSpPr>
        <p:spPr>
          <a:xfrm>
            <a:off x="4331356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7" name="这是分点的第一层级。 副标题的高度默认为此。Regular 30pt…"/>
          <p:cNvSpPr txBox="1">
            <a:spLocks noGrp="1"/>
          </p:cNvSpPr>
          <p:nvPr>
            <p:ph type="body" sz="quarter" idx="28"/>
          </p:nvPr>
        </p:nvSpPr>
        <p:spPr>
          <a:xfrm>
            <a:off x="8128983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</p:spTree>
    <p:extLst>
      <p:ext uri="{BB962C8B-B14F-4D97-AF65-F5344CB8AC3E}">
        <p14:creationId xmlns:p14="http://schemas.microsoft.com/office/powerpoint/2010/main" val="274156806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662367"/>
            <a:ext cx="3698502" cy="27571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</a:defRPr>
            </a:lvl1pPr>
          </a:lstStyle>
          <a:p>
            <a:r>
              <a:t>YYYY MM DD 22.5pt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rPr lang="en-US" altLang="zh-CN" smtClean="0"/>
              <a:t>‹#›</a:t>
            </a:fld>
            <a:endParaRPr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084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内容章节一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1669585"/>
            <a:ext cx="165852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内容章节一</a:t>
            </a:r>
          </a:p>
        </p:txBody>
      </p:sp>
      <p:sp>
        <p:nvSpPr>
          <p:cNvPr id="225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1320713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sp>
        <p:nvSpPr>
          <p:cNvPr id="226" name="目录 50pt"/>
          <p:cNvSpPr txBox="1">
            <a:spLocks noGrp="1"/>
          </p:cNvSpPr>
          <p:nvPr>
            <p:ph type="body" sz="quarter" idx="23"/>
          </p:nvPr>
        </p:nvSpPr>
        <p:spPr>
          <a:xfrm>
            <a:off x="488950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目录 50pt</a:t>
            </a:r>
          </a:p>
        </p:txBody>
      </p:sp>
      <p:sp>
        <p:nvSpPr>
          <p:cNvPr id="227" name="内容章节二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488950" y="2614640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内容章节二</a:t>
            </a:r>
          </a:p>
        </p:txBody>
      </p:sp>
      <p:sp>
        <p:nvSpPr>
          <p:cNvPr id="228" name="02"/>
          <p:cNvSpPr txBox="1">
            <a:spLocks noGrp="1"/>
          </p:cNvSpPr>
          <p:nvPr>
            <p:ph type="body" sz="quarter" idx="25"/>
          </p:nvPr>
        </p:nvSpPr>
        <p:spPr>
          <a:xfrm>
            <a:off x="488950" y="2265767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02</a:t>
            </a:r>
          </a:p>
        </p:txBody>
      </p:sp>
      <p:sp>
        <p:nvSpPr>
          <p:cNvPr id="229" name="内容章节三"/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488950" y="3559695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内容章节三</a:t>
            </a:r>
          </a:p>
        </p:txBody>
      </p:sp>
      <p:sp>
        <p:nvSpPr>
          <p:cNvPr id="230" name="03"/>
          <p:cNvSpPr txBox="1">
            <a:spLocks noGrp="1"/>
          </p:cNvSpPr>
          <p:nvPr>
            <p:ph type="body" sz="quarter" idx="27"/>
          </p:nvPr>
        </p:nvSpPr>
        <p:spPr>
          <a:xfrm>
            <a:off x="488950" y="3210821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03</a:t>
            </a:r>
          </a:p>
        </p:txBody>
      </p:sp>
      <p:sp>
        <p:nvSpPr>
          <p:cNvPr id="231" name="内容章节四"/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488950" y="4504749"/>
            <a:ext cx="165547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内容章节四</a:t>
            </a:r>
          </a:p>
        </p:txBody>
      </p:sp>
      <p:sp>
        <p:nvSpPr>
          <p:cNvPr id="232" name="04"/>
          <p:cNvSpPr txBox="1">
            <a:spLocks noGrp="1"/>
          </p:cNvSpPr>
          <p:nvPr>
            <p:ph type="body" sz="quarter" idx="29"/>
          </p:nvPr>
        </p:nvSpPr>
        <p:spPr>
          <a:xfrm>
            <a:off x="488950" y="4155876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04</a:t>
            </a:r>
          </a:p>
        </p:txBody>
      </p:sp>
      <p:sp>
        <p:nvSpPr>
          <p:cNvPr id="233" name="内容章节五"/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488950" y="5449803"/>
            <a:ext cx="1655577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内容章节五</a:t>
            </a:r>
          </a:p>
        </p:txBody>
      </p:sp>
      <p:sp>
        <p:nvSpPr>
          <p:cNvPr id="234" name="05"/>
          <p:cNvSpPr txBox="1">
            <a:spLocks noGrp="1"/>
          </p:cNvSpPr>
          <p:nvPr>
            <p:ph type="body" sz="quarter" idx="31"/>
          </p:nvPr>
        </p:nvSpPr>
        <p:spPr>
          <a:xfrm>
            <a:off x="488950" y="5100930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05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9FB067-B3F0-8D45-A6D2-EAE7D84AEB67}"/>
              </a:ext>
            </a:extLst>
          </p:cNvPr>
          <p:cNvCxnSpPr/>
          <p:nvPr userDrawn="1"/>
        </p:nvCxnSpPr>
        <p:spPr>
          <a:xfrm>
            <a:off x="488950" y="1771563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A256AC-5BBB-8F4B-8271-7A008CC41BA4}"/>
              </a:ext>
            </a:extLst>
          </p:cNvPr>
          <p:cNvCxnSpPr/>
          <p:nvPr userDrawn="1"/>
        </p:nvCxnSpPr>
        <p:spPr>
          <a:xfrm>
            <a:off x="488950" y="2726906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8CA4B0-526E-6046-BE27-F9FB3531C2FE}"/>
              </a:ext>
            </a:extLst>
          </p:cNvPr>
          <p:cNvCxnSpPr/>
          <p:nvPr userDrawn="1"/>
        </p:nvCxnSpPr>
        <p:spPr>
          <a:xfrm>
            <a:off x="488950" y="3668602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4318-3354-A549-A409-15600888EC7E}"/>
              </a:ext>
            </a:extLst>
          </p:cNvPr>
          <p:cNvCxnSpPr/>
          <p:nvPr userDrawn="1"/>
        </p:nvCxnSpPr>
        <p:spPr>
          <a:xfrm>
            <a:off x="488950" y="4617121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362BAF-ED64-444A-BD80-46FB4E8EE0F1}"/>
              </a:ext>
            </a:extLst>
          </p:cNvPr>
          <p:cNvCxnSpPr/>
          <p:nvPr userDrawn="1"/>
        </p:nvCxnSpPr>
        <p:spPr>
          <a:xfrm>
            <a:off x="488950" y="5558817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64235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3" name="纯文字内容排版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3198624"/>
            <a:ext cx="5460243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纯文字内容排版</a:t>
            </a:r>
          </a:p>
        </p:txBody>
      </p:sp>
      <p:sp>
        <p:nvSpPr>
          <p:cNvPr id="294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2677924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4650"/>
              </a:lnSpc>
              <a:spcBef>
                <a:spcPts val="0"/>
              </a:spcBef>
              <a:buClrTx/>
              <a:buSzTx/>
              <a:buNone/>
              <a:defRPr sz="2000" spc="12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D4FBEE-D138-CC49-8CBB-F4060F088CF3}"/>
              </a:ext>
            </a:extLst>
          </p:cNvPr>
          <p:cNvCxnSpPr>
            <a:cxnSpLocks/>
          </p:cNvCxnSpPr>
          <p:nvPr userDrawn="1"/>
        </p:nvCxnSpPr>
        <p:spPr>
          <a:xfrm>
            <a:off x="488950" y="3154174"/>
            <a:ext cx="2413276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961428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PT文档中所使用的中英文字体，请使用理想品牌字体，正文使用Regular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540079" y="1386120"/>
            <a:ext cx="6667050" cy="4699108"/>
          </a:xfrm>
          <a:prstGeom prst="rect">
            <a:avLst/>
          </a:prstGeom>
        </p:spPr>
        <p:txBody>
          <a:bodyPr anchor="t">
            <a:noAutofit/>
          </a:bodyPr>
          <a:lstStyle>
            <a:lvl2pPr>
              <a:lnSpc>
                <a:spcPct val="150000"/>
              </a:lnSpc>
              <a:defRPr/>
            </a:lvl2pPr>
          </a:lstStyle>
          <a:p>
            <a:pPr marL="0" lvl="1" indent="0">
              <a:buSzTx/>
              <a:buNone/>
            </a:pPr>
            <a:r>
              <a:rPr dirty="0" err="1"/>
              <a:t>PPT文档中所使用的中英文字体，请使用理想品牌字体，正文使用Regular</a:t>
            </a:r>
            <a:r>
              <a:rPr dirty="0"/>
              <a:t>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</a:t>
            </a:r>
            <a:br>
              <a:rPr dirty="0"/>
            </a:br>
            <a:endParaRPr dirty="0"/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</p:txBody>
      </p:sp>
      <p:sp>
        <p:nvSpPr>
          <p:cNvPr id="303" name="主标题 Bold 50pt"/>
          <p:cNvSpPr txBox="1">
            <a:spLocks noGrp="1"/>
          </p:cNvSpPr>
          <p:nvPr>
            <p:ph type="body" sz="quarter" idx="22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23874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图片 1"/>
          <p:cNvSpPr>
            <a:spLocks noGrp="1"/>
          </p:cNvSpPr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12" name="文字与单张图片 Bold 50pt"/>
          <p:cNvSpPr txBox="1">
            <a:spLocks noGrp="1"/>
          </p:cNvSpPr>
          <p:nvPr>
            <p:ph type="body" sz="quarter" idx="22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文字与单张图片 Bold 50pt</a:t>
            </a:r>
          </a:p>
        </p:txBody>
      </p:sp>
      <p:sp>
        <p:nvSpPr>
          <p:cNvPr id="313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3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2pPr>
              <a:defRPr sz="1500" b="0" i="0" u="none" strike="noStrike" cap="none" spc="90" baseline="0" dirty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</a:lstStyle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 dirty="0"/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rPr dirty="0" err="1"/>
              <a:t>可油可电，能源模式更灵活、更便捷</a:t>
            </a:r>
            <a:r>
              <a:rPr dirty="0"/>
              <a:t>：</a:t>
            </a:r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家庭充电桩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公共快充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智能发电系统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对外放电</a:t>
            </a:r>
            <a:endParaRPr dirty="0"/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03978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Image"/>
          <p:cNvSpPr>
            <a:spLocks noGrp="1"/>
          </p:cNvSpPr>
          <p:nvPr>
            <p:ph type="pic" idx="21"/>
          </p:nvPr>
        </p:nvSpPr>
        <p:spPr>
          <a:xfrm>
            <a:off x="3639999" y="-1500094"/>
            <a:ext cx="10981537" cy="73219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2" name="Image"/>
          <p:cNvSpPr>
            <a:spLocks noGrp="1"/>
          </p:cNvSpPr>
          <p:nvPr>
            <p:ph type="pic" idx="22"/>
          </p:nvPr>
        </p:nvSpPr>
        <p:spPr>
          <a:xfrm>
            <a:off x="4342499" y="237121"/>
            <a:ext cx="10387792" cy="69260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3" name="Line"/>
          <p:cNvSpPr/>
          <p:nvPr/>
        </p:nvSpPr>
        <p:spPr>
          <a:xfrm>
            <a:off x="6194442" y="3429000"/>
            <a:ext cx="6038578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4" name="文字与两张图片 Bold 50pt"/>
          <p:cNvSpPr txBox="1">
            <a:spLocks noGrp="1"/>
          </p:cNvSpPr>
          <p:nvPr>
            <p:ph type="body" sz="quarter" idx="23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文字与两张图片 Bold 50pt</a:t>
            </a:r>
          </a:p>
        </p:txBody>
      </p:sp>
      <p:sp>
        <p:nvSpPr>
          <p:cNvPr id="325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4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</a:pPr>
            <a:r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/>
          </a:p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可油可电，能源模式更灵活、更便捷：</a:t>
            </a:r>
          </a:p>
          <a:p>
            <a:pPr lvl="1">
              <a:buClr>
                <a:srgbClr val="000000"/>
              </a:buClr>
              <a:tabLst>
                <a:tab pos="1504950" algn="l"/>
              </a:tabLst>
            </a:pPr>
            <a:r>
              <a:t>家庭充电桩</a:t>
            </a:r>
          </a:p>
          <a:p>
            <a:pPr lvl="1">
              <a:buClr>
                <a:srgbClr val="000000"/>
              </a:buClr>
            </a:pPr>
            <a:r>
              <a:t>公共快充</a:t>
            </a:r>
          </a:p>
          <a:p>
            <a:pPr lvl="1">
              <a:buClr>
                <a:srgbClr val="000000"/>
              </a:buClr>
            </a:pPr>
            <a:r>
              <a:t>智能发电系统</a:t>
            </a:r>
          </a:p>
          <a:p>
            <a:pPr lvl="1">
              <a:buClr>
                <a:srgbClr val="000000"/>
              </a:buClr>
            </a:pPr>
            <a:r>
              <a:t>对外放电</a:t>
            </a:r>
          </a:p>
        </p:txBody>
      </p:sp>
      <p:sp>
        <p:nvSpPr>
          <p:cNvPr id="3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690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4EE8-44CC-4CB3-B08C-2BEBB7B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12CD0-6A39-4FF9-A9CB-48019E21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053D5-5505-4C00-ABFD-0F1330EB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23459-89A6-4770-AA05-EEBB2532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E7DA5-44DB-4FEE-9AB6-3DEFC192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85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icture 4"/>
          <p:cNvSpPr>
            <a:spLocks noGrp="1"/>
          </p:cNvSpPr>
          <p:nvPr>
            <p:ph type="pic" idx="21"/>
          </p:nvPr>
        </p:nvSpPr>
        <p:spPr>
          <a:xfrm>
            <a:off x="5881581" y="2114440"/>
            <a:ext cx="8408020" cy="5606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4" name="Picture 10"/>
          <p:cNvSpPr>
            <a:spLocks noGrp="1"/>
          </p:cNvSpPr>
          <p:nvPr>
            <p:ph type="pic" idx="22"/>
          </p:nvPr>
        </p:nvSpPr>
        <p:spPr>
          <a:xfrm flipH="1">
            <a:off x="-2987217" y="336028"/>
            <a:ext cx="12825503" cy="85514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5" name="用户的故事 Bold 50pt"/>
          <p:cNvSpPr txBox="1">
            <a:spLocks noGrp="1"/>
          </p:cNvSpPr>
          <p:nvPr>
            <p:ph type="body" sz="quarter" idx="23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用户的故事 Bold 50pt</a:t>
            </a:r>
          </a:p>
        </p:txBody>
      </p:sp>
      <p:sp>
        <p:nvSpPr>
          <p:cNvPr id="336" name="故事一： 来自理想车主 Bold 30pt  第一次出游，带着家人其乐融融，好山好水好风光， 地球之眼于山水间接。背着理想的包，走遍大好河山， 这个梦想希望与家人一起完成。Regular 30pt"/>
          <p:cNvSpPr txBox="1">
            <a:spLocks noGrp="1"/>
          </p:cNvSpPr>
          <p:nvPr>
            <p:ph type="body" sz="quarter" idx="24"/>
          </p:nvPr>
        </p:nvSpPr>
        <p:spPr>
          <a:xfrm>
            <a:off x="512890" y="1382598"/>
            <a:ext cx="5463930" cy="1880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故事一： 来自理想车主 Bold 30pt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第一次出游，带着家人其乐融融，好山好水好风光，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地球之眼于山水间接。背着理想的包，走遍大好河山，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这个梦想希望与家人一起完成。Regular 30pt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6097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38" name="理想汽车最触动我的是品牌为家庭用户打造移动的家，用户以此创造幸福的家。"/>
          <p:cNvSpPr txBox="1">
            <a:spLocks noGrp="1"/>
          </p:cNvSpPr>
          <p:nvPr>
            <p:ph type="body" sz="quarter" idx="25"/>
          </p:nvPr>
        </p:nvSpPr>
        <p:spPr>
          <a:xfrm>
            <a:off x="6111025" y="1382598"/>
            <a:ext cx="5316680" cy="19944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1A4D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理想汽车最触动我的是品牌为家庭用户打造移动的家，用户以此创造幸福的家。</a:t>
            </a:r>
          </a:p>
        </p:txBody>
      </p: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483202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能耗  夏天满电的情况下，空调和座椅 通风，纯电模式跑到增程器启动，能跑120km。"/>
          <p:cNvSpPr txBox="1">
            <a:spLocks noGrp="1"/>
          </p:cNvSpPr>
          <p:nvPr>
            <p:ph type="body" sz="quarter" idx="21"/>
          </p:nvPr>
        </p:nvSpPr>
        <p:spPr>
          <a:xfrm>
            <a:off x="8650618" y="1382598"/>
            <a:ext cx="3095607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能耗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夏天满电的情况下，空调和座椅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通风，纯电模式跑到增程器启动，能跑120km。</a:t>
            </a:r>
          </a:p>
        </p:txBody>
      </p:sp>
      <p:sp>
        <p:nvSpPr>
          <p:cNvPr id="347" name="Picture 6"/>
          <p:cNvSpPr>
            <a:spLocks noGrp="1"/>
          </p:cNvSpPr>
          <p:nvPr>
            <p:ph type="pic" idx="22"/>
          </p:nvPr>
        </p:nvSpPr>
        <p:spPr>
          <a:xfrm>
            <a:off x="-3733871" y="968011"/>
            <a:ext cx="11454649" cy="76373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图片 6"/>
          <p:cNvSpPr>
            <a:spLocks noGrp="1"/>
          </p:cNvSpPr>
          <p:nvPr>
            <p:ph type="pic" idx="23"/>
          </p:nvPr>
        </p:nvSpPr>
        <p:spPr>
          <a:xfrm>
            <a:off x="2132295" y="1738542"/>
            <a:ext cx="13184490" cy="8790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9" name="图片 2"/>
          <p:cNvSpPr>
            <a:spLocks noGrp="1"/>
          </p:cNvSpPr>
          <p:nvPr>
            <p:ph type="pic" sz="half" idx="24"/>
          </p:nvPr>
        </p:nvSpPr>
        <p:spPr>
          <a:xfrm>
            <a:off x="3150338" y="2593611"/>
            <a:ext cx="6857142" cy="457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0" name="用户亲身测评 Bold 50pt"/>
          <p:cNvSpPr txBox="1">
            <a:spLocks noGrp="1"/>
          </p:cNvSpPr>
          <p:nvPr>
            <p:ph type="body" sz="quarter" idx="25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用户亲身测评 Bold 50pt</a:t>
            </a:r>
          </a:p>
        </p:txBody>
      </p:sp>
      <p:sp>
        <p:nvSpPr>
          <p:cNvPr id="351" name="操控  方向盘很轻，完全感受不到自己在开2.3吨的大车，高速稳定性也相当出色。"/>
          <p:cNvSpPr txBox="1">
            <a:spLocks noGrp="1"/>
          </p:cNvSpPr>
          <p:nvPr>
            <p:ph type="body" sz="quarter" idx="26"/>
          </p:nvPr>
        </p:nvSpPr>
        <p:spPr>
          <a:xfrm>
            <a:off x="512890" y="1382598"/>
            <a:ext cx="2991592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操控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方向盘很轻，完全感受不到自己在开2.3吨的大车，高速稳定性也相当出色。</a:t>
            </a:r>
          </a:p>
        </p:txBody>
      </p:sp>
      <p:sp>
        <p:nvSpPr>
          <p:cNvPr id="352" name="Line"/>
          <p:cNvSpPr/>
          <p:nvPr/>
        </p:nvSpPr>
        <p:spPr>
          <a:xfrm flipV="1">
            <a:off x="4065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3" name="Line"/>
          <p:cNvSpPr/>
          <p:nvPr/>
        </p:nvSpPr>
        <p:spPr>
          <a:xfrm flipV="1">
            <a:off x="8129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4" name="动力  动力时刻在线，即使设置了舒适模式，在市区和高速后段，加速仍然澎湃。"/>
          <p:cNvSpPr txBox="1">
            <a:spLocks noGrp="1"/>
          </p:cNvSpPr>
          <p:nvPr>
            <p:ph type="body" sz="quarter" idx="27"/>
          </p:nvPr>
        </p:nvSpPr>
        <p:spPr>
          <a:xfrm>
            <a:off x="4612433" y="1382598"/>
            <a:ext cx="2990851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动力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动力时刻在线，即使设置了舒适模式，在市区和高速后段，加速仍然澎湃。</a:t>
            </a:r>
          </a:p>
        </p:txBody>
      </p:sp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426408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icture 6"/>
          <p:cNvSpPr>
            <a:spLocks noGrp="1"/>
          </p:cNvSpPr>
          <p:nvPr>
            <p:ph type="pic" idx="21"/>
          </p:nvPr>
        </p:nvSpPr>
        <p:spPr>
          <a:xfrm flipH="1">
            <a:off x="-1775337" y="2831438"/>
            <a:ext cx="7903284" cy="4440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3" name="图片 6"/>
          <p:cNvSpPr>
            <a:spLocks noGrp="1"/>
          </p:cNvSpPr>
          <p:nvPr>
            <p:ph type="pic" sz="quarter" idx="22"/>
          </p:nvPr>
        </p:nvSpPr>
        <p:spPr>
          <a:xfrm flipH="1">
            <a:off x="8079674" y="4155877"/>
            <a:ext cx="4157463" cy="2771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4" name="图片 2"/>
          <p:cNvSpPr>
            <a:spLocks noGrp="1"/>
          </p:cNvSpPr>
          <p:nvPr>
            <p:ph type="pic" sz="quarter" idx="23"/>
          </p:nvPr>
        </p:nvSpPr>
        <p:spPr>
          <a:xfrm flipH="1">
            <a:off x="3938908" y="3915608"/>
            <a:ext cx="4317763" cy="3794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5" name="以图片展示每个瞬间 Bold 50pt"/>
          <p:cNvSpPr txBox="1">
            <a:spLocks noGrp="1"/>
          </p:cNvSpPr>
          <p:nvPr>
            <p:ph type="body" sz="quarter" idx="24"/>
          </p:nvPr>
        </p:nvSpPr>
        <p:spPr>
          <a:xfrm>
            <a:off x="512890" y="433923"/>
            <a:ext cx="636524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以图片展示每个瞬间 Bold 50pt</a:t>
            </a:r>
          </a:p>
        </p:txBody>
      </p:sp>
      <p:sp>
        <p:nvSpPr>
          <p:cNvPr id="366" name="以图片展示亮点一  此页面主要以图片述说故事为主。"/>
          <p:cNvSpPr txBox="1">
            <a:spLocks noGrp="1"/>
          </p:cNvSpPr>
          <p:nvPr>
            <p:ph type="body" sz="quarter" idx="25"/>
          </p:nvPr>
        </p:nvSpPr>
        <p:spPr>
          <a:xfrm>
            <a:off x="512890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以图片展示亮点一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67" name="Picture 6"/>
          <p:cNvSpPr>
            <a:spLocks noGrp="1"/>
          </p:cNvSpPr>
          <p:nvPr>
            <p:ph type="pic" sz="half" idx="26"/>
          </p:nvPr>
        </p:nvSpPr>
        <p:spPr>
          <a:xfrm flipH="1">
            <a:off x="-720189" y="1458567"/>
            <a:ext cx="5262022" cy="35080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8" name="图片 6"/>
          <p:cNvSpPr>
            <a:spLocks noGrp="1"/>
          </p:cNvSpPr>
          <p:nvPr>
            <p:ph type="pic" idx="27"/>
          </p:nvPr>
        </p:nvSpPr>
        <p:spPr>
          <a:xfrm flipH="1">
            <a:off x="6611986" y="-203135"/>
            <a:ext cx="7922437" cy="52825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9" name="图片 2"/>
          <p:cNvSpPr>
            <a:spLocks noGrp="1"/>
          </p:cNvSpPr>
          <p:nvPr>
            <p:ph type="pic" sz="half" idx="28"/>
          </p:nvPr>
        </p:nvSpPr>
        <p:spPr>
          <a:xfrm>
            <a:off x="3883575" y="2079490"/>
            <a:ext cx="4958028" cy="37185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V="1">
            <a:off x="4067175" y="2392475"/>
            <a:ext cx="0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1" name="Line"/>
          <p:cNvSpPr/>
          <p:nvPr/>
        </p:nvSpPr>
        <p:spPr>
          <a:xfrm flipV="1">
            <a:off x="8126464" y="2392475"/>
            <a:ext cx="1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2" name="Line"/>
          <p:cNvSpPr/>
          <p:nvPr/>
        </p:nvSpPr>
        <p:spPr>
          <a:xfrm>
            <a:off x="-41019" y="4762407"/>
            <a:ext cx="1227403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3" name="以图片展示亮点三  此页面主要以图片述说故事为主。"/>
          <p:cNvSpPr txBox="1">
            <a:spLocks noGrp="1"/>
          </p:cNvSpPr>
          <p:nvPr>
            <p:ph type="body" sz="quarter" idx="29"/>
          </p:nvPr>
        </p:nvSpPr>
        <p:spPr>
          <a:xfrm>
            <a:off x="8650562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以图片展示亮点三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4" name="以图片展示亮点二  此页面主要以图片述说故事为主。"/>
          <p:cNvSpPr txBox="1">
            <a:spLocks noGrp="1"/>
          </p:cNvSpPr>
          <p:nvPr>
            <p:ph type="body" sz="quarter" idx="30"/>
          </p:nvPr>
        </p:nvSpPr>
        <p:spPr>
          <a:xfrm>
            <a:off x="4622584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以图片展示亮点二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66261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Table"/>
          <p:cNvGraphicFramePr/>
          <p:nvPr/>
        </p:nvGraphicFramePr>
        <p:xfrm>
          <a:off x="537223" y="2191361"/>
          <a:ext cx="11117553" cy="3599750"/>
        </p:xfrm>
        <a:graphic>
          <a:graphicData uri="http://schemas.openxmlformats.org/drawingml/2006/table">
            <a:tbl>
              <a:tblPr firstRow="1" bandRow="1"/>
              <a:tblGrid>
                <a:gridCol w="185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sz="2250" b="0" spc="135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endParaRPr sz="1100"/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特点五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" name="文字型表格 Bold 50pt"/>
          <p:cNvSpPr txBox="1">
            <a:spLocks noGrp="1"/>
          </p:cNvSpPr>
          <p:nvPr>
            <p:ph type="body" sz="quarter" idx="21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文字型表格 Bold 50pt</a:t>
            </a:r>
          </a:p>
        </p:txBody>
      </p:sp>
      <p:sp>
        <p:nvSpPr>
          <p:cNvPr id="384" name="副标题，图表型文字用以罗列每个单项的具体信息。 Bold 30pt"/>
          <p:cNvSpPr txBox="1">
            <a:spLocks noGrp="1"/>
          </p:cNvSpPr>
          <p:nvPr>
            <p:ph type="body" sz="quarter" idx="22"/>
          </p:nvPr>
        </p:nvSpPr>
        <p:spPr>
          <a:xfrm>
            <a:off x="500190" y="1382598"/>
            <a:ext cx="7376291" cy="616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副标题，图表型文字用以罗列每个单项的具体信息。 Bold 30pt</a:t>
            </a:r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97200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r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2021年9月交付总计"/>
          <p:cNvSpPr txBox="1">
            <a:spLocks noGrp="1"/>
          </p:cNvSpPr>
          <p:nvPr>
            <p:ph type="body" sz="quarter" idx="21"/>
          </p:nvPr>
        </p:nvSpPr>
        <p:spPr>
          <a:xfrm>
            <a:off x="8814241" y="2789618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2021年9月交付总计</a:t>
            </a:r>
          </a:p>
        </p:txBody>
      </p:sp>
      <p:sp>
        <p:nvSpPr>
          <p:cNvPr id="393" name="12,094 辆"/>
          <p:cNvSpPr txBox="1">
            <a:spLocks noGrp="1"/>
          </p:cNvSpPr>
          <p:nvPr>
            <p:ph type="body" sz="quarter" idx="22"/>
          </p:nvPr>
        </p:nvSpPr>
        <p:spPr>
          <a:xfrm>
            <a:off x="8814241" y="1956318"/>
            <a:ext cx="2701447" cy="6151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12,094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4" name="2021年累积交付总计"/>
          <p:cNvSpPr txBox="1">
            <a:spLocks noGrp="1"/>
          </p:cNvSpPr>
          <p:nvPr>
            <p:ph type="body" sz="quarter" idx="23"/>
          </p:nvPr>
        </p:nvSpPr>
        <p:spPr>
          <a:xfrm>
            <a:off x="8814241" y="4457607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2021年累积交付总计</a:t>
            </a:r>
          </a:p>
        </p:txBody>
      </p:sp>
      <p:sp>
        <p:nvSpPr>
          <p:cNvPr id="395" name="60,270 辆"/>
          <p:cNvSpPr txBox="1">
            <a:spLocks noGrp="1"/>
          </p:cNvSpPr>
          <p:nvPr>
            <p:ph type="body" sz="quarter" idx="24"/>
          </p:nvPr>
        </p:nvSpPr>
        <p:spPr>
          <a:xfrm>
            <a:off x="8814241" y="3620018"/>
            <a:ext cx="2701447" cy="6151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60,270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6" name="柱状图型数据"/>
          <p:cNvSpPr txBox="1">
            <a:spLocks noGrp="1"/>
          </p:cNvSpPr>
          <p:nvPr>
            <p:ph type="body" sz="quarter" idx="25"/>
          </p:nvPr>
        </p:nvSpPr>
        <p:spPr>
          <a:xfrm>
            <a:off x="50197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柱状图型数据</a:t>
            </a:r>
          </a:p>
        </p:txBody>
      </p:sp>
      <p:sp>
        <p:nvSpPr>
          <p:cNvPr id="397" name="Line"/>
          <p:cNvSpPr/>
          <p:nvPr/>
        </p:nvSpPr>
        <p:spPr>
          <a:xfrm>
            <a:off x="8814241" y="2680529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98" name="Line"/>
          <p:cNvSpPr/>
          <p:nvPr/>
        </p:nvSpPr>
        <p:spPr>
          <a:xfrm>
            <a:off x="8814241" y="4348517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graphicFrame>
        <p:nvGraphicFramePr>
          <p:cNvPr id="399" name="2D Column Chart"/>
          <p:cNvGraphicFramePr/>
          <p:nvPr>
            <p:extLst>
              <p:ext uri="{D42A27DB-BD31-4B8C-83A1-F6EECF244321}">
                <p14:modId xmlns:p14="http://schemas.microsoft.com/office/powerpoint/2010/main" val="1738287926"/>
              </p:ext>
            </p:extLst>
          </p:nvPr>
        </p:nvGraphicFramePr>
        <p:xfrm>
          <a:off x="145929" y="1621599"/>
          <a:ext cx="7798201" cy="437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3" name="理想ONE 2021年交付量统计表（辆）"/>
          <p:cNvSpPr txBox="1">
            <a:spLocks noGrp="1"/>
          </p:cNvSpPr>
          <p:nvPr>
            <p:ph type="body" sz="quarter" idx="26"/>
          </p:nvPr>
        </p:nvSpPr>
        <p:spPr>
          <a:xfrm>
            <a:off x="510232" y="1383318"/>
            <a:ext cx="3538838" cy="6151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理想ONE</a:t>
            </a:r>
            <a:br/>
            <a:r>
              <a:t>2021年交付量统计表（辆）</a:t>
            </a:r>
          </a:p>
        </p:txBody>
      </p:sp>
      <p:sp>
        <p:nvSpPr>
          <p:cNvPr id="4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663BC6-5050-C442-9B98-638EA48550D5}"/>
              </a:ext>
            </a:extLst>
          </p:cNvPr>
          <p:cNvCxnSpPr/>
          <p:nvPr userDrawn="1"/>
        </p:nvCxnSpPr>
        <p:spPr>
          <a:xfrm>
            <a:off x="732153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B9D69-C7AA-FB47-9025-072B47782AC1}"/>
              </a:ext>
            </a:extLst>
          </p:cNvPr>
          <p:cNvCxnSpPr/>
          <p:nvPr userDrawn="1"/>
        </p:nvCxnSpPr>
        <p:spPr>
          <a:xfrm>
            <a:off x="670792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6663C5-5265-4542-B84F-500F319DC3DC}"/>
              </a:ext>
            </a:extLst>
          </p:cNvPr>
          <p:cNvCxnSpPr/>
          <p:nvPr userDrawn="1"/>
        </p:nvCxnSpPr>
        <p:spPr>
          <a:xfrm>
            <a:off x="609191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677FB-B4A6-8F4C-A867-6F97D2640AF0}"/>
              </a:ext>
            </a:extLst>
          </p:cNvPr>
          <p:cNvCxnSpPr/>
          <p:nvPr userDrawn="1"/>
        </p:nvCxnSpPr>
        <p:spPr>
          <a:xfrm>
            <a:off x="547589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F3AE2D-A40C-3145-9F18-F74ADF1EA51C}"/>
              </a:ext>
            </a:extLst>
          </p:cNvPr>
          <p:cNvCxnSpPr/>
          <p:nvPr userDrawn="1"/>
        </p:nvCxnSpPr>
        <p:spPr>
          <a:xfrm>
            <a:off x="4864690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B5BF9B-2B0C-A642-8A5C-6D9CC95955FF}"/>
              </a:ext>
            </a:extLst>
          </p:cNvPr>
          <p:cNvCxnSpPr/>
          <p:nvPr userDrawn="1"/>
        </p:nvCxnSpPr>
        <p:spPr>
          <a:xfrm>
            <a:off x="424867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11EC92-09C2-3A4F-8A75-0444F513D5D3}"/>
              </a:ext>
            </a:extLst>
          </p:cNvPr>
          <p:cNvCxnSpPr/>
          <p:nvPr userDrawn="1"/>
        </p:nvCxnSpPr>
        <p:spPr>
          <a:xfrm>
            <a:off x="363506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B67198-B449-D04B-AD4E-5CACEE98B90C}"/>
              </a:ext>
            </a:extLst>
          </p:cNvPr>
          <p:cNvCxnSpPr/>
          <p:nvPr userDrawn="1"/>
        </p:nvCxnSpPr>
        <p:spPr>
          <a:xfrm>
            <a:off x="302145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AD1F58-0897-9948-8555-E313F4FDE56C}"/>
              </a:ext>
            </a:extLst>
          </p:cNvPr>
          <p:cNvCxnSpPr/>
          <p:nvPr userDrawn="1"/>
        </p:nvCxnSpPr>
        <p:spPr>
          <a:xfrm>
            <a:off x="240543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DCBE82-2011-FF42-A43F-0B15903B8BE8}"/>
              </a:ext>
            </a:extLst>
          </p:cNvPr>
          <p:cNvCxnSpPr/>
          <p:nvPr userDrawn="1"/>
        </p:nvCxnSpPr>
        <p:spPr>
          <a:xfrm>
            <a:off x="179182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7E36F0-6C0D-FA49-8155-AF479E973791}"/>
              </a:ext>
            </a:extLst>
          </p:cNvPr>
          <p:cNvCxnSpPr/>
          <p:nvPr userDrawn="1"/>
        </p:nvCxnSpPr>
        <p:spPr>
          <a:xfrm>
            <a:off x="117821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28057C-6590-4341-AA7B-B28F62411B2F}"/>
              </a:ext>
            </a:extLst>
          </p:cNvPr>
          <p:cNvCxnSpPr/>
          <p:nvPr userDrawn="1"/>
        </p:nvCxnSpPr>
        <p:spPr>
          <a:xfrm>
            <a:off x="56460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86637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2D Donut Chart"/>
          <p:cNvGraphicFramePr/>
          <p:nvPr/>
        </p:nvGraphicFramePr>
        <p:xfrm>
          <a:off x="5830970" y="1712016"/>
          <a:ext cx="5079076" cy="428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2" name="这是一段用以介绍饼状图的简短文字。这是一段 用以介绍饼状图的简短文字。 PPT文档中使用的 中英文字体，请使用理想品牌字体。 Regular 30pt…"/>
          <p:cNvSpPr txBox="1">
            <a:spLocks noGrp="1"/>
          </p:cNvSpPr>
          <p:nvPr>
            <p:ph type="body" sz="half" idx="21"/>
          </p:nvPr>
        </p:nvSpPr>
        <p:spPr>
          <a:xfrm>
            <a:off x="493840" y="1382598"/>
            <a:ext cx="4542757" cy="4092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/>
            </a:lvl1pPr>
          </a:lstStyle>
          <a:p>
            <a:pPr marL="0" indent="0">
              <a:buClrTx/>
              <a:buSzTx/>
              <a:buNone/>
            </a:pPr>
            <a:r>
              <a:t>这是一段用以介绍饼状图的简短文字。这是一段</a:t>
            </a:r>
            <a:br/>
            <a:r>
              <a:t>用以介绍饼状图的简短文字。 PPT文档中使用的</a:t>
            </a:r>
            <a:br/>
            <a:r>
              <a:t>中英文字体，请使用理想品牌字体。</a:t>
            </a:r>
            <a:br/>
            <a:r>
              <a:t>Regular 30pt</a:t>
            </a:r>
            <a:br/>
            <a:endParaRPr/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 </a:t>
            </a:r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</a:t>
            </a:r>
          </a:p>
        </p:txBody>
      </p:sp>
      <p:sp>
        <p:nvSpPr>
          <p:cNvPr id="423" name="49%"/>
          <p:cNvSpPr txBox="1"/>
          <p:nvPr/>
        </p:nvSpPr>
        <p:spPr>
          <a:xfrm>
            <a:off x="7458094" y="3153988"/>
            <a:ext cx="1667164" cy="54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lnSpc>
                <a:spcPct val="80000"/>
              </a:lnSpc>
              <a:defRPr sz="7000" spc="419">
                <a:solidFill>
                  <a:srgbClr val="1A4D48"/>
                </a:solidFill>
              </a:defRPr>
            </a:lvl1pPr>
          </a:lstStyle>
          <a:p>
            <a:r>
              <a:rPr sz="3500"/>
              <a:t>49%</a:t>
            </a:r>
          </a:p>
        </p:txBody>
      </p:sp>
      <p:sp>
        <p:nvSpPr>
          <p:cNvPr id="424" name="市占率"/>
          <p:cNvSpPr txBox="1"/>
          <p:nvPr/>
        </p:nvSpPr>
        <p:spPr>
          <a:xfrm>
            <a:off x="7810760" y="3726354"/>
            <a:ext cx="898333" cy="24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3000" spc="180">
                <a:solidFill>
                  <a:srgbClr val="1A4D48"/>
                </a:solidFill>
              </a:defRPr>
            </a:lvl1pPr>
          </a:lstStyle>
          <a:p>
            <a:r>
              <a:rPr sz="1500"/>
              <a:t>市占率</a:t>
            </a:r>
          </a:p>
        </p:txBody>
      </p:sp>
      <p:sp>
        <p:nvSpPr>
          <p:cNvPr id="425" name="饼状图型数据"/>
          <p:cNvSpPr txBox="1">
            <a:spLocks noGrp="1"/>
          </p:cNvSpPr>
          <p:nvPr>
            <p:ph type="body" sz="quarter" idx="22"/>
          </p:nvPr>
        </p:nvSpPr>
        <p:spPr>
          <a:xfrm>
            <a:off x="50832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饼状图型数据</a:t>
            </a:r>
          </a:p>
        </p:txBody>
      </p:sp>
      <p:sp>
        <p:nvSpPr>
          <p:cNvPr id="426" name="饼状图表一"/>
          <p:cNvSpPr txBox="1">
            <a:spLocks noGrp="1"/>
          </p:cNvSpPr>
          <p:nvPr>
            <p:ph type="body" sz="quarter" idx="23"/>
          </p:nvPr>
        </p:nvSpPr>
        <p:spPr>
          <a:xfrm>
            <a:off x="6194568" y="1386926"/>
            <a:ext cx="3538838" cy="391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饼状图表一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04981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4" name="谢谢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dirty="0" err="1"/>
              <a:t>谢谢</a:t>
            </a:r>
            <a:r>
              <a:rPr lang="en-US" altLang="zh-CN" dirty="0"/>
              <a:t>!</a:t>
            </a:r>
            <a:endParaRPr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FE749FB-6DC2-96F6-E234-499AF85FB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34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083BA-3B92-4233-9D79-86F4116F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C8AB3-7A73-469F-BB86-64A0356C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83A59-CA7A-47A6-B853-B261A19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222C-2C1D-4171-8261-95C003DA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F84F2-26A9-4958-9464-9A3E5B1D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2F755-B182-4707-B51E-7A0E0785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98B7A-056C-4EF1-945A-083ADE23F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80EBC-9D67-47EC-B95C-56C123FCF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D4698-DBC3-4406-AF4F-879FB2FA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83318-0083-4700-B6E2-135915F1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9E619-5C5C-459C-9157-3AD13283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F87DD-678C-42B9-860D-A5C0CE6D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37124-105C-41BC-AF9D-3A3DE2D9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92654-9ED8-413B-A5AB-AE76FED51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41080-DFB9-40B2-9C0E-6FE98E2DA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3BC6BA-80CF-45EF-A3CE-B470DFF3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034A4-A4EE-4958-BE74-8F8783A4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5894A-9A06-4AEB-BD3E-1A1261A0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4F65FB-AE86-4996-B726-537AC6EC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0C69-435C-4270-B2F7-F331ACCB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45351F-B9BF-4DBD-943C-D051C8BF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9F49A-9CDF-42F4-9804-F5084161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EF15B-DF12-4BB2-B2C0-72573ED8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7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A9F3E4-6009-49F6-A1C4-7EE9360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68308-D1AE-4AAA-B212-79BE105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E721AA-5AAE-4AB4-B68E-A2BA161F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8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91091-79A9-4D21-81CD-217D6A2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0625E-4506-4EEA-AEC8-FA2B7A4B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523C3-3176-421F-B610-F1B54511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355CD-DD0A-4696-AB58-A641D1B9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8153D-8E91-4BE5-A33D-4D67CD26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34E13-2C69-4B8D-A210-9B986B21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90A2-985D-4E3E-937E-43937B1F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364171-1D09-499A-AE52-475060AF9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A4D8A-6714-4A65-8280-85565B38A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973EA-6375-4D43-A0A7-F01D49DB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E9893-815A-4094-B571-B9F2989E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6EEBA-7A07-47C0-9A0B-31A24680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DE5605-6C0A-458C-8D25-4F44C3A5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3E9FB-71E9-4FC0-9418-8C3EB313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34E6F-436A-40C5-87DB-91F35CDD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20F9-96CC-4BC4-BFA8-85F85EAAB64C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EF578-6232-44CD-B013-DC3E922A5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4FE25-C61D-4764-AF46-BF2BBE75E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311728"/>
            <a:ext cx="274114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292100">
              <a:lnSpc>
                <a:spcPct val="100000"/>
              </a:lnSpc>
              <a:defRPr sz="900" spc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  <p:extLst>
      <p:ext uri="{BB962C8B-B14F-4D97-AF65-F5344CB8AC3E}">
        <p14:creationId xmlns:p14="http://schemas.microsoft.com/office/powerpoint/2010/main" val="33732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xStyles>
    <p:titleStyle>
      <a:lvl1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1pPr>
      <a:lvl2pPr marL="0" marR="0" indent="228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2pPr>
      <a:lvl3pPr marL="0" marR="0" indent="457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3pPr>
      <a:lvl4pPr marL="0" marR="0" indent="685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4pPr>
      <a:lvl5pPr marL="0" marR="0" indent="9144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5pPr>
      <a:lvl6pPr marL="0" marR="0" indent="11430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6pPr>
      <a:lvl7pPr marL="0" marR="0" indent="1371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7pPr>
      <a:lvl8pPr marL="0" marR="0" indent="1600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8pPr>
      <a:lvl9pPr marL="0" marR="0" indent="1828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9pPr>
    </p:titleStyle>
    <p:bodyStyle>
      <a:lvl1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1pPr>
      <a:lvl2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00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2pPr>
      <a:lvl3pPr marL="800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3pPr>
      <a:lvl4pPr marL="1104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4pPr>
      <a:lvl5pPr marL="14097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5pPr>
      <a:lvl6pPr marL="17145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6pPr>
      <a:lvl7pPr marL="20193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7pPr>
      <a:lvl8pPr marL="2324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8pPr>
      <a:lvl9pPr marL="2628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内容章节一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</a:t>
            </a:r>
            <a:r>
              <a:rPr lang="en-US" altLang="zh-CN"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chapter_1</a:t>
            </a:r>
            <a:r>
              <a:rPr lang="en-US"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}</a:t>
            </a:r>
            <a:endParaRPr dirty="0">
              <a:solidFill>
                <a:srgbClr val="002D28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79" name="01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01</a:t>
            </a:r>
          </a:p>
        </p:txBody>
      </p:sp>
      <p:sp>
        <p:nvSpPr>
          <p:cNvPr id="480" name="目录 50pt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目录</a:t>
            </a:r>
            <a:endParaRPr b="1" dirty="0">
              <a:solidFill>
                <a:srgbClr val="002D28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1" name="内容章节二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{chapter_2}</a:t>
            </a:r>
          </a:p>
        </p:txBody>
      </p:sp>
      <p:sp>
        <p:nvSpPr>
          <p:cNvPr id="482" name="02"/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02</a:t>
            </a:r>
          </a:p>
        </p:txBody>
      </p:sp>
      <p:sp>
        <p:nvSpPr>
          <p:cNvPr id="483" name="内容章节三"/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{chapter_3}</a:t>
            </a:r>
          </a:p>
        </p:txBody>
      </p:sp>
      <p:sp>
        <p:nvSpPr>
          <p:cNvPr id="484" name="03"/>
          <p:cNvSpPr txBox="1">
            <a:spLocks noGrp="1"/>
          </p:cNvSpPr>
          <p:nvPr>
            <p:ph type="body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03</a:t>
            </a:r>
          </a:p>
        </p:txBody>
      </p:sp>
      <p:sp>
        <p:nvSpPr>
          <p:cNvPr id="485" name="内容章节四"/>
          <p:cNvSpPr txBox="1">
            <a:spLocks noGrp="1"/>
          </p:cNvSpPr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{chapter_4}</a:t>
            </a:r>
          </a:p>
        </p:txBody>
      </p:sp>
      <p:sp>
        <p:nvSpPr>
          <p:cNvPr id="486" name="04"/>
          <p:cNvSpPr txBox="1">
            <a:spLocks noGrp="1"/>
          </p:cNvSpPr>
          <p:nvPr>
            <p:ph type="body" idx="2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04</a:t>
            </a:r>
          </a:p>
        </p:txBody>
      </p:sp>
      <p:sp>
        <p:nvSpPr>
          <p:cNvPr id="487" name="内容章节五"/>
          <p:cNvSpPr txBox="1">
            <a:spLocks noGrp="1"/>
          </p:cNvSpPr>
          <p:nvPr>
            <p:ph type="body" idx="3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{chapter_5}</a:t>
            </a:r>
          </a:p>
        </p:txBody>
      </p:sp>
      <p:sp>
        <p:nvSpPr>
          <p:cNvPr id="488" name="05"/>
          <p:cNvSpPr txBox="1">
            <a:spLocks noGrp="1"/>
          </p:cNvSpPr>
          <p:nvPr>
            <p:ph type="body" idx="3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05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7C98FD67-DD3B-9026-E14E-6D41DA761E65}"/>
              </a:ext>
            </a:extLst>
          </p:cNvPr>
          <p:cNvSpPr txBox="1">
            <a:spLocks/>
          </p:cNvSpPr>
          <p:nvPr/>
        </p:nvSpPr>
        <p:spPr>
          <a:xfrm>
            <a:off x="11531864" y="6311728"/>
            <a:ext cx="12022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1pPr>
            <a:lvl2pPr marL="0" marR="0" indent="4572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  <a:lvl3pPr marL="0" marR="0" indent="9144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3pPr>
            <a:lvl4pPr marL="0" marR="0" indent="13716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4pPr>
            <a:lvl5pPr marL="0" marR="0" indent="18288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5pPr>
            <a:lvl6pPr marL="0" marR="0" indent="22860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6pPr>
            <a:lvl7pPr marL="0" marR="0" indent="27432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7pPr>
            <a:lvl8pPr marL="0" marR="0" indent="32004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8pPr>
            <a:lvl9pPr marL="0" marR="0" indent="36576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9pPr>
          </a:lstStyle>
          <a:p>
            <a:pPr defTabSz="292100"/>
            <a:fld id="{86CB4B4D-7CA3-9044-876B-883B54F8677D}" type="slidenum">
              <a:rPr lang="en-US" altLang="zh-CN" sz="900" kern="0">
                <a:latin typeface="LiciumFont 2022 Normal"/>
                <a:ea typeface="LiciumFont 2022 Normal"/>
                <a:cs typeface="LiciumFont 2022 Normal"/>
              </a:rPr>
              <a:pPr defTabSz="292100"/>
              <a:t>1</a:t>
            </a:fld>
            <a:endParaRPr lang="zh-CN" altLang="en-US" sz="900" kern="0" dirty="0">
              <a:latin typeface="LiciumFont 2022 Normal"/>
              <a:ea typeface="LiciumFont 2022 Normal"/>
              <a:cs typeface="LiciumFont 2022 Norm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自定义 3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LiciumFont 2022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30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iciumFont 2022 Norm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LiciumFont 2022 Normal</vt:lpstr>
      <vt:lpstr>等线</vt:lpstr>
      <vt:lpstr>等线 Light</vt:lpstr>
      <vt:lpstr>理想品牌字体 2022</vt:lpstr>
      <vt:lpstr>Arial</vt:lpstr>
      <vt:lpstr>Office 主题​​</vt:lpstr>
      <vt:lpstr>21_BasicWhite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3</cp:revision>
  <dcterms:created xsi:type="dcterms:W3CDTF">2025-09-04T03:22:16Z</dcterms:created>
  <dcterms:modified xsi:type="dcterms:W3CDTF">2025-09-04T03:27:24Z</dcterms:modified>
</cp:coreProperties>
</file>