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5"/>
  </p:notesMasterIdLst>
  <p:handoutMasterIdLst>
    <p:handoutMasterId r:id="rId6"/>
  </p:handoutMasterIdLst>
  <p:sldIdLst>
    <p:sldId id="2147473045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Mon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9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0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a16="http://schemas.microsoft.com/office/drawing/2014/main" xmlns:v="urn:schemas-microsoft-com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34" Type="http://schemas.openxmlformats.org/officeDocument/2006/relationships/oleObject" Target="../embeddings/oleObject3.bin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1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image" Target="../media/image2.emf"/><Relationship Id="rId8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1454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2" name="think-cell 幻灯片" r:id="rId34" imgW="349" imgH="350" progId="TCLayout.ActiveDocument.1">
                  <p:embed/>
                </p:oleObj>
              </mc:Choice>
              <mc:Fallback>
                <p:oleObj name="think-cell 幻灯片" r:id="rId3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67">
            <a:extLst>
              <a:ext uri="{FF2B5EF4-FFF2-40B4-BE49-F238E27FC236}">
                <a16:creationId xmlns:a16="http://schemas.microsoft.com/office/drawing/2014/main" id="{26ADEBA3-E74E-8719-E20C-CB8CF813FBAA}"/>
              </a:ext>
            </a:extLst>
          </p:cNvPr>
          <p:cNvSpPr>
            <a:spLocks/>
          </p:cNvSpPr>
          <p:nvPr/>
        </p:nvSpPr>
        <p:spPr>
          <a:xfrm>
            <a:off x="0" y="2552700"/>
            <a:ext cx="12192000" cy="35036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47C10365-2143-81DB-A1ED-E3E36DC2095D}"/>
              </a:ext>
            </a:extLst>
          </p:cNvPr>
          <p:cNvSpPr>
            <a:spLocks/>
          </p:cNvSpPr>
          <p:nvPr/>
        </p:nvSpPr>
        <p:spPr>
          <a:xfrm>
            <a:off x="403200" y="1557339"/>
            <a:ext cx="6762750" cy="4304258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Futura"/>
              </a:rPr>
              <a:t>{title}</a:t>
            </a:r>
            <a:endParaRPr lang="en-US"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26" name="Ellipse 40">
            <a:extLst>
              <a:ext uri="{FF2B5EF4-FFF2-40B4-BE49-F238E27FC236}">
                <a16:creationId xmlns:a16="http://schemas.microsoft.com/office/drawing/2014/main" id="{08D8FFB7-01A0-E71D-2C08-376AE3E70640}"/>
              </a:ext>
            </a:extLst>
          </p:cNvPr>
          <p:cNvSpPr>
            <a:spLocks/>
          </p:cNvSpPr>
          <p:nvPr/>
        </p:nvSpPr>
        <p:spPr>
          <a:xfrm>
            <a:off x="7600950" y="2834114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01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A1D7C2DE-89C2-BC5A-F8A6-3B69101962EC}"/>
              </a:ext>
            </a:extLst>
          </p:cNvPr>
          <p:cNvSpPr txBox="1">
            <a:spLocks/>
          </p:cNvSpPr>
          <p:nvPr/>
        </p:nvSpPr>
        <p:spPr>
          <a:xfrm>
            <a:off x="8320248" y="2800312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{bullet_1}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{bullet_1_content}</a:t>
            </a:r>
          </a:p>
        </p:txBody>
      </p:sp>
      <p:sp>
        <p:nvSpPr>
          <p:cNvPr id="28" name="Ellipse 42">
            <a:extLst>
              <a:ext uri="{FF2B5EF4-FFF2-40B4-BE49-F238E27FC236}">
                <a16:creationId xmlns:a16="http://schemas.microsoft.com/office/drawing/2014/main" id="{2DF1EC55-EAF9-79FD-DA46-01F418E52E1E}"/>
              </a:ext>
            </a:extLst>
          </p:cNvPr>
          <p:cNvSpPr>
            <a:spLocks/>
          </p:cNvSpPr>
          <p:nvPr/>
        </p:nvSpPr>
        <p:spPr>
          <a:xfrm>
            <a:off x="7600950" y="358828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02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2A61C9F6-D70E-B97C-3DD2-4FE64BA4817C}"/>
              </a:ext>
            </a:extLst>
          </p:cNvPr>
          <p:cNvSpPr txBox="1">
            <a:spLocks/>
          </p:cNvSpPr>
          <p:nvPr/>
        </p:nvSpPr>
        <p:spPr>
          <a:xfrm>
            <a:off x="8320248" y="3554481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{bullet_2}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{bullet_2_content}</a:t>
            </a:r>
          </a:p>
        </p:txBody>
      </p:sp>
      <p:sp>
        <p:nvSpPr>
          <p:cNvPr id="30" name="Ellipse 44">
            <a:extLst>
              <a:ext uri="{FF2B5EF4-FFF2-40B4-BE49-F238E27FC236}">
                <a16:creationId xmlns:a16="http://schemas.microsoft.com/office/drawing/2014/main" id="{EDF7D500-0DEC-D50B-39C9-B94518D97F7F}"/>
              </a:ext>
            </a:extLst>
          </p:cNvPr>
          <p:cNvSpPr>
            <a:spLocks/>
          </p:cNvSpPr>
          <p:nvPr/>
        </p:nvSpPr>
        <p:spPr>
          <a:xfrm>
            <a:off x="7600950" y="434245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03</a:t>
            </a: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7FB16ABC-39BB-CEC7-BE44-1D5323E200F1}"/>
              </a:ext>
            </a:extLst>
          </p:cNvPr>
          <p:cNvSpPr txBox="1">
            <a:spLocks/>
          </p:cNvSpPr>
          <p:nvPr/>
        </p:nvSpPr>
        <p:spPr>
          <a:xfrm>
            <a:off x="8320248" y="430865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{bullet_3}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{bullet_3_content}</a:t>
            </a:r>
          </a:p>
        </p:txBody>
      </p:sp>
      <p:sp>
        <p:nvSpPr>
          <p:cNvPr id="32" name="Ellipse 46">
            <a:extLst>
              <a:ext uri="{FF2B5EF4-FFF2-40B4-BE49-F238E27FC236}">
                <a16:creationId xmlns:a16="http://schemas.microsoft.com/office/drawing/2014/main" id="{A746FA3B-F129-4320-1403-CDF34511CCE7}"/>
              </a:ext>
            </a:extLst>
          </p:cNvPr>
          <p:cNvSpPr>
            <a:spLocks/>
          </p:cNvSpPr>
          <p:nvPr/>
        </p:nvSpPr>
        <p:spPr>
          <a:xfrm>
            <a:off x="7600950" y="5096621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04</a:t>
            </a:r>
          </a:p>
        </p:txBody>
      </p:sp>
      <p:sp>
        <p:nvSpPr>
          <p:cNvPr id="78" name="Textplatzhalter 2">
            <a:extLst>
              <a:ext uri="{FF2B5EF4-FFF2-40B4-BE49-F238E27FC236}">
                <a16:creationId xmlns:a16="http://schemas.microsoft.com/office/drawing/2014/main" id="{74E1179F-9ACB-73AD-0185-DA352A7B284A}"/>
              </a:ext>
            </a:extLst>
          </p:cNvPr>
          <p:cNvSpPr txBox="1">
            <a:spLocks/>
          </p:cNvSpPr>
          <p:nvPr/>
        </p:nvSpPr>
        <p:spPr>
          <a:xfrm>
            <a:off x="8320248" y="506282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{bullet_4}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{bullet_4_content}</a:t>
            </a:r>
          </a:p>
        </p:txBody>
      </p:sp>
      <p:cxnSp>
        <p:nvCxnSpPr>
          <p:cNvPr id="79" name="Gerader Verbinder 48">
            <a:extLst>
              <a:ext uri="{FF2B5EF4-FFF2-40B4-BE49-F238E27FC236}">
                <a16:creationId xmlns:a16="http://schemas.microsoft.com/office/drawing/2014/main" id="{951DBF8F-8025-0902-9E80-06C372A49C52}"/>
              </a:ext>
            </a:extLst>
          </p:cNvPr>
          <p:cNvCxnSpPr>
            <a:cxnSpLocks/>
          </p:cNvCxnSpPr>
          <p:nvPr/>
        </p:nvCxnSpPr>
        <p:spPr>
          <a:xfrm>
            <a:off x="8320247" y="3442854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49">
            <a:extLst>
              <a:ext uri="{FF2B5EF4-FFF2-40B4-BE49-F238E27FC236}">
                <a16:creationId xmlns:a16="http://schemas.microsoft.com/office/drawing/2014/main" id="{C9841EFC-F5D6-1C16-5A27-27FE4A114A7D}"/>
              </a:ext>
            </a:extLst>
          </p:cNvPr>
          <p:cNvCxnSpPr>
            <a:cxnSpLocks/>
          </p:cNvCxnSpPr>
          <p:nvPr/>
        </p:nvCxnSpPr>
        <p:spPr>
          <a:xfrm>
            <a:off x="8320247" y="4197023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50">
            <a:extLst>
              <a:ext uri="{FF2B5EF4-FFF2-40B4-BE49-F238E27FC236}">
                <a16:creationId xmlns:a16="http://schemas.microsoft.com/office/drawing/2014/main" id="{92B75DC9-711B-7F18-2081-08E3156CAB3C}"/>
              </a:ext>
            </a:extLst>
          </p:cNvPr>
          <p:cNvCxnSpPr>
            <a:cxnSpLocks/>
          </p:cNvCxnSpPr>
          <p:nvPr/>
        </p:nvCxnSpPr>
        <p:spPr>
          <a:xfrm>
            <a:off x="8320247" y="4951192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9" name="Text Placeholder 2">
            <a:extLst>
              <a:ext uri="{FF2B5EF4-FFF2-40B4-BE49-F238E27FC236}">
                <a16:creationId xmlns:a16="http://schemas.microsoft.com/office/drawing/2014/main" id="{7C36C95C-32B8-E008-84F3-266129C8445E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549401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01F53B6-2905-41E4-993D-7DE5B96E8F98}" type="datetime'''''''''''Mo''''''''''''''''''n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Mon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1" name="Text Placeholder 2">
            <a:extLst>
              <a:ext uri="{FF2B5EF4-FFF2-40B4-BE49-F238E27FC236}">
                <a16:creationId xmlns:a16="http://schemas.microsoft.com/office/drawing/2014/main" id="{9AD0B442-8DFF-23B4-71F0-232EDD8C9A31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295526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1CADB1-2510-4130-A4CB-D3402FB17CAA}" type="datetime'''''''''''''''''T''''''''''''''''u''''''''''''''e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Tue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1C1C1B8-958A-A154-9ADD-06A97A1A5BF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041651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77A02BD-A1B7-4D9C-BEE8-3A52BE261A3B}" type="datetime'''''''''''''''''W''''''''''''e''''''''''''''''''''''''''d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Wed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B5BC7BF-00C3-83FD-C89C-4E9815568194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787776" y="2001838"/>
            <a:ext cx="747713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369FBCF-8C40-4FF1-B9F7-53E445243094}" type="datetime'''''''''''''''''''Th''''''''''''''''''u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Thu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26BF065-B0F2-A68F-0901-87AA713995B7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535489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F15A76B-A9EA-4E6B-8668-085ABF91ED7A}" type="datetime'''''''''''''''''''''''''''''''Fri''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Fri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F9A4820-2E5C-8AD1-8C72-16AFBEEB537E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281614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030EE5F-EC4E-4657-88A9-73015855D19C}" type="datetime'''''Sa''''''''''''t''''''''''''''''''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Sat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EED1D4F-EE4D-D1E7-44B7-EA293707AAC7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027739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BE93721-A9AD-41F9-AF82-3C544AB6AE30}" type="datetime'''''''''''S''''''''''''u''''''''''''''''''''''''''''''n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Sun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1FFBD7-DE6B-8D07-8F98-273DB8495B8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auto">
          <a:xfrm>
            <a:off x="1549400" y="2262188"/>
            <a:ext cx="0" cy="2895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8169D7-9F2A-D229-BAF4-359B79ACAB45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>
            <a:off x="6773863" y="2262188"/>
            <a:ext cx="0" cy="2895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0923683-20DF-FEAE-4BB6-340B1D29B25A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auto">
          <a:xfrm>
            <a:off x="795338" y="2262188"/>
            <a:ext cx="0" cy="2895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542AF6-D4B8-8E3F-9A34-D89D345105A3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795338" y="2986088"/>
            <a:ext cx="5978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EDA3E0-BB60-9BE0-9619-5739FFAFA3E6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795338" y="3709988"/>
            <a:ext cx="5978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B7F591-91CC-0867-660E-74B615325A29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795338" y="4433888"/>
            <a:ext cx="5978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ED65F0-B78C-49C9-0FF8-F1F244EE5EDE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795338" y="5157788"/>
            <a:ext cx="59785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4331C29D-D2CE-50B8-3608-094FFD4DB572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3041650" y="2262188"/>
            <a:ext cx="0" cy="305911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85D14B-E50A-6A9F-03B9-1E0C17CD097C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795338" y="2262188"/>
            <a:ext cx="59785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38ED692-0A17-6728-B8E0-EE23B20DE5EC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1549400" y="2566988"/>
            <a:ext cx="1492250" cy="984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7A48C2-238D-AF9A-DCCF-877270736DBE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041650" y="3290888"/>
            <a:ext cx="746125" cy="984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854E3F-8242-DA94-7D27-FD037BDE05DA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3787776" y="4014788"/>
            <a:ext cx="747713" cy="984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29D968-1139-5E70-FF6B-BC5009F41554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4535488" y="4738688"/>
            <a:ext cx="746125" cy="984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53474F-1A47-6BA6-09DC-C38F01125644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3787776" y="3300413"/>
            <a:ext cx="747713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2FBBB-E807-321C-7FBC-60E1679CBD86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4535488" y="4024313"/>
            <a:ext cx="746125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1152972-B946-6DD9-968B-AEA1D9F42FBE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5281614" y="4748213"/>
            <a:ext cx="746125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042" name="Diamond 1041">
            <a:extLst>
              <a:ext uri="{FF2B5EF4-FFF2-40B4-BE49-F238E27FC236}">
                <a16:creationId xmlns:a16="http://schemas.microsoft.com/office/drawing/2014/main" id="{CC0D4ACC-F88C-3C60-2466-61645CA4D1AD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2984500" y="5264150"/>
            <a:ext cx="114300" cy="114300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09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2682875" y="5400675"/>
            <a:ext cx="7175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  <a:effectLst/>
              </a:rPr>
              <a:t>Milestone</a:t>
            </a:r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866774" y="2517775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Task 1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866774" y="3241675"/>
            <a:ext cx="603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Task 2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866774" y="3965575"/>
            <a:ext cx="604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Task 3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866774" y="4689475"/>
            <a:ext cx="6111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Task 4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4A041EA-6935-AB1A-57DC-BA22A1FDD40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4192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week, calendars, dashboards, schedule, schedules, </a:t>
            </a:r>
            <a:r>
              <a:rPr lang="en-US">
                <a:solidFill>
                  <a:schemeClr val="tx2"/>
                </a:solidFill>
              </a:rPr>
              <a:t>G</a:t>
            </a:r>
            <a:r>
              <a:rPr lang="en-US" sz="1000">
                <a:solidFill>
                  <a:schemeClr val="tx2"/>
                </a:solidFill>
              </a:rPr>
              <a:t>antt, think-cell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089CFB0D-7955-0618-1671-A0D86686893D}"/>
              </a:ext>
            </a:extLst>
          </p:cNvPr>
          <p:cNvSpPr>
            <a:spLocks/>
          </p:cNvSpPr>
          <p:nvPr/>
        </p:nvSpPr>
        <p:spPr>
          <a:xfrm>
            <a:off x="8811107" y="-621328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Gantt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open the calendar</a:t>
            </a:r>
            <a:r>
              <a:rPr lang="en-US" sz="1200">
                <a:solidFill>
                  <a:schemeClr val="tx1"/>
                </a:solidFill>
              </a:rPr>
              <a:t>, double-click the calendar scale.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add timeline items</a:t>
            </a:r>
            <a:r>
              <a:rPr lang="en-US" sz="1200">
                <a:solidFill>
                  <a:schemeClr val="tx1"/>
                </a:solidFill>
                <a:cs typeface="Arial"/>
              </a:rPr>
              <a:t>, right-click the body of the chart to open the context menu.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b="1">
                <a:solidFill>
                  <a:schemeClr val="tx1"/>
                </a:solidFill>
              </a:rPr>
              <a:t>remark label columns</a:t>
            </a:r>
            <a:r>
              <a:rPr lang="en-US" sz="1200">
                <a:solidFill>
                  <a:schemeClr val="tx1"/>
                </a:solidFill>
              </a:rPr>
              <a:t> or </a:t>
            </a:r>
            <a:r>
              <a:rPr lang="en-US" sz="1200" b="1">
                <a:solidFill>
                  <a:schemeClr val="tx1"/>
                </a:solidFill>
              </a:rPr>
              <a:t>responsible label columns</a:t>
            </a:r>
            <a:r>
              <a:rPr lang="en-US" sz="1200">
                <a:solidFill>
                  <a:schemeClr val="tx1"/>
                </a:solidFill>
              </a:rPr>
              <a:t>, right-click the chart's first column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675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3EQUYPuwaeHBdu3uHrO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3Hgxw4sYef1kuE48OID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ayLo4OidFHvbSkpnMu4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Za5e22N1.lYgrEwt1VA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9rYb86FtumcFu9cqPF8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9Sx53K01v0M9P8mHjFP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Cln7qjBVNRBTCa0bsbK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CucYXsxLNjJpGMv7JXR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8x1WkL9W1ghGa_m0ta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5gjRiIZ986KJgUXmwE6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pjPTFxbDWbizlJIPc1Sc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b2TuFflekgBKyAE6AQ.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Y0zQPk9yLFdiE4lZ2Xa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RdOTZncORfOmbnrtrSJ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OqN1axU8vYLDEk3m5W1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HeeBF_8piyEjiQ26CBO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iDHRMKnGIbrCW52lzKw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elATD.lrbnxCa5chTep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wqh.vIZU2Q8Qpp2Dbyg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O.lZ0dSVZoEnLSTRuxU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qIaQ_ZfXk4n1JfcKNiv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Gp3XEGCuBHATyGRRoyZ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N8t9hv3p3pIS7YNpJNf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CR1U4lo2pBG856xHbp2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6HHkrE1YbMmBCrpyX659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S34rEXXi0ChWDAUuhf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lstICiD70FiRgf0JkU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AerpajypZx7rmZL7Vsw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RQ.ojNfk5fss2d_Q63Eg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Props1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</Words>
  <Application>Microsoft Office PowerPoint</Application>
  <PresentationFormat>宽屏</PresentationFormat>
  <Paragraphs>30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2025-09-15T08:32:59Z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