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xlsb" ContentType="application/vnd.ms-excel.sheet.binary.macroEnabled.12"/>
  <Default Extension="svg" ContentType="image/svg+xml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slides/slide12.xml" ContentType="application/vnd.openxmlformats-officedocument.presentationml.slide+xml"/>
  <Override PartName="/ppt/tags/tag68.xml" ContentType="application/vnd.openxmlformats-officedocument.presentationml.tags+xml"/>
  <Override PartName="/ppt/tags/tag73.xml" ContentType="application/vnd.openxmlformats-officedocument.presentationml.tags+xml"/>
  <Override PartName="/ppt/tags/tag58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charts/chart2.xml" ContentType="application/vnd.openxmlformats-officedocument.drawingml.chart+xml"/>
  <Override PartName="/ppt/tags/tag62.xml" ContentType="application/vnd.openxmlformats-officedocument.presentationml.tags+xml"/>
  <Override PartName="/ppt/tags/tag67.xml" ContentType="application/vnd.openxmlformats-officedocument.presentationml.tags+xml"/>
  <Override PartName="/ppt/tags/tag72.xml" ContentType="application/vnd.openxmlformats-officedocument.presentationml.tags+xml"/>
  <Override PartName="/ppt/charts/chart1.xml" ContentType="application/vnd.openxmlformats-officedocument.drawingml.chart+xml"/>
  <Override PartName="/ppt/tags/tag57.xml" ContentType="application/vnd.openxmlformats-officedocument.presentationml.tags+xml"/>
  <Override PartName="/ppt/tags/tag71.xml" ContentType="application/vnd.openxmlformats-officedocument.presentationml.tags+xml"/>
  <Override PartName="/ppt/tags/tag75.xml" ContentType="application/vnd.openxmlformats-officedocument.presentationml.tags+xml"/>
  <Override PartName="/ppt/tags/tag61.xml" ContentType="application/vnd.openxmlformats-officedocument.presentationml.tags+xml"/>
  <Override PartName="/ppt/tags/tag66.xml" ContentType="application/vnd.openxmlformats-officedocument.presentationml.tags+xml"/>
  <Override PartName="/ppt/tags/tag60.xml" ContentType="application/vnd.openxmlformats-officedocument.presentationml.tags+xml"/>
  <Override PartName="/ppt/tags/tag70.xml" ContentType="application/vnd.openxmlformats-officedocument.presentationml.tags+xml"/>
  <Override PartName="/ppt/tags/tag65.xml" ContentType="application/vnd.openxmlformats-officedocument.presentationml.tags+xml"/>
  <Override PartName="/ppt/tags/tag74.xml" ContentType="application/vnd.openxmlformats-officedocument.presentationml.tags+xml"/>
  <Override PartName="/ppt/tags/tag59.xml" ContentType="application/vnd.openxmlformats-officedocument.presentationml.tags+xml"/>
  <Override PartName="/ppt/tags/tag64.xml" ContentType="application/vnd.openxmlformats-officedocument.presentationml.tags+xml"/>
  <Override PartName="/ppt/tags/tag69.xml" ContentType="application/vnd.openxmlformats-officedocument.presentationml.tags+xml"/>
  <Override PartName="/ppt/notesSlides/notesSlide12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charts/chart3.xml" ContentType="application/vnd.openxmlformats-officedocument.drawingml.chart+xml"/>
  <Override PartName="/ppt/tags/tag63.xml" ContentType="application/vnd.openxmlformats-officedocument.presentationml.tags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36" r:id="rId1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openxmlformats.org/officeDocument/2006/relationships/slide" Target="/ppt/slides/slide12.xml" Id="rId15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1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.xlsb" Id="rId1" /></Relationships>
</file>

<file path=ppt/charts/_rels/chart2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1.xlsb" Id="rId1" /></Relationships>
</file>

<file path=ppt/charts/_rels/chart3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2.xlsb" Id="rId1"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202363367799114E-2"/>
          <c:y val="6.0465116279069767E-2"/>
          <c:w val="0.96159527326440175"/>
          <c:h val="0.87906976744186049"/>
        </c:manualLayout>
      </c:layout>
      <c:lineChart>
        <c:grouping val="standard"/>
        <c:varyColors val="0"/>
        <c:ser>
          <c:idx val="0"/>
          <c:order val="0"/>
          <c:spPr>
            <a:ln w="38100" cmpd="sng" algn="ctr">
              <a:solidFill>
                <a:schemeClr val="accent1"/>
              </a:solidFill>
              <a:prstDash val="solid"/>
            </a:ln>
          </c:spPr>
          <c:marker>
            <c:symbol val="none"/>
          </c:marker>
          <c:val>
            <c:numRef>
              <c:f>Sheet1!$A$1:$F$1</c:f>
              <c:numCache>
                <c:formatCode>General</c:formatCode>
                <c:ptCount val="6"/>
                <c:pt idx="0">
                  <c:v>4.0999999999999996</c:v>
                </c:pt>
                <c:pt idx="1">
                  <c:v>5.3</c:v>
                </c:pt>
                <c:pt idx="2">
                  <c:v>3.2</c:v>
                </c:pt>
                <c:pt idx="3">
                  <c:v>1.5</c:v>
                </c:pt>
                <c:pt idx="4">
                  <c:v>2.8</c:v>
                </c:pt>
                <c:pt idx="5">
                  <c:v>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6C8-40FC-A9C5-704F4BC646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40289488"/>
        <c:axId val="1"/>
      </c:lineChart>
      <c:catAx>
        <c:axId val="34028948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.8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402894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5.6399132321041212E-2"/>
          <c:y val="5.6399132321041212E-2"/>
          <c:w val="0.88720173535791758"/>
          <c:h val="0.88720173535791758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8C17-492E-8932-2ABC01584B2A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8C17-492E-8932-2ABC01584B2A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2-8C17-492E-8932-2ABC01584B2A}"/>
              </c:ext>
            </c:extLst>
          </c:dPt>
          <c:val>
            <c:numRef>
              <c:f>Sheet1!$A$1:$A$3</c:f>
              <c:numCache>
                <c:formatCode>General</c:formatCode>
                <c:ptCount val="3"/>
                <c:pt idx="0">
                  <c:v>57.4</c:v>
                </c:pt>
                <c:pt idx="1">
                  <c:v>23.599999999999998</c:v>
                </c:pt>
                <c:pt idx="2">
                  <c:v>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C17-492E-8932-2ABC01584B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9202363367799114E-2"/>
          <c:y val="0.23896103896103896"/>
          <c:w val="0.96159527326440175"/>
          <c:h val="0.59393939393939399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-0.2822510822510822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0-8D93-4D73-8E63-9EBFF33E1B0C}"/>
                </c:ext>
              </c:extLst>
            </c:dLbl>
            <c:dLbl>
              <c:idx val="1"/>
              <c:layout>
                <c:manualLayout>
                  <c:x val="0"/>
                  <c:y val="-0.3437229437229437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1-8D93-4D73-8E63-9EBFF33E1B0C}"/>
                </c:ext>
              </c:extLst>
            </c:dLbl>
            <c:dLbl>
              <c:idx val="2"/>
              <c:layout>
                <c:manualLayout>
                  <c:x val="0"/>
                  <c:y val="-0.23549783549783551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2-8D93-4D73-8E63-9EBFF33E1B0C}"/>
                </c:ext>
              </c:extLst>
            </c:dLbl>
            <c:dLbl>
              <c:idx val="3"/>
              <c:layout>
                <c:manualLayout>
                  <c:x val="0"/>
                  <c:y val="-0.14805194805194805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3-8D93-4D73-8E63-9EBFF33E1B0C}"/>
                </c:ext>
              </c:extLst>
            </c:dLbl>
            <c:dLbl>
              <c:idx val="4"/>
              <c:layout>
                <c:manualLayout>
                  <c:x val="0"/>
                  <c:y val="-0.2147186147186147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4-8D93-4D73-8E63-9EBFF33E1B0C}"/>
                </c:ext>
              </c:extLst>
            </c:dLbl>
            <c:dLbl>
              <c:idx val="5"/>
              <c:layout>
                <c:manualLayout>
                  <c:x val="0"/>
                  <c:y val="-0.36883116883116884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</c15:spPr>
                </c:ext>
                <c:ext xmlns:c16="http://schemas.microsoft.com/office/drawing/2014/chart" uri="{C3380CC4-5D6E-409C-BE32-E72D297353CC}">
                  <c16:uniqueId val="{00000005-8D93-4D73-8E63-9EBFF33E1B0C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Sheet1!$A$1:$F$1</c:f>
              <c:numCache>
                <c:formatCode>General</c:formatCode>
                <c:ptCount val="6"/>
                <c:pt idx="0">
                  <c:v>4.0999999999999996</c:v>
                </c:pt>
                <c:pt idx="1">
                  <c:v>5.3</c:v>
                </c:pt>
                <c:pt idx="2">
                  <c:v>3.2</c:v>
                </c:pt>
                <c:pt idx="3">
                  <c:v>1.5</c:v>
                </c:pt>
                <c:pt idx="4">
                  <c:v>2.8</c:v>
                </c:pt>
                <c:pt idx="5">
                  <c:v>5.8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D93-4D73-8E63-9EBFF33E1B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overlap val="100"/>
        <c:axId val="340351488"/>
        <c:axId val="1"/>
      </c:barChart>
      <c:catAx>
        <c:axId val="340351488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.8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40351488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6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2.xml.rels>&#65279;<?xml version="1.0" encoding="utf-8"?><Relationships xmlns="http://schemas.openxmlformats.org/package/2006/relationships"><Relationship Type="http://schemas.openxmlformats.org/officeDocument/2006/relationships/slide" Target="/ppt/slides/slide12.xml" Id="rId2" /><Relationship Type="http://schemas.openxmlformats.org/officeDocument/2006/relationships/notesMaster" Target="/ppt/notesMasters/notesMaster1.xml" Id="rId1" /></Relationship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8312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2.xml.rels>&#65279;<?xml version="1.0" encoding="utf-8"?><Relationships xmlns="http://schemas.openxmlformats.org/package/2006/relationships"><Relationship Type="http://schemas.openxmlformats.org/officeDocument/2006/relationships/tags" Target="/ppt/tags/tag68.xml" Id="rId13" /><Relationship Type="http://schemas.openxmlformats.org/officeDocument/2006/relationships/tags" Target="/ppt/tags/tag73.xml" Id="rId18" /><Relationship Type="http://schemas.openxmlformats.org/officeDocument/2006/relationships/image" Target="/ppt/media/image21.png" Id="rId26" /><Relationship Type="http://schemas.openxmlformats.org/officeDocument/2006/relationships/tags" Target="/ppt/tags/tag58.xml" Id="rId3" /><Relationship Type="http://schemas.openxmlformats.org/officeDocument/2006/relationships/slideLayout" Target="/ppt/slideLayouts/slideLayout5.xml" Id="rId21" /><Relationship Type="http://schemas.openxmlformats.org/officeDocument/2006/relationships/chart" Target="/ppt/charts/chart2.xml" Id="rId34" /><Relationship Type="http://schemas.openxmlformats.org/officeDocument/2006/relationships/tags" Target="/ppt/tags/tag62.xml" Id="rId7" /><Relationship Type="http://schemas.openxmlformats.org/officeDocument/2006/relationships/tags" Target="/ppt/tags/tag67.xml" Id="rId12" /><Relationship Type="http://schemas.openxmlformats.org/officeDocument/2006/relationships/tags" Target="/ppt/tags/tag72.xml" Id="rId17" /><Relationship Type="http://schemas.openxmlformats.org/officeDocument/2006/relationships/chart" Target="/ppt/charts/chart1.xml" Id="rId25" /><Relationship Type="http://schemas.openxmlformats.org/officeDocument/2006/relationships/image" Target="/ppt/media/image26.svg" Id="rId33" /><Relationship Type="http://schemas.openxmlformats.org/officeDocument/2006/relationships/tags" Target="/ppt/tags/tag57.xml" Id="rId2" /><Relationship Type="http://schemas.openxmlformats.org/officeDocument/2006/relationships/tags" Target="/ppt/tags/tag71.xml" Id="rId16" /><Relationship Type="http://schemas.openxmlformats.org/officeDocument/2006/relationships/tags" Target="/ppt/tags/tag75.xml" Id="rId20" /><Relationship Type="http://schemas.openxmlformats.org/officeDocument/2006/relationships/image" Target="/ppt/media/image24.svg" Id="rId29" /><Relationship Type="http://schemas.openxmlformats.org/officeDocument/2006/relationships/vmlDrawing" Target="/ppt/drawings/vmlDrawing16.vml" Id="rId1" /><Relationship Type="http://schemas.openxmlformats.org/officeDocument/2006/relationships/tags" Target="/ppt/tags/tag61.xml" Id="rId6" /><Relationship Type="http://schemas.openxmlformats.org/officeDocument/2006/relationships/tags" Target="/ppt/tags/tag66.xml" Id="rId11" /><Relationship Type="http://schemas.openxmlformats.org/officeDocument/2006/relationships/image" Target="/ppt/media/image4.emf" Id="rId24" /><Relationship Type="http://schemas.openxmlformats.org/officeDocument/2006/relationships/image" Target="/ppt/media/image25.png" Id="rId32" /><Relationship Type="http://schemas.openxmlformats.org/officeDocument/2006/relationships/tags" Target="/ppt/tags/tag60.xml" Id="rId5" /><Relationship Type="http://schemas.openxmlformats.org/officeDocument/2006/relationships/tags" Target="/ppt/tags/tag70.xml" Id="rId15" /><Relationship Type="http://schemas.openxmlformats.org/officeDocument/2006/relationships/oleObject" Target="/ppt/embeddings/oleObject16.bin" Id="rId23" /><Relationship Type="http://schemas.openxmlformats.org/officeDocument/2006/relationships/image" Target="/ppt/media/image23.png" Id="rId28" /><Relationship Type="http://schemas.openxmlformats.org/officeDocument/2006/relationships/tags" Target="/ppt/tags/tag65.xml" Id="rId10" /><Relationship Type="http://schemas.openxmlformats.org/officeDocument/2006/relationships/tags" Target="/ppt/tags/tag74.xml" Id="rId19" /><Relationship Type="http://schemas.openxmlformats.org/officeDocument/2006/relationships/image" Target="/ppt/media/image6.svg" Id="rId31" /><Relationship Type="http://schemas.openxmlformats.org/officeDocument/2006/relationships/tags" Target="/ppt/tags/tag59.xml" Id="rId4" /><Relationship Type="http://schemas.openxmlformats.org/officeDocument/2006/relationships/tags" Target="/ppt/tags/tag64.xml" Id="rId9" /><Relationship Type="http://schemas.openxmlformats.org/officeDocument/2006/relationships/tags" Target="/ppt/tags/tag69.xml" Id="rId14" /><Relationship Type="http://schemas.openxmlformats.org/officeDocument/2006/relationships/notesSlide" Target="/ppt/notesSlides/notesSlide12.xml" Id="rId22" /><Relationship Type="http://schemas.openxmlformats.org/officeDocument/2006/relationships/image" Target="/ppt/media/image22.svg" Id="rId27" /><Relationship Type="http://schemas.openxmlformats.org/officeDocument/2006/relationships/image" Target="/ppt/media/image5.png" Id="rId30" /><Relationship Type="http://schemas.openxmlformats.org/officeDocument/2006/relationships/chart" Target="/ppt/charts/chart3.xml" Id="rId35" /><Relationship Type="http://schemas.openxmlformats.org/officeDocument/2006/relationships/tags" Target="/ppt/tags/tag63.xml" Id="rId8" /></Relationships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16380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4" name="think-cell 幻灯片" r:id="rId23" imgW="349" imgH="350" progId="TCLayout.ActiveDocument.1">
                  <p:embed/>
                </p:oleObj>
              </mc:Choice>
              <mc:Fallback>
                <p:oleObj name="think-cell 幻灯片" r:id="rId23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/>
              <a:t>Dashboard</a:t>
            </a:r>
            <a:endParaRPr lang="en-US"/>
          </a:p>
        </p:txBody>
      </p:sp>
      <p:sp>
        <p:nvSpPr>
          <p:cNvPr id="2" name="Rechteck 8">
            <a:extLst>
              <a:ext uri="{FF2B5EF4-FFF2-40B4-BE49-F238E27FC236}">
                <a16:creationId xmlns:a16="http://schemas.microsoft.com/office/drawing/2014/main" id="{2785FFAF-04EA-29E6-8642-EE5B56B91D76}"/>
              </a:ext>
            </a:extLst>
          </p:cNvPr>
          <p:cNvSpPr>
            <a:spLocks/>
          </p:cNvSpPr>
          <p:nvPr/>
        </p:nvSpPr>
        <p:spPr>
          <a:xfrm>
            <a:off x="5047595" y="1562101"/>
            <a:ext cx="2134248" cy="2154510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Texts</a:t>
            </a:r>
            <a:endParaRPr lang="en-US">
              <a:solidFill>
                <a:srgbClr val="000000"/>
              </a:solidFill>
              <a:sym typeface="Futura"/>
            </a:endParaRPr>
          </a:p>
        </p:txBody>
      </p:sp>
      <p:sp>
        <p:nvSpPr>
          <p:cNvPr id="3" name="Rechteck 9">
            <a:extLst>
              <a:ext uri="{FF2B5EF4-FFF2-40B4-BE49-F238E27FC236}">
                <a16:creationId xmlns:a16="http://schemas.microsoft.com/office/drawing/2014/main" id="{68F78C39-F072-5144-3C68-6324F5B5AB9E}"/>
              </a:ext>
            </a:extLst>
          </p:cNvPr>
          <p:cNvSpPr>
            <a:spLocks/>
          </p:cNvSpPr>
          <p:nvPr/>
        </p:nvSpPr>
        <p:spPr>
          <a:xfrm>
            <a:off x="9676089" y="1562101"/>
            <a:ext cx="2144435" cy="2154510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Files</a:t>
            </a:r>
            <a:endParaRPr lang="en-US">
              <a:solidFill>
                <a:srgbClr val="000000"/>
              </a:solidFill>
              <a:sym typeface="Futura"/>
            </a:endParaRPr>
          </a:p>
        </p:txBody>
      </p:sp>
      <p:sp>
        <p:nvSpPr>
          <p:cNvPr id="4" name="Rechteck 14">
            <a:extLst>
              <a:ext uri="{FF2B5EF4-FFF2-40B4-BE49-F238E27FC236}">
                <a16:creationId xmlns:a16="http://schemas.microsoft.com/office/drawing/2014/main" id="{5374324D-EDB4-201D-85D2-489C59FE8213}"/>
              </a:ext>
            </a:extLst>
          </p:cNvPr>
          <p:cNvSpPr>
            <a:spLocks/>
          </p:cNvSpPr>
          <p:nvPr/>
        </p:nvSpPr>
        <p:spPr>
          <a:xfrm>
            <a:off x="8518967" y="3903390"/>
            <a:ext cx="3301558" cy="2154510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Revenue</a:t>
            </a:r>
            <a:endParaRPr lang="en-US">
              <a:solidFill>
                <a:srgbClr val="000000"/>
              </a:solidFill>
              <a:sym typeface="Futura"/>
            </a:endParaRPr>
          </a:p>
        </p:txBody>
      </p:sp>
      <p:sp>
        <p:nvSpPr>
          <p:cNvPr id="6" name="Rechteck 17">
            <a:extLst>
              <a:ext uri="{FF2B5EF4-FFF2-40B4-BE49-F238E27FC236}">
                <a16:creationId xmlns:a16="http://schemas.microsoft.com/office/drawing/2014/main" id="{30A936CB-95D7-FF08-8C78-916F028C8D82}"/>
              </a:ext>
            </a:extLst>
          </p:cNvPr>
          <p:cNvSpPr>
            <a:spLocks/>
          </p:cNvSpPr>
          <p:nvPr/>
        </p:nvSpPr>
        <p:spPr>
          <a:xfrm>
            <a:off x="7361843" y="1562101"/>
            <a:ext cx="2134248" cy="2154510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Users</a:t>
            </a:r>
            <a:endParaRPr lang="en-US">
              <a:solidFill>
                <a:srgbClr val="000000"/>
              </a:solidFill>
              <a:sym typeface="Futura"/>
            </a:endParaRPr>
          </a:p>
        </p:txBody>
      </p:sp>
      <p:sp>
        <p:nvSpPr>
          <p:cNvPr id="7" name="Rechteck 18">
            <a:extLst>
              <a:ext uri="{FF2B5EF4-FFF2-40B4-BE49-F238E27FC236}">
                <a16:creationId xmlns:a16="http://schemas.microsoft.com/office/drawing/2014/main" id="{B7A3FE8C-7D8D-FD19-895D-E882E20424EE}"/>
              </a:ext>
            </a:extLst>
          </p:cNvPr>
          <p:cNvSpPr>
            <a:spLocks/>
          </p:cNvSpPr>
          <p:nvPr/>
        </p:nvSpPr>
        <p:spPr>
          <a:xfrm>
            <a:off x="5047594" y="3903390"/>
            <a:ext cx="3291372" cy="2154510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Clicks</a:t>
            </a:r>
            <a:endParaRPr lang="en-US">
              <a:solidFill>
                <a:srgbClr val="000000"/>
              </a:solidFill>
              <a:sym typeface="Futura"/>
            </a:endParaRPr>
          </a:p>
        </p:txBody>
      </p:sp>
      <p:sp>
        <p:nvSpPr>
          <p:cNvPr id="9" name="Rechteck 19">
            <a:extLst>
              <a:ext uri="{FF2B5EF4-FFF2-40B4-BE49-F238E27FC236}">
                <a16:creationId xmlns:a16="http://schemas.microsoft.com/office/drawing/2014/main" id="{2D852524-5185-79B7-AC42-B3C9944BF176}"/>
              </a:ext>
            </a:extLst>
          </p:cNvPr>
          <p:cNvSpPr>
            <a:spLocks/>
          </p:cNvSpPr>
          <p:nvPr/>
        </p:nvSpPr>
        <p:spPr>
          <a:xfrm>
            <a:off x="407989" y="1562101"/>
            <a:ext cx="4459606" cy="2154510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Visitors</a:t>
            </a:r>
            <a:endParaRPr lang="en-US">
              <a:solidFill>
                <a:srgbClr val="000000"/>
              </a:solidFill>
              <a:sym typeface="Futura"/>
            </a:endParaRPr>
          </a:p>
        </p:txBody>
      </p:sp>
      <p:sp>
        <p:nvSpPr>
          <p:cNvPr id="11" name="Rechteck 20">
            <a:extLst>
              <a:ext uri="{FF2B5EF4-FFF2-40B4-BE49-F238E27FC236}">
                <a16:creationId xmlns:a16="http://schemas.microsoft.com/office/drawing/2014/main" id="{A3259F52-EF25-9EB8-BAF0-8E6ECC89D632}"/>
              </a:ext>
            </a:extLst>
          </p:cNvPr>
          <p:cNvSpPr>
            <a:spLocks/>
          </p:cNvSpPr>
          <p:nvPr/>
        </p:nvSpPr>
        <p:spPr>
          <a:xfrm>
            <a:off x="407989" y="3903390"/>
            <a:ext cx="4459606" cy="2154510"/>
          </a:xfrm>
          <a:prstGeom prst="rect">
            <a:avLst/>
          </a:prstGeom>
          <a:noFill/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t"/>
          <a:lstStyle/>
          <a:p>
            <a:pPr>
              <a:spcAft>
                <a:spcPts val="600"/>
              </a:spcAft>
              <a:buClr>
                <a:srgbClr val="000000"/>
              </a:buClr>
            </a:pPr>
            <a:r>
              <a:rPr lang="en-US">
                <a:solidFill>
                  <a:schemeClr val="tx2"/>
                </a:solidFill>
                <a:sym typeface="Futura"/>
              </a:rPr>
              <a:t>Page views</a:t>
            </a:r>
            <a:endParaRPr lang="en-US">
              <a:solidFill>
                <a:srgbClr val="000000"/>
              </a:solidFill>
              <a:sym typeface="Futura"/>
            </a:endParaRPr>
          </a:p>
        </p:txBody>
      </p:sp>
      <p:graphicFrame>
        <p:nvGraphicFramePr>
          <p:cNvPr id="40" name="Chart 3">
            <a:extLst>
              <a:ext uri="{FF2B5EF4-FFF2-40B4-BE49-F238E27FC236}">
                <a16:creationId xmlns:a16="http://schemas.microsoft.com/office/drawing/2014/main" id="{FD8FFFF3-7884-427D-80E4-54E2DE3F589D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34938837"/>
              </p:ext>
            </p:extLst>
          </p:nvPr>
        </p:nvGraphicFramePr>
        <p:xfrm>
          <a:off x="493713" y="2073275"/>
          <a:ext cx="4298950" cy="1365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715963" y="3414713"/>
            <a:ext cx="4111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A317707-A95A-4184-A0C0-7274CC863A0D}" type="datetime'''''''''''''''''''''2''''0''''''''''''1''''''''''7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1395413" y="3414713"/>
            <a:ext cx="4286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8BC4679-1B60-44D4-9236-D25D5EB49DBA}" type="datetime'201''''8''''''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2018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2085975" y="3414713"/>
            <a:ext cx="4254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BB3D8B6-8122-42EA-9156-45524736EA88}" type="datetime'''2''''0''''''''''''1''''''''''''''''''''''''''9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2019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2754313" y="3414713"/>
            <a:ext cx="4667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1446E6D-F09D-4379-9986-785393D855A9}" type="datetime'''''''''''''''''''''''''''''''20''2''''''0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463925" y="3414713"/>
            <a:ext cx="4254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AC6855D-C52D-4204-9668-A282BBEFDDC5}" type="datetime'''2''''02''''''''''''''''''1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4135438" y="3414713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6F889CF3-A07C-405F-8151-9FB544DDE371}" type="datetime'''''2''''''''''0''''''2''''''''''''''''2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9" name="Grafik 122">
            <a:extLst>
              <a:ext uri="{FF2B5EF4-FFF2-40B4-BE49-F238E27FC236}">
                <a16:creationId xmlns:a16="http://schemas.microsoft.com/office/drawing/2014/main" id="{099DE54A-F0A6-3366-8A1C-52E867F51974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707452" y="4418013"/>
            <a:ext cx="914400" cy="914400"/>
          </a:xfrm>
          <a:prstGeom prst="rect">
            <a:avLst/>
          </a:prstGeom>
        </p:spPr>
      </p:pic>
      <p:pic>
        <p:nvPicPr>
          <p:cNvPr id="20" name="Grafik 124">
            <a:extLst>
              <a:ext uri="{FF2B5EF4-FFF2-40B4-BE49-F238E27FC236}">
                <a16:creationId xmlns:a16="http://schemas.microsoft.com/office/drawing/2014/main" id="{415DEF57-759D-A3C6-7865-F456980B66D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0286014" y="2149475"/>
            <a:ext cx="914400" cy="914400"/>
          </a:xfrm>
          <a:prstGeom prst="rect">
            <a:avLst/>
          </a:prstGeom>
        </p:spPr>
      </p:pic>
      <p:pic>
        <p:nvPicPr>
          <p:cNvPr id="21" name="Grafik 126">
            <a:extLst>
              <a:ext uri="{FF2B5EF4-FFF2-40B4-BE49-F238E27FC236}">
                <a16:creationId xmlns:a16="http://schemas.microsoft.com/office/drawing/2014/main" id="{BB91B26F-7BB3-4B3F-2B08-96D15F77B884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7971767" y="2149475"/>
            <a:ext cx="914400" cy="914400"/>
          </a:xfrm>
          <a:prstGeom prst="rect">
            <a:avLst/>
          </a:prstGeom>
        </p:spPr>
      </p:pic>
      <p:pic>
        <p:nvPicPr>
          <p:cNvPr id="22" name="Grafik 128">
            <a:extLst>
              <a:ext uri="{FF2B5EF4-FFF2-40B4-BE49-F238E27FC236}">
                <a16:creationId xmlns:a16="http://schemas.microsoft.com/office/drawing/2014/main" id="{85713FB3-83E6-9045-C8CA-9AB3E39E389A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657519" y="2149475"/>
            <a:ext cx="914400" cy="914400"/>
          </a:xfrm>
          <a:prstGeom prst="rect">
            <a:avLst/>
          </a:prstGeom>
        </p:spPr>
      </p:pic>
      <p:sp>
        <p:nvSpPr>
          <p:cNvPr id="23" name="TextBox 36">
            <a:extLst>
              <a:ext uri="{FF2B5EF4-FFF2-40B4-BE49-F238E27FC236}">
                <a16:creationId xmlns:a16="http://schemas.microsoft.com/office/drawing/2014/main" id="{7D9D1353-FBE3-88F8-6071-C39318671512}"/>
              </a:ext>
            </a:extLst>
          </p:cNvPr>
          <p:cNvSpPr txBox="1">
            <a:spLocks/>
          </p:cNvSpPr>
          <p:nvPr/>
        </p:nvSpPr>
        <p:spPr>
          <a:xfrm>
            <a:off x="6239227" y="3366909"/>
            <a:ext cx="942616" cy="349702"/>
          </a:xfrm>
          <a:prstGeom prst="rect">
            <a:avLst/>
          </a:prstGeom>
          <a:noFill/>
        </p:spPr>
        <p:txBody>
          <a:bodyPr wrap="none" lIns="0" tIns="0" rIns="108000" bIns="7200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Lato Light" panose="020F0502020204030203" pitchFamily="34" charset="0"/>
                <a:cs typeface="Poppins" pitchFamily="2" charset="77"/>
              </a:rPr>
              <a:t>100,000</a:t>
            </a:r>
          </a:p>
        </p:txBody>
      </p:sp>
      <p:sp>
        <p:nvSpPr>
          <p:cNvPr id="24" name="TextBox 38">
            <a:extLst>
              <a:ext uri="{FF2B5EF4-FFF2-40B4-BE49-F238E27FC236}">
                <a16:creationId xmlns:a16="http://schemas.microsoft.com/office/drawing/2014/main" id="{2C89CBBB-035F-D862-010D-10AF76691786}"/>
              </a:ext>
            </a:extLst>
          </p:cNvPr>
          <p:cNvSpPr txBox="1">
            <a:spLocks/>
          </p:cNvSpPr>
          <p:nvPr/>
        </p:nvSpPr>
        <p:spPr>
          <a:xfrm>
            <a:off x="8553475" y="3366909"/>
            <a:ext cx="942616" cy="349702"/>
          </a:xfrm>
          <a:prstGeom prst="rect">
            <a:avLst/>
          </a:prstGeom>
          <a:noFill/>
        </p:spPr>
        <p:txBody>
          <a:bodyPr wrap="none" lIns="0" tIns="0" rIns="108000" bIns="7200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Lato Light" panose="020F0502020204030203" pitchFamily="34" charset="0"/>
                <a:cs typeface="Poppins" pitchFamily="2" charset="77"/>
              </a:rPr>
              <a:t>100,000</a:t>
            </a:r>
          </a:p>
        </p:txBody>
      </p:sp>
      <p:sp>
        <p:nvSpPr>
          <p:cNvPr id="25" name="TextBox 40">
            <a:extLst>
              <a:ext uri="{FF2B5EF4-FFF2-40B4-BE49-F238E27FC236}">
                <a16:creationId xmlns:a16="http://schemas.microsoft.com/office/drawing/2014/main" id="{307CD878-6204-B5C2-80A9-F445291FE2CF}"/>
              </a:ext>
            </a:extLst>
          </p:cNvPr>
          <p:cNvSpPr txBox="1">
            <a:spLocks/>
          </p:cNvSpPr>
          <p:nvPr/>
        </p:nvSpPr>
        <p:spPr>
          <a:xfrm>
            <a:off x="10877908" y="3366909"/>
            <a:ext cx="942616" cy="349702"/>
          </a:xfrm>
          <a:prstGeom prst="rect">
            <a:avLst/>
          </a:prstGeom>
          <a:noFill/>
        </p:spPr>
        <p:txBody>
          <a:bodyPr wrap="none" lIns="0" tIns="0" rIns="108000" bIns="7200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Lato Light" panose="020F0502020204030203" pitchFamily="34" charset="0"/>
                <a:cs typeface="Poppins" pitchFamily="2" charset="77"/>
              </a:rPr>
              <a:t>100,000</a:t>
            </a: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CEB328BA-D145-7E28-8704-6FA7ED3A868F}"/>
              </a:ext>
            </a:extLst>
          </p:cNvPr>
          <p:cNvSpPr txBox="1">
            <a:spLocks/>
          </p:cNvSpPr>
          <p:nvPr/>
        </p:nvSpPr>
        <p:spPr>
          <a:xfrm>
            <a:off x="10429068" y="5708198"/>
            <a:ext cx="1391457" cy="349702"/>
          </a:xfrm>
          <a:prstGeom prst="rect">
            <a:avLst/>
          </a:prstGeom>
          <a:noFill/>
        </p:spPr>
        <p:txBody>
          <a:bodyPr wrap="none" lIns="0" tIns="0" rIns="108000" bIns="72000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1" i="0" u="none" strike="noStrike" kern="1200" cap="none" spc="0" normalizeH="0" baseline="0" noProof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Lato Light" panose="020F0502020204030203" pitchFamily="34" charset="0"/>
                <a:cs typeface="Poppins" pitchFamily="2" charset="77"/>
              </a:rPr>
              <a:t>$100,000.00</a:t>
            </a:r>
          </a:p>
        </p:txBody>
      </p:sp>
      <p:graphicFrame>
        <p:nvGraphicFramePr>
          <p:cNvPr id="41" name="Chart 3">
            <a:extLst>
              <a:ext uri="{FF2B5EF4-FFF2-40B4-BE49-F238E27FC236}">
                <a16:creationId xmlns:a16="http://schemas.microsoft.com/office/drawing/2014/main" id="{FFB1C97E-52AC-45D5-99E1-A234489F3CB3}"/>
              </a:ext>
            </a:extLst>
          </p:cNvPr>
          <p:cNvGraphicFramePr/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004606460"/>
              </p:ext>
            </p:extLst>
          </p:nvPr>
        </p:nvGraphicFramePr>
        <p:xfrm>
          <a:off x="5962650" y="4408488"/>
          <a:ext cx="1463675" cy="14636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4"/>
          </a:graphicData>
        </a:graphic>
      </p:graphicFrame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31926CD4-C7AA-72C0-417C-71B013C4923C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auto">
          <a:xfrm>
            <a:off x="7388225" y="5218113"/>
            <a:ext cx="6524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fld id="{014F76F6-2B96-4403-8FF5-08C85E3DB099}" type="datetime'''''''S''''''''''''''''e''''rie''''s'' ''''''1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>
                <a:spcBef>
                  <a:spcPct val="0"/>
                </a:spcBef>
                <a:spcAft>
                  <a:spcPct val="0"/>
                </a:spcAft>
                <a:buNone/>
              </a:pPr>
              <a:t>Series 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1AAB461-29BF-1277-E0C8-97354661767A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auto">
          <a:xfrm>
            <a:off x="5330825" y="5322888"/>
            <a:ext cx="6889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C42FE362-8EAE-4C1D-B62A-394E6A351C8E}" type="datetime'''S''''''''''e''''r''i''''''''''''''''''es'' ''''''''''2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508E9CC4-DE1F-3649-A9FA-D07D88ED7992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auto">
          <a:xfrm>
            <a:off x="5651499" y="4354513"/>
            <a:ext cx="6873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ct val="0"/>
              </a:spcBef>
              <a:spcAft>
                <a:spcPct val="0"/>
              </a:spcAft>
              <a:buNone/>
            </a:pPr>
            <a:fld id="{495FC6ED-7C99-45DE-962B-0BC6753916AF}" type="datetime'''''''''''S''e''''''''ri''''''e''''s'''''''''' ''''3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3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graphicFrame>
        <p:nvGraphicFramePr>
          <p:cNvPr id="47" name="Chart 3">
            <a:extLst>
              <a:ext uri="{FF2B5EF4-FFF2-40B4-BE49-F238E27FC236}">
                <a16:creationId xmlns:a16="http://schemas.microsoft.com/office/drawing/2014/main" id="{09044E4D-087B-4333-94A0-4554744AA249}"/>
              </a:ext>
            </a:extLst>
          </p:cNvPr>
          <p:cNvGraphicFramePr/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1559882821"/>
              </p:ext>
            </p:extLst>
          </p:nvPr>
        </p:nvGraphicFramePr>
        <p:xfrm>
          <a:off x="493713" y="4146550"/>
          <a:ext cx="4298950" cy="18335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5"/>
          </a:graphicData>
        </a:graphic>
      </p:graphicFrame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59938D2-D11C-9BCF-BBB1-6CE0696FD502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auto">
          <a:xfrm>
            <a:off x="714375" y="5732463"/>
            <a:ext cx="4111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40E557CA-BEA2-42A4-ACAD-BC67B0F5A2E8}" type="datetime'''''''''''''''''''''''''''2''0''1''''''''''''''''''7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9DFC3C4F-5702-EB98-D507-23088B1E07ED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auto">
          <a:xfrm>
            <a:off x="1393825" y="5732463"/>
            <a:ext cx="4286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F0D4ED59-E769-40F7-A8BC-10823B49A058}" type="datetime'20''''''''''''''''''1''''''''''''''''''''''''''''''''8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2018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7D867CC8-CFAB-7C1B-F1CF-29739B556E2E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auto">
          <a:xfrm>
            <a:off x="2084388" y="5732463"/>
            <a:ext cx="4254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7825CDBD-A5DD-4E59-9020-ED953B8003D2}" type="datetime'''2''''''''''0''''''1''''''''''''''''''''''''''''''''9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2019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2398DF3C-DC34-9191-B289-F4B82F3E9B23}"/>
              </a:ext>
            </a:extLst>
          </p:cNvPr>
          <p:cNvSpPr>
            <a:spLocks/>
          </p:cNvSpPr>
          <p:nvPr>
            <p:custDataLst>
              <p:tags r:id="rId18"/>
            </p:custDataLst>
          </p:nvPr>
        </p:nvSpPr>
        <p:spPr bwMode="auto">
          <a:xfrm>
            <a:off x="2752725" y="5732463"/>
            <a:ext cx="4667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9C49B521-1B27-4CC3-A391-A692E1BA69A4}" type="datetime'20''''''''''''''2''''0''''''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C38BB0D6-DA5B-1FA2-53E4-7057D0C0E63C}"/>
              </a:ext>
            </a:extLst>
          </p:cNvPr>
          <p:cNvSpPr>
            <a:spLocks/>
          </p:cNvSpPr>
          <p:nvPr>
            <p:custDataLst>
              <p:tags r:id="rId19"/>
            </p:custDataLst>
          </p:nvPr>
        </p:nvSpPr>
        <p:spPr bwMode="auto">
          <a:xfrm>
            <a:off x="3462338" y="5732463"/>
            <a:ext cx="4254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ED9570C4-1F48-4A09-B78C-74172FD8B661}" type="datetime'''2''''0''''''''''''''''''''''''''''''''''2''''''''''''1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4227FF48-3145-AA71-608B-6D6ED69D73B8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auto">
          <a:xfrm>
            <a:off x="4133850" y="5732463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fld id="{6FF5E302-C772-4BC3-A9F0-7D8C478F770B}" type="datetime'''2''''''''''''''''''''''''0''''''2''''2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39926AAE-B9BE-C855-E6C0-3D325F73AEE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759663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dashboards, overview, overviews, summary, summaries, think-cell, donut, doughnut, line, chart, bar, bars, column, columns</a:t>
            </a:r>
          </a:p>
        </p:txBody>
      </p:sp>
      <p:sp>
        <p:nvSpPr>
          <p:cNvPr id="14" name="Rectangle 18">
            <a:extLst>
              <a:ext uri="{FF2B5EF4-FFF2-40B4-BE49-F238E27FC236}">
                <a16:creationId xmlns:a16="http://schemas.microsoft.com/office/drawing/2014/main" id="{DC6A4ABA-616C-CD9B-F4AE-BA6523468F01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This slide contains </a:t>
            </a:r>
            <a:r>
              <a:rPr lang="en-US" sz="1200" b="1" u="sng">
                <a:solidFill>
                  <a:schemeClr val="tx1"/>
                </a:solidFill>
              </a:rPr>
              <a:t>think-cell charts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</a:t>
            </a:r>
            <a:r>
              <a:rPr lang="en-US" sz="1200" b="1">
                <a:solidFill>
                  <a:schemeClr val="tx1"/>
                </a:solidFill>
              </a:rPr>
              <a:t> open a chart's internal datasheet</a:t>
            </a:r>
            <a:r>
              <a:rPr lang="en-US" sz="1200">
                <a:solidFill>
                  <a:schemeClr val="tx1"/>
                </a:solidFill>
              </a:rPr>
              <a:t>, double-click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any empty space in the chart.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add annotations </a:t>
            </a:r>
            <a:r>
              <a:rPr lang="en-US" sz="1200">
                <a:solidFill>
                  <a:schemeClr val="tx1"/>
                </a:solidFill>
              </a:rPr>
              <a:t>(e.g., CAGR arrows, difference arrows),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right-click a chart or a chart feature to open the context menu.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>
                <a:solidFill>
                  <a:schemeClr val="tx1"/>
                </a:solidFill>
              </a:rPr>
              <a:t>To </a:t>
            </a:r>
            <a:r>
              <a:rPr lang="en-US" sz="1200" b="1">
                <a:solidFill>
                  <a:schemeClr val="tx1"/>
                </a:solidFill>
              </a:rPr>
              <a:t>change the style and formatting</a:t>
            </a:r>
            <a:r>
              <a:rPr lang="en-US" sz="1200">
                <a:solidFill>
                  <a:schemeClr val="tx1"/>
                </a:solidFill>
              </a:rPr>
              <a:t> of a chart or a feature,</a:t>
            </a:r>
            <a:r>
              <a:rPr lang="en-US" sz="1200" b="1">
                <a:solidFill>
                  <a:schemeClr val="tx1"/>
                </a:solidFill>
              </a:rPr>
              <a:t> </a:t>
            </a:r>
            <a:r>
              <a:rPr lang="en-US" sz="1200">
                <a:solidFill>
                  <a:schemeClr val="tx1"/>
                </a:solidFill>
              </a:rPr>
              <a:t>click the chart or feature to open the mini toolbar.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48920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ZZMG1UEjrpLprLkKmM8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eaCipWncelsV4wtyL8AJ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HofVvzu7st_NA2hGnlNj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EzSlG4hldndqxr9cKvm7Q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Ut7z1gxC2Y0uf0zIShMQ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MlyW_LAnZuM5dEKOfY9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k2ypqjYytie66yu3XiLtA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rmMRCjGt2tBrZUZrPVOH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daIrdsV7f_Hw09Wz8z7pg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vA_mJ7XwjK_iWsHhC198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QXkRZnS0ML__yXHhJkr8w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NB1b.o0n9q6n15tmYDOaw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cxWrnHe74JsTL_EGVkNug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BQOvWv1cC4zOpp8jToSc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o39nk0BjmfUUxmq4KwysQ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S0UffeEhoVx6Wu4519OW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0gwZxyot5qSNjzWHhSZMQ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H84DLEegUESg93k6LqWMg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