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204.xml" ContentType="application/vnd.openxmlformats-officedocument.presentationml.slide+xml"/>
  <Override PartName="/ppt/tags/tag1067.xml" ContentType="application/vnd.openxmlformats-officedocument.presentationml.tags+xml"/>
  <Override PartName="/ppt/tags/tag1072.xml" ContentType="application/vnd.openxmlformats-officedocument.presentationml.tags+xml"/>
  <Override PartName="/ppt/tags/tag1077.xml" ContentType="application/vnd.openxmlformats-officedocument.presentationml.tags+xml"/>
  <Override PartName="/ppt/tags/tag1062.xml" ContentType="application/vnd.openxmlformats-officedocument.presentationml.tags+xml"/>
  <Override PartName="/ppt/tags/tag1080.xml" ContentType="application/vnd.openxmlformats-officedocument.presentationml.tags+xml"/>
  <Override PartName="/ppt/tags/tag1066.xml" ContentType="application/vnd.openxmlformats-officedocument.presentationml.tags+xml"/>
  <Override PartName="/ppt/tags/tag1071.xml" ContentType="application/vnd.openxmlformats-officedocument.presentationml.tags+xml"/>
  <Override PartName="/ppt/tags/tag1076.xml" ContentType="application/vnd.openxmlformats-officedocument.presentationml.tags+xml"/>
  <Override PartName="/ppt/tags/tag1061.xml" ContentType="application/vnd.openxmlformats-officedocument.presentationml.tags+xml"/>
  <Override PartName="/ppt/tags/tag1075.xml" ContentType="application/vnd.openxmlformats-officedocument.presentationml.tags+xml"/>
  <Override PartName="/ppt/tags/tag1079.xml" ContentType="application/vnd.openxmlformats-officedocument.presentationml.tags+xml"/>
  <Override PartName="/ppt/tags/tag1065.xml" ContentType="application/vnd.openxmlformats-officedocument.presentationml.tags+xml"/>
  <Override PartName="/ppt/tags/tag1070.xml" ContentType="application/vnd.openxmlformats-officedocument.presentationml.tags+xml"/>
  <Override PartName="/ppt/notesSlides/notesSlide20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064.xml" ContentType="application/vnd.openxmlformats-officedocument.presentationml.tags+xml"/>
  <Override PartName="/ppt/tags/tag1074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069.xml" ContentType="application/vnd.openxmlformats-officedocument.presentationml.tags+xml"/>
  <Override PartName="/ppt/tags/tag1078.xml" ContentType="application/vnd.openxmlformats-officedocument.presentationml.tags+xml"/>
  <Override PartName="/ppt/tags/tag1063.xml" ContentType="application/vnd.openxmlformats-officedocument.presentationml.tags+xml"/>
  <Override PartName="/ppt/tags/tag1068.xml" ContentType="application/vnd.openxmlformats-officedocument.presentationml.tags+xml"/>
  <Override PartName="/ppt/tags/tag1073.xml" ContentType="application/vnd.openxmlformats-officedocument.presentationml.tags+xml"/>
  <Override PartName="/ppt/tags/tag1081.xml" ContentType="application/vnd.openxmlformats-officedocument.presentationml.tags+xml"/>
  <Override PartName="/ppt/charts/chart36.xml" ContentType="application/vnd.openxmlformats-officedocument.drawingml.chart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12" r:id="rId20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204.xml" Id="rId207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36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5.xlsb" Id="rId1" /></Relationships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375434530706838E-2"/>
          <c:y val="0.12345679012345678"/>
          <c:w val="0.90150637311703363"/>
          <c:h val="0.8020833333333333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606-4A1E-B712-495D47E154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606-4A1E-B712-495D47E1544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06-4A1E-B712-495D47E1544E}"/>
                </c:ext>
              </c:extLst>
            </c:dLbl>
            <c:dLbl>
              <c:idx val="1"/>
              <c:layout>
                <c:manualLayout>
                  <c:x val="-2.3174971031286211E-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06-4A1E-B712-495D47E1544E}"/>
                </c:ext>
              </c:extLst>
            </c:dLbl>
            <c:dLbl>
              <c:idx val="2"/>
              <c:layout>
                <c:manualLayout>
                  <c:x val="-2.3174971031286211E-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06-4A1E-B712-495D47E1544E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06-4A1E-B712-495D47E1544E}"/>
                </c:ext>
              </c:extLst>
            </c:dLbl>
            <c:dLbl>
              <c:idx val="4"/>
              <c:layout>
                <c:manualLayout>
                  <c:x val="-2.3174971031286211E-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06-4A1E-B712-495D47E1544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06-4A1E-B712-495D47E1544E}"/>
                </c:ext>
              </c:extLst>
            </c:dLbl>
            <c:dLbl>
              <c:idx val="6"/>
              <c:layout>
                <c:manualLayout>
                  <c:x val="-2.3174971031286211E-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606-4A1E-B712-495D47E1544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44</c:v>
                </c:pt>
                <c:pt idx="1">
                  <c:v>41</c:v>
                </c:pt>
                <c:pt idx="2">
                  <c:v>40</c:v>
                </c:pt>
                <c:pt idx="3">
                  <c:v>48</c:v>
                </c:pt>
                <c:pt idx="4">
                  <c:v>26</c:v>
                </c:pt>
                <c:pt idx="5">
                  <c:v>-12</c:v>
                </c:pt>
                <c:pt idx="6">
                  <c:v>-15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606-4A1E-B712-495D47E15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211184"/>
        <c:axId val="1"/>
      </c:barChart>
      <c:catAx>
        <c:axId val="3372111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-20"/>
        </c:scaling>
        <c:delete val="0"/>
        <c:axPos val="t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7211184"/>
        <c:crosses val="min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4.xml.rels>&#65279;<?xml version="1.0" encoding="utf-8"?><Relationships xmlns="http://schemas.openxmlformats.org/package/2006/relationships"><Relationship Type="http://schemas.openxmlformats.org/officeDocument/2006/relationships/slide" Target="/ppt/slides/slide204.xml" Id="rId2" /><Relationship Type="http://schemas.openxmlformats.org/officeDocument/2006/relationships/notesMaster" Target="/ppt/notesMasters/notesMaster1.xml" Id="rId1" /></Relationship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386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4.xml.rels>&#65279;<?xml version="1.0" encoding="utf-8"?><Relationships xmlns="http://schemas.openxmlformats.org/package/2006/relationships"><Relationship Type="http://schemas.openxmlformats.org/officeDocument/2006/relationships/tags" Target="/ppt/tags/tag1067.xml" Id="rId8" /><Relationship Type="http://schemas.openxmlformats.org/officeDocument/2006/relationships/tags" Target="/ppt/tags/tag1072.xml" Id="rId13" /><Relationship Type="http://schemas.openxmlformats.org/officeDocument/2006/relationships/tags" Target="/ppt/tags/tag1077.xml" Id="rId18" /><Relationship Type="http://schemas.openxmlformats.org/officeDocument/2006/relationships/image" Target="/ppt/media/image4.emf" Id="rId26" /><Relationship Type="http://schemas.openxmlformats.org/officeDocument/2006/relationships/tags" Target="/ppt/tags/tag1062.xml" Id="rId3" /><Relationship Type="http://schemas.openxmlformats.org/officeDocument/2006/relationships/tags" Target="/ppt/tags/tag1080.xml" Id="rId21" /><Relationship Type="http://schemas.openxmlformats.org/officeDocument/2006/relationships/tags" Target="/ppt/tags/tag1066.xml" Id="rId7" /><Relationship Type="http://schemas.openxmlformats.org/officeDocument/2006/relationships/tags" Target="/ppt/tags/tag1071.xml" Id="rId12" /><Relationship Type="http://schemas.openxmlformats.org/officeDocument/2006/relationships/tags" Target="/ppt/tags/tag1076.xml" Id="rId17" /><Relationship Type="http://schemas.openxmlformats.org/officeDocument/2006/relationships/oleObject" Target="/ppt/embeddings/oleObject208.bin" Id="rId25" /><Relationship Type="http://schemas.openxmlformats.org/officeDocument/2006/relationships/tags" Target="/ppt/tags/tag1061.xml" Id="rId2" /><Relationship Type="http://schemas.openxmlformats.org/officeDocument/2006/relationships/tags" Target="/ppt/tags/tag1075.xml" Id="rId16" /><Relationship Type="http://schemas.openxmlformats.org/officeDocument/2006/relationships/tags" Target="/ppt/tags/tag1079.xml" Id="rId20" /><Relationship Type="http://schemas.openxmlformats.org/officeDocument/2006/relationships/vmlDrawing" Target="/ppt/drawings/vmlDrawing208.vml" Id="rId1" /><Relationship Type="http://schemas.openxmlformats.org/officeDocument/2006/relationships/tags" Target="/ppt/tags/tag1065.xml" Id="rId6" /><Relationship Type="http://schemas.openxmlformats.org/officeDocument/2006/relationships/tags" Target="/ppt/tags/tag1070.xml" Id="rId11" /><Relationship Type="http://schemas.openxmlformats.org/officeDocument/2006/relationships/notesSlide" Target="/ppt/notesSlides/notesSlide204.xml" Id="rId24" /><Relationship Type="http://schemas.openxmlformats.org/officeDocument/2006/relationships/tags" Target="/ppt/tags/tag1064.xml" Id="rId5" /><Relationship Type="http://schemas.openxmlformats.org/officeDocument/2006/relationships/tags" Target="/ppt/tags/tag1074.xml" Id="rId15" /><Relationship Type="http://schemas.openxmlformats.org/officeDocument/2006/relationships/slideLayout" Target="/ppt/slideLayouts/slideLayout5.xml" Id="rId23" /><Relationship Type="http://schemas.openxmlformats.org/officeDocument/2006/relationships/tags" Target="/ppt/tags/tag1069.xml" Id="rId10" /><Relationship Type="http://schemas.openxmlformats.org/officeDocument/2006/relationships/tags" Target="/ppt/tags/tag1078.xml" Id="rId19" /><Relationship Type="http://schemas.openxmlformats.org/officeDocument/2006/relationships/tags" Target="/ppt/tags/tag1063.xml" Id="rId4" /><Relationship Type="http://schemas.openxmlformats.org/officeDocument/2006/relationships/tags" Target="/ppt/tags/tag1068.xml" Id="rId9" /><Relationship Type="http://schemas.openxmlformats.org/officeDocument/2006/relationships/tags" Target="/ppt/tags/tag1073.xml" Id="rId14" /><Relationship Type="http://schemas.openxmlformats.org/officeDocument/2006/relationships/tags" Target="/ppt/tags/tag1081.xml" Id="rId22" /><Relationship Type="http://schemas.openxmlformats.org/officeDocument/2006/relationships/chart" Target="/ppt/charts/chart36.xml" Id="rId27" /></Relationships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0795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1" name="think-cell 幻灯片" r:id="rId25" imgW="349" imgH="350" progId="TCLayout.ActiveDocument.1">
                  <p:embed/>
                </p:oleObj>
              </mc:Choice>
              <mc:Fallback>
                <p:oleObj name="think-cell 幻灯片" r:id="rId2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Item comparison: Bar I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8281BC1C-679B-AA3C-E834-D6F9EB467AF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096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column, columns, bars, think-cell, chart, charts, graph, graphs, comment</a:t>
            </a:r>
          </a:p>
        </p:txBody>
      </p:sp>
      <p:sp>
        <p:nvSpPr>
          <p:cNvPr id="11" name="Rechteck 137">
            <a:extLst>
              <a:ext uri="{FF2B5EF4-FFF2-40B4-BE49-F238E27FC236}">
                <a16:creationId xmlns:a16="http://schemas.microsoft.com/office/drawing/2014/main" id="{0DD04B52-EE92-3E16-FEB2-8995A8FD4EC4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12" name="tc_columnheader">
            <a:extLst>
              <a:ext uri="{FF2B5EF4-FFF2-40B4-BE49-F238E27FC236}">
                <a16:creationId xmlns:a16="http://schemas.microsoft.com/office/drawing/2014/main" id="{924094C9-6AD2-4B46-3EAD-E8B4547A1ECC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13" name="tc_columnhead">
              <a:extLst>
                <a:ext uri="{FF2B5EF4-FFF2-40B4-BE49-F238E27FC236}">
                  <a16:creationId xmlns:a16="http://schemas.microsoft.com/office/drawing/2014/main" id="{904A2553-2DD9-638F-4921-A770836FFC6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 dirty="0">
                  <a:solidFill>
                    <a:schemeClr val="tx1"/>
                  </a:solidFill>
                </a:rPr>
                <a:t>Insert chart title here</a:t>
              </a:r>
              <a:endParaRPr lang="en-US" sz="16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tc_columnheadline">
              <a:extLst>
                <a:ext uri="{FF2B5EF4-FFF2-40B4-BE49-F238E27FC236}">
                  <a16:creationId xmlns:a16="http://schemas.microsoft.com/office/drawing/2014/main" id="{8B9A1B38-0298-E19F-76A5-C00A48B10347}"/>
                </a:ext>
              </a:extLst>
            </p:cNvPr>
            <p:cNvCxnSpPr>
              <a:cxnSpLocks/>
              <a:stCxn id="13" idx="4"/>
              <a:endCxn id="1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tc_columnheader">
            <a:extLst>
              <a:ext uri="{FF2B5EF4-FFF2-40B4-BE49-F238E27FC236}">
                <a16:creationId xmlns:a16="http://schemas.microsoft.com/office/drawing/2014/main" id="{9EA483C3-448D-BEBC-DC95-83B782D1069A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8" name="tc_columnhead">
              <a:extLst>
                <a:ext uri="{FF2B5EF4-FFF2-40B4-BE49-F238E27FC236}">
                  <a16:creationId xmlns:a16="http://schemas.microsoft.com/office/drawing/2014/main" id="{E9ECA221-9324-A15D-CCAE-1E76EA84888E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 dirty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9" name="tc_columnheadline">
              <a:extLst>
                <a:ext uri="{FF2B5EF4-FFF2-40B4-BE49-F238E27FC236}">
                  <a16:creationId xmlns:a16="http://schemas.microsoft.com/office/drawing/2014/main" id="{9DB1358D-8034-CA4F-68E3-A0337F328B58}"/>
                </a:ext>
              </a:extLst>
            </p:cNvPr>
            <p:cNvCxnSpPr>
              <a:cxnSpLocks/>
              <a:stCxn id="18" idx="4"/>
              <a:endCxn id="1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8">
            <a:extLst>
              <a:ext uri="{FF2B5EF4-FFF2-40B4-BE49-F238E27FC236}">
                <a16:creationId xmlns:a16="http://schemas.microsoft.com/office/drawing/2014/main" id="{7F4EBA3E-1547-3489-3D2C-A48BCEF28565}"/>
              </a:ext>
            </a:extLst>
          </p:cNvPr>
          <p:cNvSpPr>
            <a:spLocks/>
          </p:cNvSpPr>
          <p:nvPr/>
        </p:nvSpPr>
        <p:spPr>
          <a:xfrm>
            <a:off x="8811106" y="-1175326"/>
            <a:ext cx="4575600" cy="1734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a </a:t>
            </a:r>
            <a:r>
              <a:rPr lang="en-US" sz="1200" b="1" u="sng" dirty="0">
                <a:solidFill>
                  <a:schemeClr val="tx1"/>
                </a:solidFill>
              </a:rPr>
              <a:t>think-cell chart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1"/>
                </a:solidFill>
              </a:rPr>
              <a:t> open the chart's internal datasheet</a:t>
            </a:r>
            <a:r>
              <a:rPr lang="en-US" sz="1200" dirty="0">
                <a:solidFill>
                  <a:schemeClr val="tx1"/>
                </a:solidFill>
              </a:rPr>
              <a:t>, double-click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any empty space in the chart.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add annotations </a:t>
            </a:r>
            <a:r>
              <a:rPr lang="en-US" sz="1200" dirty="0">
                <a:solidFill>
                  <a:schemeClr val="tx1"/>
                </a:solidFill>
              </a:rPr>
              <a:t>(e.g., value lines, difference arrows),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change the style and formatting</a:t>
            </a:r>
            <a:r>
              <a:rPr lang="en-US" sz="1200" dirty="0">
                <a:solidFill>
                  <a:schemeClr val="tx1"/>
                </a:solidFill>
              </a:rPr>
              <a:t> of the chart or a feature,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click the chart or feature to open the mini toolbar.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 dirty="0">
                <a:solidFill>
                  <a:schemeClr val="tx1"/>
                </a:solidFill>
                <a:cs typeface="Arial"/>
              </a:rPr>
              <a:t>sort the bars</a:t>
            </a:r>
            <a:r>
              <a:rPr lang="en-US" sz="1200" dirty="0">
                <a:solidFill>
                  <a:schemeClr val="tx1"/>
                </a:solidFill>
                <a:cs typeface="Arial"/>
              </a:rPr>
              <a:t> from highest to lowest, in the mini toolbar, select </a:t>
            </a:r>
            <a:r>
              <a:rPr lang="en-US" sz="1200" b="1" dirty="0">
                <a:solidFill>
                  <a:schemeClr val="tx1"/>
                </a:solidFill>
                <a:cs typeface="Arial"/>
              </a:rPr>
              <a:t>Categories in Descending Y Extent Order</a:t>
            </a:r>
            <a:r>
              <a:rPr lang="en-US" sz="1200" dirty="0">
                <a:solidFill>
                  <a:schemeClr val="tx1"/>
                </a:solidFill>
                <a:cs typeface="Arial"/>
              </a:rPr>
              <a:t>.</a:t>
            </a:r>
          </a:p>
        </p:txBody>
      </p:sp>
      <p:graphicFrame>
        <p:nvGraphicFramePr>
          <p:cNvPr id="34" name="Chart 3">
            <a:extLst>
              <a:ext uri="{FF2B5EF4-FFF2-40B4-BE49-F238E27FC236}">
                <a16:creationId xmlns:a16="http://schemas.microsoft.com/office/drawing/2014/main" id="{EE5D4A51-EADC-4CC6-AF76-7ADD18D92D89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98979940"/>
              </p:ext>
            </p:extLst>
          </p:nvPr>
        </p:nvGraphicFramePr>
        <p:xfrm>
          <a:off x="782638" y="2249488"/>
          <a:ext cx="6850062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25AC13-30B3-F273-0862-975E9BD5023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rot="5400000">
            <a:off x="5010150" y="24384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34AA6D2-1DFC-3C1F-AF13-57F06750C6BB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5073650" y="4513263"/>
            <a:ext cx="0" cy="15446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8A799DCC-6AD1-F5DE-9DE9-5EAE89C72688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V="1">
            <a:off x="5073650" y="2757488"/>
            <a:ext cx="0" cy="15430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227B2AA-AA04-C8F9-65BC-DC85CA80B33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 rot="5400000">
            <a:off x="6018213" y="24384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C474CB-78C2-3A26-CF08-CFBBD02A0CF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 flipV="1">
            <a:off x="6081713" y="2757488"/>
            <a:ext cx="0" cy="33004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E8F8D5C-1491-8981-3D5A-0B42E45A131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573963" y="2544762"/>
            <a:ext cx="6524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+mn-lt"/>
              </a:rPr>
              <a:t>Margin</a:t>
            </a:r>
            <a:b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+mn-lt"/>
              </a:rPr>
            </a:b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+mn-lt"/>
              </a:rPr>
              <a:t>p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  <a:sym typeface="+mn-lt"/>
              </a:rPr>
              <a:t>er unit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A4D44A3-DF10-DFD0-EE66-C96264BE5B68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84175" y="2886075"/>
            <a:ext cx="639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5BA8B82-2C5E-446B-AE5B-7515A83038B1}" type="datetime'''B''r''an''''''''''''''''''''''''''d'''''''' ''''1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Brand 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3D46989-DB07-AF83-390A-708F0554011E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7663" y="3357563"/>
            <a:ext cx="6762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0A6ECC6-4287-4547-BFCA-64B9A0539B5E}" type="datetime'''''''''B''''''r''a''''n''''d'''''''' ''''''2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Brand 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88BD066-4908-0B00-E9CE-64681E72D930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9249" y="3829050"/>
            <a:ext cx="674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0D3C9C3-D821-42CA-83DB-48FA5BABAA52}" type="datetime'''''''''B''''''''''''r''''an''d'''''' ''''''''''3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Brand 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A9671B0-D91D-6C8A-3F88-EAD87348508B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44487" y="4300538"/>
            <a:ext cx="679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1EDE958-AF08-42F2-87AE-C4F05609F1DF}" type="datetime'''B''r''''''''''''''''''''''''''''''''an''''''''d'''' 4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Brand 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9CF8985-4D3C-EFA2-B457-B43029BBF799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46075" y="4772025"/>
            <a:ext cx="6778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D3BF212-0685-4A0F-9AC7-E70BADFD212A}" type="datetime'''''B''''r''''''''''a''''''nd'''''''''''''''''''''''' ''''5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Brand 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F04605-7815-7E0B-4DC4-560BDAA83566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47663" y="5243513"/>
            <a:ext cx="6762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AE7C7A1-A1D0-4339-8750-60CC335B06A9}" type="datetime'''''''B''r''a''''''n''''''''''''''''''''''d'''' 6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Brand 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9C42B69-C377-A7D0-1496-F526CCD0FA80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61949" y="5715000"/>
            <a:ext cx="6619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E460325-25F0-4177-96C3-6527D19F6B4D}" type="datetime'B''''''''''''''''r''''''''''''''''''''a''nd ''''''''''''7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Brand 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E14C730E-1CFD-BB90-D92D-5E530FD0B2B5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533899" y="1974850"/>
            <a:ext cx="10795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</a:rPr>
              <a:t>Market avg.</a:t>
            </a:r>
            <a:endParaRPr lang="en-US" altLang="en-US" sz="1400" b="1">
              <a:solidFill>
                <a:schemeClr val="bg2">
                  <a:lumMod val="10000"/>
                </a:schemeClr>
              </a:solidFill>
              <a:effectLst/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8244F02-4612-42C9-9C12-F3FE8B86482B}" type="datetime'''2''''''''''''''''''''''5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613400" y="1974850"/>
            <a:ext cx="939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</a:rPr>
              <a:t>Our target</a:t>
            </a: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7B99715-CCEA-4008-B7DC-47D60E750A8C}" type="datetime'''''''''''''''''''''3''''''''6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AF8FE4-3A25-7F92-FA57-D7436F27B24F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474663" y="1974850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F71070C-E52C-D998-EC41-3DB65A967EF7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1754188" y="1974850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03B45610-B3C0-1D08-1D95-95FF6C013374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76287" y="1970088"/>
            <a:ext cx="876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0AB0605-8D71-4CE9-92CF-791AE4211A99}" type="datetime'O''u''''''''''''''r'''' ''''''b''''''r''''''a''''''nd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Our brand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2055813" y="1970088"/>
            <a:ext cx="10588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6FBF1B3-9BFC-4E0D-8B82-E2C6FF0E38B7}" type="datetime'''C''''o''''''m''''p''''et''''i''''''t''''''''o''''rs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Competitors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47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eIP9INbvtsKU6jlLBH3w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xbqhkwT4hir9_QTxMeOw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7lWb1QtL2o7W0AQcDfw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NAAeKc7M1nIux4D8aJzA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RrxP4VcNaPneTOhpTS5A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zn0jnsbNSx6fM06_8WKg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TNFjg57xXF8n0ZJJB9wA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vCbwBManAfCdMrPA00_g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ObXLbczHHFCg0.Dn.EPQ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Ba08UmP0tKai8wfdMLcw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.mMuz3ENnTk8DaXPy4kg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SRTZi7qwxfh7cfmBjkCw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A8rghE1ezaApitVBRe_Q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SHme3VD8qKL3o6q9YfdA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ZMqDoq37ceCgxxzD8gKg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sMrCAdYzNNo3D.grRMog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AKYXUMoREHNqnw6qI9kg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11VdcZAp9m4_bW2I7CXw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HgQrXTjl5LF8rx_qXeIw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L2kGh09JQT9dJVpGFo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