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2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30.xml" ContentType="application/vnd.openxmlformats-officedocument.presentationml.tags+xml"/>
  <Override PartName="/ppt/notesSlides/notesSlide2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61" r:id="rId2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22.xml" Id="rId25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2.xml.rels>&#65279;<?xml version="1.0" encoding="utf-8"?><Relationships xmlns="http://schemas.openxmlformats.org/package/2006/relationships"><Relationship Type="http://schemas.openxmlformats.org/officeDocument/2006/relationships/slide" Target="/ppt/slides/slide22.xml" Id="rId2" /><Relationship Type="http://schemas.openxmlformats.org/officeDocument/2006/relationships/notesMaster" Target="/ppt/notesMasters/notesMaster1.xml" Id="rId1" /></Relationship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4364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30.xml" Id="rId2" /><Relationship Type="http://schemas.openxmlformats.org/officeDocument/2006/relationships/vmlDrawing" Target="/ppt/drawings/vmlDrawing26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6.bin" Id="rId5" /><Relationship Type="http://schemas.openxmlformats.org/officeDocument/2006/relationships/notesSlide" Target="/ppt/notesSlides/notesSlide22.xml" Id="rId4" /></Relationships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34783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44">
            <a:extLst>
              <a:ext uri="{FF2B5EF4-FFF2-40B4-BE49-F238E27FC236}">
                <a16:creationId xmlns:a16="http://schemas.microsoft.com/office/drawing/2014/main" id="{F58CEC73-913A-C449-21F2-51CB2A9704AB}"/>
              </a:ext>
            </a:extLst>
          </p:cNvPr>
          <p:cNvSpPr>
            <a:spLocks/>
          </p:cNvSpPr>
          <p:nvPr/>
        </p:nvSpPr>
        <p:spPr>
          <a:xfrm>
            <a:off x="0" y="2552701"/>
            <a:ext cx="12192000" cy="350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3">
            <a:extLst>
              <a:ext uri="{FF2B5EF4-FFF2-40B4-BE49-F238E27FC236}">
                <a16:creationId xmlns:a16="http://schemas.microsoft.com/office/drawing/2014/main" id="{DC8E92CA-58A1-D0F8-1BBB-9FD5D77E4630}"/>
              </a:ext>
            </a:extLst>
          </p:cNvPr>
          <p:cNvSpPr>
            <a:spLocks/>
          </p:cNvSpPr>
          <p:nvPr/>
        </p:nvSpPr>
        <p:spPr>
          <a:xfrm>
            <a:off x="403200" y="1557339"/>
            <a:ext cx="6762750" cy="4304258"/>
          </a:xfrm>
          <a:prstGeom prst="roundRect">
            <a:avLst>
              <a:gd name="adj" fmla="val 5538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Funnel dashboard</a:t>
            </a:r>
          </a:p>
        </p:txBody>
      </p:sp>
      <p:sp>
        <p:nvSpPr>
          <p:cNvPr id="4" name="Овал 23">
            <a:extLst>
              <a:ext uri="{FF2B5EF4-FFF2-40B4-BE49-F238E27FC236}">
                <a16:creationId xmlns:a16="http://schemas.microsoft.com/office/drawing/2014/main" id="{E7080A0A-0D9A-1E42-1EF4-BFF166564690}"/>
              </a:ext>
            </a:extLst>
          </p:cNvPr>
          <p:cNvSpPr>
            <a:spLocks/>
          </p:cNvSpPr>
          <p:nvPr/>
        </p:nvSpPr>
        <p:spPr>
          <a:xfrm>
            <a:off x="2348713" y="2147046"/>
            <a:ext cx="2628656" cy="912897"/>
          </a:xfrm>
          <a:prstGeom prst="ellipse">
            <a:avLst/>
          </a:prstGeom>
          <a:solidFill>
            <a:srgbClr val="E7E6E6"/>
          </a:solidFill>
          <a:ln w="6350">
            <a:noFill/>
          </a:ln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28" b="0" i="0" u="none" strike="noStrike" kern="1200" cap="none" spc="0" normalizeH="0" baseline="0" noProof="0">
              <a:ln>
                <a:noFill/>
              </a:ln>
              <a:solidFill>
                <a:prstClr val="white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Shape 29">
            <a:extLst>
              <a:ext uri="{FF2B5EF4-FFF2-40B4-BE49-F238E27FC236}">
                <a16:creationId xmlns:a16="http://schemas.microsoft.com/office/drawing/2014/main" id="{AEB65E18-C214-168D-28A5-BCAA084511C0}"/>
              </a:ext>
            </a:extLst>
          </p:cNvPr>
          <p:cNvSpPr>
            <a:spLocks/>
          </p:cNvSpPr>
          <p:nvPr/>
        </p:nvSpPr>
        <p:spPr>
          <a:xfrm>
            <a:off x="2240713" y="2034973"/>
            <a:ext cx="2852805" cy="2282243"/>
          </a:xfrm>
          <a:prstGeom prst="funnel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28" b="0" i="0" u="none" strike="noStrike" kern="1200" cap="none" spc="0" normalizeH="0" baseline="0" noProof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Полилиния 17">
            <a:extLst>
              <a:ext uri="{FF2B5EF4-FFF2-40B4-BE49-F238E27FC236}">
                <a16:creationId xmlns:a16="http://schemas.microsoft.com/office/drawing/2014/main" id="{B8AC9160-4426-F33D-9EE7-2E401EBA9A71}"/>
              </a:ext>
            </a:extLst>
          </p:cNvPr>
          <p:cNvSpPr>
            <a:spLocks/>
          </p:cNvSpPr>
          <p:nvPr/>
        </p:nvSpPr>
        <p:spPr>
          <a:xfrm>
            <a:off x="2353406" y="1723680"/>
            <a:ext cx="800821" cy="800821"/>
          </a:xfrm>
          <a:custGeom>
            <a:avLst/>
            <a:gdLst>
              <a:gd name="connsiteX0" fmla="*/ 0 w 849510"/>
              <a:gd name="connsiteY0" fmla="*/ 424755 h 849510"/>
              <a:gd name="connsiteX1" fmla="*/ 424755 w 849510"/>
              <a:gd name="connsiteY1" fmla="*/ 0 h 849510"/>
              <a:gd name="connsiteX2" fmla="*/ 849510 w 849510"/>
              <a:gd name="connsiteY2" fmla="*/ 424755 h 849510"/>
              <a:gd name="connsiteX3" fmla="*/ 424755 w 849510"/>
              <a:gd name="connsiteY3" fmla="*/ 849510 h 849510"/>
              <a:gd name="connsiteX4" fmla="*/ 0 w 849510"/>
              <a:gd name="connsiteY4" fmla="*/ 424755 h 84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510" h="849510">
                <a:moveTo>
                  <a:pt x="0" y="424755"/>
                </a:moveTo>
                <a:cubicBezTo>
                  <a:pt x="0" y="190169"/>
                  <a:pt x="190169" y="0"/>
                  <a:pt x="424755" y="0"/>
                </a:cubicBezTo>
                <a:cubicBezTo>
                  <a:pt x="659341" y="0"/>
                  <a:pt x="849510" y="190169"/>
                  <a:pt x="849510" y="424755"/>
                </a:cubicBezTo>
                <a:cubicBezTo>
                  <a:pt x="849510" y="659341"/>
                  <a:pt x="659341" y="849510"/>
                  <a:pt x="424755" y="849510"/>
                </a:cubicBezTo>
                <a:cubicBezTo>
                  <a:pt x="190169" y="849510"/>
                  <a:pt x="0" y="659341"/>
                  <a:pt x="0" y="424755"/>
                </a:cubicBezTo>
                <a:close/>
              </a:path>
            </a:pathLst>
          </a:custGeom>
          <a:solidFill>
            <a:schemeClr val="accent1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80000"/>
              <a:hueOff val="0"/>
              <a:satOff val="0"/>
              <a:lumOff val="706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marL="0" marR="0" lvl="0" indent="0" algn="ctr" defTabSz="42880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rPr>
              <a:t>01</a:t>
            </a:r>
          </a:p>
        </p:txBody>
      </p:sp>
      <p:sp>
        <p:nvSpPr>
          <p:cNvPr id="9" name="Полилиния 18">
            <a:extLst>
              <a:ext uri="{FF2B5EF4-FFF2-40B4-BE49-F238E27FC236}">
                <a16:creationId xmlns:a16="http://schemas.microsoft.com/office/drawing/2014/main" id="{E38D8F02-B063-A567-7487-2339A9BED44F}"/>
              </a:ext>
            </a:extLst>
          </p:cNvPr>
          <p:cNvSpPr>
            <a:spLocks/>
          </p:cNvSpPr>
          <p:nvPr/>
        </p:nvSpPr>
        <p:spPr>
          <a:xfrm>
            <a:off x="3245927" y="2076009"/>
            <a:ext cx="800821" cy="800821"/>
          </a:xfrm>
          <a:custGeom>
            <a:avLst/>
            <a:gdLst>
              <a:gd name="connsiteX0" fmla="*/ 0 w 849510"/>
              <a:gd name="connsiteY0" fmla="*/ 424755 h 849510"/>
              <a:gd name="connsiteX1" fmla="*/ 424755 w 849510"/>
              <a:gd name="connsiteY1" fmla="*/ 0 h 849510"/>
              <a:gd name="connsiteX2" fmla="*/ 849510 w 849510"/>
              <a:gd name="connsiteY2" fmla="*/ 424755 h 849510"/>
              <a:gd name="connsiteX3" fmla="*/ 424755 w 849510"/>
              <a:gd name="connsiteY3" fmla="*/ 849510 h 849510"/>
              <a:gd name="connsiteX4" fmla="*/ 0 w 849510"/>
              <a:gd name="connsiteY4" fmla="*/ 424755 h 84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510" h="849510">
                <a:moveTo>
                  <a:pt x="0" y="424755"/>
                </a:moveTo>
                <a:cubicBezTo>
                  <a:pt x="0" y="190169"/>
                  <a:pt x="190169" y="0"/>
                  <a:pt x="424755" y="0"/>
                </a:cubicBezTo>
                <a:cubicBezTo>
                  <a:pt x="659341" y="0"/>
                  <a:pt x="849510" y="190169"/>
                  <a:pt x="849510" y="424755"/>
                </a:cubicBezTo>
                <a:cubicBezTo>
                  <a:pt x="849510" y="659341"/>
                  <a:pt x="659341" y="849510"/>
                  <a:pt x="424755" y="849510"/>
                </a:cubicBezTo>
                <a:cubicBezTo>
                  <a:pt x="190169" y="849510"/>
                  <a:pt x="0" y="659341"/>
                  <a:pt x="0" y="424755"/>
                </a:cubicBezTo>
                <a:close/>
              </a:path>
            </a:pathLst>
          </a:custGeom>
          <a:solidFill>
            <a:schemeClr val="accent1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shade val="80000"/>
              <a:hueOff val="0"/>
              <a:satOff val="0"/>
              <a:lumOff val="141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marL="0" marR="0" lvl="0" indent="0" algn="ctr" defTabSz="42880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rPr>
              <a:t>02</a:t>
            </a:r>
          </a:p>
        </p:txBody>
      </p:sp>
      <p:sp>
        <p:nvSpPr>
          <p:cNvPr id="11" name="Полилиния 16">
            <a:extLst>
              <a:ext uri="{FF2B5EF4-FFF2-40B4-BE49-F238E27FC236}">
                <a16:creationId xmlns:a16="http://schemas.microsoft.com/office/drawing/2014/main" id="{489E7C63-7BBC-8FCF-21C2-4B0BFBF1377C}"/>
              </a:ext>
            </a:extLst>
          </p:cNvPr>
          <p:cNvSpPr>
            <a:spLocks/>
          </p:cNvSpPr>
          <p:nvPr/>
        </p:nvSpPr>
        <p:spPr>
          <a:xfrm>
            <a:off x="4138447" y="1723680"/>
            <a:ext cx="800821" cy="800821"/>
          </a:xfrm>
          <a:custGeom>
            <a:avLst/>
            <a:gdLst>
              <a:gd name="connsiteX0" fmla="*/ 0 w 849510"/>
              <a:gd name="connsiteY0" fmla="*/ 424755 h 849510"/>
              <a:gd name="connsiteX1" fmla="*/ 424755 w 849510"/>
              <a:gd name="connsiteY1" fmla="*/ 0 h 849510"/>
              <a:gd name="connsiteX2" fmla="*/ 849510 w 849510"/>
              <a:gd name="connsiteY2" fmla="*/ 424755 h 849510"/>
              <a:gd name="connsiteX3" fmla="*/ 424755 w 849510"/>
              <a:gd name="connsiteY3" fmla="*/ 849510 h 849510"/>
              <a:gd name="connsiteX4" fmla="*/ 0 w 849510"/>
              <a:gd name="connsiteY4" fmla="*/ 424755 h 84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510" h="849510">
                <a:moveTo>
                  <a:pt x="0" y="424755"/>
                </a:moveTo>
                <a:cubicBezTo>
                  <a:pt x="0" y="190169"/>
                  <a:pt x="190169" y="0"/>
                  <a:pt x="424755" y="0"/>
                </a:cubicBezTo>
                <a:cubicBezTo>
                  <a:pt x="659341" y="0"/>
                  <a:pt x="849510" y="190169"/>
                  <a:pt x="849510" y="424755"/>
                </a:cubicBezTo>
                <a:cubicBezTo>
                  <a:pt x="849510" y="659341"/>
                  <a:pt x="659341" y="849510"/>
                  <a:pt x="424755" y="849510"/>
                </a:cubicBezTo>
                <a:cubicBezTo>
                  <a:pt x="190169" y="849510"/>
                  <a:pt x="0" y="659341"/>
                  <a:pt x="0" y="424755"/>
                </a:cubicBezTo>
                <a:close/>
              </a:path>
            </a:pathLst>
          </a:custGeom>
          <a:solidFill>
            <a:schemeClr val="accent1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shade val="8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shade val="8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noAutofit/>
          </a:bodyPr>
          <a:lstStyle/>
          <a:p>
            <a:pPr marL="0" marR="0" lvl="0" indent="0" algn="ctr" defTabSz="42880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rPr>
              <a:t>03</a:t>
            </a:r>
          </a:p>
        </p:txBody>
      </p:sp>
      <p:sp>
        <p:nvSpPr>
          <p:cNvPr id="12" name="Текст 26">
            <a:extLst>
              <a:ext uri="{FF2B5EF4-FFF2-40B4-BE49-F238E27FC236}">
                <a16:creationId xmlns:a16="http://schemas.microsoft.com/office/drawing/2014/main" id="{9C9109A1-BC7B-4015-3507-25335C47C5C0}"/>
              </a:ext>
            </a:extLst>
          </p:cNvPr>
          <p:cNvSpPr txBox="1">
            <a:spLocks/>
          </p:cNvSpPr>
          <p:nvPr/>
        </p:nvSpPr>
        <p:spPr>
          <a:xfrm>
            <a:off x="2761246" y="3361717"/>
            <a:ext cx="1811741" cy="1938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144000" indent="-144000" defTabSz="9144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1100"/>
            </a:lvl1pPr>
            <a:lvl2pPr marL="288000" lvl="1" indent="-144000" defTabSz="9144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−"/>
              <a:defRPr sz="1100"/>
            </a:lvl2pPr>
            <a:lvl3pPr marL="432000" lvl="2" indent="-144000" defTabSz="9144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▫"/>
              <a:defRPr sz="1100"/>
            </a:lvl3pPr>
            <a:lvl4pPr marL="576000" lvl="3" indent="-144000" defTabSz="914400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Font typeface="Arial" panose="020B0604020202020204" pitchFamily="34" charset="0"/>
              <a:buChar char="-"/>
              <a:defRPr sz="1100"/>
            </a:lvl4pPr>
            <a:lvl5pPr marL="2057400" indent="-228600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marR="0" lvl="0" indent="0" algn="ctr" defTabSz="428809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C0C0C0"/>
              </a:buClr>
              <a:buSz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LoremIpsum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3" name="Gleichschenkliges Dreieck 39">
            <a:extLst>
              <a:ext uri="{FF2B5EF4-FFF2-40B4-BE49-F238E27FC236}">
                <a16:creationId xmlns:a16="http://schemas.microsoft.com/office/drawing/2014/main" id="{F68D1CA3-3BE9-DCD3-1324-2DDC2E7B6591}"/>
              </a:ext>
            </a:extLst>
          </p:cNvPr>
          <p:cNvSpPr>
            <a:spLocks/>
          </p:cNvSpPr>
          <p:nvPr/>
        </p:nvSpPr>
        <p:spPr>
          <a:xfrm rot="10800000">
            <a:off x="3515427" y="4470357"/>
            <a:ext cx="303379" cy="159723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4" name="Textfeld 34">
            <a:extLst>
              <a:ext uri="{FF2B5EF4-FFF2-40B4-BE49-F238E27FC236}">
                <a16:creationId xmlns:a16="http://schemas.microsoft.com/office/drawing/2014/main" id="{B347FE35-8299-F39E-C5FD-F1C829896DE5}"/>
              </a:ext>
            </a:extLst>
          </p:cNvPr>
          <p:cNvSpPr txBox="1">
            <a:spLocks/>
          </p:cNvSpPr>
          <p:nvPr/>
        </p:nvSpPr>
        <p:spPr>
          <a:xfrm>
            <a:off x="768064" y="4763350"/>
            <a:ext cx="5798106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5" name="Textfeld 37">
            <a:extLst>
              <a:ext uri="{FF2B5EF4-FFF2-40B4-BE49-F238E27FC236}">
                <a16:creationId xmlns:a16="http://schemas.microsoft.com/office/drawing/2014/main" id="{62295042-BDA6-DA57-8F80-8893C67D288F}"/>
              </a:ext>
            </a:extLst>
          </p:cNvPr>
          <p:cNvSpPr txBox="1">
            <a:spLocks/>
          </p:cNvSpPr>
          <p:nvPr/>
        </p:nvSpPr>
        <p:spPr>
          <a:xfrm>
            <a:off x="768064" y="5233698"/>
            <a:ext cx="5798106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1" algn="ctr">
              <a:spcAft>
                <a:spcPts val="600"/>
              </a:spcAft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. Sed do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eiusmod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tempor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incididunt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labore et dolore magna. </a:t>
            </a:r>
          </a:p>
        </p:txBody>
      </p:sp>
      <p:sp>
        <p:nvSpPr>
          <p:cNvPr id="16" name="Ellipse 47">
            <a:extLst>
              <a:ext uri="{FF2B5EF4-FFF2-40B4-BE49-F238E27FC236}">
                <a16:creationId xmlns:a16="http://schemas.microsoft.com/office/drawing/2014/main" id="{608C6E94-63FD-F489-2283-E3A76ADE6DA6}"/>
              </a:ext>
            </a:extLst>
          </p:cNvPr>
          <p:cNvSpPr>
            <a:spLocks/>
          </p:cNvSpPr>
          <p:nvPr/>
        </p:nvSpPr>
        <p:spPr>
          <a:xfrm>
            <a:off x="7600950" y="3060397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01</a:t>
            </a:r>
          </a:p>
        </p:txBody>
      </p:sp>
      <p:sp>
        <p:nvSpPr>
          <p:cNvPr id="17" name="Textplatzhalter 2">
            <a:extLst>
              <a:ext uri="{FF2B5EF4-FFF2-40B4-BE49-F238E27FC236}">
                <a16:creationId xmlns:a16="http://schemas.microsoft.com/office/drawing/2014/main" id="{E891B516-435B-B5B1-E621-50A4C687F206}"/>
              </a:ext>
            </a:extLst>
          </p:cNvPr>
          <p:cNvSpPr txBox="1">
            <a:spLocks/>
          </p:cNvSpPr>
          <p:nvPr/>
        </p:nvSpPr>
        <p:spPr>
          <a:xfrm>
            <a:off x="8320248" y="3022891"/>
            <a:ext cx="3489166" cy="561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8" name="Ellipse 49">
            <a:extLst>
              <a:ext uri="{FF2B5EF4-FFF2-40B4-BE49-F238E27FC236}">
                <a16:creationId xmlns:a16="http://schemas.microsoft.com/office/drawing/2014/main" id="{68B9123D-8158-746F-BC0B-C7A58FE1DBED}"/>
              </a:ext>
            </a:extLst>
          </p:cNvPr>
          <p:cNvSpPr>
            <a:spLocks/>
          </p:cNvSpPr>
          <p:nvPr/>
        </p:nvSpPr>
        <p:spPr>
          <a:xfrm>
            <a:off x="7600950" y="3916707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02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19EC91DF-4A78-B5A2-F0FE-596FB87B7D21}"/>
              </a:ext>
            </a:extLst>
          </p:cNvPr>
          <p:cNvSpPr txBox="1">
            <a:spLocks/>
          </p:cNvSpPr>
          <p:nvPr/>
        </p:nvSpPr>
        <p:spPr>
          <a:xfrm>
            <a:off x="8320248" y="3879201"/>
            <a:ext cx="3489166" cy="561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20" name="Ellipse 51">
            <a:extLst>
              <a:ext uri="{FF2B5EF4-FFF2-40B4-BE49-F238E27FC236}">
                <a16:creationId xmlns:a16="http://schemas.microsoft.com/office/drawing/2014/main" id="{8A95727E-C55B-A29F-C4CA-76D3E48D9023}"/>
              </a:ext>
            </a:extLst>
          </p:cNvPr>
          <p:cNvSpPr>
            <a:spLocks/>
          </p:cNvSpPr>
          <p:nvPr/>
        </p:nvSpPr>
        <p:spPr>
          <a:xfrm>
            <a:off x="7600950" y="4773016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03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BABD7204-66B9-0698-CA9B-CAC593874588}"/>
              </a:ext>
            </a:extLst>
          </p:cNvPr>
          <p:cNvSpPr txBox="1">
            <a:spLocks/>
          </p:cNvSpPr>
          <p:nvPr/>
        </p:nvSpPr>
        <p:spPr>
          <a:xfrm>
            <a:off x="8320248" y="4735510"/>
            <a:ext cx="3489166" cy="561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22" name="Gerader Verbinder 53">
            <a:extLst>
              <a:ext uri="{FF2B5EF4-FFF2-40B4-BE49-F238E27FC236}">
                <a16:creationId xmlns:a16="http://schemas.microsoft.com/office/drawing/2014/main" id="{2D626D17-10F6-077F-596D-CF3229BC220F}"/>
              </a:ext>
            </a:extLst>
          </p:cNvPr>
          <p:cNvCxnSpPr>
            <a:cxnSpLocks/>
          </p:cNvCxnSpPr>
          <p:nvPr/>
        </p:nvCxnSpPr>
        <p:spPr>
          <a:xfrm>
            <a:off x="8320247" y="3731892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54">
            <a:extLst>
              <a:ext uri="{FF2B5EF4-FFF2-40B4-BE49-F238E27FC236}">
                <a16:creationId xmlns:a16="http://schemas.microsoft.com/office/drawing/2014/main" id="{3BB1E3DF-9332-44B5-858F-78A771C74D0C}"/>
              </a:ext>
            </a:extLst>
          </p:cNvPr>
          <p:cNvCxnSpPr>
            <a:cxnSpLocks/>
          </p:cNvCxnSpPr>
          <p:nvPr/>
        </p:nvCxnSpPr>
        <p:spPr>
          <a:xfrm>
            <a:off x="8320247" y="4588202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D4F33713-DB60-2563-EE37-4C371355990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77773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funnels, dashboards</a:t>
            </a:r>
          </a:p>
        </p:txBody>
      </p:sp>
    </p:spTree>
    <p:extLst>
      <p:ext uri="{BB962C8B-B14F-4D97-AF65-F5344CB8AC3E}">
        <p14:creationId xmlns:p14="http://schemas.microsoft.com/office/powerpoint/2010/main" val="16166947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