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xlsb" ContentType="application/vnd.ms-excel.sheet.binary.macroEnabled.12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220.xml" ContentType="application/vnd.openxmlformats-officedocument.presentationml.slide+xml"/>
  <Override PartName="/ppt/tags/tag1599.xml" ContentType="application/vnd.openxmlformats-officedocument.presentationml.tags+xml"/>
  <Override PartName="/ppt/tags/tag1604.xml" ContentType="application/vnd.openxmlformats-officedocument.presentationml.tags+xml"/>
  <Override PartName="/ppt/tags/tag1594.xml" ContentType="application/vnd.openxmlformats-officedocument.presentationml.tags+xml"/>
  <Override PartName="/ppt/charts/chart57.xml" ContentType="application/vnd.openxmlformats-officedocument.drawingml.chart+xml"/>
  <Override PartName="/ppt/tags/tag1598.xml" ContentType="application/vnd.openxmlformats-officedocument.presentationml.tags+xml"/>
  <Override PartName="/ppt/tags/tag1603.xml" ContentType="application/vnd.openxmlformats-officedocument.presentationml.tags+xml"/>
  <Override PartName="/ppt/notesSlides/notesSlide220.xml" ContentType="application/vnd.openxmlformats-officedocument.presentationml.notesSlide+xml"/>
  <Override PartName="/ppt/tags/tag1593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charts/chart56.xml" ContentType="application/vnd.openxmlformats-officedocument.drawingml.chart+xml"/>
  <Override PartName="/ppt/tags/tag1597.xml" ContentType="application/vnd.openxmlformats-officedocument.presentationml.tags+xml"/>
  <Override PartName="/ppt/tags/tag1602.xml" ContentType="application/vnd.openxmlformats-officedocument.presentationml.tags+xml"/>
  <Override PartName="/ppt/tags/tag1596.xml" ContentType="application/vnd.openxmlformats-officedocument.presentationml.tags+xml"/>
  <Override PartName="/ppt/tags/tag1606.xml" ContentType="application/vnd.openxmlformats-officedocument.presentationml.tags+xml"/>
  <Override PartName="/ppt/tags/tag1601.xml" ContentType="application/vnd.openxmlformats-officedocument.presentationml.tags+xml"/>
  <Override PartName="/ppt/tags/tag1595.xml" ContentType="application/vnd.openxmlformats-officedocument.presentationml.tags+xml"/>
  <Override PartName="/ppt/tags/tag1600.xml" ContentType="application/vnd.openxmlformats-officedocument.presentationml.tags+xml"/>
  <Override PartName="/ppt/tags/tag1605.xml" ContentType="application/vnd.openxmlformats-officedocument.presentationml.tag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14" r:id="rId22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220.xml" Id="rId223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56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55.xlsb" Id="rId1" /></Relationships>
</file>

<file path=ppt/charts/_rels/chart57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56.xlsb" Id="rId1" /></Relationships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1848341232227489"/>
          <c:y val="0.15220820189274448"/>
          <c:w val="0.36303317535545021"/>
          <c:h val="0.69558359621451105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97B1-4602-878C-7AFE07497DE4}"/>
              </c:ext>
            </c:extLst>
          </c:dPt>
          <c:dLbls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97B1-4602-878C-7AFE07497DE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27.200000000000003</c:v>
                </c:pt>
                <c:pt idx="1">
                  <c:v>72.8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B1-4602-878C-7AFE07497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320976160"/>
        <c:axId val="1"/>
      </c:barChart>
      <c:catAx>
        <c:axId val="320976160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6350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2.8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32097616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09911744738628E-2"/>
          <c:y val="9.809911744738628E-2"/>
          <c:w val="0.80380176510522738"/>
          <c:h val="0.80380176510522738"/>
        </c:manualLayout>
      </c:layout>
      <c:doughnutChart>
        <c:varyColors val="0"/>
        <c:ser>
          <c:idx val="0"/>
          <c:order val="0"/>
          <c:dPt>
            <c:idx val="0"/>
            <c:bubble3D val="0"/>
            <c:explosion val="1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FB40-4BD0-8ED3-F7852AE59827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FB40-4BD0-8ED3-F7852AE5982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FB40-4BD0-8ED3-F7852AE59827}"/>
              </c:ext>
            </c:extLst>
          </c:dPt>
          <c:dLbls>
            <c:dLbl>
              <c:idx val="0"/>
              <c:layout>
                <c:manualLayout>
                  <c:x val="1.9348268839103868E-2"/>
                  <c:y val="-1.6972165648336728E-3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B40-4BD0-8ED3-F7852AE59827}"/>
                </c:ext>
              </c:extLst>
            </c:dLbl>
            <c:dLbl>
              <c:idx val="1"/>
              <c:layout>
                <c:manualLayout>
                  <c:x val="-6.4494229463679569E-3"/>
                  <c:y val="4.005431093007468E-2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40-4BD0-8ED3-F7852AE59827}"/>
                </c:ext>
              </c:extLst>
            </c:dLbl>
            <c:dLbl>
              <c:idx val="2"/>
              <c:layout>
                <c:manualLayout>
                  <c:x val="-1.5614392396469789E-2"/>
                  <c:y val="-1.2559402579769178E-2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B40-4BD0-8ED3-F7852AE5982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Sheet1!$A$1:$A$3</c:f>
              <c:numCache>
                <c:formatCode>General</c:formatCode>
                <c:ptCount val="3"/>
                <c:pt idx="0">
                  <c:v>32.4</c:v>
                </c:pt>
                <c:pt idx="1">
                  <c:v>24</c:v>
                </c:pt>
                <c:pt idx="2">
                  <c:v>43.6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40-4BD0-8ED3-F7852AE59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2"/>
        <c:holeSize val="60"/>
      </c:doughnutChart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2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20.xml.rels>&#65279;<?xml version="1.0" encoding="utf-8"?><Relationships xmlns="http://schemas.openxmlformats.org/package/2006/relationships"><Relationship Type="http://schemas.openxmlformats.org/officeDocument/2006/relationships/slide" Target="/ppt/slides/slide220.xml" Id="rId2" /><Relationship Type="http://schemas.openxmlformats.org/officeDocument/2006/relationships/notesMaster" Target="/ppt/notesMasters/notesMaster1.xml" Id="rId1" /></Relationship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86548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20.xml.rels>&#65279;<?xml version="1.0" encoding="utf-8"?><Relationships xmlns="http://schemas.openxmlformats.org/package/2006/relationships"><Relationship Type="http://schemas.openxmlformats.org/officeDocument/2006/relationships/tags" Target="/ppt/tags/tag1599.xml" Id="rId8" /><Relationship Type="http://schemas.openxmlformats.org/officeDocument/2006/relationships/tags" Target="/ppt/tags/tag1604.xml" Id="rId13" /><Relationship Type="http://schemas.openxmlformats.org/officeDocument/2006/relationships/oleObject" Target="/ppt/embeddings/oleObject224.bin" Id="rId18" /><Relationship Type="http://schemas.openxmlformats.org/officeDocument/2006/relationships/tags" Target="/ppt/tags/tag1594.xml" Id="rId3" /><Relationship Type="http://schemas.openxmlformats.org/officeDocument/2006/relationships/chart" Target="/ppt/charts/chart57.xml" Id="rId21" /><Relationship Type="http://schemas.openxmlformats.org/officeDocument/2006/relationships/tags" Target="/ppt/tags/tag1598.xml" Id="rId7" /><Relationship Type="http://schemas.openxmlformats.org/officeDocument/2006/relationships/tags" Target="/ppt/tags/tag1603.xml" Id="rId12" /><Relationship Type="http://schemas.openxmlformats.org/officeDocument/2006/relationships/notesSlide" Target="/ppt/notesSlides/notesSlide220.xml" Id="rId17" /><Relationship Type="http://schemas.openxmlformats.org/officeDocument/2006/relationships/tags" Target="/ppt/tags/tag1593.xml" Id="rId2" /><Relationship Type="http://schemas.openxmlformats.org/officeDocument/2006/relationships/slideLayout" Target="/ppt/slideLayouts/slideLayout5.xml" Id="rId16" /><Relationship Type="http://schemas.openxmlformats.org/officeDocument/2006/relationships/chart" Target="/ppt/charts/chart56.xml" Id="rId20" /><Relationship Type="http://schemas.openxmlformats.org/officeDocument/2006/relationships/vmlDrawing" Target="/ppt/drawings/vmlDrawing224.vml" Id="rId1" /><Relationship Type="http://schemas.openxmlformats.org/officeDocument/2006/relationships/tags" Target="/ppt/tags/tag1597.xml" Id="rId6" /><Relationship Type="http://schemas.openxmlformats.org/officeDocument/2006/relationships/tags" Target="/ppt/tags/tag1602.xml" Id="rId11" /><Relationship Type="http://schemas.openxmlformats.org/officeDocument/2006/relationships/tags" Target="/ppt/tags/tag1596.xml" Id="rId5" /><Relationship Type="http://schemas.openxmlformats.org/officeDocument/2006/relationships/tags" Target="/ppt/tags/tag1606.xml" Id="rId15" /><Relationship Type="http://schemas.openxmlformats.org/officeDocument/2006/relationships/tags" Target="/ppt/tags/tag1601.xml" Id="rId10" /><Relationship Type="http://schemas.openxmlformats.org/officeDocument/2006/relationships/image" Target="/ppt/media/image4.emf" Id="rId19" /><Relationship Type="http://schemas.openxmlformats.org/officeDocument/2006/relationships/tags" Target="/ppt/tags/tag1595.xml" Id="rId4" /><Relationship Type="http://schemas.openxmlformats.org/officeDocument/2006/relationships/tags" Target="/ppt/tags/tag1600.xml" Id="rId9" /><Relationship Type="http://schemas.openxmlformats.org/officeDocument/2006/relationships/tags" Target="/ppt/tags/tag1605.xml" Id="rId14" /></Relationships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4391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5" name="think-cell 幻灯片" r:id="rId18" imgW="349" imgH="350" progId="TCLayout.ActiveDocument.1">
                  <p:embed/>
                </p:oleObj>
              </mc:Choice>
              <mc:Fallback>
                <p:oleObj name="think-cell 幻灯片" r:id="rId1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Structure, composition: Bar of pie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3214EC1C-3C08-9B52-49D0-EA9EF57C3F5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870430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fr-FR">
                <a:solidFill>
                  <a:schemeClr val="tx2"/>
                </a:solidFill>
              </a:rPr>
              <a:t>think-cell, chart, charts, graph, graphs, percent, percentage, doughnut, doughnuts, donut, donuts, pies, percent, percentage, bar of pie, comment</a:t>
            </a:r>
          </a:p>
        </p:txBody>
      </p:sp>
      <p:sp>
        <p:nvSpPr>
          <p:cNvPr id="4" name="Rechteck 137">
            <a:extLst>
              <a:ext uri="{FF2B5EF4-FFF2-40B4-BE49-F238E27FC236}">
                <a16:creationId xmlns:a16="http://schemas.microsoft.com/office/drawing/2014/main" id="{A1849A66-C635-0B37-08A0-0FCEC6FBC720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id="{9BCAE8BA-FA86-41CD-B099-E36DAAB8DFA7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31077770"/>
              </p:ext>
            </p:extLst>
          </p:nvPr>
        </p:nvGraphicFramePr>
        <p:xfrm>
          <a:off x="4568825" y="2894013"/>
          <a:ext cx="3349625" cy="201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578475" y="3443288"/>
            <a:ext cx="569913" cy="2127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D14B2EB-6362-4966-8B92-18450C2C2DD1}" type="datetime'''''''''''2''7''.''''''''''2''''''''''''''''''''''''''''''%'">
              <a:rPr lang="en-US" altLang="en-US" sz="14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27.2%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3A2058B-715C-94F0-2D6F-5DC2ABD8F6A2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6969125" y="3454400"/>
            <a:ext cx="7096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8654FF2-66BE-4920-B023-139DFF977218}" type="datetime'De''''''s''''''''k''to''''''''''p'''''''''''''''''''''''''''">
              <a:rPr lang="hu-HU" altLang="en-US" sz="1400" smtClean="0">
                <a:solidFill>
                  <a:srgbClr val="000000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Desktop</a:t>
            </a:fld>
            <a:endParaRPr lang="hu-HU" sz="1400">
              <a:solidFill>
                <a:srgbClr val="000000"/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5292A13-4F89-75DD-E422-2C0CD7B6DA7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969125" y="4154488"/>
            <a:ext cx="6064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2FE2E83-41AA-4D2E-8336-84B447C8B579}" type="datetime'L''''''''a''p''''''''''''''''''''''''t''o''''p'''''''''''''''">
              <a:rPr lang="hu-HU" altLang="en-US" sz="1400" smtClean="0">
                <a:solidFill>
                  <a:srgbClr val="000000"/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Laptop</a:t>
            </a:fld>
            <a:endParaRPr lang="hu-HU" sz="1400">
              <a:solidFill>
                <a:srgbClr val="000000"/>
              </a:solidFill>
            </a:endParaRPr>
          </a:p>
        </p:txBody>
      </p:sp>
      <p:graphicFrame>
        <p:nvGraphicFramePr>
          <p:cNvPr id="28" name="Chart 3">
            <a:extLst>
              <a:ext uri="{FF2B5EF4-FFF2-40B4-BE49-F238E27FC236}">
                <a16:creationId xmlns:a16="http://schemas.microsoft.com/office/drawing/2014/main" id="{4BEC043C-FDB4-45D4-9BDB-9E0EC705CF9E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331333676"/>
              </p:ext>
            </p:extLst>
          </p:nvPr>
        </p:nvGraphicFramePr>
        <p:xfrm>
          <a:off x="482600" y="1562100"/>
          <a:ext cx="4676775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835F41DC-3EFF-6FBA-8FE8-0A80369C507A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938713" y="3795713"/>
            <a:ext cx="2476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18A2D3FD-0B53-4B9D-8EE4-2D9C3266502D}" type="datetime'''''''''''''''''''''''P''''C''''''''''''''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PC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46CC0DE-2F2D-5006-BDC3-54AC9DF8ACEE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965325" y="5781675"/>
            <a:ext cx="5572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r">
              <a:spcBef>
                <a:spcPct val="0"/>
              </a:spcBef>
              <a:spcAft>
                <a:spcPct val="0"/>
              </a:spcAft>
              <a:buNone/>
            </a:pPr>
            <a:fld id="{B933138C-80DC-4E48-8AAB-38363876B6F6}" type="datetime'''T''''ab''''''''''''''''l''''et''''''''''''''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 algn="r">
                <a:spcBef>
                  <a:spcPct val="0"/>
                </a:spcBef>
                <a:spcAft>
                  <a:spcPct val="0"/>
                </a:spcAft>
                <a:buNone/>
              </a:pPr>
              <a:t>Tablet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7FD0978-C6AF-D3AE-95F3-3230C260E8E6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284288" y="2041525"/>
            <a:ext cx="577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r">
              <a:spcBef>
                <a:spcPct val="0"/>
              </a:spcBef>
              <a:spcAft>
                <a:spcPct val="0"/>
              </a:spcAft>
              <a:buNone/>
            </a:pPr>
            <a:fld id="{3A92A10D-2B4D-4CFB-B388-CE5358BC06FB}" type="datetime'''''M''obi''''''''''l''''''''''''''''e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Mobile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AA49B5-E0B4-D0F2-7B6A-417AF33DAE4E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4003674" y="2308225"/>
            <a:ext cx="16319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00F3DE-7010-235C-3055-95620D890489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5635625" y="2308225"/>
            <a:ext cx="0" cy="8890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79CA09-A606-C76B-6C00-8F07721567FA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 bwMode="auto">
          <a:xfrm>
            <a:off x="3986213" y="5507038"/>
            <a:ext cx="1649413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3200DF-E1CC-7231-00E7-9EE2F55418F6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 flipV="1">
            <a:off x="5635625" y="4603750"/>
            <a:ext cx="0" cy="9032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0D3E4D7-0C14-581F-A927-FE715C271904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339975" y="3687763"/>
            <a:ext cx="96361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3401EC18-E771-4609-9AD0-C37577B8F18D}" type="datetime'''''''''$''''''''''''''''2''50''''''''''''''.''''2''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$250.2</a:t>
            </a:fld>
            <a:endParaRPr lang="en-GB" altLang="en-US" sz="1400">
              <a:solidFill>
                <a:schemeClr val="bg2">
                  <a:lumMod val="10000"/>
                </a:schemeClr>
              </a:solidFill>
            </a:endParaRPr>
          </a:p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400">
                <a:solidFill>
                  <a:schemeClr val="bg2">
                    <a:lumMod val="10000"/>
                  </a:schemeClr>
                </a:solidFill>
              </a:rPr>
              <a:t>billion USD</a:t>
            </a:r>
          </a:p>
        </p:txBody>
      </p:sp>
      <p:grpSp>
        <p:nvGrpSpPr>
          <p:cNvPr id="12" name="tc_columnheader">
            <a:extLst>
              <a:ext uri="{FF2B5EF4-FFF2-40B4-BE49-F238E27FC236}">
                <a16:creationId xmlns:a16="http://schemas.microsoft.com/office/drawing/2014/main" id="{A68268B5-A331-FAB4-D29D-B7DB61630FEE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13" name="tc_columnhead">
              <a:extLst>
                <a:ext uri="{FF2B5EF4-FFF2-40B4-BE49-F238E27FC236}">
                  <a16:creationId xmlns:a16="http://schemas.microsoft.com/office/drawing/2014/main" id="{8BCD6D02-8C32-C056-9EC5-752B96F42FAA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14" name="tc_columnheadline">
              <a:extLst>
                <a:ext uri="{FF2B5EF4-FFF2-40B4-BE49-F238E27FC236}">
                  <a16:creationId xmlns:a16="http://schemas.microsoft.com/office/drawing/2014/main" id="{5220F547-AF24-1C60-CD6E-23CFEF9A4416}"/>
                </a:ext>
              </a:extLst>
            </p:cNvPr>
            <p:cNvCxnSpPr>
              <a:cxnSpLocks/>
              <a:stCxn id="13" idx="4"/>
              <a:endCxn id="1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tc_columnheader">
            <a:extLst>
              <a:ext uri="{FF2B5EF4-FFF2-40B4-BE49-F238E27FC236}">
                <a16:creationId xmlns:a16="http://schemas.microsoft.com/office/drawing/2014/main" id="{54459D2B-06BB-ADAC-661D-D75FB0B326A2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17" name="tc_columnhead">
              <a:extLst>
                <a:ext uri="{FF2B5EF4-FFF2-40B4-BE49-F238E27FC236}">
                  <a16:creationId xmlns:a16="http://schemas.microsoft.com/office/drawing/2014/main" id="{02B655AB-C5E9-B983-4AB1-669C0BD31088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18" name="tc_columnheadline">
              <a:extLst>
                <a:ext uri="{FF2B5EF4-FFF2-40B4-BE49-F238E27FC236}">
                  <a16:creationId xmlns:a16="http://schemas.microsoft.com/office/drawing/2014/main" id="{853AC46F-523B-8225-F392-A2A9F9031C10}"/>
                </a:ext>
              </a:extLst>
            </p:cNvPr>
            <p:cNvCxnSpPr>
              <a:cxnSpLocks/>
              <a:stCxn id="17" idx="4"/>
              <a:endCxn id="17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18">
            <a:extLst>
              <a:ext uri="{FF2B5EF4-FFF2-40B4-BE49-F238E27FC236}">
                <a16:creationId xmlns:a16="http://schemas.microsoft.com/office/drawing/2014/main" id="{BBD54E7E-F9E4-59C7-9917-EF2F7B3A42F4}"/>
              </a:ext>
            </a:extLst>
          </p:cNvPr>
          <p:cNvSpPr>
            <a:spLocks/>
          </p:cNvSpPr>
          <p:nvPr/>
        </p:nvSpPr>
        <p:spPr>
          <a:xfrm>
            <a:off x="8811106" y="-1729323"/>
            <a:ext cx="4575600" cy="22886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 dirty="0">
                <a:solidFill>
                  <a:schemeClr val="tx1"/>
                </a:solidFill>
              </a:rPr>
              <a:t>This slide contains a </a:t>
            </a:r>
            <a:r>
              <a:rPr lang="en-US" sz="1200" b="1" u="sng" dirty="0">
                <a:solidFill>
                  <a:schemeClr val="tx1"/>
                </a:solidFill>
              </a:rPr>
              <a:t>think-cell doughnut chart and a bar chart</a:t>
            </a:r>
            <a:r>
              <a:rPr lang="en-US" sz="1200" u="sng" dirty="0">
                <a:solidFill>
                  <a:schemeClr val="tx1"/>
                </a:solidFill>
              </a:rPr>
              <a:t>.</a:t>
            </a:r>
          </a:p>
          <a:p>
            <a:r>
              <a:rPr lang="en-US" sz="1200" dirty="0">
                <a:solidFill>
                  <a:schemeClr val="tx1"/>
                </a:solidFill>
                <a:cs typeface="Arial"/>
              </a:rPr>
              <a:t>To </a:t>
            </a:r>
            <a:r>
              <a:rPr lang="en-US" sz="1200" b="1" dirty="0">
                <a:solidFill>
                  <a:schemeClr val="tx1"/>
                </a:solidFill>
                <a:cs typeface="Arial"/>
              </a:rPr>
              <a:t>create a bar of pie chart</a:t>
            </a:r>
            <a:r>
              <a:rPr lang="en-US" sz="1200" dirty="0">
                <a:solidFill>
                  <a:schemeClr val="tx1"/>
                </a:solidFill>
                <a:cs typeface="Arial"/>
              </a:rPr>
              <a:t>, follow these steps: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  <a:cs typeface="Arial"/>
              </a:rPr>
              <a:t>Insert a doughnut chart. Pull out the slice you want to connect to the bar chart.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  <a:cs typeface="Arial"/>
              </a:rPr>
              <a:t>Insert a stacked bar chart.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  <a:cs typeface="Arial"/>
              </a:rPr>
              <a:t>Add universal connectors between the following:</a:t>
            </a:r>
          </a:p>
          <a:p>
            <a:pPr marL="361950" lvl="1" indent="-184150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  <a:cs typeface="Arial"/>
              </a:rPr>
              <a:t>Top of the slice and top of the bar chart's axis</a:t>
            </a:r>
            <a:endParaRPr lang="en-US" dirty="0">
              <a:solidFill>
                <a:schemeClr val="tx1"/>
              </a:solidFill>
              <a:cs typeface="Arial"/>
            </a:endParaRPr>
          </a:p>
          <a:p>
            <a:pPr marL="361950" lvl="1" indent="-184150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  <a:cs typeface="Arial"/>
              </a:rPr>
              <a:t>Bottom of the slice and bottom of the bar chart's axis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  <a:cs typeface="Arial"/>
              </a:rPr>
              <a:t>To create 90-degree lines between the doughnut and bar charts, drag the connectors' white handles.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>
                <a:solidFill>
                  <a:schemeClr val="tx1"/>
                </a:solidFill>
                <a:cs typeface="Arial"/>
              </a:rPr>
              <a:t>Adjust the bar chart's labels as desired. For example, drag the category labels to the ends of the bars.</a:t>
            </a:r>
          </a:p>
        </p:txBody>
      </p:sp>
    </p:spTree>
    <p:extLst>
      <p:ext uri="{BB962C8B-B14F-4D97-AF65-F5344CB8AC3E}">
        <p14:creationId xmlns:p14="http://schemas.microsoft.com/office/powerpoint/2010/main" val="18583221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H7taUxMqZbOBHYGccQOg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2vGpa_SlIqat0Lcky1ZA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9VwyzQdsM53ZTSypjoSLA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AUYJR8iIRbHjNZhdnvzJA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5wdebDZplmBRgiPpuzug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Vd4wm10BU11WOWAdhkKg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D79jAt2euzSm21dJFaSw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ZBiJvag48gCIu_YkeHfg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t8R0vsgx3UT1RWKZGr0xA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C8MABUH4_pnQq8_zV9Yw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hMiNRcOrfp6HFlpumBDw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0ZwiFtKqnUV_xJ7M1YqWA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4Fqr4uKGzdNU346D1Ff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