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221.xml" ContentType="application/vnd.openxmlformats-officedocument.presentationml.slide+xml"/>
  <Override PartName="/ppt/tags/tag1613.xml" ContentType="application/vnd.openxmlformats-officedocument.presentationml.tags+xml"/>
  <Override PartName="/ppt/tags/tag1618.xml" ContentType="application/vnd.openxmlformats-officedocument.presentationml.tags+xml"/>
  <Override PartName="/ppt/tags/tag1623.xml" ContentType="application/vnd.openxmlformats-officedocument.presentationml.tags+xml"/>
  <Override PartName="/ppt/tags/tag1608.xml" ContentType="application/vnd.openxmlformats-officedocument.presentationml.tags+xml"/>
  <Override PartName="/ppt/notesSlides/notesSlide221.xml" ContentType="application/vnd.openxmlformats-officedocument.presentationml.notesSlide+xml"/>
  <Override PartName="/ppt/tags/tag1612.xml" ContentType="application/vnd.openxmlformats-officedocument.presentationml.tags+xml"/>
  <Override PartName="/ppt/tags/tag1617.xml" ContentType="application/vnd.openxmlformats-officedocument.presentationml.tags+xml"/>
  <Override PartName="/ppt/tags/tag1622.xml" ContentType="application/vnd.openxmlformats-officedocument.presentationml.tags+xml"/>
  <Override PartName="/ppt/tags/tag1607.xml" ContentType="application/vnd.openxmlformats-officedocument.presentationml.tags+xml"/>
  <Override PartName="/ppt/tags/tag1621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611.xml" ContentType="application/vnd.openxmlformats-officedocument.presentationml.tags+xml"/>
  <Override PartName="/ppt/tags/tag1616.xml" ContentType="application/vnd.openxmlformats-officedocument.presentationml.tags+xml"/>
  <Override PartName="/ppt/charts/chart58.xml" ContentType="application/vnd.openxmlformats-officedocument.drawingml.chart+xml"/>
  <Override PartName="/ppt/tags/tag1610.xml" ContentType="application/vnd.openxmlformats-officedocument.presentationml.tags+xml"/>
  <Override PartName="/ppt/tags/tag1620.xml" ContentType="application/vnd.openxmlformats-officedocument.presentationml.tags+xml"/>
  <Override PartName="/ppt/tags/tag1615.xml" ContentType="application/vnd.openxmlformats-officedocument.presentationml.tags+xml"/>
  <Override PartName="/ppt/tags/tag1624.xml" ContentType="application/vnd.openxmlformats-officedocument.presentationml.tags+xml"/>
  <Override PartName="/ppt/tags/tag1609.xml" ContentType="application/vnd.openxmlformats-officedocument.presentationml.tags+xml"/>
  <Override PartName="/ppt/tags/tag1614.xml" ContentType="application/vnd.openxmlformats-officedocument.presentationml.tags+xml"/>
  <Override PartName="/ppt/tags/tag1619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3" r:id="rId22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221.xml" Id="rId224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58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7.xlsb" Id="rId1" /></Relationships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5780285288482008E-2"/>
          <c:y val="5.3986710963455149E-2"/>
          <c:w val="0.90972961464764746"/>
          <c:h val="0.81312292358803984"/>
        </c:manualLayout>
      </c:layout>
      <c:scatterChart>
        <c:scatterStyle val="lineMarker"/>
        <c:varyColors val="0"/>
        <c:ser>
          <c:idx val="0"/>
          <c:order val="0"/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1"/>
              </a:solidFill>
              <a:ln w="9525" cmpd="sng" algn="ctr">
                <a:solidFill>
                  <a:schemeClr val="accent1"/>
                </a:solidFill>
                <a:prstDash val="solid"/>
              </a:ln>
            </c:spPr>
          </c:marker>
          <c:trendline>
            <c:spPr>
              <a:ln w="12700" cmpd="sng" algn="ctr">
                <a:solidFill>
                  <a:schemeClr val="accent1"/>
                </a:solidFill>
                <a:prstDash val="lgDash"/>
              </a:ln>
            </c:spPr>
            <c:trendlineType val="linear"/>
            <c:forward val="4.5071161048689126"/>
            <c:dispRSqr val="0"/>
            <c:dispEq val="0"/>
          </c:trendline>
          <c:xVal>
            <c:numRef>
              <c:f>Sheet1!$A$1:$A$10</c:f>
              <c:numCache>
                <c:formatCode>General</c:formatCode>
                <c:ptCount val="10"/>
                <c:pt idx="0">
                  <c:v>0.5</c:v>
                </c:pt>
                <c:pt idx="1">
                  <c:v>2.2999999999999998</c:v>
                </c:pt>
                <c:pt idx="2">
                  <c:v>1.7</c:v>
                </c:pt>
                <c:pt idx="3">
                  <c:v>2</c:v>
                </c:pt>
                <c:pt idx="4">
                  <c:v>3</c:v>
                </c:pt>
                <c:pt idx="5">
                  <c:v>3</c:v>
                </c:pt>
              </c:numCache>
            </c:numRef>
          </c:xVal>
          <c:yVal>
            <c:numRef>
              <c:f>Sheet1!$B$1:$B$10</c:f>
              <c:numCache>
                <c:formatCode>General</c:formatCode>
                <c:ptCount val="10"/>
                <c:pt idx="0">
                  <c:v>0.6</c:v>
                </c:pt>
                <c:pt idx="1">
                  <c:v>3.2</c:v>
                </c:pt>
                <c:pt idx="2">
                  <c:v>1.2</c:v>
                </c:pt>
                <c:pt idx="3">
                  <c:v>4</c:v>
                </c:pt>
                <c:pt idx="4">
                  <c:v>1</c:v>
                </c:pt>
                <c:pt idx="5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0BB-44E1-8F97-E302B01ABA14}"/>
            </c:ext>
          </c:extLst>
        </c:ser>
        <c:ser>
          <c:idx val="1"/>
          <c:order val="1"/>
          <c:spPr>
            <a:ln>
              <a:noFill/>
            </a:ln>
          </c:spPr>
          <c:marker>
            <c:symbol val="circle"/>
            <c:size val="7"/>
            <c:spPr>
              <a:solidFill>
                <a:schemeClr val="accent3"/>
              </a:solidFill>
              <a:ln w="9525" cmpd="sng" algn="ctr">
                <a:solidFill>
                  <a:schemeClr val="accent3"/>
                </a:solidFill>
                <a:prstDash val="solid"/>
              </a:ln>
            </c:spPr>
          </c:marker>
          <c:trendline>
            <c:spPr>
              <a:ln w="12700" cmpd="sng" algn="ctr">
                <a:solidFill>
                  <a:schemeClr val="accent3"/>
                </a:solidFill>
                <a:prstDash val="lgDash"/>
              </a:ln>
            </c:spPr>
            <c:trendlineType val="linear"/>
            <c:backward val="1.967741935483871"/>
            <c:dispRSqr val="0"/>
            <c:dispEq val="0"/>
          </c:trendline>
          <c:xVal>
            <c:numRef>
              <c:f>Sheet1!$A$1:$A$10</c:f>
              <c:numCache>
                <c:formatCode>General</c:formatCode>
                <c:ptCount val="10"/>
                <c:pt idx="6">
                  <c:v>6</c:v>
                </c:pt>
                <c:pt idx="7">
                  <c:v>7</c:v>
                </c:pt>
                <c:pt idx="8">
                  <c:v>9</c:v>
                </c:pt>
                <c:pt idx="9">
                  <c:v>7</c:v>
                </c:pt>
              </c:numCache>
            </c:numRef>
          </c:xVal>
          <c:yVal>
            <c:numRef>
              <c:f>Sheet1!$C$1:$C$10</c:f>
              <c:numCache>
                <c:formatCode>General</c:formatCode>
                <c:ptCount val="10"/>
                <c:pt idx="6">
                  <c:v>3</c:v>
                </c:pt>
                <c:pt idx="7">
                  <c:v>4</c:v>
                </c:pt>
                <c:pt idx="8">
                  <c:v>8</c:v>
                </c:pt>
                <c:pt idx="9">
                  <c:v>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0BB-44E1-8F97-E302B01ABA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0017663"/>
        <c:axId val="1"/>
      </c:scatterChart>
      <c:valAx>
        <c:axId val="2070017663"/>
        <c:scaling>
          <c:orientation val="minMax"/>
          <c:max val="9"/>
          <c:min val="0"/>
        </c:scaling>
        <c:delete val="0"/>
        <c:axPos val="b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zh-CN"/>
          </a:p>
        </c:txPr>
        <c:crossAx val="1"/>
        <c:crosses val="min"/>
        <c:crossBetween val="midCat"/>
        <c:majorUnit val="1"/>
      </c:valAx>
      <c:valAx>
        <c:axId val="1"/>
        <c:scaling>
          <c:orientation val="minMax"/>
          <c:max val="8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  <a:sym typeface="Arial"/>
              </a:defRPr>
            </a:pPr>
            <a:endParaRPr lang="zh-CN"/>
          </a:p>
        </c:txPr>
        <c:crossAx val="2070017663"/>
        <c:crosses val="min"/>
        <c:crossBetween val="midCat"/>
        <c:majorUnit val="2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1.xml.rels>&#65279;<?xml version="1.0" encoding="utf-8"?><Relationships xmlns="http://schemas.openxmlformats.org/package/2006/relationships"><Relationship Type="http://schemas.openxmlformats.org/officeDocument/2006/relationships/slide" Target="/ppt/slides/slide221.xml" Id="rId2" /><Relationship Type="http://schemas.openxmlformats.org/officeDocument/2006/relationships/notesMaster" Target="/ppt/notesMasters/notesMaster1.xml" Id="rId1" /></Relationship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8575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1.xml.rels>&#65279;<?xml version="1.0" encoding="utf-8"?><Relationships xmlns="http://schemas.openxmlformats.org/package/2006/relationships"><Relationship Type="http://schemas.openxmlformats.org/officeDocument/2006/relationships/tags" Target="/ppt/tags/tag1613.xml" Id="rId8" /><Relationship Type="http://schemas.openxmlformats.org/officeDocument/2006/relationships/tags" Target="/ppt/tags/tag1618.xml" Id="rId13" /><Relationship Type="http://schemas.openxmlformats.org/officeDocument/2006/relationships/tags" Target="/ppt/tags/tag1623.xml" Id="rId18" /><Relationship Type="http://schemas.openxmlformats.org/officeDocument/2006/relationships/tags" Target="/ppt/tags/tag1608.xml" Id="rId3" /><Relationship Type="http://schemas.openxmlformats.org/officeDocument/2006/relationships/notesSlide" Target="/ppt/notesSlides/notesSlide221.xml" Id="rId21" /><Relationship Type="http://schemas.openxmlformats.org/officeDocument/2006/relationships/tags" Target="/ppt/tags/tag1612.xml" Id="rId7" /><Relationship Type="http://schemas.openxmlformats.org/officeDocument/2006/relationships/tags" Target="/ppt/tags/tag1617.xml" Id="rId12" /><Relationship Type="http://schemas.openxmlformats.org/officeDocument/2006/relationships/tags" Target="/ppt/tags/tag1622.xml" Id="rId17" /><Relationship Type="http://schemas.openxmlformats.org/officeDocument/2006/relationships/tags" Target="/ppt/tags/tag1607.xml" Id="rId2" /><Relationship Type="http://schemas.openxmlformats.org/officeDocument/2006/relationships/tags" Target="/ppt/tags/tag1621.xml" Id="rId16" /><Relationship Type="http://schemas.openxmlformats.org/officeDocument/2006/relationships/slideLayout" Target="/ppt/slideLayouts/slideLayout5.xml" Id="rId20" /><Relationship Type="http://schemas.openxmlformats.org/officeDocument/2006/relationships/vmlDrawing" Target="/ppt/drawings/vmlDrawing225.vml" Id="rId1" /><Relationship Type="http://schemas.openxmlformats.org/officeDocument/2006/relationships/tags" Target="/ppt/tags/tag1611.xml" Id="rId6" /><Relationship Type="http://schemas.openxmlformats.org/officeDocument/2006/relationships/tags" Target="/ppt/tags/tag1616.xml" Id="rId11" /><Relationship Type="http://schemas.openxmlformats.org/officeDocument/2006/relationships/chart" Target="/ppt/charts/chart58.xml" Id="rId24" /><Relationship Type="http://schemas.openxmlformats.org/officeDocument/2006/relationships/tags" Target="/ppt/tags/tag1610.xml" Id="rId5" /><Relationship Type="http://schemas.openxmlformats.org/officeDocument/2006/relationships/tags" Target="/ppt/tags/tag1620.xml" Id="rId15" /><Relationship Type="http://schemas.openxmlformats.org/officeDocument/2006/relationships/image" Target="/ppt/media/image4.emf" Id="rId23" /><Relationship Type="http://schemas.openxmlformats.org/officeDocument/2006/relationships/tags" Target="/ppt/tags/tag1615.xml" Id="rId10" /><Relationship Type="http://schemas.openxmlformats.org/officeDocument/2006/relationships/tags" Target="/ppt/tags/tag1624.xml" Id="rId19" /><Relationship Type="http://schemas.openxmlformats.org/officeDocument/2006/relationships/tags" Target="/ppt/tags/tag1609.xml" Id="rId4" /><Relationship Type="http://schemas.openxmlformats.org/officeDocument/2006/relationships/tags" Target="/ppt/tags/tag1614.xml" Id="rId9" /><Relationship Type="http://schemas.openxmlformats.org/officeDocument/2006/relationships/tags" Target="/ppt/tags/tag1619.xml" Id="rId14" /><Relationship Type="http://schemas.openxmlformats.org/officeDocument/2006/relationships/oleObject" Target="/ppt/embeddings/oleObject225.bin" Id="rId22" /></Relationships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47832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359" name="think-cell 幻灯片" r:id="rId22" imgW="349" imgH="350" progId="TCLayout.ActiveDocument.1">
                  <p:embed/>
                </p:oleObj>
              </mc:Choice>
              <mc:Fallback>
                <p:oleObj name="think-cell 幻灯片" r:id="rId22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Correlation: </a:t>
            </a:r>
            <a:r>
              <a:rPr lang="en-US" altLang="en-US"/>
              <a:t>Scatter</a:t>
            </a:r>
            <a:endParaRPr lang="en-US"/>
          </a:p>
        </p:txBody>
      </p:sp>
      <p:graphicFrame>
        <p:nvGraphicFramePr>
          <p:cNvPr id="33" name="Chart 3">
            <a:extLst>
              <a:ext uri="{FF2B5EF4-FFF2-40B4-BE49-F238E27FC236}">
                <a16:creationId xmlns:a16="http://schemas.microsoft.com/office/drawing/2014/main" id="{421E7D68-2F58-4A0B-A6D9-FC36CB07603B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83036764"/>
              </p:ext>
            </p:extLst>
          </p:nvPr>
        </p:nvGraphicFramePr>
        <p:xfrm>
          <a:off x="254000" y="2111375"/>
          <a:ext cx="7456488" cy="3822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5" name="Rechteck 4">
            <a:extLst>
              <a:ext uri="{FF2B5EF4-FFF2-40B4-BE49-F238E27FC236}">
                <a16:creationId xmlns:a16="http://schemas.microsoft.com/office/drawing/2014/main" id="{4E345DF5-1E99-DBD4-6E41-4626153BBED8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7600950" y="5319713"/>
            <a:ext cx="614363" cy="212725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ctr" anchorCtr="0">
            <a:noAutofit/>
          </a:bodyPr>
          <a:lstStyle/>
          <a:p>
            <a:fld id="{90790B94-2AD1-4B03-B5E7-FFD9335EF862}" type="datetime'Q''''ual''i''''''''''''''''''''''''''ty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/>
              <a:t>Quality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17" name="Rechteck 5">
            <a:extLst>
              <a:ext uri="{FF2B5EF4-FFF2-40B4-BE49-F238E27FC236}">
                <a16:creationId xmlns:a16="http://schemas.microsoft.com/office/drawing/2014/main" id="{C046D1CD-08D7-E633-9DE2-2A9F89AA147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79413" y="1855788"/>
            <a:ext cx="436563" cy="212725"/>
          </a:xfrm>
          <a:prstGeom prst="rect">
            <a:avLst/>
          </a:prstGeom>
          <a:noFill/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rtlCol="0" anchor="b" anchorCtr="0">
            <a:noAutofit/>
          </a:bodyPr>
          <a:lstStyle/>
          <a:p>
            <a:fld id="{C4454BB7-27B7-4329-99DB-BAB811E7009B}" type="datetime'Pr''''''''''''''''i''''''''''''c''''''e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/>
              <a:t>Price</a:t>
            </a:fld>
            <a:endParaRPr lang="en-US" sz="1400" dirty="0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12" name="Rechteck 37">
            <a:extLst>
              <a:ext uri="{FF2B5EF4-FFF2-40B4-BE49-F238E27FC236}">
                <a16:creationId xmlns:a16="http://schemas.microsoft.com/office/drawing/2014/main" id="{4E3D3663-495F-551B-B0C8-FACF4E2DC981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1111249" y="5086350"/>
            <a:ext cx="827088" cy="2127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fld id="{23360542-EF27-4A0A-8D66-6D474E00615D}" type="datetime'''B''''e''n''e''''''''''''''tt''''''''''o''n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/>
              <a:t>Benetton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 useBgFill="1">
        <p:nvSpPr>
          <p:cNvPr id="18" name="Rechteck 38">
            <a:extLst>
              <a:ext uri="{FF2B5EF4-FFF2-40B4-BE49-F238E27FC236}">
                <a16:creationId xmlns:a16="http://schemas.microsoft.com/office/drawing/2014/main" id="{682A37F8-9949-6871-CD56-DE751E61BC06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2468562" y="4076700"/>
            <a:ext cx="495300" cy="212725"/>
          </a:xfrm>
          <a:prstGeom prst="rect">
            <a:avLst/>
          </a:prstGeom>
          <a:ln w="9525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fld id="{766644A7-9A0E-4D6B-AB41-8125F7EEDFA4}" type="datetime'''''''''''''''''''''''''M''e''''''''''''''x''''''x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Mexx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16" name="Rechteck 39">
            <a:extLst>
              <a:ext uri="{FF2B5EF4-FFF2-40B4-BE49-F238E27FC236}">
                <a16:creationId xmlns:a16="http://schemas.microsoft.com/office/drawing/2014/main" id="{6FBE9FEC-A2BE-5A6E-E09A-3D05B72FB404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2016125" y="4852988"/>
            <a:ext cx="460375" cy="212725"/>
          </a:xfrm>
          <a:prstGeom prst="rect">
            <a:avLst/>
          </a:prstGeom>
          <a:noFill/>
          <a:ln w="9525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rtlCol="0" anchor="ctr" anchorCtr="0">
            <a:noAutofit/>
          </a:bodyPr>
          <a:lstStyle/>
          <a:p>
            <a:fld id="{40EA89A7-EE49-4C9B-99A2-657895704DAC}" type="datetime'''''''''''''''''''''''''''''''Z''''''''a''ra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Zara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14067ED-A662-6889-7784-2CE68237600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5257800" y="4154488"/>
            <a:ext cx="47625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5037DC4C-9BA9-443C-8467-FF51B3576E30}" type="datetime'''''''''''''''H''&amp;''''''M'''''''''''''''''''''''">
              <a:rPr lang="en-US" altLang="en-US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H&amp;M</a:t>
            </a:fld>
            <a:endParaRPr lang="en-US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88D71C10-D70E-6775-01B8-5E32D0C96480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6010275" y="3765550"/>
            <a:ext cx="735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BD3C9F77-43E1-4B1D-BD99-EA0FDDEAFBAF}" type="datetime'''''''''''''''''''''K''''enve''''''''l''''''o'''''''''''''">
              <a:rPr lang="en-US" altLang="en-US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Kenvelo</a:t>
            </a:fld>
            <a:endParaRPr lang="en-US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EECE6E5C-BE1B-46B9-22E5-F6B2C5EA1530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2243137" y="3765550"/>
            <a:ext cx="444500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6312AF86-7541-4D5D-8002-1FC208626378}" type="datetime'''''''''''Ne''''''''x''''''''''''''''''''''''''''''''''''t'''">
              <a:rPr lang="en-US" altLang="en-US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Next</a:t>
            </a:fld>
            <a:endParaRPr lang="en-US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390433FE-0A4F-12D5-BD03-686641B4396C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2995613" y="4930775"/>
            <a:ext cx="104457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DA781A33-B853-47B0-933E-AD1860E9803D}" type="datetime'''''Ne''''w'' ''''Y''''''''o''''''''''''rk''e''''r'''''''">
              <a:rPr lang="en-US" altLang="en-US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indent="0">
                <a:spcBef>
                  <a:spcPct val="0"/>
                </a:spcBef>
                <a:buNone/>
              </a:pPr>
              <a:t>New Yorker</a:t>
            </a:fld>
            <a:endParaRPr lang="en-US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370538B1-EC70-A321-BC70-97A131698499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6780213" y="2322513"/>
            <a:ext cx="60801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6F94BD24-46DE-45D4-9DCD-4DEF2CEE7E83}" type="datetime'''''''''''''''''''''O''''''''''''''''''''r''w''''e''''l''l'''">
              <a:rPr lang="en-US" altLang="en-US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Orwell</a:t>
            </a:fld>
            <a:endParaRPr lang="en-US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7CD7AFC0-226D-8EB2-06E6-4D56B0A69753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2995613" y="3376613"/>
            <a:ext cx="542925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5EA57B14-8529-43FD-A455-A9573FC27E61}" type="datetime'''Es''p''''''''''''''''r''''''''''''i''''t'''''">
              <a:rPr lang="en-US" altLang="en-US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Esprit</a:t>
            </a:fld>
            <a:endParaRPr lang="en-US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D4E064C-D878-FD56-9168-F8D4CAB75153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6010275" y="2989263"/>
            <a:ext cx="563563" cy="21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numCol="1" anchor="ctr" anchorCtr="0" compatLnSpc="1">
            <a:prstTxWarp prst="textNoShape">
              <a:avLst/>
            </a:prstTxWarp>
            <a:noAutofit/>
          </a:bodyPr>
          <a:lstStyle>
            <a:lvl1pPr marL="185738" indent="-185738" algn="l" rtl="0" eaLnBrk="1" fontAlgn="base" hangingPunct="1">
              <a:spcBef>
                <a:spcPct val="10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¾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425" indent="-16510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2pPr>
            <a:lvl3pPr marL="539750" indent="-185738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"/>
              <a:defRPr sz="1400">
                <a:solidFill>
                  <a:schemeClr val="tx1"/>
                </a:solidFill>
                <a:latin typeface="+mn-lt"/>
              </a:defRPr>
            </a:lvl3pPr>
            <a:lvl4pPr marL="712788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w"/>
              <a:defRPr sz="1400">
                <a:solidFill>
                  <a:schemeClr val="tx1"/>
                </a:solidFill>
                <a:latin typeface="+mn-lt"/>
              </a:defRPr>
            </a:lvl4pPr>
            <a:lvl5pPr marL="9001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5pPr>
            <a:lvl6pPr marL="13573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6pPr>
            <a:lvl7pPr marL="18145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7pPr>
            <a:lvl8pPr marL="22717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8pPr>
            <a:lvl9pPr marL="2728913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○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81EEBA09-62E2-4985-B696-5942A9543007}" type="datetime'''''Or''sa''''''''''''''''''y'''">
              <a:rPr lang="en-US" altLang="en-US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indent="0">
                <a:spcBef>
                  <a:spcPct val="0"/>
                </a:spcBef>
                <a:buNone/>
              </a:pPr>
              <a:t>Orsay</a:t>
            </a:fld>
            <a:endParaRPr lang="en-US">
              <a:solidFill>
                <a:schemeClr val="bg2">
                  <a:lumMod val="10000"/>
                </a:schemeClr>
              </a:solidFill>
              <a:sym typeface="Arial"/>
            </a:endParaRPr>
          </a:p>
        </p:txBody>
      </p:sp>
      <p:sp>
        <p:nvSpPr>
          <p:cNvPr id="24" name="Oval 31">
            <a:extLst>
              <a:ext uri="{FF2B5EF4-FFF2-40B4-BE49-F238E27FC236}">
                <a16:creationId xmlns:a16="http://schemas.microsoft.com/office/drawing/2014/main" id="{40CCD6D5-A08A-5A95-8C4D-728613390378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2933700" y="58277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5" name="Oval 32">
            <a:extLst>
              <a:ext uri="{FF2B5EF4-FFF2-40B4-BE49-F238E27FC236}">
                <a16:creationId xmlns:a16="http://schemas.microsoft.com/office/drawing/2014/main" id="{928EE285-D6AC-9F56-E217-EBDB20A6BC8A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4271963" y="5827713"/>
            <a:ext cx="88900" cy="88900"/>
          </a:xfrm>
          <a:prstGeom prst="ellipse">
            <a:avLst/>
          </a:prstGeom>
          <a:solidFill>
            <a:schemeClr val="accent3"/>
          </a:solidFill>
          <a:ln w="9525" algn="ctr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0"/>
          <a:lstStyle/>
          <a:p>
            <a:pPr algn="ctr"/>
            <a:endParaRPr lang="en-US" sz="1100">
              <a:solidFill>
                <a:schemeClr val="bg1"/>
              </a:solidFill>
            </a:endParaRPr>
          </a:p>
        </p:txBody>
      </p:sp>
      <p:sp>
        <p:nvSpPr>
          <p:cNvPr id="26" name="Master text box">
            <a:extLst>
              <a:ext uri="{FF2B5EF4-FFF2-40B4-BE49-F238E27FC236}">
                <a16:creationId xmlns:a16="http://schemas.microsoft.com/office/drawing/2014/main" id="{BE1A8A84-64AD-685A-3862-E0173472ADB7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3154362" y="5773738"/>
            <a:ext cx="9350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BED7623C-5277-4337-B29B-69E5D9C8F160}" type="datetime'''L''''''''''ow''''''''''''er''''''''''''''-e''n''''''d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Lower-end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7" name="Master text box">
            <a:extLst>
              <a:ext uri="{FF2B5EF4-FFF2-40B4-BE49-F238E27FC236}">
                <a16:creationId xmlns:a16="http://schemas.microsoft.com/office/drawing/2014/main" id="{3453F465-1A12-9630-B9F4-53521F7EC4F6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492625" y="5773738"/>
            <a:ext cx="985838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1714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57188" indent="-169863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‒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397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Wingdings 2" panose="05020102010507070707" pitchFamily="18" charset="2"/>
              <a:buChar char="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857250" indent="-171450" algn="l" defTabSz="914400" rtl="0" eaLnBrk="1" latinLnBrk="0" hangingPunct="1">
              <a:spcBef>
                <a:spcPct val="20000"/>
              </a:spcBef>
              <a:buClr>
                <a:srgbClr val="808080"/>
              </a:buClr>
              <a:buSzPct val="75000"/>
              <a:buFont typeface="Arial" panose="020B0604020202020204" pitchFamily="34" charset="0"/>
              <a:buChar char="►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None/>
            </a:pPr>
            <a:fld id="{DD1EBCDD-7192-4088-9E54-F6AC8F05E359}" type="datetime'''Hi''''''''gh''''''''''''e''''r''''''''''-end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buNone/>
              </a:pPr>
              <a:t>Higher-end</a:t>
            </a:fld>
            <a:endParaRPr lang="en-US" sz="1400">
              <a:solidFill>
                <a:schemeClr val="bg2">
                  <a:lumMod val="10000"/>
                </a:schemeClr>
              </a:solidFill>
              <a:sym typeface="Arial" panose="020B0604020202020204" pitchFamily="34" charset="0"/>
            </a:endParaRP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26583831-7B3B-2C45-DA7F-7DCC41B3FBF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42561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comments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B6C58EC5-B426-BBEA-E7D8-1C5D382BC313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001A19D6-5434-860F-F36E-01B1747023A7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63ECBEDC-1F96-C966-D7D0-CEFA89E73753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6" name="tc_columnheadline">
              <a:extLst>
                <a:ext uri="{FF2B5EF4-FFF2-40B4-BE49-F238E27FC236}">
                  <a16:creationId xmlns:a16="http://schemas.microsoft.com/office/drawing/2014/main" id="{CCE0BBDA-0220-016A-04A9-35C2672907A7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tc_columnheader">
            <a:extLst>
              <a:ext uri="{FF2B5EF4-FFF2-40B4-BE49-F238E27FC236}">
                <a16:creationId xmlns:a16="http://schemas.microsoft.com/office/drawing/2014/main" id="{87179BAC-503D-6F97-BF2B-E9A1803C339A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8" name="tc_columnhead">
              <a:extLst>
                <a:ext uri="{FF2B5EF4-FFF2-40B4-BE49-F238E27FC236}">
                  <a16:creationId xmlns:a16="http://schemas.microsoft.com/office/drawing/2014/main" id="{FBD5E813-9BC6-50D8-0966-C2DFE7563BF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9" name="tc_columnheadline">
              <a:extLst>
                <a:ext uri="{FF2B5EF4-FFF2-40B4-BE49-F238E27FC236}">
                  <a16:creationId xmlns:a16="http://schemas.microsoft.com/office/drawing/2014/main" id="{EB49D036-530B-5DE8-F13F-349AEB96E862}"/>
                </a:ext>
              </a:extLst>
            </p:cNvPr>
            <p:cNvCxnSpPr>
              <a:cxnSpLocks/>
              <a:stCxn id="8" idx="4"/>
              <a:endCxn id="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18">
            <a:extLst>
              <a:ext uri="{FF2B5EF4-FFF2-40B4-BE49-F238E27FC236}">
                <a16:creationId xmlns:a16="http://schemas.microsoft.com/office/drawing/2014/main" id="{8460E732-BDEB-E321-B3D6-352A328EB2BD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a </a:t>
            </a:r>
            <a:r>
              <a:rPr lang="en-US" sz="1200" b="1" u="sng" dirty="0">
                <a:solidFill>
                  <a:schemeClr val="tx1"/>
                </a:solidFill>
              </a:rPr>
              <a:t>think-cell chart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1"/>
                </a:solidFill>
              </a:rPr>
              <a:t> open the chart's internal datasheet</a:t>
            </a:r>
            <a:r>
              <a:rPr lang="en-US" sz="1200" dirty="0">
                <a:solidFill>
                  <a:schemeClr val="tx1"/>
                </a:solidFill>
              </a:rPr>
              <a:t>, double-click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any empty space in the chart.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add annotations </a:t>
            </a:r>
            <a:r>
              <a:rPr lang="en-US" sz="1200" dirty="0">
                <a:solidFill>
                  <a:schemeClr val="tx1"/>
                </a:solidFill>
              </a:rPr>
              <a:t>(e.g., labels, trendlines/partitions),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change the style and formatting</a:t>
            </a:r>
            <a:r>
              <a:rPr lang="en-US" sz="1200" dirty="0">
                <a:solidFill>
                  <a:schemeClr val="tx1"/>
                </a:solidFill>
              </a:rPr>
              <a:t> of the chart or a feature,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click the chart or feature to open the mini toolbar.</a:t>
            </a:r>
            <a:endParaRPr 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24232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o8KSKOSb5AwHlaO1scFMQ"/>
</p:tagLst>
</file>

<file path=ppt/tags/tag1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vU__XtOf8Rbma6jbh0jg"/>
</p:tagLst>
</file>

<file path=ppt/tags/tag1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y2f5TszWdODdbas8aj5w"/>
</p:tagLst>
</file>

<file path=ppt/tags/tag1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eQyYg58A97PoIekHsy6w"/>
</p:tagLst>
</file>

<file path=ppt/tags/tag1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dyW8n9bTmtE1ViD93XoA"/>
</p:tagLst>
</file>

<file path=ppt/tags/tag1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fGgIpjdXhGHY5YaLWU0Tg"/>
</p:tagLst>
</file>

<file path=ppt/tags/tag1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.HF1fBShhawrE7wLtciwA"/>
</p:tagLst>
</file>

<file path=ppt/tags/tag1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TAg6xeTVpmCdY8zAjD23g"/>
</p:tagLst>
</file>

<file path=ppt/tags/tag1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WWrrhlq0d9LXwDhC.ZNag"/>
</p:tagLst>
</file>

<file path=ppt/tags/tag1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ufTXyu.WMIHfLcn6ue4Ng"/>
</p:tagLst>
</file>

<file path=ppt/tags/tag1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F60Qjh6mEIflXt8wPTYQ"/>
</p:tagLst>
</file>

<file path=ppt/tags/tag1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csWhVuiufp7vb0EJpj38w"/>
</p:tagLst>
</file>

<file path=ppt/tags/tag1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XXj.TpbQBbGQQy5Ul3Cig"/>
</p:tagLst>
</file>

<file path=ppt/tags/tag1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IS72N3eb7lDRfIY5wopXA"/>
</p:tagLst>
</file>

<file path=ppt/tags/tag1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Iio.FsH1bxxCyYUjxf3Mw"/>
</p:tagLst>
</file>

<file path=ppt/tags/tag1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YlFj66WyRJsdk8YRsobA"/>
</p:tagLst>
</file>

<file path=ppt/tags/tag1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1Y4Y4mKQP5ueW3LnsGy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