
<file path=[Content_Types].xml><?xml version="1.0" encoding="utf-8"?>
<Types xmlns="http://schemas.openxmlformats.org/package/2006/content-types">
  <Default Extension="xml" ContentType="application/vnd.openxmlformats-package.core-properties+xml"/>
  <Default Extension="jpeg" ContentType="image/jpeg"/>
  <Default Extension="png" ContentType="image/png"/>
  <Default Extension="svg" ContentType="image/svg+xml"/>
  <Default Extension="vml" ContentType="application/vnd.openxmlformats-officedocument.vmlDrawing"/>
  <Default Extension="emf" ContentType="image/x-emf"/>
  <Default Extension="bin" ContentType="application/vnd.openxmlformats-officedocument.oleObject"/>
  <Default Extension="rels" ContentType="application/vnd.openxmlformats-package.relationship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235.xml" ContentType="application/vnd.openxmlformats-officedocument.presentationml.slide+xml"/>
  <Override PartName="/ppt/notesSlides/notesSlide235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ags/tag2053.xml" ContentType="application/vnd.openxmlformats-officedocument.presentationml.tags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ags/tag2.xml" ContentType="application/vnd.openxmlformats-officedocument.presentationml.tags+xml"/>
  <Override PartName="/ppt/tags/tag4.xml" ContentType="application/vnd.openxmlformats-officedocument.presentationml.tags+xml"/>
  <Override PartName="/ppt/tags/tag2052.xml" ContentType="application/vnd.openxmlformats-officedocument.presentationml.tags+xml"/>
  <Override PartName="/ppt/tags/tag2056.xml" ContentType="application/vnd.openxmlformats-officedocument.presentationml.tags+xml"/>
  <Override PartName="/ppt/tags/tag2055.xml" ContentType="application/vnd.openxmlformats-officedocument.presentationml.tags+xml"/>
  <Override PartName="/ppt/tags/tag2054.xml" ContentType="application/vnd.openxmlformats-officedocument.presentationml.tags+xml"/>
  <Override PartName="/ppt/tableStyles.xml" ContentType="application/vnd.openxmlformats-officedocument.presentationml.tableStyles+xml"/>
  <Override PartName="/ppt/revisionInfo.xml" ContentType="application/vnd.ms-powerpoint.revisioninfo+xml"/>
  <Override PartName="/ppt/authors.xml" ContentType="application/vnd.ms-powerpoint.author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itemProps2.xml" ContentType="application/vnd.openxmlformats-officedocument.customXmlProperties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docProps/custom.xml" ContentType="application/vnd.openxmlformats-officedocument.custom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/docProps/core.xml" Id="rId3" /><Relationship Type="http://schemas.openxmlformats.org/package/2006/relationships/metadata/thumbnail" Target="/docProps/thumbnail.jpeg" Id="rId2" /><Relationship Type="http://schemas.openxmlformats.org/officeDocument/2006/relationships/officeDocument" Target="/ppt/presentation.xml" Id="rId1" /><Relationship Type="http://schemas.openxmlformats.org/officeDocument/2006/relationships/custom-properties" Target="/docProps/custom.xml" Id="rId5" /><Relationship Type="http://schemas.openxmlformats.org/officeDocument/2006/relationships/extended-properties" Target="/docProps/app.xml" Id="rId4" 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92" r:id="rId3"/>
  </p:sldMasterIdLst>
  <p:notesMasterIdLst>
    <p:notesMasterId r:id="rId254"/>
  </p:notesMasterIdLst>
  <p:handoutMasterIdLst>
    <p:handoutMasterId r:id="rId255"/>
  </p:handoutMasterIdLst>
  <p:sldIdLst>
    <p:sldId id="359" r:id="rId238"/>
  </p:sldIdLst>
  <p:sldSz cx="12192000" cy="6858000"/>
  <p:notesSz cx="6858000" cy="9144000"/>
  <p:custDataLst>
    <p:tags r:id="rId25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2536"/>
    <a:srgbClr val="C0C0C0"/>
    <a:srgbClr val="FFFFFF"/>
    <a:srgbClr val="EAEAEA"/>
    <a:srgbClr val="777777"/>
    <a:srgbClr val="000000"/>
    <a:srgbClr val="A5A5A5"/>
    <a:srgbClr val="444444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A9D4EB-3D9D-4565-8C35-32D62D845C2C}" v="40032" dt="2024-10-23T10:06:55.3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6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viewProps" Target="/ppt/viewProps.xml" Id="rId258" /><Relationship Type="http://schemas.openxmlformats.org/officeDocument/2006/relationships/slide" Target="/ppt/slides/slide235.xml" Id="rId238" /><Relationship Type="http://schemas.openxmlformats.org/officeDocument/2006/relationships/theme" Target="/ppt/theme/theme1.xml" Id="rId259" /><Relationship Type="http://schemas.openxmlformats.org/officeDocument/2006/relationships/tableStyles" Target="/ppt/tableStyles.xml" Id="rId260" /><Relationship Type="http://schemas.microsoft.com/office/2015/10/relationships/revisionInfo" Target="/ppt/revisionInfo.xml" Id="rId261" /><Relationship Type="http://schemas.microsoft.com/office/2018/10/relationships/authors" Target="/ppt/authors.xml" Id="rId262" /><Relationship Type="http://schemas.openxmlformats.org/officeDocument/2006/relationships/customXml" Target="/customXml/item1.xml" Id="rId1" /><Relationship Type="http://schemas.openxmlformats.org/officeDocument/2006/relationships/notesMaster" Target="/ppt/notesMasters/notesMaster1.xml" Id="rId254" /><Relationship Type="http://schemas.openxmlformats.org/officeDocument/2006/relationships/customXml" Target="/customXml/item2.xml" Id="rId2" /><Relationship Type="http://schemas.openxmlformats.org/officeDocument/2006/relationships/handoutMaster" Target="/ppt/handoutMasters/handoutMaster1.xml" Id="rId255" /><Relationship Type="http://schemas.openxmlformats.org/officeDocument/2006/relationships/slideMaster" Target="/ppt/slideMasters/slideMaster1.xml" Id="rId3" /><Relationship Type="http://schemas.openxmlformats.org/officeDocument/2006/relationships/tags" Target="/ppt/tags/tag1.xml" Id="rId256" /><Relationship Type="http://schemas.openxmlformats.org/officeDocument/2006/relationships/presProps" Target="/ppt/presProps.xml" Id="rId257" /></Relationships>
</file>

<file path=ppt/drawings/_rels/vmlDrawing1.vml.rels>&#65279;<?xml version="1.0" encoding="utf-8"?><Relationships xmlns="http://schemas.openxmlformats.org/package/2006/relationships"><Relationship Type="http://schemas.openxmlformats.org/officeDocument/2006/relationships/image" Target="/ppt/media/image1.emf" Id="rId1" /></Relationships>
</file>

<file path=ppt/drawings/_rels/vmlDrawing239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drawings/_rels/vmlDrawing3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handoutMasters/_rels/handoutMaster1.xml.rels>&#65279;<?xml version="1.0" encoding="utf-8"?><Relationships xmlns="http://schemas.openxmlformats.org/package/2006/relationships"><Relationship Type="http://schemas.openxmlformats.org/officeDocument/2006/relationships/theme" Target="/ppt/theme/theme3.xml" Id="rId1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EC76A4D-CEC1-3E79-D6AB-EA09635240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AC04B5-6969-DBBE-877C-D0F27D3BCBE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7C93E6-3CAE-4165-B3AF-CD7E12F79975}" type="datetimeFigureOut">
              <a:rPr lang="en-US" smtClean="0"/>
              <a:t>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255B24-6CD4-0AB7-92B1-423885C0211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A1A191-D35D-D76C-55D2-BDD5135AFA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CFE8F1-C371-4820-8ED7-70D159B5B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598692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&#65279;<?xml version="1.0" encoding="utf-8"?><Relationships xmlns="http://schemas.openxmlformats.org/package/2006/relationships"><Relationship Type="http://schemas.openxmlformats.org/officeDocument/2006/relationships/theme" Target="/ppt/theme/theme2.xml" Id="rId1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682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235.xml.rels>&#65279;<?xml version="1.0" encoding="utf-8"?><Relationships xmlns="http://schemas.openxmlformats.org/package/2006/relationships"><Relationship Type="http://schemas.openxmlformats.org/officeDocument/2006/relationships/slide" Target="/ppt/slides/slide235.xml" Id="rId2" /><Relationship Type="http://schemas.openxmlformats.org/officeDocument/2006/relationships/notesMaster" Target="/ppt/notesMasters/notesMaster1.xml" Id="rId1" /></Relationships>
</file>

<file path=ppt/notesSlides/notesSlide2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650721"/>
      </p:ext>
    </p:extLst>
  </p:cSld>
  <p:clrMapOvr>
    <a:masterClrMapping/>
  </p:clrMapOvr>
</p:notes>
</file>

<file path=ppt/slideLayouts/_rels/slideLayout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3" /><Relationship Type="http://schemas.openxmlformats.org/officeDocument/2006/relationships/tags" Target="/ppt/tags/tag4.xml" Id="rId2" /><Relationship Type="http://schemas.openxmlformats.org/officeDocument/2006/relationships/vmlDrawing" Target="/ppt/drawings/vmlDrawing3.vml" Id="rId1" /><Relationship Type="http://schemas.openxmlformats.org/officeDocument/2006/relationships/image" Target="/ppt/media/image4.emf" Id="rId5" /><Relationship Type="http://schemas.openxmlformats.org/officeDocument/2006/relationships/oleObject" Target="/ppt/embeddings/oleObject3.bin" Id="rId4" /></Relationships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127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7652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vmlDrawing" Target="/ppt/drawings/vmlDrawing1.vml" Id="rId8" /><Relationship Type="http://schemas.openxmlformats.org/officeDocument/2006/relationships/theme" Target="/ppt/theme/theme1.xml" Id="rId7" /><Relationship Type="http://schemas.openxmlformats.org/officeDocument/2006/relationships/image" Target="/ppt/media/image1.emf" Id="rId11" /><Relationship Type="http://schemas.openxmlformats.org/officeDocument/2006/relationships/slideLayout" Target="/ppt/slideLayouts/slideLayout5.xml" Id="rId5" /><Relationship Type="http://schemas.openxmlformats.org/officeDocument/2006/relationships/oleObject" Target="/ppt/embeddings/oleObject1.bin" Id="rId10" /><Relationship Type="http://schemas.openxmlformats.org/officeDocument/2006/relationships/tags" Target="/ppt/tags/tag2.xml" Id="rId9" /></Relationships>
</file>

<file path=ppt/slideMasters/slideMaster1.xml><?xml version="1.0" encoding="utf-8"?>
<p:sldMaster xmlns:mc="http://schemas.openxmlformats.org/markup-compatibility/2006" xmlns:v="urn:schemas-microsoft-com:vml" xmlns:a16="http://schemas.microsoft.com/office/drawing/2014/main" xmlns:p14="http://schemas.microsoft.com/office/powerpoint/2010/main"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079" name="think-cell 幻灯片" r:id="rId10" imgW="270" imgH="270" progId="TCLayout.ActiveDocument.1">
                  <p:embed/>
                </p:oleObj>
              </mc:Choice>
              <mc:Fallback>
                <p:oleObj name="think-cell 幻灯片" r:id="rId10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1838875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5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235.xml.rels>&#65279;<?xml version="1.0" encoding="utf-8"?><Relationships xmlns="http://schemas.openxmlformats.org/package/2006/relationships"><Relationship Type="http://schemas.openxmlformats.org/officeDocument/2006/relationships/notesSlide" Target="/ppt/notesSlides/notesSlide235.xml" Id="rId8" /><Relationship Type="http://schemas.openxmlformats.org/officeDocument/2006/relationships/image" Target="/ppt/media/image236.png" Id="rId13" /><Relationship Type="http://schemas.openxmlformats.org/officeDocument/2006/relationships/image" Target="/ppt/media/image240.svg" Id="rId18" /><Relationship Type="http://schemas.openxmlformats.org/officeDocument/2006/relationships/tags" Target="/ppt/tags/tag2053.xml" Id="rId3" /><Relationship Type="http://schemas.openxmlformats.org/officeDocument/2006/relationships/slideLayout" Target="/ppt/slideLayouts/slideLayout5.xml" Id="rId7" /><Relationship Type="http://schemas.openxmlformats.org/officeDocument/2006/relationships/image" Target="/ppt/media/image235.svg" Id="rId12" /><Relationship Type="http://schemas.openxmlformats.org/officeDocument/2006/relationships/image" Target="/ppt/media/image148.png" Id="rId17" /><Relationship Type="http://schemas.openxmlformats.org/officeDocument/2006/relationships/tags" Target="/ppt/tags/tag2052.xml" Id="rId2" /><Relationship Type="http://schemas.openxmlformats.org/officeDocument/2006/relationships/image" Target="/ppt/media/image239.svg" Id="rId16" /><Relationship Type="http://schemas.openxmlformats.org/officeDocument/2006/relationships/vmlDrawing" Target="/ppt/drawings/vmlDrawing239.vml" Id="rId1" /><Relationship Type="http://schemas.openxmlformats.org/officeDocument/2006/relationships/tags" Target="/ppt/tags/tag2056.xml" Id="rId6" /><Relationship Type="http://schemas.openxmlformats.org/officeDocument/2006/relationships/image" Target="/ppt/media/image140.png" Id="rId11" /><Relationship Type="http://schemas.openxmlformats.org/officeDocument/2006/relationships/tags" Target="/ppt/tags/tag2055.xml" Id="rId5" /><Relationship Type="http://schemas.openxmlformats.org/officeDocument/2006/relationships/image" Target="/ppt/media/image238.png" Id="rId15" /><Relationship Type="http://schemas.openxmlformats.org/officeDocument/2006/relationships/image" Target="/ppt/media/image4.emf" Id="rId10" /><Relationship Type="http://schemas.openxmlformats.org/officeDocument/2006/relationships/tags" Target="/ppt/tags/tag2054.xml" Id="rId4" /><Relationship Type="http://schemas.openxmlformats.org/officeDocument/2006/relationships/oleObject" Target="/ppt/embeddings/oleObject239.bin" Id="rId9" /><Relationship Type="http://schemas.openxmlformats.org/officeDocument/2006/relationships/image" Target="/ppt/media/image237.svg" Id="rId14" /></Relationships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hink-cell data - do not delete" hidden="1">
            <a:extLst>
              <a:ext uri="{FF2B5EF4-FFF2-40B4-BE49-F238E27FC236}">
                <a16:creationId xmlns:a16="http://schemas.microsoft.com/office/drawing/2014/main" id="{816494A8-BFF6-04E5-A4A2-020B8041E3D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54482749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695" name="think-cell 幻灯片" r:id="rId9" imgW="349" imgH="350" progId="TCLayout.ActiveDocument.1">
                  <p:embed/>
                </p:oleObj>
              </mc:Choice>
              <mc:Fallback>
                <p:oleObj name="think-cell 幻灯片" r:id="rId9" imgW="349" imgH="350" progId="TCLayout.ActiveDocument.1">
                  <p:embed/>
                  <p:pic>
                    <p:nvPicPr>
                      <p:cNvPr id="10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16494A8-BFF6-04E5-A4A2-020B8041E3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" name="Gerader Verbinder 20">
            <a:extLst>
              <a:ext uri="{FF2B5EF4-FFF2-40B4-BE49-F238E27FC236}">
                <a16:creationId xmlns:a16="http://schemas.microsoft.com/office/drawing/2014/main" id="{974970F9-A498-FBEC-6872-41F6B87CE216}"/>
              </a:ext>
            </a:extLst>
          </p:cNvPr>
          <p:cNvCxnSpPr>
            <a:cxnSpLocks/>
          </p:cNvCxnSpPr>
          <p:nvPr/>
        </p:nvCxnSpPr>
        <p:spPr bwMode="gray">
          <a:xfrm rot="10800000">
            <a:off x="0" y="3742266"/>
            <a:ext cx="12192000" cy="0"/>
          </a:xfrm>
          <a:prstGeom prst="line">
            <a:avLst/>
          </a:prstGeom>
          <a:ln w="6350" cap="rnd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4">
            <a:extLst>
              <a:ext uri="{FF2B5EF4-FFF2-40B4-BE49-F238E27FC236}">
                <a16:creationId xmlns:a16="http://schemas.microsoft.com/office/drawing/2014/main" id="{83442F60-F4AE-C57A-6E7C-EE6D6E272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39004"/>
          </a:xfrm>
        </p:spPr>
        <p:txBody>
          <a:bodyPr vert="horz"/>
          <a:lstStyle/>
          <a:p>
            <a:r>
              <a:rPr lang="en-US"/>
              <a:t>Timeline with slide transitions, horizontal II</a:t>
            </a:r>
          </a:p>
        </p:txBody>
      </p:sp>
      <p:sp>
        <p:nvSpPr>
          <p:cNvPr id="19" name="Textplatzhalter 9">
            <a:extLst>
              <a:ext uri="{FF2B5EF4-FFF2-40B4-BE49-F238E27FC236}">
                <a16:creationId xmlns:a16="http://schemas.microsoft.com/office/drawing/2014/main" id="{F18DB333-8DF1-6735-F451-E2067685E044}"/>
              </a:ext>
            </a:extLst>
          </p:cNvPr>
          <p:cNvSpPr txBox="1">
            <a:spLocks/>
          </p:cNvSpPr>
          <p:nvPr>
            <p:custDataLst>
              <p:tags r:id="rId3"/>
            </p:custDataLst>
          </p:nvPr>
        </p:nvSpPr>
        <p:spPr bwMode="gray">
          <a:xfrm>
            <a:off x="1802790" y="1570231"/>
            <a:ext cx="2098432" cy="523220"/>
          </a:xfrm>
          <a:prstGeom prst="rect">
            <a:avLst/>
          </a:prstGeom>
          <a:noFill/>
          <a:ln w="6350">
            <a:noFill/>
          </a:ln>
        </p:spPr>
        <p:txBody>
          <a:bodyPr vert="horz" wrap="square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1pPr>
            <a:lvl2pPr marL="180975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2pPr>
            <a:lvl3pPr marL="36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3pPr>
            <a:lvl4pPr marL="541338" indent="-179388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4pPr>
            <a:lvl5pPr marL="72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ea typeface="+mn-ea"/>
              </a:rPr>
              <a:t>2019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ea typeface="+mn-ea"/>
              </a:rPr>
              <a:t>Sample text</a:t>
            </a:r>
          </a:p>
        </p:txBody>
      </p:sp>
      <p:sp>
        <p:nvSpPr>
          <p:cNvPr id="20" name="Inhaltsplatzhalter 2">
            <a:extLst>
              <a:ext uri="{FF2B5EF4-FFF2-40B4-BE49-F238E27FC236}">
                <a16:creationId xmlns:a16="http://schemas.microsoft.com/office/drawing/2014/main" id="{898CA2CD-2F16-DFCA-07A5-F233FA2472DD}"/>
              </a:ext>
            </a:extLst>
          </p:cNvPr>
          <p:cNvSpPr txBox="1">
            <a:spLocks/>
          </p:cNvSpPr>
          <p:nvPr/>
        </p:nvSpPr>
        <p:spPr>
          <a:xfrm>
            <a:off x="1802790" y="2201451"/>
            <a:ext cx="2098432" cy="938719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1400"/>
              <a:t>Ut </a:t>
            </a:r>
            <a:r>
              <a:rPr lang="en-US" sz="1400" err="1"/>
              <a:t>enim</a:t>
            </a:r>
            <a:r>
              <a:rPr lang="en-US" sz="1400"/>
              <a:t> ad minim </a:t>
            </a:r>
            <a:r>
              <a:rPr lang="en-US" sz="1400" err="1"/>
              <a:t>veniam</a:t>
            </a:r>
            <a:r>
              <a:rPr lang="en-US" sz="1400"/>
              <a:t> </a:t>
            </a:r>
          </a:p>
          <a:p>
            <a:pPr>
              <a:spcBef>
                <a:spcPts val="600"/>
              </a:spcBef>
            </a:pPr>
            <a:r>
              <a:rPr lang="en-US" sz="1400"/>
              <a:t>Quis </a:t>
            </a:r>
            <a:r>
              <a:rPr lang="en-US" sz="1400" err="1"/>
              <a:t>nostrud</a:t>
            </a:r>
            <a:r>
              <a:rPr lang="en-US" sz="1400"/>
              <a:t> exercitation </a:t>
            </a:r>
            <a:r>
              <a:rPr lang="en-US" sz="1400" err="1"/>
              <a:t>ullamco</a:t>
            </a:r>
            <a:endParaRPr lang="en-US" sz="1400"/>
          </a:p>
        </p:txBody>
      </p:sp>
      <p:sp>
        <p:nvSpPr>
          <p:cNvPr id="21" name="Ellipse 29">
            <a:extLst>
              <a:ext uri="{FF2B5EF4-FFF2-40B4-BE49-F238E27FC236}">
                <a16:creationId xmlns:a16="http://schemas.microsoft.com/office/drawing/2014/main" id="{B41E575F-867C-0A68-389E-A1E904FF4C0D}"/>
              </a:ext>
            </a:extLst>
          </p:cNvPr>
          <p:cNvSpPr>
            <a:spLocks/>
          </p:cNvSpPr>
          <p:nvPr/>
        </p:nvSpPr>
        <p:spPr bwMode="gray">
          <a:xfrm>
            <a:off x="1511917" y="3451426"/>
            <a:ext cx="581746" cy="581680"/>
          </a:xfrm>
          <a:prstGeom prst="ellipse">
            <a:avLst/>
          </a:prstGeom>
          <a:solidFill>
            <a:schemeClr val="bg2"/>
          </a:solidFill>
          <a:ln w="19050" cap="rnd" cmpd="sng" algn="ctr">
            <a:noFill/>
            <a:prstDash val="solid"/>
            <a:round/>
            <a:headEnd type="oval" w="med" len="med"/>
            <a:tailEnd type="oval" w="med" len="med"/>
          </a:ln>
          <a:effectLst/>
        </p:spPr>
        <p:txBody>
          <a:bodyPr rtlCol="0" anchor="t"/>
          <a:lstStyle/>
          <a:p>
            <a:pPr algn="ctr"/>
            <a:endParaRPr lang="en-US" sz="1799">
              <a:solidFill>
                <a:prstClr val="black"/>
              </a:solidFill>
            </a:endParaRPr>
          </a:p>
        </p:txBody>
      </p:sp>
      <p:sp>
        <p:nvSpPr>
          <p:cNvPr id="22" name="Textplatzhalter 9">
            <a:extLst>
              <a:ext uri="{FF2B5EF4-FFF2-40B4-BE49-F238E27FC236}">
                <a16:creationId xmlns:a16="http://schemas.microsoft.com/office/drawing/2014/main" id="{A2B67BAD-B3D7-47E1-D806-28C962C44A44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 bwMode="gray">
          <a:xfrm>
            <a:off x="4247544" y="4356938"/>
            <a:ext cx="2098432" cy="523220"/>
          </a:xfrm>
          <a:prstGeom prst="rect">
            <a:avLst/>
          </a:prstGeom>
          <a:noFill/>
          <a:ln w="6350">
            <a:noFill/>
          </a:ln>
        </p:spPr>
        <p:txBody>
          <a:bodyPr vert="horz" wrap="square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1pPr>
            <a:lvl2pPr marL="180975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2pPr>
            <a:lvl3pPr marL="36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3pPr>
            <a:lvl4pPr marL="541338" indent="-179388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4pPr>
            <a:lvl5pPr marL="72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ea typeface="+mn-ea"/>
              </a:rPr>
              <a:t>2020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ea typeface="+mn-ea"/>
              </a:rPr>
              <a:t>Sample text</a:t>
            </a:r>
          </a:p>
        </p:txBody>
      </p:sp>
      <p:sp>
        <p:nvSpPr>
          <p:cNvPr id="23" name="Inhaltsplatzhalter 2">
            <a:extLst>
              <a:ext uri="{FF2B5EF4-FFF2-40B4-BE49-F238E27FC236}">
                <a16:creationId xmlns:a16="http://schemas.microsoft.com/office/drawing/2014/main" id="{DC76FE1F-3E58-EF6F-467F-47ECC50D45B0}"/>
              </a:ext>
            </a:extLst>
          </p:cNvPr>
          <p:cNvSpPr txBox="1">
            <a:spLocks/>
          </p:cNvSpPr>
          <p:nvPr/>
        </p:nvSpPr>
        <p:spPr>
          <a:xfrm>
            <a:off x="4247544" y="4988158"/>
            <a:ext cx="2098432" cy="938719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1400"/>
              <a:t>Ut </a:t>
            </a:r>
            <a:r>
              <a:rPr lang="en-US" sz="1400" err="1"/>
              <a:t>enim</a:t>
            </a:r>
            <a:r>
              <a:rPr lang="en-US" sz="1400"/>
              <a:t> ad minim </a:t>
            </a:r>
            <a:r>
              <a:rPr lang="en-US" sz="1400" err="1"/>
              <a:t>veniam</a:t>
            </a:r>
            <a:r>
              <a:rPr lang="en-US" sz="1400"/>
              <a:t> </a:t>
            </a:r>
          </a:p>
          <a:p>
            <a:pPr>
              <a:spcBef>
                <a:spcPts val="600"/>
              </a:spcBef>
            </a:pPr>
            <a:r>
              <a:rPr lang="en-US" sz="1400"/>
              <a:t>Quis </a:t>
            </a:r>
            <a:r>
              <a:rPr lang="en-US" sz="1400" err="1"/>
              <a:t>nostrud</a:t>
            </a:r>
            <a:r>
              <a:rPr lang="en-US" sz="1400"/>
              <a:t> exercitation </a:t>
            </a:r>
            <a:r>
              <a:rPr lang="en-US" sz="1400" err="1"/>
              <a:t>ullamco</a:t>
            </a:r>
            <a:endParaRPr lang="en-US" sz="1400"/>
          </a:p>
        </p:txBody>
      </p:sp>
      <p:sp>
        <p:nvSpPr>
          <p:cNvPr id="24" name="Ellipse 31">
            <a:extLst>
              <a:ext uri="{FF2B5EF4-FFF2-40B4-BE49-F238E27FC236}">
                <a16:creationId xmlns:a16="http://schemas.microsoft.com/office/drawing/2014/main" id="{C8A2E5BF-839E-8522-7F76-7E4F213C5D8F}"/>
              </a:ext>
            </a:extLst>
          </p:cNvPr>
          <p:cNvSpPr>
            <a:spLocks/>
          </p:cNvSpPr>
          <p:nvPr/>
        </p:nvSpPr>
        <p:spPr bwMode="gray">
          <a:xfrm>
            <a:off x="3966508" y="3451426"/>
            <a:ext cx="581746" cy="581680"/>
          </a:xfrm>
          <a:prstGeom prst="ellipse">
            <a:avLst/>
          </a:prstGeom>
          <a:solidFill>
            <a:schemeClr val="bg1"/>
          </a:solidFill>
          <a:ln w="6350" cap="rnd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799">
              <a:solidFill>
                <a:prstClr val="black"/>
              </a:solidFill>
            </a:endParaRPr>
          </a:p>
        </p:txBody>
      </p:sp>
      <p:sp>
        <p:nvSpPr>
          <p:cNvPr id="26" name="Textplatzhalter 9">
            <a:extLst>
              <a:ext uri="{FF2B5EF4-FFF2-40B4-BE49-F238E27FC236}">
                <a16:creationId xmlns:a16="http://schemas.microsoft.com/office/drawing/2014/main" id="{996ABDEA-B796-BE29-592A-47D5F8069F2E}"/>
              </a:ext>
            </a:extLst>
          </p:cNvPr>
          <p:cNvSpPr txBox="1">
            <a:spLocks/>
          </p:cNvSpPr>
          <p:nvPr>
            <p:custDataLst>
              <p:tags r:id="rId5"/>
            </p:custDataLst>
          </p:nvPr>
        </p:nvSpPr>
        <p:spPr bwMode="gray">
          <a:xfrm>
            <a:off x="6674605" y="1570231"/>
            <a:ext cx="2098432" cy="523220"/>
          </a:xfrm>
          <a:prstGeom prst="rect">
            <a:avLst/>
          </a:prstGeom>
          <a:noFill/>
          <a:ln w="6350">
            <a:noFill/>
          </a:ln>
        </p:spPr>
        <p:txBody>
          <a:bodyPr vert="horz" wrap="square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1pPr>
            <a:lvl2pPr marL="180975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2pPr>
            <a:lvl3pPr marL="36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3pPr>
            <a:lvl4pPr marL="541338" indent="-179388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4pPr>
            <a:lvl5pPr marL="72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ea typeface="+mn-ea"/>
              </a:rPr>
              <a:t>2021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ea typeface="+mn-ea"/>
              </a:rPr>
              <a:t>Sample text</a:t>
            </a:r>
          </a:p>
        </p:txBody>
      </p:sp>
      <p:sp>
        <p:nvSpPr>
          <p:cNvPr id="27" name="Inhaltsplatzhalter 2">
            <a:extLst>
              <a:ext uri="{FF2B5EF4-FFF2-40B4-BE49-F238E27FC236}">
                <a16:creationId xmlns:a16="http://schemas.microsoft.com/office/drawing/2014/main" id="{793C519D-7DC2-A3F1-CDAA-304FEAF32F03}"/>
              </a:ext>
            </a:extLst>
          </p:cNvPr>
          <p:cNvSpPr txBox="1">
            <a:spLocks/>
          </p:cNvSpPr>
          <p:nvPr/>
        </p:nvSpPr>
        <p:spPr>
          <a:xfrm>
            <a:off x="6674605" y="2201451"/>
            <a:ext cx="2098432" cy="938719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1400"/>
              <a:t>Ut </a:t>
            </a:r>
            <a:r>
              <a:rPr lang="en-US" sz="1400" err="1"/>
              <a:t>enim</a:t>
            </a:r>
            <a:r>
              <a:rPr lang="en-US" sz="1400"/>
              <a:t> ad minim </a:t>
            </a:r>
            <a:r>
              <a:rPr lang="en-US" sz="1400" err="1"/>
              <a:t>veniam</a:t>
            </a:r>
            <a:r>
              <a:rPr lang="en-US" sz="1400"/>
              <a:t> </a:t>
            </a:r>
          </a:p>
          <a:p>
            <a:pPr>
              <a:spcBef>
                <a:spcPts val="600"/>
              </a:spcBef>
            </a:pPr>
            <a:r>
              <a:rPr lang="en-US" sz="1400"/>
              <a:t>Quis </a:t>
            </a:r>
            <a:r>
              <a:rPr lang="en-US" sz="1400" err="1"/>
              <a:t>nostrud</a:t>
            </a:r>
            <a:r>
              <a:rPr lang="en-US" sz="1400"/>
              <a:t> exercitation </a:t>
            </a:r>
            <a:r>
              <a:rPr lang="en-US" sz="1400" err="1"/>
              <a:t>ullamco</a:t>
            </a:r>
            <a:endParaRPr lang="en-US" sz="1400"/>
          </a:p>
        </p:txBody>
      </p:sp>
      <p:sp>
        <p:nvSpPr>
          <p:cNvPr id="28" name="Ellipse 32">
            <a:extLst>
              <a:ext uri="{FF2B5EF4-FFF2-40B4-BE49-F238E27FC236}">
                <a16:creationId xmlns:a16="http://schemas.microsoft.com/office/drawing/2014/main" id="{69C3BD56-F6BF-EB5D-D9C3-25F950434EA0}"/>
              </a:ext>
            </a:extLst>
          </p:cNvPr>
          <p:cNvSpPr>
            <a:spLocks/>
          </p:cNvSpPr>
          <p:nvPr/>
        </p:nvSpPr>
        <p:spPr bwMode="gray">
          <a:xfrm>
            <a:off x="6403409" y="3451426"/>
            <a:ext cx="581746" cy="581680"/>
          </a:xfrm>
          <a:prstGeom prst="ellipse">
            <a:avLst/>
          </a:prstGeom>
          <a:solidFill>
            <a:schemeClr val="bg2"/>
          </a:solidFill>
          <a:ln w="19050" cap="rnd" cmpd="sng" algn="ctr">
            <a:noFill/>
            <a:prstDash val="solid"/>
            <a:round/>
            <a:headEnd type="oval" w="med" len="med"/>
            <a:tailEnd type="oval" w="med" len="med"/>
          </a:ln>
          <a:effectLst/>
        </p:spPr>
        <p:txBody>
          <a:bodyPr rtlCol="0" anchor="t"/>
          <a:lstStyle/>
          <a:p>
            <a:pPr algn="ctr"/>
            <a:endParaRPr lang="en-US" sz="1799">
              <a:solidFill>
                <a:prstClr val="black"/>
              </a:solidFill>
            </a:endParaRPr>
          </a:p>
        </p:txBody>
      </p:sp>
      <p:sp>
        <p:nvSpPr>
          <p:cNvPr id="30" name="Textplatzhalter 9">
            <a:extLst>
              <a:ext uri="{FF2B5EF4-FFF2-40B4-BE49-F238E27FC236}">
                <a16:creationId xmlns:a16="http://schemas.microsoft.com/office/drawing/2014/main" id="{DC5DA99D-57B2-1537-D684-1314F70A1DB3}"/>
              </a:ext>
            </a:extLst>
          </p:cNvPr>
          <p:cNvSpPr txBox="1">
            <a:spLocks/>
          </p:cNvSpPr>
          <p:nvPr>
            <p:custDataLst>
              <p:tags r:id="rId6"/>
            </p:custDataLst>
          </p:nvPr>
        </p:nvSpPr>
        <p:spPr bwMode="gray">
          <a:xfrm>
            <a:off x="9094448" y="4356938"/>
            <a:ext cx="2098432" cy="523220"/>
          </a:xfrm>
          <a:prstGeom prst="rect">
            <a:avLst/>
          </a:prstGeom>
          <a:noFill/>
          <a:ln w="6350">
            <a:noFill/>
          </a:ln>
        </p:spPr>
        <p:txBody>
          <a:bodyPr vert="horz" wrap="square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1pPr>
            <a:lvl2pPr marL="180975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2pPr>
            <a:lvl3pPr marL="36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3pPr>
            <a:lvl4pPr marL="541338" indent="-179388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4pPr>
            <a:lvl5pPr marL="72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ea typeface="+mn-ea"/>
              </a:rPr>
              <a:t>2022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ea typeface="+mn-ea"/>
              </a:rPr>
              <a:t>Sample text</a:t>
            </a:r>
          </a:p>
        </p:txBody>
      </p:sp>
      <p:sp>
        <p:nvSpPr>
          <p:cNvPr id="31" name="Inhaltsplatzhalter 2">
            <a:extLst>
              <a:ext uri="{FF2B5EF4-FFF2-40B4-BE49-F238E27FC236}">
                <a16:creationId xmlns:a16="http://schemas.microsoft.com/office/drawing/2014/main" id="{5FA0E5F2-89DA-985B-F29A-633F8113D0D9}"/>
              </a:ext>
            </a:extLst>
          </p:cNvPr>
          <p:cNvSpPr txBox="1">
            <a:spLocks/>
          </p:cNvSpPr>
          <p:nvPr/>
        </p:nvSpPr>
        <p:spPr>
          <a:xfrm>
            <a:off x="9094448" y="4988158"/>
            <a:ext cx="2098432" cy="938719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1400"/>
              <a:t>Ut </a:t>
            </a:r>
            <a:r>
              <a:rPr lang="en-US" sz="1400" err="1"/>
              <a:t>enim</a:t>
            </a:r>
            <a:r>
              <a:rPr lang="en-US" sz="1400"/>
              <a:t> ad minim </a:t>
            </a:r>
            <a:r>
              <a:rPr lang="en-US" sz="1400" err="1"/>
              <a:t>veniam</a:t>
            </a:r>
            <a:r>
              <a:rPr lang="en-US" sz="1400"/>
              <a:t> </a:t>
            </a:r>
          </a:p>
          <a:p>
            <a:pPr>
              <a:spcBef>
                <a:spcPts val="600"/>
              </a:spcBef>
            </a:pPr>
            <a:r>
              <a:rPr lang="en-US" sz="1400"/>
              <a:t>Quis </a:t>
            </a:r>
            <a:r>
              <a:rPr lang="en-US" sz="1400" err="1"/>
              <a:t>nostrud</a:t>
            </a:r>
            <a:r>
              <a:rPr lang="en-US" sz="1400"/>
              <a:t> exercitation </a:t>
            </a:r>
            <a:r>
              <a:rPr lang="en-US" sz="1400" err="1"/>
              <a:t>ullamco</a:t>
            </a:r>
            <a:endParaRPr lang="en-US" sz="1400"/>
          </a:p>
        </p:txBody>
      </p:sp>
      <p:sp>
        <p:nvSpPr>
          <p:cNvPr id="35" name="Ellipse 33">
            <a:extLst>
              <a:ext uri="{FF2B5EF4-FFF2-40B4-BE49-F238E27FC236}">
                <a16:creationId xmlns:a16="http://schemas.microsoft.com/office/drawing/2014/main" id="{684630C6-D445-3045-0F03-629B3F1135F9}"/>
              </a:ext>
            </a:extLst>
          </p:cNvPr>
          <p:cNvSpPr>
            <a:spLocks/>
          </p:cNvSpPr>
          <p:nvPr/>
        </p:nvSpPr>
        <p:spPr bwMode="gray">
          <a:xfrm>
            <a:off x="8833088" y="3451426"/>
            <a:ext cx="581746" cy="581680"/>
          </a:xfrm>
          <a:prstGeom prst="ellipse">
            <a:avLst/>
          </a:prstGeom>
          <a:solidFill>
            <a:schemeClr val="bg1"/>
          </a:solidFill>
          <a:ln w="6350" cap="rnd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799">
              <a:solidFill>
                <a:prstClr val="black"/>
              </a:solidFill>
            </a:endParaRPr>
          </a:p>
        </p:txBody>
      </p:sp>
      <p:pic>
        <p:nvPicPr>
          <p:cNvPr id="36" name="Grafik 11">
            <a:extLst>
              <a:ext uri="{FF2B5EF4-FFF2-40B4-BE49-F238E27FC236}">
                <a16:creationId xmlns:a16="http://schemas.microsoft.com/office/drawing/2014/main" id="{AE2B9B97-5811-9FDC-705E-D1FBB43ACE92}"/>
              </a:ext>
            </a:extLst>
          </p:cNvPr>
          <p:cNvPicPr>
            <a:picLocks noChangeAspect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583636" y="3523112"/>
            <a:ext cx="438308" cy="438308"/>
          </a:xfrm>
          <a:prstGeom prst="rect">
            <a:avLst/>
          </a:prstGeom>
        </p:spPr>
      </p:pic>
      <p:pic>
        <p:nvPicPr>
          <p:cNvPr id="37" name="Grafik 13">
            <a:extLst>
              <a:ext uri="{FF2B5EF4-FFF2-40B4-BE49-F238E27FC236}">
                <a16:creationId xmlns:a16="http://schemas.microsoft.com/office/drawing/2014/main" id="{9A9C4466-DE64-1715-CBEC-58C6A6CD3D4B}"/>
              </a:ext>
            </a:extLst>
          </p:cNvPr>
          <p:cNvPicPr>
            <a:picLocks noChangeAspect="1"/>
          </p:cNvPicPr>
          <p:nvPr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038227" y="3523112"/>
            <a:ext cx="438308" cy="438308"/>
          </a:xfrm>
          <a:prstGeom prst="rect">
            <a:avLst/>
          </a:prstGeom>
        </p:spPr>
      </p:pic>
      <p:pic>
        <p:nvPicPr>
          <p:cNvPr id="38" name="Grafik 15">
            <a:extLst>
              <a:ext uri="{FF2B5EF4-FFF2-40B4-BE49-F238E27FC236}">
                <a16:creationId xmlns:a16="http://schemas.microsoft.com/office/drawing/2014/main" id="{210EEB78-7A8A-C0F3-B641-8EDBBC5A9F02}"/>
              </a:ext>
            </a:extLst>
          </p:cNvPr>
          <p:cNvPicPr>
            <a:picLocks noChangeAspect="1"/>
          </p:cNvPicPr>
          <p:nvPr/>
        </p:nvPicPr>
        <p:blipFill>
          <a:blip r:embed="rId15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6475128" y="3523112"/>
            <a:ext cx="438308" cy="438308"/>
          </a:xfrm>
          <a:prstGeom prst="rect">
            <a:avLst/>
          </a:prstGeom>
        </p:spPr>
      </p:pic>
      <p:pic>
        <p:nvPicPr>
          <p:cNvPr id="39" name="Grafik 17">
            <a:extLst>
              <a:ext uri="{FF2B5EF4-FFF2-40B4-BE49-F238E27FC236}">
                <a16:creationId xmlns:a16="http://schemas.microsoft.com/office/drawing/2014/main" id="{1B1AF260-BE01-DA48-C94A-77E80AD7D93E}"/>
              </a:ext>
            </a:extLst>
          </p:cNvPr>
          <p:cNvPicPr>
            <a:picLocks noChangeAspect="1"/>
          </p:cNvPicPr>
          <p:nvPr/>
        </p:nvPicPr>
        <p:blipFill>
          <a:blip r:embed="rId17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8904807" y="3523112"/>
            <a:ext cx="438308" cy="438308"/>
          </a:xfrm>
          <a:prstGeom prst="rect">
            <a:avLst/>
          </a:prstGeom>
        </p:spPr>
      </p:pic>
      <p:sp>
        <p:nvSpPr>
          <p:cNvPr id="6" name="Text Placeholder 15">
            <a:extLst>
              <a:ext uri="{FF2B5EF4-FFF2-40B4-BE49-F238E27FC236}">
                <a16:creationId xmlns:a16="http://schemas.microsoft.com/office/drawing/2014/main" id="{F726A8C6-F55B-AC6C-13AD-60201DF29EF0}"/>
              </a:ext>
            </a:extLst>
          </p:cNvPr>
          <p:cNvSpPr txBox="1">
            <a:spLocks/>
          </p:cNvSpPr>
          <p:nvPr/>
        </p:nvSpPr>
        <p:spPr>
          <a:xfrm>
            <a:off x="407988" y="6215906"/>
            <a:ext cx="4143763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>
                <a:solidFill>
                  <a:schemeClr val="tx2"/>
                </a:solidFill>
              </a:rPr>
              <a:t>Keywords: </a:t>
            </a:r>
            <a:r>
              <a:rPr lang="en-US" sz="1000">
                <a:solidFill>
                  <a:schemeClr val="tx2"/>
                </a:solidFill>
              </a:rPr>
              <a:t>timelines, milestone, milestones, history, icon, icons, transition</a:t>
            </a:r>
          </a:p>
        </p:txBody>
      </p:sp>
    </p:spTree>
    <p:extLst>
      <p:ext uri="{BB962C8B-B14F-4D97-AF65-F5344CB8AC3E}">
        <p14:creationId xmlns:p14="http://schemas.microsoft.com/office/powerpoint/2010/main" val="319335091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B_0" val="AAAAAAH//////////wEAAAAAAAAAAAAAACoqIFRoaXMgaXMgYSBMaXRlREIgZmlsZSAqKgcE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g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wYBAQEBAQEBAQEBAQEBAQIAAAAAAAAAAwAAAAMAAAAA/////wQAMwwAAAAAAAAAAAAAIAD///////////////8AAAD///////////////8DAAAAAgD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DAP///////wQAAAACABAACwTRfQ5FaXFIk1XpU0ZanpEFAAAAAAADAAAAAAADAAAAAwADAAAAAAD///////8DAAAAAAD///////8DAAEA////////BAAAAAMAEAALG0w/MwTyCU2UuZFa1qTiEQUAAAABAAMAAAACAAMAAAA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EAPALAAAAAAAAAAAAACAB////////////////AAAA////////////////BAAAAAMA////////BAAAAAMA////////BAAAAAMA////////BAAAAAMA////////BAAAAAMA////////BA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aAAZMaW5rZWRTaGFwZXNEYXRhUHJvcGVydHlfMAUAAAAAAAQAAAADAAQAAAABAAMABgEDAAAAAwD///////8lAAZMaW5rZWRTaGFwZVByZXNlbnRhdGlvblNldHRpbmdzRGF0YV8wBQAAAAEABAAAAAAABAAAAAIABAAAAAAA////////BAAAAAAA////////BAAAAAAA////////BAAAAAAA////////BAAAAAAA////////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gCODgAAAAAAAAAAAAD/////gwCDAAAABV9pZAAQAAAABATRfQ5FaXFIk1XpU0ZanpEDRGF0YQAbAAAABExpbmtlZFNoYXBlRGF0YQAFAAAAAAACTmFtZQAZAAAATGlua2VkU2hhcGVzRGF0YVByb3BlcnR5ABBWZXJzaW9uAAAAAAAJTGFzdFdyaXRlAHPGcCyHAQAAAAEA/////8YAxgAAAAVfaWQAEAAAAAQbTD8zBPIJTZS5kVrWpOIRA0RhdGEAUwAAAAhQcmVzZW50YXRpb25TY2FubmVkRm9yTGlua2VkU2hhcGVzAAECTnVtYmVyRm9ybWF0U2VwYXJhdG9yTW9kZQAKAAAAQXV0b21hdGljAAACTmFtZQAkAAAATGlua2VkU2hhcGVQcmVzZW50YXRpb25TZXR0aW5nc0RhdGEAEFZlcnNpb24AAAAAAAlMYXN0V3JpdGUAssZwLIc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B"/>
  <p:tag name="EMPOWERCHARTSPROPERTIES_LASTWRITEDATE" val="638156746011635903"/>
  <p:tag name="EMPOWERCHARTSPROPERTIES_B_LENGTH" val="24576"/>
  <p:tag name="GRUNT-HP-YDH21T" val="pQAAAA=="/>
  <p:tag name="THINKCELLUNDODONOTDELETE" val="0"/>
  <p:tag name="THINKCELLPRESENTATIONDONOTDELETE" val="&lt;?xml version=&quot;1.0&quot; encoding=&quot;UTF-16&quot; standalone=&quot;yes&quot;?&gt;&lt;root reqver=&quot;28224&quot;&gt;&lt;version val=&quot;35566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.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d %1&lt;/m_strFormatTime&gt;&lt;m_yearfmt&gt;&lt;begin val=&quot;0&quot;/&gt;&lt;end val=&quot;0&quot;/&gt;&lt;/m_yearfmt&gt;&lt;/m_precDefaultDate&gt;&lt;m_precDefaultDay&gt;&lt;m_bNumberIsYear val=&quot;0&quot;/&gt;&lt;m_strFormatTime&gt;%#d&lt;/m_strFormatTime&gt;&lt;m_yearfmt&gt;&lt;begin val=&quot;0&quot;/&gt;&lt;end val=&quot;4&quot;/&gt;&lt;/m_yearfmt&gt;&lt;/m_precDefaultDay&gt;&lt;m_precDefaultWeek&gt;&lt;m_bNumberIsYear val=&quot;0&quot;/&gt;&lt;m_strFormatTime&gt;%4&lt;/m_strFormatTime&gt;&lt;m_yearfmt&gt;&lt;begin val=&quot;0&quot;/&gt;&lt;end val=&quot;4&quot;/&gt;&lt;/m_yearfmt&gt;&lt;/m_precDefaultWeek&gt;&lt;m_precDefaultMonth&gt;&lt;m_bNumberIsYear val=&quot;0&quot;/&gt;&lt;m_strFormatTime&gt;%1&lt;/m_strFormatTime&gt;&lt;m_yearfmt&gt;&lt;begin val=&quot;0&quot;/&gt;&lt;end val=&quot;4&quot;/&gt;&lt;/m_yearfmt&gt;&lt;/m_precDefaultMonth&gt;&lt;m_precDefaultQuarter&gt;&lt;m_bNumberIsYear val=&quot;0&quot;/&gt;&lt;m_strFormatTime&gt;Q%5&lt;/m_strFormatTime&gt;&lt;m_yearfmt&gt;&lt;begin val=&quot;0&quot;/&gt;&lt;end val=&quot;4&quot;/&gt;&lt;/m_yearfmt&gt;&lt;/m_precDefaultQuarter&gt;&lt;m_precDefaultYear&gt;&lt;m_bNumberIsYear val=&quot;0&quot;/&gt;&lt;m_strFormatTime&gt;%Y&lt;/m_strFormatTime&gt;&lt;m_yearfmt&gt;&lt;begin val=&quot;0&quot;/&gt;&lt;end val=&quot;0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0&quot;/&gt;&lt;/m_mruColor&gt;&lt;m_eweekdayFirstOfWeek val=&quot;1&quot;/&gt;&lt;m_eweekdayFirstOfWorkweek val=&quot;2&quot;/&gt;&lt;m_eweekdayFirstOfWeekend val=&quot;7&quot;/&gt;&lt;/CPresentation&gt;&lt;/root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A_0" val="AAAAAAH//////////wEAAAAAAAAAAAAAACoqIFRoaXMgaXMgYSBMaXRlREIgZmlsZSAqKgcD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Q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QBAQEBAQEBAQEBAQEBAQEAAAAAAAAAAwAAAAMAAAAA/////wMAgAwAAAAAAAAAAAAAIAD///////////////8AAAD////////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BAP///////wQAAAACABAAC0F4ANt8H+hAvKFnWwnDZ94FAAAAAAADAAAAAAADAAAAA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DAGAMAAAAAAAAAAAAACAB////////////////AAAA////////////////BAAAAAIA////////BAAAAAIA////////BAAAAAIA////////BA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BAEDAAAAAgD///////8MAAZQZXJzb25hbElkXzAFAAAAAAAEAAAAAAAEAAAAAQAEAAAAAAD///////8EAAAAAAD///////8EAAAAAAD///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QBvDwAAAAAAAAAAAAD/////cABwAAAABV9pZAAQAAAABEF4ANt8H+hAvKFnWwnDZ94DRGF0YQAWAAAAAlBlcnNvbmFsSWQAAQAAAAAAAk5hbWUACwAAAFBlcnNvbmFsSWQAEFZlcnNpb24AAAAAAAlMYXN0V3JpdGUA5tBx7Is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A"/>
  <p:tag name="EMPOWERCHARTSPROPERTIES_LASTWRITEDATE" val="638360757639742364"/>
  <p:tag name="EMPOWERCHARTSPROPERTIES_A_LENGTH" val="24576"/>
  <p:tag name="RUNTIME_ID" val="cf3fa4f2-c5fa-42dd-ade6-2eef09e01b87"/>
</p:tagLst>
</file>

<file path=ppt/tags/tag20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A_0" val="AAAAAAH//////////wEAAAAAAAAAAAAAACoqIFRoaXMgaXMgYSBMaXRlREIgZmlsZSAqKgcD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Q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IBAQEBAQEBAQEBAQEBAQEAAAAAAAAAAwAAAAMAAAAA/////wMAgAwAAAAAAAAAAAAAIAD///////////////8AAAD////////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BAP///////wQAAAACABAAC8Bz8yuTG4RPtJF2bKViPrAFAAAAAAADAAAAAAADAAAAA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DAHgMAAAAAAAAAAAAACAB////////////////AAAA////////////////BAAAAAIA////////BA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gEDAAAAAgD///////8MAAZQZXJzb25hbElkXzAFAAAAAAAEAAAAAAAEAAAAAQAEAAAAAAD///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QBvDwAAAAAAAAAAAAD/////cABwAAAABV9pZAAQAAAABMBz8yuTG4RPtJF2bKViPrADRGF0YQAWAAAAAlBlcnNvbmFsSWQAAQAAAAAAAk5hbWUACwAAAFBlcnNvbmFsSWQAEFZlcnNpb24AAAAAAAlMYXN0V3JpdGUAwttx7Is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A"/>
  <p:tag name="EMPOWERCHARTSPROPERTIES_LASTWRITEDATE" val="638360757667545732"/>
  <p:tag name="EMPOWERCHARTSPROPERTIES_A_LENGTH" val="24576"/>
  <p:tag name="RUNTIME_ID" val="b8e27f6a-a3ef-4e9f-84ce-c365f18d9380"/>
</p:tagLst>
</file>

<file path=ppt/tags/tag20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A_0" val="AAAAAAH//////////wEAAAAAAAAAAAAAACoqIFRoaXMgaXMgYSBMaXRlREIgZmlsZSAqKgcD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Q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EBAQEBAQEBAQEBAQEBAQEAAAAAAAAAAwAAAAMAAAAA/////wMAgAwAAAAAAAAAAAAAIAD///////////////8AAAD////////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BAP///////wQAAAACABAACwzLWG14v85Ot/2/aX1r2Z8FAAAAAAADAAAAAAADAAAAA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DAIQMAAAAAAAAAAAAACAB////////////////AAAA////////////////BA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MAAZQZXJzb25hbElkXzAFAAAAAAAEAAAAAAAEAAAAA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QBvDwAAAAAAAAAAAAD/////cABwAAAABV9pZAAQAAAABAzLWG14v85Ot/2/aX1r2Z8DRGF0YQAWAAAAAlBlcnNvbmFsSWQAAQAAAAAAAk5hbWUACwAAAFBlcnNvbmFsSWQAEFZlcnNpb24AAAAAAAlMYXN0V3JpdGUAFtFx7Is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A"/>
  <p:tag name="EMPOWERCHARTSPROPERTIES_LASTWRITEDATE" val="638360757640221459"/>
  <p:tag name="EMPOWERCHARTSPROPERTIES_A_LENGTH" val="24576"/>
  <p:tag name="RUNTIME_ID" val="2f0dc233-b53e-49da-b2c7-20ddfc25dd22"/>
</p:tagLst>
</file>

<file path=ppt/tags/tag20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A_0" val="AAAAAAH//////////wEAAAAAAAAAAAAAACoqIFRoaXMgaXMgYSBMaXRlREIgZmlsZSAqKgcD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Q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IBAQEBAQEBAQEBAQEBAQEAAAAAAAAAAwAAAAMAAAAA/////wMAgAwAAAAAAAAAAAAAIAD///////////////8AAAD////////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BAP///////wQAAAACABAAC1gOojaGZzFNiKQpMlhC1k8FAAAAAAADAAAAAAADAAAAA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DAHgMAAAAAAAAAAAAACAB////////////////AAAA////////////////BAAAAAIA////////BA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gEDAAAAAgD///////8MAAZQZXJzb25hbElkXzAFAAAAAAAEAAAAAAAEAAAAAQAEAAAAAAD///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QBvDwAAAAAAAAAAAAD/////cABwAAAABV9pZAAQAAAABFgOojaGZzFNiKQpMlhC1k8DRGF0YQAWAAAAAlBlcnNvbmFsSWQAAQAAAAAAAk5hbWUACwAAAFBlcnNvbmFsSWQAEFZlcnNpb24AAAAAAAlMYXN0V3JpdGUAAtxx7Is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A"/>
  <p:tag name="EMPOWERCHARTSPROPERTIES_LASTWRITEDATE" val="638360757668174243"/>
  <p:tag name="EMPOWERCHARTSPROPERTIES_A_LENGTH" val="24576"/>
  <p:tag name="RUNTIME_ID" val="6f0743e2-932b-469b-9020-84993fb9c5fd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&#65279;<?xml version="1.0" encoding="utf-8"?><Relationships xmlns="http://schemas.openxmlformats.org/package/2006/relationships"><Relationship Type="http://schemas.openxmlformats.org/officeDocument/2006/relationships/customXmlProps" Target="/customXml/itemProps1.xml" Id="rId1" /></Relationships>
</file>

<file path=customXml/_rels/item2.xml.rels>&#65279;<?xml version="1.0" encoding="utf-8"?><Relationships xmlns="http://schemas.openxmlformats.org/package/2006/relationships"><Relationship Type="http://schemas.openxmlformats.org/officeDocument/2006/relationships/customXmlProps" Target="/customXml/itemProps2.xml" Id="rId1" 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dd700bd-da09-4649-9444-0dda6d878ea0">
      <Terms xmlns="http://schemas.microsoft.com/office/infopath/2007/PartnerControls"/>
    </lcf76f155ced4ddcb4097134ff3c332f>
    <TaxCatchAll xmlns="864686ff-c528-4121-8c14-dfe2dfe54fd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4EBA828D669A945A665683A6A0700C6" ma:contentTypeVersion="16" ma:contentTypeDescription="Create a new document." ma:contentTypeScope="" ma:versionID="3689712686b1536c59bae695a2aec147">
  <xsd:schema xmlns:xsd="http://www.w3.org/2001/XMLSchema" xmlns:xs="http://www.w3.org/2001/XMLSchema" xmlns:p="http://schemas.microsoft.com/office/2006/metadata/properties" xmlns:ns2="6dd700bd-da09-4649-9444-0dda6d878ea0" xmlns:ns3="864686ff-c528-4121-8c14-dfe2dfe54fd3" targetNamespace="http://schemas.microsoft.com/office/2006/metadata/properties" ma:root="true" ma:fieldsID="b09bedee47c1608be4bb72120d99801d" ns2:_="" ns3:_="">
    <xsd:import namespace="6dd700bd-da09-4649-9444-0dda6d878ea0"/>
    <xsd:import namespace="864686ff-c528-4121-8c14-dfe2dfe54fd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2:MediaServiceDateTaken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d700bd-da09-4649-9444-0dda6d878e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d14de46d-d306-4096-aa35-c0c8680c102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2" nillable="true" ma:displayName="Location" ma:description="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4686ff-c528-4121-8c14-dfe2dfe54fd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225ba9f0-7af7-415e-a485-bfde88f13ed4}" ma:internalName="TaxCatchAll" ma:showField="CatchAllData" ma:web="864686ff-c528-4121-8c14-dfe2dfe54fd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3B317A9-6803-48C9-9473-817C969622FE}">
  <ds:schemaRefs>
    <ds:schemaRef ds:uri="http://schemas.microsoft.com/office/2006/documentManagement/types"/>
    <ds:schemaRef ds:uri="http://purl.org/dc/elements/1.1/"/>
    <ds:schemaRef ds:uri="http://purl.org/dc/dcmitype/"/>
    <ds:schemaRef ds:uri="6dd700bd-da09-4649-9444-0dda6d878ea0"/>
    <ds:schemaRef ds:uri="http://www.w3.org/XML/1998/namespace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864686ff-c528-4121-8c14-dfe2dfe54fd3"/>
  </ds:schemaRefs>
</ds:datastoreItem>
</file>

<file path=customXml/itemProps2.xml><?xml version="1.0" encoding="utf-8"?>
<ds:datastoreItem xmlns:ds="http://schemas.openxmlformats.org/officeDocument/2006/customXml" ds:itemID="{343A29A7-6CC8-4547-B6F1-D3AFCBF90A13}">
  <ds:schemaRefs>
    <ds:schemaRef ds:uri="6dd700bd-da09-4649-9444-0dda6d878ea0"/>
    <ds:schemaRef ds:uri="864686ff-c528-4121-8c14-dfe2dfe54fd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24183</Words>
  <Application>Microsoft Office PowerPoint</Application>
  <PresentationFormat>宽屏</PresentationFormat>
  <Paragraphs>5454</Paragraphs>
  <Slides>250</Slides>
  <Notes>250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250</vt:i4>
      </vt:variant>
    </vt:vector>
  </HeadingPairs>
  <TitlesOfParts>
    <vt:vector size="268" baseType="lpstr">
      <vt:lpstr>Arial,Sans-Serif</vt:lpstr>
      <vt:lpstr>Avenir Next</vt:lpstr>
      <vt:lpstr>Gill Sans</vt:lpstr>
      <vt:lpstr>Helvetica Neue Light</vt:lpstr>
      <vt:lpstr>理想品牌字体 2022</vt:lpstr>
      <vt:lpstr>Arial</vt:lpstr>
      <vt:lpstr>Calibri</vt:lpstr>
      <vt:lpstr>Lato Light</vt:lpstr>
      <vt:lpstr>Montserrat</vt:lpstr>
      <vt:lpstr>Montserrat ExtraBold</vt:lpstr>
      <vt:lpstr>Segoe UI</vt:lpstr>
      <vt:lpstr>Symbol</vt:lpstr>
      <vt:lpstr>Trebuchet MS</vt:lpstr>
      <vt:lpstr>Verdana</vt:lpstr>
      <vt:lpstr>Wingdings</vt:lpstr>
      <vt:lpstr>Wingdings 2</vt:lpstr>
      <vt:lpstr>BCG Grid 16:9</vt:lpstr>
      <vt:lpstr>think-cell 幻灯片</vt:lpstr>
      <vt:lpstr>Agenda I</vt:lpstr>
      <vt:lpstr>Agenda II</vt:lpstr>
      <vt:lpstr>Agenda III</vt:lpstr>
      <vt:lpstr>Agenda with icons</vt:lpstr>
      <vt:lpstr>Table of contents</vt:lpstr>
      <vt:lpstr>Table of contents, clustered</vt:lpstr>
      <vt:lpstr>Schedule I</vt:lpstr>
      <vt:lpstr>Schedule II</vt:lpstr>
      <vt:lpstr>Schedule III</vt:lpstr>
      <vt:lpstr>Schedule IV</vt:lpstr>
      <vt:lpstr>Dashboard schedule </vt:lpstr>
      <vt:lpstr>Dashboard</vt:lpstr>
      <vt:lpstr>Traffic light dashboard</vt:lpstr>
      <vt:lpstr>Management summary</vt:lpstr>
      <vt:lpstr>Innovative power</vt:lpstr>
      <vt:lpstr>Stats dashboard</vt:lpstr>
      <vt:lpstr>Funnel I</vt:lpstr>
      <vt:lpstr>Funnel II</vt:lpstr>
      <vt:lpstr>Funnel III</vt:lpstr>
      <vt:lpstr>Funnel, horizontal I</vt:lpstr>
      <vt:lpstr>Funnel, horizontal II</vt:lpstr>
      <vt:lpstr>Funnel dashboard</vt:lpstr>
      <vt:lpstr>Simple organigram</vt:lpstr>
      <vt:lpstr>Organigram, clustered I</vt:lpstr>
      <vt:lpstr>Organigram, clustered II</vt:lpstr>
      <vt:lpstr>Organigram, clustered III</vt:lpstr>
      <vt:lpstr>Monopoly-box organigram</vt:lpstr>
      <vt:lpstr>Decision tree</vt:lpstr>
      <vt:lpstr>Hierarchy tree I</vt:lpstr>
      <vt:lpstr>Hierarchy tree II</vt:lpstr>
      <vt:lpstr>Problem tree</vt:lpstr>
      <vt:lpstr>3D pyramid with three layers</vt:lpstr>
      <vt:lpstr>3D pyramid with four layers</vt:lpstr>
      <vt:lpstr>Pyramid with four layers</vt:lpstr>
      <vt:lpstr>Pyramid with six layers</vt:lpstr>
      <vt:lpstr>Pyramid with five layers, cropped</vt:lpstr>
      <vt:lpstr>Ziggurat diagram</vt:lpstr>
      <vt:lpstr>Triangles with text</vt:lpstr>
      <vt:lpstr>Five layers with text I</vt:lpstr>
      <vt:lpstr>Five layers with text II</vt:lpstr>
      <vt:lpstr>Three core elements I</vt:lpstr>
      <vt:lpstr>Three core elements II</vt:lpstr>
      <vt:lpstr>Sunburst diagram, illustrative</vt:lpstr>
      <vt:lpstr>Sunburst diagram, data-driven</vt:lpstr>
      <vt:lpstr>Spiderweb</vt:lpstr>
      <vt:lpstr>Intersection</vt:lpstr>
      <vt:lpstr>Common aspects</vt:lpstr>
      <vt:lpstr>Three important values</vt:lpstr>
      <vt:lpstr>Venn diagram</vt:lpstr>
      <vt:lpstr>Venn diagrams</vt:lpstr>
      <vt:lpstr>Target market</vt:lpstr>
      <vt:lpstr>Supply chain management</vt:lpstr>
      <vt:lpstr>Density</vt:lpstr>
      <vt:lpstr>100 people</vt:lpstr>
      <vt:lpstr>Quantity comparison</vt:lpstr>
      <vt:lpstr>Comparison of percentages</vt:lpstr>
      <vt:lpstr>Comparison of ring diagrams</vt:lpstr>
      <vt:lpstr>Comparison of ring diagrams with results</vt:lpstr>
      <vt:lpstr>Two barometers with text </vt:lpstr>
      <vt:lpstr>Goal</vt:lpstr>
      <vt:lpstr>Iceberg</vt:lpstr>
      <vt:lpstr>World map with text</vt:lpstr>
      <vt:lpstr>World map dashboard</vt:lpstr>
      <vt:lpstr>World map</vt:lpstr>
      <vt:lpstr>World map: North America</vt:lpstr>
      <vt:lpstr>World map: South America</vt:lpstr>
      <vt:lpstr>World map: Europe</vt:lpstr>
      <vt:lpstr>World map: Africa</vt:lpstr>
      <vt:lpstr>World map: Asia</vt:lpstr>
      <vt:lpstr>World map: Oceania</vt:lpstr>
      <vt:lpstr>Map: Australia</vt:lpstr>
      <vt:lpstr>Map: Brazil</vt:lpstr>
      <vt:lpstr>Map: Canada</vt:lpstr>
      <vt:lpstr>Map: China</vt:lpstr>
      <vt:lpstr>Map: France</vt:lpstr>
      <vt:lpstr>Map: Germany</vt:lpstr>
      <vt:lpstr>Map: India</vt:lpstr>
      <vt:lpstr>Map: Italy</vt:lpstr>
      <vt:lpstr>Map: Japan</vt:lpstr>
      <vt:lpstr>Map: Mexico</vt:lpstr>
      <vt:lpstr>Map: Russia</vt:lpstr>
      <vt:lpstr>Map: South Korea</vt:lpstr>
      <vt:lpstr>Map: Spain</vt:lpstr>
      <vt:lpstr>Map: United Kingdom</vt:lpstr>
      <vt:lpstr>Map: United States</vt:lpstr>
      <vt:lpstr>Matrix: Good, neutral, bad</vt:lpstr>
      <vt:lpstr>Matrix: Four blocks I</vt:lpstr>
      <vt:lpstr>Matrix: Four blocks II</vt:lpstr>
      <vt:lpstr>Matrix: Nine blocks</vt:lpstr>
      <vt:lpstr>Aspect matrix</vt:lpstr>
      <vt:lpstr>Icon matrix</vt:lpstr>
      <vt:lpstr>Process matrix</vt:lpstr>
      <vt:lpstr>Matrices with four areas</vt:lpstr>
      <vt:lpstr>SWOT analysis I</vt:lpstr>
      <vt:lpstr>SWOT analysis II</vt:lpstr>
      <vt:lpstr>SWOT analysis III</vt:lpstr>
      <vt:lpstr>SWOT analysis dashboard</vt:lpstr>
      <vt:lpstr>Honeycomb</vt:lpstr>
      <vt:lpstr>Puzzle</vt:lpstr>
      <vt:lpstr>Process puzzle</vt:lpstr>
      <vt:lpstr>Two obstacles</vt:lpstr>
      <vt:lpstr>Pillar text box</vt:lpstr>
      <vt:lpstr>Business model</vt:lpstr>
      <vt:lpstr>Pros and cons I</vt:lpstr>
      <vt:lpstr>Pros and cons II</vt:lpstr>
      <vt:lpstr>Pros and cons III</vt:lpstr>
      <vt:lpstr>Five steps </vt:lpstr>
      <vt:lpstr>Buildup</vt:lpstr>
      <vt:lpstr>Three stairs </vt:lpstr>
      <vt:lpstr>Ladder to goal I</vt:lpstr>
      <vt:lpstr>Ladder to goal II</vt:lpstr>
      <vt:lpstr>Four circular elements</vt:lpstr>
      <vt:lpstr>Radiate </vt:lpstr>
      <vt:lpstr>Mind map</vt:lpstr>
      <vt:lpstr>Circle with numbered text I</vt:lpstr>
      <vt:lpstr>Circle with numbered text II</vt:lpstr>
      <vt:lpstr>Process flow</vt:lpstr>
      <vt:lpstr>Process flow with swim lanes</vt:lpstr>
      <vt:lpstr>Process stages</vt:lpstr>
      <vt:lpstr>Infographic process I</vt:lpstr>
      <vt:lpstr>Infographic process II</vt:lpstr>
      <vt:lpstr>Infographic process III</vt:lpstr>
      <vt:lpstr>Infographic process IV</vt:lpstr>
      <vt:lpstr>Infographic process V</vt:lpstr>
      <vt:lpstr>Infographic process VI</vt:lpstr>
      <vt:lpstr>Infographic process VII</vt:lpstr>
      <vt:lpstr>Infographic process with highlight</vt:lpstr>
      <vt:lpstr>Infographic process with results</vt:lpstr>
      <vt:lpstr>Four steps</vt:lpstr>
      <vt:lpstr>Path</vt:lpstr>
      <vt:lpstr>Numbered process</vt:lpstr>
      <vt:lpstr>Circular ongoing sprint</vt:lpstr>
      <vt:lpstr>Circular sprint</vt:lpstr>
      <vt:lpstr>Circular text</vt:lpstr>
      <vt:lpstr>Circular text flow</vt:lpstr>
      <vt:lpstr>Process circle</vt:lpstr>
      <vt:lpstr>Four circle segments</vt:lpstr>
      <vt:lpstr>Six circle segments</vt:lpstr>
      <vt:lpstr>Value chain I</vt:lpstr>
      <vt:lpstr>Value chain II</vt:lpstr>
      <vt:lpstr>Value chain III</vt:lpstr>
      <vt:lpstr>Overlapping processes</vt:lpstr>
      <vt:lpstr>Customer journey</vt:lpstr>
      <vt:lpstr>Customer journey dashboard</vt:lpstr>
      <vt:lpstr>Plan</vt:lpstr>
      <vt:lpstr>Swim lane</vt:lpstr>
      <vt:lpstr>Swim lane, complex</vt:lpstr>
      <vt:lpstr>Influencing components</vt:lpstr>
      <vt:lpstr>Building blocks</vt:lpstr>
      <vt:lpstr>Cause and effect I</vt:lpstr>
      <vt:lpstr>Cause and effect II</vt:lpstr>
      <vt:lpstr>Cause and effect III</vt:lpstr>
      <vt:lpstr>Cause and effect IV</vt:lpstr>
      <vt:lpstr>Cause and effect V</vt:lpstr>
      <vt:lpstr>Cause and effect VI</vt:lpstr>
      <vt:lpstr>Phases/processes</vt:lpstr>
      <vt:lpstr>Circular arrows, cycles</vt:lpstr>
      <vt:lpstr>Circle segments I</vt:lpstr>
      <vt:lpstr>Circle segments II</vt:lpstr>
      <vt:lpstr>Quote I</vt:lpstr>
      <vt:lpstr>Quote II</vt:lpstr>
      <vt:lpstr>Six key messages and quotes</vt:lpstr>
      <vt:lpstr>Table with illustrated header</vt:lpstr>
      <vt:lpstr>Sectioned summary</vt:lpstr>
      <vt:lpstr>Table with four columns</vt:lpstr>
      <vt:lpstr>Table with five columns</vt:lpstr>
      <vt:lpstr>Table with five columns, no header</vt:lpstr>
      <vt:lpstr>Team slide with four members</vt:lpstr>
      <vt:lpstr>Team slide with four members and social media profiles I</vt:lpstr>
      <vt:lpstr>Team slide with two members and social media profiles II</vt:lpstr>
      <vt:lpstr>Team slide with three members and social media profiles III</vt:lpstr>
      <vt:lpstr>Team slide with four members and social media profiles IV</vt:lpstr>
      <vt:lpstr>Team slide with five members and social media profiles V</vt:lpstr>
      <vt:lpstr>Team slide with three profiles </vt:lpstr>
      <vt:lpstr>Six business cards</vt:lpstr>
      <vt:lpstr>Short personal profile</vt:lpstr>
      <vt:lpstr>Detailed personal profile</vt:lpstr>
      <vt:lpstr>Two text boxes with pictures</vt:lpstr>
      <vt:lpstr>Three text boxes with pictures</vt:lpstr>
      <vt:lpstr>Four text boxes with pictures</vt:lpstr>
      <vt:lpstr>Two text boxes with pictures, vertical</vt:lpstr>
      <vt:lpstr>Assessment</vt:lpstr>
      <vt:lpstr>Six building blocks II</vt:lpstr>
      <vt:lpstr>Six building blocks I</vt:lpstr>
      <vt:lpstr>Goals I</vt:lpstr>
      <vt:lpstr>Goals II</vt:lpstr>
      <vt:lpstr>Six objectives</vt:lpstr>
      <vt:lpstr>Matrix/prioritization: 2×2</vt:lpstr>
      <vt:lpstr>Matrix/prioritization: 2×3</vt:lpstr>
      <vt:lpstr>Three text boxes with enumeration</vt:lpstr>
      <vt:lpstr>Four text boxes with enumeration</vt:lpstr>
      <vt:lpstr>Annotations: CAGR arrow</vt:lpstr>
      <vt:lpstr>Annotations: Multiple CAGR arrows</vt:lpstr>
      <vt:lpstr>Annotations: Total difference arrow</vt:lpstr>
      <vt:lpstr>Annotations: Multiple total difference arrows</vt:lpstr>
      <vt:lpstr>Annotations: Level difference arrow</vt:lpstr>
      <vt:lpstr>Annotations: Baseline break</vt:lpstr>
      <vt:lpstr>Annotations: Value line</vt:lpstr>
      <vt:lpstr>Time series: Stacked column</vt:lpstr>
      <vt:lpstr>Composition: Stacked 100% column</vt:lpstr>
      <vt:lpstr>Item comparison: Clustered column</vt:lpstr>
      <vt:lpstr>Time series: Combination</vt:lpstr>
      <vt:lpstr>Stacked, 100%, clustered column</vt:lpstr>
      <vt:lpstr>Item comparison: Bar I</vt:lpstr>
      <vt:lpstr>Item comparison: Bar II</vt:lpstr>
      <vt:lpstr>Structure, composition: Stacked 100% bar</vt:lpstr>
      <vt:lpstr>Item comparison: Butterfly, tornado</vt:lpstr>
      <vt:lpstr>Time series: Line</vt:lpstr>
      <vt:lpstr>Time series: Combination</vt:lpstr>
      <vt:lpstr>Time series: Area</vt:lpstr>
      <vt:lpstr>Structure, composition: Area 100%</vt:lpstr>
      <vt:lpstr>Line, area, area 100%</vt:lpstr>
      <vt:lpstr>Item comparison: Football field</vt:lpstr>
      <vt:lpstr>Time series: Box and whisker, box plot</vt:lpstr>
      <vt:lpstr>Time series: Candlestick, stock price</vt:lpstr>
      <vt:lpstr>Structure, composition: Mekko (% axis)</vt:lpstr>
      <vt:lpstr>Item comparison: Mekko (unit axis)</vt:lpstr>
      <vt:lpstr>Structure, composition: Pie</vt:lpstr>
      <vt:lpstr>Structure, composition: Doughnut</vt:lpstr>
      <vt:lpstr>Structure, composition: Bar of pie</vt:lpstr>
      <vt:lpstr>Correlation: Scatter</vt:lpstr>
      <vt:lpstr>Item comparison: Bubble</vt:lpstr>
      <vt:lpstr>Timeline: Gantt I</vt:lpstr>
      <vt:lpstr>Timeline: Gantt II</vt:lpstr>
      <vt:lpstr>Timeline: Gantt III</vt:lpstr>
      <vt:lpstr>Contribution to change: Build-down waterfall</vt:lpstr>
      <vt:lpstr>Contribution to change: Build-up waterfall</vt:lpstr>
      <vt:lpstr>Comparison: Funnel, pipeline</vt:lpstr>
      <vt:lpstr>Timeline</vt:lpstr>
      <vt:lpstr>Historical timeline</vt:lpstr>
      <vt:lpstr>Timeline with slide transitions I</vt:lpstr>
      <vt:lpstr>Timeline with slide transitions II</vt:lpstr>
      <vt:lpstr>Timeline with slide transitions III</vt:lpstr>
      <vt:lpstr>Timeline with slide transitions, horizontal I</vt:lpstr>
      <vt:lpstr>Timeline with slide transitions, horizontal II</vt:lpstr>
      <vt:lpstr>Timeline with slide transitions, horizontal III</vt:lpstr>
      <vt:lpstr>Status timeline</vt:lpstr>
      <vt:lpstr>Arched timeline</vt:lpstr>
      <vt:lpstr>Milestones I</vt:lpstr>
      <vt:lpstr>Milestones II</vt:lpstr>
      <vt:lpstr>Road map</vt:lpstr>
      <vt:lpstr>Sprint planning</vt:lpstr>
      <vt:lpstr>Monthly dashboard calendar</vt:lpstr>
      <vt:lpstr>Weekly dashboard calendar</vt:lpstr>
      <vt:lpstr>Symbols</vt:lpstr>
      <vt:lpstr>Icons</vt:lpstr>
      <vt:lpstr>Puzzle pieces</vt:lpstr>
      <vt:lpstr>Gears</vt:lpstr>
      <vt:lpstr>Newsflash</vt:lpstr>
      <vt:lpstr>Newspaper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2025-07-15T06:08:17Z</dcterms:created>
  <dcterms:modified xsi:type="dcterms:W3CDTF">2025-08-06T09:30:37Z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</Properties>
</file>