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xlsb" ContentType="application/vnd.ms-excel.sheet.binary.macroEnabled.12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56.xml" ContentType="application/vnd.openxmlformats-officedocument.presentationml.slide+xml"/>
  <Override PartName="/ppt/tags/tag228.xml" ContentType="application/vnd.openxmlformats-officedocument.presentationml.tags+xml"/>
  <Override PartName="/ppt/notesSlides/notesSlide5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chart12.xml" ContentType="application/vnd.openxmlformats-officedocument.drawingml.chart+xml"/>
  <Override PartName="/ppt/tags/tag22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11.xml" ContentType="application/vnd.openxmlformats-officedocument.drawingml.chart+xml"/>
  <Override PartName="/ppt/tags/tag230.xml" ContentType="application/vnd.openxmlformats-officedocument.presentationml.tags+xml"/>
  <Override PartName="/ppt/charts/chart10.xml" ContentType="application/vnd.openxmlformats-officedocument.drawingml.chart+xml"/>
  <Override PartName="/ppt/tags/tag229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56" r:id="rId5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56.xml" Id="rId5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1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9.xlsb" Id="rId1" /></Relationships>
</file>

<file path=ppt/charts/_rels/chart1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0.xlsb" Id="rId1" /></Relationships>
</file>

<file path=ppt/charts/_rels/chart1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1.xlsb" Id="rId1" />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B-492E-AE71-C1315C29BA41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B-492E-AE71-C1315C29B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66160"/>
        <c:axId val="1"/>
      </c:barChart>
      <c:catAx>
        <c:axId val="3207661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66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7-46F9-B601-2754BE64695D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7-46F9-B601-2754BE646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82560"/>
        <c:axId val="1"/>
      </c:barChart>
      <c:catAx>
        <c:axId val="3207825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825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477707006369428E-2"/>
          <c:y val="0.23529411764705882"/>
          <c:w val="0.94904458598726116"/>
          <c:h val="0.5294117647058823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4-4185-B3A9-281520FCC727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4-4185-B3A9-281520FCC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0766560"/>
        <c:axId val="1"/>
      </c:barChart>
      <c:catAx>
        <c:axId val="320766560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7665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6.xml.rels>&#65279;<?xml version="1.0" encoding="utf-8"?><Relationships xmlns="http://schemas.openxmlformats.org/package/2006/relationships"><Relationship Type="http://schemas.openxmlformats.org/officeDocument/2006/relationships/slide" Target="/ppt/slides/slide56.xml" Id="rId2" /><Relationship Type="http://schemas.openxmlformats.org/officeDocument/2006/relationships/notesMaster" Target="/ppt/notesMasters/notesMaster1.xml" Id="rId1" /></Relationship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94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6.xml.rels>&#65279;<?xml version="1.0" encoding="utf-8"?><Relationships xmlns="http://schemas.openxmlformats.org/package/2006/relationships"><Relationship Type="http://schemas.openxmlformats.org/officeDocument/2006/relationships/oleObject" Target="/ppt/embeddings/oleObject60.bin" Id="rId8" /><Relationship Type="http://schemas.openxmlformats.org/officeDocument/2006/relationships/tags" Target="/ppt/tags/tag228.xml" Id="rId3" /><Relationship Type="http://schemas.openxmlformats.org/officeDocument/2006/relationships/notesSlide" Target="/ppt/notesSlides/notesSlide56.xml" Id="rId7" /><Relationship Type="http://schemas.openxmlformats.org/officeDocument/2006/relationships/chart" Target="/ppt/charts/chart12.xml" Id="rId12" /><Relationship Type="http://schemas.openxmlformats.org/officeDocument/2006/relationships/tags" Target="/ppt/tags/tag227.xml" Id="rId2" /><Relationship Type="http://schemas.openxmlformats.org/officeDocument/2006/relationships/vmlDrawing" Target="/ppt/drawings/vmlDrawing60.vml" Id="rId1" /><Relationship Type="http://schemas.openxmlformats.org/officeDocument/2006/relationships/slideLayout" Target="/ppt/slideLayouts/slideLayout5.xml" Id="rId6" /><Relationship Type="http://schemas.openxmlformats.org/officeDocument/2006/relationships/chart" Target="/ppt/charts/chart11.xml" Id="rId11" /><Relationship Type="http://schemas.openxmlformats.org/officeDocument/2006/relationships/tags" Target="/ppt/tags/tag230.xml" Id="rId5" /><Relationship Type="http://schemas.openxmlformats.org/officeDocument/2006/relationships/chart" Target="/ppt/charts/chart10.xml" Id="rId10" /><Relationship Type="http://schemas.openxmlformats.org/officeDocument/2006/relationships/tags" Target="/ppt/tags/tag229.xml" Id="rId4" /><Relationship Type="http://schemas.openxmlformats.org/officeDocument/2006/relationships/image" Target="/ppt/media/image4.emf" Id="rId9" /></Relationships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078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Comparison of percentages</a:t>
            </a:r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66168B-C1A7-B9B0-01C3-3100E2852FF4}"/>
              </a:ext>
            </a:extLst>
          </p:cNvPr>
          <p:cNvSpPr>
            <a:spLocks/>
          </p:cNvSpPr>
          <p:nvPr/>
        </p:nvSpPr>
        <p:spPr bwMode="gray">
          <a:xfrm>
            <a:off x="4390365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defTabSz="979488"/>
            <a:r>
              <a:rPr lang="en-US">
                <a:solidFill>
                  <a:schemeClr val="tx2"/>
                </a:solidFill>
              </a:rPr>
              <a:t>Edit bar in think-cell chart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AF1528-722F-CCC3-A7A7-8216740AAAB6}"/>
              </a:ext>
            </a:extLst>
          </p:cNvPr>
          <p:cNvSpPr>
            <a:spLocks/>
          </p:cNvSpPr>
          <p:nvPr/>
        </p:nvSpPr>
        <p:spPr bwMode="gray">
          <a:xfrm>
            <a:off x="4390364" y="2731285"/>
            <a:ext cx="307985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defTabSz="979488"/>
            <a:fld id="{ACC7FA27-1045-4949-8058-AB97A23BC89D}" type="datetime'''''8''''''0''''%'''''''''">
              <a:rPr lang="en-US" altLang="en-US" sz="4000" b="1" smtClean="0">
                <a:solidFill>
                  <a:schemeClr val="accent6"/>
                </a:solidFill>
                <a:effectLst/>
              </a:rPr>
              <a:pPr defTabSz="979488"/>
              <a:t>80%</a:t>
            </a:fld>
            <a:endParaRPr lang="en-US" sz="4000" b="1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A15B2-0574-B3FF-BA8D-821584075F5A}"/>
              </a:ext>
            </a:extLst>
          </p:cNvPr>
          <p:cNvSpPr>
            <a:spLocks/>
          </p:cNvSpPr>
          <p:nvPr/>
        </p:nvSpPr>
        <p:spPr bwMode="gray">
          <a:xfrm>
            <a:off x="7796884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defTabSz="979488"/>
            <a:r>
              <a:rPr lang="en-US">
                <a:solidFill>
                  <a:schemeClr val="tx2"/>
                </a:solidFill>
              </a:rPr>
              <a:t>Edit bar in think-cell chart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EAFE85-0ABE-428C-26DE-C5F83BF7C9B0}"/>
              </a:ext>
            </a:extLst>
          </p:cNvPr>
          <p:cNvSpPr>
            <a:spLocks/>
          </p:cNvSpPr>
          <p:nvPr/>
        </p:nvSpPr>
        <p:spPr bwMode="gray">
          <a:xfrm>
            <a:off x="7796883" y="2731285"/>
            <a:ext cx="340595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defTabSz="979488"/>
            <a:fld id="{B771BA84-666C-4BAE-9E53-697822C45AED}" type="datetime'''''''''''''''''''9''5''''''''''''%'''''''''''''''''">
              <a:rPr lang="en-US" altLang="en-US" sz="4000" b="1" smtClean="0">
                <a:solidFill>
                  <a:schemeClr val="accent1"/>
                </a:solidFill>
                <a:effectLst/>
              </a:rPr>
              <a:pPr defTabSz="979488"/>
              <a:t>95%</a:t>
            </a:fld>
            <a:endParaRPr lang="en-US" sz="4000" b="1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9CA479-4588-8702-9A48-5A6C68CB6C8C}"/>
              </a:ext>
            </a:extLst>
          </p:cNvPr>
          <p:cNvSpPr>
            <a:spLocks/>
          </p:cNvSpPr>
          <p:nvPr/>
        </p:nvSpPr>
        <p:spPr bwMode="gray">
          <a:xfrm>
            <a:off x="983853" y="2731285"/>
            <a:ext cx="3117371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defTabSz="979488"/>
            <a:fld id="{D1020DDD-BF37-43E3-BBFF-29EDF95A2B53}" type="datetime'2''''''''''0''''''''''''''''''''%'''''''''''''">
              <a:rPr lang="en-US" altLang="en-US" sz="4000" b="1" smtClean="0">
                <a:solidFill>
                  <a:schemeClr val="accent6"/>
                </a:solidFill>
                <a:effectLst/>
              </a:rPr>
              <a:pPr defTabSz="979488"/>
              <a:t>20%</a:t>
            </a:fld>
            <a:endParaRPr lang="en-US" sz="4000" b="1">
              <a:solidFill>
                <a:schemeClr val="accent6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E46D14-1376-0F52-1748-81AAC89A3BFC}"/>
              </a:ext>
            </a:extLst>
          </p:cNvPr>
          <p:cNvSpPr>
            <a:spLocks/>
          </p:cNvSpPr>
          <p:nvPr/>
        </p:nvSpPr>
        <p:spPr bwMode="gray">
          <a:xfrm>
            <a:off x="983853" y="3815860"/>
            <a:ext cx="30798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>
            <a:spAutoFit/>
          </a:bodyPr>
          <a:lstStyle/>
          <a:p>
            <a:pPr defTabSz="979488"/>
            <a:r>
              <a:rPr lang="en-US">
                <a:solidFill>
                  <a:schemeClr val="tx2"/>
                </a:solidFill>
              </a:rPr>
              <a:t>Edit bar in think-cell chart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6E4BF63-3177-C940-CE6A-1337287A4B21}"/>
              </a:ext>
            </a:extLst>
          </p:cNvPr>
          <p:cNvSpPr txBox="1">
            <a:spLocks/>
          </p:cNvSpPr>
          <p:nvPr/>
        </p:nvSpPr>
        <p:spPr>
          <a:xfrm>
            <a:off x="7796884" y="4198858"/>
            <a:ext cx="307984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Double-click the think-cell chart to open the internal datasheet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Then enter your percentage value and close the datasheet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1E2667E-E076-0601-88A9-BDB4B3C830E8}"/>
              </a:ext>
            </a:extLst>
          </p:cNvPr>
          <p:cNvSpPr txBox="1">
            <a:spLocks/>
          </p:cNvSpPr>
          <p:nvPr/>
        </p:nvSpPr>
        <p:spPr>
          <a:xfrm>
            <a:off x="4393023" y="4198858"/>
            <a:ext cx="307984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Double-click the think-cell chart to open the internal datasheet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Then enter your percentage value and close the datasheet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BD83B25-00E1-857C-2E7D-9A65EB963C2A}"/>
              </a:ext>
            </a:extLst>
          </p:cNvPr>
          <p:cNvSpPr txBox="1">
            <a:spLocks/>
          </p:cNvSpPr>
          <p:nvPr/>
        </p:nvSpPr>
        <p:spPr>
          <a:xfrm>
            <a:off x="989162" y="4198858"/>
            <a:ext cx="307984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Double-click the bar to open the internal datasheet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Then enter your percentage value and close the datasheet</a:t>
            </a:r>
          </a:p>
        </p:txBody>
      </p:sp>
      <p:graphicFrame>
        <p:nvGraphicFramePr>
          <p:cNvPr id="19" name="Chart 3">
            <a:extLst>
              <a:ext uri="{FF2B5EF4-FFF2-40B4-BE49-F238E27FC236}">
                <a16:creationId xmlns:a16="http://schemas.microsoft.com/office/drawing/2014/main" id="{1A45103E-E8EC-4F6B-8339-2EB00F0B2FC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72478234"/>
              </p:ext>
            </p:extLst>
          </p:nvPr>
        </p:nvGraphicFramePr>
        <p:xfrm>
          <a:off x="911225" y="2203450"/>
          <a:ext cx="3240088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0" name="Chart 3">
            <a:extLst>
              <a:ext uri="{FF2B5EF4-FFF2-40B4-BE49-F238E27FC236}">
                <a16:creationId xmlns:a16="http://schemas.microsoft.com/office/drawing/2014/main" id="{B595AB55-CEA4-4332-99F4-F6F61FB7003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1506443"/>
              </p:ext>
            </p:extLst>
          </p:nvPr>
        </p:nvGraphicFramePr>
        <p:xfrm>
          <a:off x="4314825" y="2203450"/>
          <a:ext cx="3240088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11F8BDAD-7BBC-4406-B20C-53B656C12BB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40328216"/>
              </p:ext>
            </p:extLst>
          </p:nvPr>
        </p:nvGraphicFramePr>
        <p:xfrm>
          <a:off x="7713663" y="2203450"/>
          <a:ext cx="3240087" cy="35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11E52C2-7780-086B-D05B-381EFA47F3F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994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comparisons, percent, percentage, progress bar, bars, think-cell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FD2C069-2DC6-E311-AF8B-9A1C660723EF}"/>
              </a:ext>
            </a:extLst>
          </p:cNvPr>
          <p:cNvSpPr>
            <a:spLocks/>
          </p:cNvSpPr>
          <p:nvPr/>
        </p:nvSpPr>
        <p:spPr>
          <a:xfrm>
            <a:off x="8811108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The progress bars are created using </a:t>
            </a:r>
            <a:r>
              <a:rPr lang="en-US" sz="1200" b="1" u="sng">
                <a:solidFill>
                  <a:schemeClr val="tx1"/>
                </a:solidFill>
              </a:rPr>
              <a:t>think-cell bar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change the percentage values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Double-click a bar to open the chart's datasheet.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percentage value.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The percentage values on the slide are linked to the think-cell bar chart and will update accordingly.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83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4ivITOhWaPomnYu_X9_w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0.OO6s4_0VpqhlZ5UmZ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KGoQcpnNeafvpHgCHa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