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xlsb" ContentType="application/vnd.ms-excel.sheet.binary.macroEnabled.12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57.xml" ContentType="application/vnd.openxmlformats-officedocument.presentationml.slide+xml"/>
  <Override PartName="/ppt/tags/tag237.xml" ContentType="application/vnd.openxmlformats-officedocument.presentationml.tags+xml"/>
  <Override PartName="/ppt/charts/chart16.xml" ContentType="application/vnd.openxmlformats-officedocument.drawingml.chart+xml"/>
  <Override PartName="/ppt/tags/tag232.xml" ContentType="application/vnd.openxmlformats-officedocument.presentationml.tags+xml"/>
  <Override PartName="/ppt/tags/tag236.xml" ContentType="application/vnd.openxmlformats-officedocument.presentationml.tags+xml"/>
  <Override PartName="/ppt/notesSlides/notesSlide57.xml" ContentType="application/vnd.openxmlformats-officedocument.presentationml.notesSlide+xml"/>
  <Override PartName="/ppt/charts/chart15.xml" ContentType="application/vnd.openxmlformats-officedocument.drawingml.chart+xml"/>
  <Override PartName="/ppt/tags/tag231.xml" ContentType="application/vnd.openxmlformats-officedocument.presentationml.tags+xml"/>
  <Override PartName="/ppt/charts/chart14.xml" ContentType="application/vnd.openxmlformats-officedocument.drawingml.chart+xml"/>
  <Override PartName="/ppt/tags/tag23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34.xml" ContentType="application/vnd.openxmlformats-officedocument.presentationml.tags+xml"/>
  <Override PartName="/ppt/charts/chart13.xml" ContentType="application/vnd.openxmlformats-officedocument.drawingml.chart+xml"/>
  <Override PartName="/ppt/tags/tag239.xml" ContentType="application/vnd.openxmlformats-officedocument.presentationml.tags+xml"/>
  <Override PartName="/ppt/tags/tag233.xml" ContentType="application/vnd.openxmlformats-officedocument.presentationml.tags+xml"/>
  <Override PartName="/ppt/tags/tag238.xml" ContentType="application/vnd.openxmlformats-officedocument.presentationml.tag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52" r:id="rId6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57.xml" Id="rId60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13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2.xlsb" Id="rId1" /></Relationships>
</file>

<file path=ppt/charts/_rels/chart14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3.xlsb" Id="rId1" /></Relationships>
</file>

<file path=ppt/charts/_rels/chart15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4.xlsb" Id="rId1" /></Relationships>
</file>

<file path=ppt/charts/_rels/chart16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5.xlsb" Id="rId1" /></Relationships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01273885350316E-2"/>
          <c:y val="4.1401273885350316E-2"/>
          <c:w val="0.91719745222929938"/>
          <c:h val="0.9171974522292993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F34-4A62-AD13-4C5B5DF0AABC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F34-4A62-AD13-4C5B5DF0AABC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34-4A62-AD13-4C5B5DF0A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2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01273885350316E-2"/>
          <c:y val="4.1401273885350316E-2"/>
          <c:w val="0.91719745222929938"/>
          <c:h val="0.9171974522292993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AE1-47B5-89EC-0E1124BD74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AE1-47B5-89EC-0E1124BD7491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E1-47B5-89EC-0E1124BD74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90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01273885350316E-2"/>
          <c:y val="4.1401273885350316E-2"/>
          <c:w val="0.91719745222929938"/>
          <c:h val="0.9171974522292993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CEA-4210-B38D-D4DEB262A274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CEA-4210-B38D-D4DEB262A274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EA-4210-B38D-D4DEB262A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45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1401273885350316E-2"/>
          <c:y val="4.1401273885350316E-2"/>
          <c:w val="0.91719745222929938"/>
          <c:h val="0.9171974522292993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521-41BA-8C40-C8ACE49599A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521-41BA-8C40-C8ACE49599A5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521-41BA-8C40-C8ACE4959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.xml" Id="rId1" /></Relationship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5712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7.xml.rels>&#65279;<?xml version="1.0" encoding="utf-8"?><Relationships xmlns="http://schemas.openxmlformats.org/package/2006/relationships"><Relationship Type="http://schemas.openxmlformats.org/officeDocument/2006/relationships/tags" Target="/ppt/tags/tag237.xml" Id="rId8" /><Relationship Type="http://schemas.openxmlformats.org/officeDocument/2006/relationships/oleObject" Target="/ppt/embeddings/oleObject61.bin" Id="rId13" /><Relationship Type="http://schemas.openxmlformats.org/officeDocument/2006/relationships/chart" Target="/ppt/charts/chart16.xml" Id="rId18" /><Relationship Type="http://schemas.openxmlformats.org/officeDocument/2006/relationships/tags" Target="/ppt/tags/tag232.xml" Id="rId3" /><Relationship Type="http://schemas.openxmlformats.org/officeDocument/2006/relationships/tags" Target="/ppt/tags/tag236.xml" Id="rId7" /><Relationship Type="http://schemas.openxmlformats.org/officeDocument/2006/relationships/notesSlide" Target="/ppt/notesSlides/notesSlide57.xml" Id="rId12" /><Relationship Type="http://schemas.openxmlformats.org/officeDocument/2006/relationships/chart" Target="/ppt/charts/chart15.xml" Id="rId17" /><Relationship Type="http://schemas.openxmlformats.org/officeDocument/2006/relationships/tags" Target="/ppt/tags/tag231.xml" Id="rId2" /><Relationship Type="http://schemas.openxmlformats.org/officeDocument/2006/relationships/chart" Target="/ppt/charts/chart14.xml" Id="rId16" /><Relationship Type="http://schemas.openxmlformats.org/officeDocument/2006/relationships/vmlDrawing" Target="/ppt/drawings/vmlDrawing61.vml" Id="rId1" /><Relationship Type="http://schemas.openxmlformats.org/officeDocument/2006/relationships/tags" Target="/ppt/tags/tag235.xml" Id="rId6" /><Relationship Type="http://schemas.openxmlformats.org/officeDocument/2006/relationships/slideLayout" Target="/ppt/slideLayouts/slideLayout5.xml" Id="rId11" /><Relationship Type="http://schemas.openxmlformats.org/officeDocument/2006/relationships/tags" Target="/ppt/tags/tag234.xml" Id="rId5" /><Relationship Type="http://schemas.openxmlformats.org/officeDocument/2006/relationships/chart" Target="/ppt/charts/chart13.xml" Id="rId15" /><Relationship Type="http://schemas.openxmlformats.org/officeDocument/2006/relationships/tags" Target="/ppt/tags/tag239.xml" Id="rId10" /><Relationship Type="http://schemas.openxmlformats.org/officeDocument/2006/relationships/tags" Target="/ppt/tags/tag233.xml" Id="rId4" /><Relationship Type="http://schemas.openxmlformats.org/officeDocument/2006/relationships/tags" Target="/ppt/tags/tag238.xml" Id="rId9" /><Relationship Type="http://schemas.openxmlformats.org/officeDocument/2006/relationships/image" Target="/ppt/media/image4.emf" Id="rId14" /></Relationships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65109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4" name="think-cell 幻灯片" r:id="rId13" imgW="349" imgH="350" progId="TCLayout.ActiveDocument.1">
                  <p:embed/>
                </p:oleObj>
              </mc:Choice>
              <mc:Fallback>
                <p:oleObj name="think-cell 幻灯片" r:id="rId1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Comparison of ring diagrams</a:t>
            </a:r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19E9001-3679-D75B-371D-EE80CA51A564}"/>
              </a:ext>
            </a:extLst>
          </p:cNvPr>
          <p:cNvSpPr>
            <a:spLocks/>
          </p:cNvSpPr>
          <p:nvPr/>
        </p:nvSpPr>
        <p:spPr bwMode="gray">
          <a:xfrm>
            <a:off x="419099" y="3632297"/>
            <a:ext cx="2577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ctr" defTabSz="979488"/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508780B-C961-97FE-0B34-14A0CC875851}"/>
              </a:ext>
            </a:extLst>
          </p:cNvPr>
          <p:cNvSpPr>
            <a:spLocks/>
          </p:cNvSpPr>
          <p:nvPr/>
        </p:nvSpPr>
        <p:spPr bwMode="gray">
          <a:xfrm>
            <a:off x="3356678" y="3632297"/>
            <a:ext cx="2577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ctr" defTabSz="979488"/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8F73832-FA77-FA28-120A-CE43699750D0}"/>
              </a:ext>
            </a:extLst>
          </p:cNvPr>
          <p:cNvSpPr>
            <a:spLocks/>
          </p:cNvSpPr>
          <p:nvPr/>
        </p:nvSpPr>
        <p:spPr bwMode="gray">
          <a:xfrm>
            <a:off x="9231836" y="3632297"/>
            <a:ext cx="2577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ctr" defTabSz="979488"/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837F52F-FEB4-C0FA-5329-4FA2B75AB0F1}"/>
              </a:ext>
            </a:extLst>
          </p:cNvPr>
          <p:cNvSpPr>
            <a:spLocks/>
          </p:cNvSpPr>
          <p:nvPr/>
        </p:nvSpPr>
        <p:spPr bwMode="gray">
          <a:xfrm>
            <a:off x="6294257" y="3632297"/>
            <a:ext cx="257757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ctr" defTabSz="979488"/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6D05DEC-CDA8-9114-1A46-C96362B3026B}"/>
              </a:ext>
            </a:extLst>
          </p:cNvPr>
          <p:cNvSpPr txBox="1">
            <a:spLocks/>
          </p:cNvSpPr>
          <p:nvPr/>
        </p:nvSpPr>
        <p:spPr>
          <a:xfrm>
            <a:off x="419101" y="4539201"/>
            <a:ext cx="3549581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79488">
              <a:spcBef>
                <a:spcPts val="0"/>
              </a:spcBef>
              <a:buNone/>
            </a:pPr>
            <a:r>
              <a:rPr lang="en-US" sz="2000">
                <a:solidFill>
                  <a:schemeClr val="tx2"/>
                </a:solidFill>
              </a:rPr>
              <a:t>This slide contains think-cell doughnut charts. Please edit the percentages in the charts’ internal datasheet.</a:t>
            </a:r>
          </a:p>
        </p:txBody>
      </p:sp>
      <p:cxnSp>
        <p:nvCxnSpPr>
          <p:cNvPr id="17" name="Gerader Verbinder 10">
            <a:extLst>
              <a:ext uri="{FF2B5EF4-FFF2-40B4-BE49-F238E27FC236}">
                <a16:creationId xmlns:a16="http://schemas.microsoft.com/office/drawing/2014/main" id="{D041169F-2CFD-846A-FA8B-3D9A92D0A735}"/>
              </a:ext>
            </a:extLst>
          </p:cNvPr>
          <p:cNvCxnSpPr>
            <a:cxnSpLocks/>
          </p:cNvCxnSpPr>
          <p:nvPr/>
        </p:nvCxnSpPr>
        <p:spPr>
          <a:xfrm>
            <a:off x="419100" y="4348480"/>
            <a:ext cx="113810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6A12DEC-6D83-6014-9D82-B46D9A4A98C4}"/>
              </a:ext>
            </a:extLst>
          </p:cNvPr>
          <p:cNvSpPr txBox="1">
            <a:spLocks/>
          </p:cNvSpPr>
          <p:nvPr/>
        </p:nvSpPr>
        <p:spPr>
          <a:xfrm>
            <a:off x="4460240" y="4539201"/>
            <a:ext cx="7349173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consetetur</a:t>
            </a:r>
            <a:r>
              <a:rPr lang="en-US" sz="1400"/>
              <a:t> </a:t>
            </a:r>
            <a:r>
              <a:rPr lang="en-US" sz="1400" err="1"/>
              <a:t>sadipscing</a:t>
            </a:r>
            <a:r>
              <a:rPr lang="en-US" sz="1400"/>
              <a:t> </a:t>
            </a:r>
            <a:r>
              <a:rPr lang="en-US" sz="1400" err="1"/>
              <a:t>elitr</a:t>
            </a:r>
            <a:r>
              <a:rPr lang="en-US" sz="1400"/>
              <a:t>, sed diam </a:t>
            </a:r>
            <a:r>
              <a:rPr lang="en-US" sz="1400" err="1"/>
              <a:t>nonumy</a:t>
            </a:r>
            <a:r>
              <a:rPr lang="en-US" sz="1400"/>
              <a:t> </a:t>
            </a:r>
            <a:r>
              <a:rPr lang="en-US" sz="1400" err="1"/>
              <a:t>eirmod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invidunt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aliquyam</a:t>
            </a:r>
            <a:r>
              <a:rPr lang="en-US" sz="1400"/>
              <a:t> </a:t>
            </a:r>
            <a:r>
              <a:rPr lang="en-US" sz="1400" err="1"/>
              <a:t>erat</a:t>
            </a:r>
            <a:r>
              <a:rPr lang="en-US" sz="1400"/>
              <a:t>, sed diam </a:t>
            </a:r>
            <a:r>
              <a:rPr lang="en-US" sz="1400" err="1"/>
              <a:t>voluptua</a:t>
            </a:r>
            <a:r>
              <a:rPr lang="en-US" sz="1400"/>
              <a:t>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consetetur</a:t>
            </a:r>
            <a:r>
              <a:rPr lang="en-US" sz="1400"/>
              <a:t> </a:t>
            </a:r>
            <a:r>
              <a:rPr lang="en-US" sz="1400" err="1"/>
              <a:t>sadipscing</a:t>
            </a:r>
            <a:r>
              <a:rPr lang="en-US" sz="1400"/>
              <a:t> </a:t>
            </a:r>
            <a:r>
              <a:rPr lang="en-US" sz="1400" err="1"/>
              <a:t>elitr</a:t>
            </a:r>
            <a:r>
              <a:rPr lang="en-US" sz="1400"/>
              <a:t>, sed diam </a:t>
            </a:r>
            <a:r>
              <a:rPr lang="en-US" sz="1400" err="1"/>
              <a:t>nonumy</a:t>
            </a:r>
            <a:r>
              <a:rPr lang="en-US" sz="1400"/>
              <a:t> </a:t>
            </a:r>
            <a:r>
              <a:rPr lang="en-US" sz="1400" err="1"/>
              <a:t>eirmod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invidunt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aliquyam</a:t>
            </a:r>
            <a:r>
              <a:rPr lang="en-US" sz="1400"/>
              <a:t> </a:t>
            </a:r>
            <a:r>
              <a:rPr lang="en-US" sz="1400" err="1"/>
              <a:t>erat</a:t>
            </a:r>
            <a:r>
              <a:rPr lang="en-US" sz="1400"/>
              <a:t>, sed diam </a:t>
            </a:r>
            <a:r>
              <a:rPr lang="en-US" sz="1400" err="1"/>
              <a:t>voluptua</a:t>
            </a:r>
            <a:r>
              <a:rPr lang="en-US" sz="1400"/>
              <a:t>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consetetur</a:t>
            </a:r>
            <a:r>
              <a:rPr lang="en-US" sz="1400"/>
              <a:t> </a:t>
            </a:r>
            <a:r>
              <a:rPr lang="en-US" sz="1400" err="1"/>
              <a:t>sadipscing</a:t>
            </a:r>
            <a:r>
              <a:rPr lang="en-US" sz="1400"/>
              <a:t> </a:t>
            </a:r>
            <a:r>
              <a:rPr lang="en-US" sz="1400" err="1"/>
              <a:t>elitr</a:t>
            </a:r>
            <a:r>
              <a:rPr lang="en-US" sz="1400"/>
              <a:t> sed</a:t>
            </a:r>
          </a:p>
        </p:txBody>
      </p:sp>
      <p:graphicFrame>
        <p:nvGraphicFramePr>
          <p:cNvPr id="22" name="Chart 3">
            <a:extLst>
              <a:ext uri="{FF2B5EF4-FFF2-40B4-BE49-F238E27FC236}">
                <a16:creationId xmlns:a16="http://schemas.microsoft.com/office/drawing/2014/main" id="{2054E07E-74B9-41B5-8762-988A003243D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60275778"/>
              </p:ext>
            </p:extLst>
          </p:nvPr>
        </p:nvGraphicFramePr>
        <p:xfrm>
          <a:off x="711200" y="1487488"/>
          <a:ext cx="1993900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B9ACA33-F9D7-46D9-3093-5CDBBD64B3E5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293813" y="2239962"/>
            <a:ext cx="830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C68FD83-FFF3-42AB-B595-74AFBFA51E84}" type="datetime'''''''''''''''''''1''0''''''''''''''''''%'">
              <a:rPr lang="en-US" altLang="en-US" sz="3200" b="1" smtClean="0">
                <a:solidFill>
                  <a:schemeClr val="tx2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3200" b="1">
              <a:solidFill>
                <a:schemeClr val="tx2"/>
              </a:solidFill>
            </a:endParaRPr>
          </a:p>
        </p:txBody>
      </p:sp>
      <p:graphicFrame>
        <p:nvGraphicFramePr>
          <p:cNvPr id="23" name="Chart 3">
            <a:extLst>
              <a:ext uri="{FF2B5EF4-FFF2-40B4-BE49-F238E27FC236}">
                <a16:creationId xmlns:a16="http://schemas.microsoft.com/office/drawing/2014/main" id="{63CEBE89-F498-4805-9900-2B7A686FB24F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500538087"/>
              </p:ext>
            </p:extLst>
          </p:nvPr>
        </p:nvGraphicFramePr>
        <p:xfrm>
          <a:off x="3648075" y="1487488"/>
          <a:ext cx="1993900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EBDF942-1EC3-38D3-EF10-10C5A9B61C3E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191000" y="2239962"/>
            <a:ext cx="9096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E655BB4-7542-4924-AF27-78E26BF42A35}" type="datetime'''''''''''''''''''''''''''''''''''''50%'''''''''''">
              <a:rPr lang="en-US" altLang="en-US" sz="3200" b="1" smtClean="0">
                <a:solidFill>
                  <a:schemeClr val="tx2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50%</a:t>
            </a:fld>
            <a:endParaRPr lang="en-US" sz="3200" b="1">
              <a:solidFill>
                <a:schemeClr val="tx2"/>
              </a:solidFill>
            </a:endParaRPr>
          </a:p>
        </p:txBody>
      </p:sp>
      <p:graphicFrame>
        <p:nvGraphicFramePr>
          <p:cNvPr id="24" name="Chart 3">
            <a:extLst>
              <a:ext uri="{FF2B5EF4-FFF2-40B4-BE49-F238E27FC236}">
                <a16:creationId xmlns:a16="http://schemas.microsoft.com/office/drawing/2014/main" id="{29DE6357-EC39-4187-9DD9-B141D2A05C65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18520190"/>
              </p:ext>
            </p:extLst>
          </p:nvPr>
        </p:nvGraphicFramePr>
        <p:xfrm>
          <a:off x="6586538" y="1487488"/>
          <a:ext cx="1993900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5C1934F0-2330-1D3A-29D2-F2D0CA0F4A5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150100" y="2239962"/>
            <a:ext cx="8667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EC0FDBB-E507-4461-BF8F-7263C7EEEF88}" type="datetime'''7''''''''''''''''5''''''%'">
              <a:rPr lang="en-US" altLang="en-US" sz="3200" b="1" smtClean="0">
                <a:solidFill>
                  <a:schemeClr val="tx2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75%</a:t>
            </a:fld>
            <a:endParaRPr lang="en-US" sz="3200" b="1">
              <a:solidFill>
                <a:schemeClr val="tx2"/>
              </a:solidFill>
            </a:endParaRPr>
          </a:p>
        </p:txBody>
      </p:sp>
      <p:graphicFrame>
        <p:nvGraphicFramePr>
          <p:cNvPr id="25" name="Chart 3">
            <a:extLst>
              <a:ext uri="{FF2B5EF4-FFF2-40B4-BE49-F238E27FC236}">
                <a16:creationId xmlns:a16="http://schemas.microsoft.com/office/drawing/2014/main" id="{E6FAD1A9-33FE-4E37-B850-840DD57ACA66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216828287"/>
              </p:ext>
            </p:extLst>
          </p:nvPr>
        </p:nvGraphicFramePr>
        <p:xfrm>
          <a:off x="9523413" y="1487488"/>
          <a:ext cx="1993900" cy="199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CBB79A2-E4DB-5B92-1D56-55014477C41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9966325" y="2239962"/>
            <a:ext cx="1108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1588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A896696-9330-4C01-B68E-E1167BFD25F8}" type="datetime'1''''''''00''''''''''''''''''''''''''''''%'''''''">
              <a:rPr lang="en-US" altLang="en-US" sz="3200" b="1" smtClean="0">
                <a:solidFill>
                  <a:schemeClr val="tx2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3200" b="1">
              <a:solidFill>
                <a:schemeClr val="tx2"/>
              </a:solidFill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B0D29EE7-A9A8-25CE-3FEC-9947E5C9261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23353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comparisons, percent, percentage, progress, think-cell, diagram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F925981C-BE6D-A681-7B23-4BE1A50A5BA2}"/>
              </a:ext>
            </a:extLst>
          </p:cNvPr>
          <p:cNvSpPr>
            <a:spLocks/>
          </p:cNvSpPr>
          <p:nvPr/>
        </p:nvSpPr>
        <p:spPr>
          <a:xfrm>
            <a:off x="8814514" y="-622179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The rings are created using </a:t>
            </a:r>
            <a:r>
              <a:rPr lang="en-US" sz="1200" b="1" u="sng">
                <a:solidFill>
                  <a:schemeClr val="tx1"/>
                </a:solidFill>
              </a:rPr>
              <a:t>think-cell doughnut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change the percentage values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</a:rPr>
              <a:t>Double-click a ring to open the chart's datasheet.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</a:rPr>
              <a:t>In the datasheet, enter a percentage value.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r>
              <a:rPr lang="en-US" sz="1200">
                <a:solidFill>
                  <a:schemeClr val="tx1"/>
                </a:solidFill>
              </a:rPr>
              <a:t>The percentage values on the slide are linked to the think-cell chart and will update accordingly.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20752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rXoRjDPUiQC4D_afdyZw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wDLs41gEuZYE1saqycJw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ZZTDi5Io3NtfjvRoIhu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GLOgtvDyGZt1ecvE67NA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zaqBW0wXPYK8MGPZKCkg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F37O4ZBmrfd5etdgN18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OxrQBDRweMUZUBkHxP8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GemCHWaqs_gXYSXxzLy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